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9"/>
  </p:notes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0" autoAdjust="0"/>
    <p:restoredTop sz="71571" autoAdjust="0"/>
  </p:normalViewPr>
  <p:slideViewPr>
    <p:cSldViewPr snapToGrid="0">
      <p:cViewPr varScale="1">
        <p:scale>
          <a:sx n="53" d="100"/>
          <a:sy n="53" d="100"/>
        </p:scale>
        <p:origin x="1080" y="72"/>
      </p:cViewPr>
      <p:guideLst/>
    </p:cSldViewPr>
  </p:slideViewPr>
  <p:outlineViewPr>
    <p:cViewPr>
      <p:scale>
        <a:sx n="33" d="100"/>
        <a:sy n="33" d="100"/>
      </p:scale>
      <p:origin x="0" y="-1208"/>
    </p:cViewPr>
    <p:sldLst>
      <p:sld r:id="rId1" collapse="1"/>
      <p:sld r:id="rId2" collapse="1"/>
    </p:sldLst>
  </p:outlineViewPr>
  <p:notesTextViewPr>
    <p:cViewPr>
      <p:scale>
        <a:sx n="1" d="1"/>
        <a:sy n="1" d="1"/>
      </p:scale>
      <p:origin x="0" y="0"/>
    </p:cViewPr>
  </p:notesTextViewPr>
  <p:notesViewPr>
    <p:cSldViewPr snapToGrid="0">
      <p:cViewPr varScale="1">
        <p:scale>
          <a:sx n="62" d="100"/>
          <a:sy n="62" d="100"/>
        </p:scale>
        <p:origin x="24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96C1-3A64-47C0-8E93-85D1828970DE}" type="datetimeFigureOut">
              <a:rPr kumimoji="1" lang="ja-JP" altLang="en-US" smtClean="0"/>
              <a:t>2016/5/24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DCFFB-9C22-4944-A8FD-8303C8F81B77}" type="slidenum">
              <a:rPr kumimoji="1" lang="ja-JP" altLang="en-US" smtClean="0"/>
              <a:t>‹#›</a:t>
            </a:fld>
            <a:endParaRPr kumimoji="1" lang="ja-JP" altLang="en-US"/>
          </a:p>
        </p:txBody>
      </p:sp>
    </p:spTree>
    <p:extLst>
      <p:ext uri="{BB962C8B-B14F-4D97-AF65-F5344CB8AC3E}">
        <p14:creationId xmlns:p14="http://schemas.microsoft.com/office/powerpoint/2010/main" val="27667578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ode.google.com/p/selenium/wiki/JsonWireProtoco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今年度のエンジ五勉強会の初回ということで。</a:t>
            </a:r>
            <a:endParaRPr kumimoji="1" lang="en-US" altLang="ja-JP" dirty="0" smtClean="0"/>
          </a:p>
          <a:p>
            <a:r>
              <a:rPr kumimoji="1" lang="ja-JP" altLang="en-US" dirty="0" smtClean="0"/>
              <a:t>本日は、ブラウザテストの自動化ツールである、</a:t>
            </a:r>
            <a:r>
              <a:rPr kumimoji="1" lang="en-US" altLang="ja-JP" dirty="0" smtClean="0"/>
              <a:t>Selenium</a:t>
            </a:r>
            <a:r>
              <a:rPr kumimoji="1" lang="en-US" altLang="ja-JP" baseline="0" dirty="0" smtClean="0"/>
              <a:t> WebDriver</a:t>
            </a:r>
            <a:r>
              <a:rPr kumimoji="1" lang="ja-JP" altLang="en-US" baseline="0" dirty="0" smtClean="0"/>
              <a:t>について紹介させていただきます。</a:t>
            </a:r>
            <a:endParaRPr kumimoji="1" lang="en-US" altLang="ja-JP" baseline="0" dirty="0" smtClean="0"/>
          </a:p>
          <a:p>
            <a:endParaRPr kumimoji="1" lang="en-US" altLang="ja-JP" baseline="0" dirty="0" smtClean="0"/>
          </a:p>
          <a:p>
            <a:r>
              <a:rPr kumimoji="1" lang="ja-JP" altLang="en-US" baseline="0" dirty="0" smtClean="0"/>
              <a:t>前職では、</a:t>
            </a:r>
            <a:r>
              <a:rPr kumimoji="1" lang="en-US" altLang="ja-JP" baseline="0" dirty="0" smtClean="0"/>
              <a:t>Web</a:t>
            </a:r>
            <a:r>
              <a:rPr kumimoji="1" lang="ja-JP" altLang="en-US" baseline="0" dirty="0" smtClean="0"/>
              <a:t>系の業務システムを担当しておりまして、このブラウザテストの自動化ということを何度か検討しておりました。</a:t>
            </a:r>
            <a:endParaRPr kumimoji="1" lang="en-US" altLang="ja-JP" baseline="0" dirty="0" smtClean="0"/>
          </a:p>
          <a:p>
            <a:r>
              <a:rPr kumimoji="1" lang="ja-JP" altLang="en-US" baseline="0" dirty="0" smtClean="0"/>
              <a:t>みなさま興味あるかわかりませんが、</a:t>
            </a:r>
            <a:r>
              <a:rPr kumimoji="1" lang="en-US" altLang="ja-JP" baseline="0" dirty="0" smtClean="0"/>
              <a:t>GOT</a:t>
            </a:r>
            <a:r>
              <a:rPr kumimoji="1" lang="ja-JP" altLang="en-US" baseline="0" dirty="0" smtClean="0"/>
              <a:t>も</a:t>
            </a:r>
            <a:r>
              <a:rPr kumimoji="1" lang="en-US" altLang="ja-JP" baseline="0" dirty="0" smtClean="0"/>
              <a:t>WEB</a:t>
            </a:r>
            <a:r>
              <a:rPr kumimoji="1" lang="ja-JP" altLang="en-US" baseline="0" dirty="0" smtClean="0"/>
              <a:t>サーバ機能を実装したということで、今後何かの役にたつこともあるかと思いましたので、選ばせていただきました。</a:t>
            </a:r>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ちなみに</a:t>
            </a:r>
            <a:r>
              <a:rPr kumimoji="1" lang="en-US" altLang="ja-JP" dirty="0" smtClean="0"/>
              <a:t>Selenium</a:t>
            </a:r>
            <a:r>
              <a:rPr kumimoji="1" lang="ja-JP" altLang="en-US" dirty="0" smtClean="0"/>
              <a:t>を実際活用されている実績はありますか？</a:t>
            </a:r>
            <a:endParaRPr kumimoji="1" lang="en-US" altLang="ja-JP" dirty="0" smtClean="0"/>
          </a:p>
          <a:p>
            <a:endParaRPr kumimoji="1" lang="en-US" altLang="ja-JP" dirty="0" smtClean="0"/>
          </a:p>
          <a:p>
            <a:r>
              <a:rPr kumimoji="1" lang="ja-JP" altLang="en-US" dirty="0" smtClean="0"/>
              <a:t>前職では業務システムの開発を行っていたのですが、</a:t>
            </a:r>
            <a:r>
              <a:rPr kumimoji="1" lang="en-US" altLang="ja-JP" dirty="0" smtClean="0"/>
              <a:t>PHP</a:t>
            </a:r>
            <a:r>
              <a:rPr kumimoji="1" lang="ja-JP" altLang="en-US" dirty="0" smtClean="0"/>
              <a:t>や、レガシー</a:t>
            </a:r>
            <a:r>
              <a:rPr kumimoji="1" lang="en-US" altLang="ja-JP" dirty="0" smtClean="0"/>
              <a:t>ASP</a:t>
            </a:r>
            <a:r>
              <a:rPr kumimoji="1" lang="ja-JP" altLang="en-US" dirty="0" err="1" smtClean="0"/>
              <a:t>、</a:t>
            </a:r>
            <a:r>
              <a:rPr kumimoji="1" lang="en-US" altLang="ja-JP" dirty="0" smtClean="0"/>
              <a:t>ASP.NET</a:t>
            </a:r>
            <a:r>
              <a:rPr kumimoji="1" lang="ja-JP" altLang="en-US" dirty="0" smtClean="0"/>
              <a:t>などのブラウザベースのシステムを</a:t>
            </a:r>
            <a:endParaRPr kumimoji="1" lang="en-US" altLang="ja-JP" dirty="0" smtClean="0"/>
          </a:p>
          <a:p>
            <a:r>
              <a:rPr kumimoji="1" lang="ja-JP" altLang="en-US" dirty="0" smtClean="0"/>
              <a:t>多く担当していました。</a:t>
            </a:r>
            <a:endParaRPr kumimoji="1" lang="en-US" altLang="ja-JP" dirty="0" smtClean="0"/>
          </a:p>
          <a:p>
            <a:endParaRPr kumimoji="1" lang="en-US" altLang="ja-JP" dirty="0" smtClean="0"/>
          </a:p>
          <a:p>
            <a:r>
              <a:rPr kumimoji="1" lang="ja-JP" altLang="en-US" dirty="0" smtClean="0"/>
              <a:t>そこで、社内の改善活動の一環で、一部の試験について導入を進めていたのがブラウザテストの自動化でした。</a:t>
            </a:r>
            <a:endParaRPr kumimoji="1" lang="en-US" altLang="ja-JP" dirty="0" smtClean="0"/>
          </a:p>
          <a:p>
            <a:r>
              <a:rPr kumimoji="1" lang="ja-JP" altLang="en-US" dirty="0" smtClean="0"/>
              <a:t>単に試験効率の向上だけでなく、設計能力の向上も狙った活動。</a:t>
            </a:r>
            <a:endParaRPr kumimoji="1" lang="en-US" altLang="ja-JP" dirty="0" smtClean="0"/>
          </a:p>
          <a:p>
            <a:endParaRPr kumimoji="1" lang="en-US" altLang="ja-JP" dirty="0" smtClean="0"/>
          </a:p>
          <a:p>
            <a:r>
              <a:rPr kumimoji="1" lang="ja-JP" altLang="en-US" dirty="0" smtClean="0"/>
              <a:t>やはりどうしてもコスト的な課題があり本格的な導入に持ち込</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1</a:t>
            </a:fld>
            <a:endParaRPr kumimoji="1" lang="ja-JP" altLang="en-US"/>
          </a:p>
        </p:txBody>
      </p:sp>
    </p:spTree>
    <p:extLst>
      <p:ext uri="{BB962C8B-B14F-4D97-AF65-F5344CB8AC3E}">
        <p14:creationId xmlns:p14="http://schemas.microsoft.com/office/powerpoint/2010/main" val="16600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a:t>
            </a:r>
            <a:r>
              <a:rPr kumimoji="1" lang="en-US" altLang="ja-JP" dirty="0" smtClean="0"/>
              <a:t>Selenium</a:t>
            </a:r>
            <a:r>
              <a:rPr kumimoji="1" lang="ja-JP" altLang="en-US" dirty="0" smtClean="0"/>
              <a:t>とはなんぞやということで。</a:t>
            </a:r>
            <a:endParaRPr kumimoji="1" lang="en-US" altLang="ja-JP" dirty="0" smtClean="0"/>
          </a:p>
          <a:p>
            <a:endParaRPr kumimoji="1" lang="en-US" altLang="ja-JP" dirty="0" smtClean="0"/>
          </a:p>
          <a:p>
            <a:r>
              <a:rPr kumimoji="1" lang="en-US" altLang="ja-JP" dirty="0" smtClean="0"/>
              <a:t>Selenium</a:t>
            </a:r>
            <a:r>
              <a:rPr kumimoji="1" lang="ja-JP" altLang="en-US" dirty="0" smtClean="0"/>
              <a:t>とは、</a:t>
            </a:r>
            <a:r>
              <a:rPr kumimoji="1" lang="en-US" altLang="ja-JP" dirty="0" smtClean="0"/>
              <a:t>Web</a:t>
            </a:r>
            <a:r>
              <a:rPr kumimoji="1" lang="ja-JP" altLang="en-US" dirty="0" smtClean="0"/>
              <a:t>ブラウザを使ったアプリケーションのテストを自動化するオープンソースのソフトウェアです。</a:t>
            </a:r>
            <a:endParaRPr kumimoji="1" lang="en-US" altLang="ja-JP" dirty="0" smtClean="0"/>
          </a:p>
          <a:p>
            <a:endParaRPr kumimoji="1" lang="en-US" altLang="ja-JP" dirty="0" smtClean="0"/>
          </a:p>
          <a:p>
            <a:r>
              <a:rPr kumimoji="1" lang="en-US" altLang="ja-JP" dirty="0" smtClean="0"/>
              <a:t>2004</a:t>
            </a:r>
            <a:r>
              <a:rPr kumimoji="1" lang="ja-JP" altLang="en-US" dirty="0" smtClean="0"/>
              <a:t>年にリリースされ、</a:t>
            </a:r>
            <a:r>
              <a:rPr lang="en-US" altLang="ja-JP" dirty="0" smtClean="0"/>
              <a:t>2011</a:t>
            </a:r>
            <a:r>
              <a:rPr lang="ja-JP" altLang="en-US" dirty="0" smtClean="0"/>
              <a:t>年には、</a:t>
            </a:r>
            <a:r>
              <a:rPr lang="en-US" altLang="ja-JP" dirty="0" smtClean="0"/>
              <a:t>Google</a:t>
            </a:r>
            <a:r>
              <a:rPr lang="ja-JP" altLang="en-US" dirty="0" smtClean="0"/>
              <a:t>（グーグル）社が開発していた</a:t>
            </a:r>
            <a:r>
              <a:rPr lang="en-US" altLang="ja-JP" dirty="0" smtClean="0"/>
              <a:t>『WebDriver』</a:t>
            </a:r>
            <a:r>
              <a:rPr lang="ja-JP" altLang="en-US" dirty="0" smtClean="0"/>
              <a:t>との統合が図られ、</a:t>
            </a:r>
            <a:r>
              <a:rPr lang="en-US" altLang="ja-JP" dirty="0" smtClean="0"/>
              <a:t>『Selenium WebDriver』</a:t>
            </a:r>
            <a:r>
              <a:rPr lang="ja-JP" altLang="en-US" dirty="0" smtClean="0"/>
              <a:t>（</a:t>
            </a:r>
            <a:r>
              <a:rPr lang="en-US" altLang="ja-JP" dirty="0" smtClean="0"/>
              <a:t>Selenium 2</a:t>
            </a:r>
            <a:r>
              <a:rPr lang="ja-JP" altLang="en-US" dirty="0" smtClean="0"/>
              <a:t>）としてリリースされています。</a:t>
            </a:r>
            <a:endParaRPr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2</a:t>
            </a:fld>
            <a:endParaRPr kumimoji="1" lang="ja-JP" altLang="en-US"/>
          </a:p>
        </p:txBody>
      </p:sp>
    </p:spTree>
    <p:extLst>
      <p:ext uri="{BB962C8B-B14F-4D97-AF65-F5344CB8AC3E}">
        <p14:creationId xmlns:p14="http://schemas.microsoft.com/office/powerpoint/2010/main" val="210104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Selenium</a:t>
            </a:r>
            <a:r>
              <a:rPr kumimoji="1" lang="ja-JP" altLang="en-US" dirty="0" smtClean="0"/>
              <a:t>の特徴として</a:t>
            </a:r>
            <a:r>
              <a:rPr kumimoji="1" lang="en-US" altLang="ja-JP" dirty="0" smtClean="0"/>
              <a:t>3</a:t>
            </a:r>
            <a:r>
              <a:rPr kumimoji="1" lang="ja-JP" altLang="en-US" dirty="0" smtClean="0"/>
              <a:t>点があげられます。</a:t>
            </a:r>
            <a:endParaRPr kumimoji="1" lang="en-US" altLang="ja-JP" dirty="0" smtClean="0"/>
          </a:p>
          <a:p>
            <a:endParaRPr kumimoji="1" lang="en-US" altLang="ja-JP" dirty="0" smtClean="0"/>
          </a:p>
          <a:p>
            <a:r>
              <a:rPr kumimoji="1" lang="ja-JP" altLang="en-US" dirty="0" smtClean="0"/>
              <a:t>まず、</a:t>
            </a:r>
            <a:r>
              <a:rPr kumimoji="1" lang="en-US" altLang="ja-JP" dirty="0" smtClean="0"/>
              <a:t>1</a:t>
            </a:r>
            <a:r>
              <a:rPr kumimoji="1" lang="ja-JP" altLang="en-US" dirty="0" smtClean="0"/>
              <a:t>つめとして、</a:t>
            </a:r>
            <a:endParaRPr kumimoji="1" lang="en-US" altLang="ja-JP" dirty="0" smtClean="0"/>
          </a:p>
          <a:p>
            <a:endParaRPr kumimoji="1" lang="en-US" altLang="ja-JP" dirty="0" smtClean="0"/>
          </a:p>
          <a:p>
            <a:r>
              <a:rPr kumimoji="1" lang="ja-JP" altLang="en-US" dirty="0" smtClean="0"/>
              <a:t>ブラウザー名</a:t>
            </a:r>
          </a:p>
          <a:p>
            <a:r>
              <a:rPr kumimoji="1" lang="en-US" altLang="ja-JP" dirty="0" smtClean="0"/>
              <a:t>Internet Explorer </a:t>
            </a:r>
          </a:p>
          <a:p>
            <a:r>
              <a:rPr kumimoji="1" lang="en-US" altLang="ja-JP" dirty="0" smtClean="0"/>
              <a:t>Firefox </a:t>
            </a:r>
          </a:p>
          <a:p>
            <a:r>
              <a:rPr kumimoji="1" lang="en-US" altLang="ja-JP" dirty="0" smtClean="0"/>
              <a:t>Chrome </a:t>
            </a:r>
          </a:p>
          <a:p>
            <a:r>
              <a:rPr kumimoji="1" lang="en-US" altLang="ja-JP" dirty="0" smtClean="0"/>
              <a:t>Safari </a:t>
            </a:r>
          </a:p>
          <a:p>
            <a:r>
              <a:rPr kumimoji="1" lang="en-US" altLang="ja-JP" dirty="0" smtClean="0"/>
              <a:t>Opera </a:t>
            </a:r>
          </a:p>
          <a:p>
            <a:endParaRPr kumimoji="1" lang="en-US" altLang="ja-JP" dirty="0" smtClean="0"/>
          </a:p>
          <a:p>
            <a:r>
              <a:rPr kumimoji="1" lang="ja-JP" altLang="en-US" dirty="0" smtClean="0"/>
              <a:t>言語</a:t>
            </a:r>
          </a:p>
          <a:p>
            <a:r>
              <a:rPr kumimoji="1" lang="en-US" altLang="ja-JP" dirty="0" smtClean="0"/>
              <a:t>Java </a:t>
            </a:r>
          </a:p>
          <a:p>
            <a:r>
              <a:rPr kumimoji="1" lang="en-US" altLang="ja-JP" dirty="0" smtClean="0"/>
              <a:t>C# </a:t>
            </a:r>
          </a:p>
          <a:p>
            <a:r>
              <a:rPr kumimoji="1" lang="en-US" altLang="ja-JP" dirty="0" smtClean="0"/>
              <a:t>Python </a:t>
            </a:r>
          </a:p>
          <a:p>
            <a:r>
              <a:rPr kumimoji="1" lang="en-US" altLang="ja-JP" dirty="0" smtClean="0"/>
              <a:t>Ruby </a:t>
            </a:r>
          </a:p>
          <a:p>
            <a:endParaRPr kumimoji="1" lang="ja-JP" altLang="en-US" dirty="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3</a:t>
            </a:fld>
            <a:endParaRPr kumimoji="1" lang="ja-JP" altLang="en-US"/>
          </a:p>
        </p:txBody>
      </p:sp>
    </p:spTree>
    <p:extLst>
      <p:ext uri="{BB962C8B-B14F-4D97-AF65-F5344CB8AC3E}">
        <p14:creationId xmlns:p14="http://schemas.microsoft.com/office/powerpoint/2010/main" val="2368127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さきほどお話ししましたが、</a:t>
            </a:r>
            <a:r>
              <a:rPr kumimoji="1" lang="en-US" altLang="ja-JP" dirty="0" smtClean="0"/>
              <a:t>Selenium</a:t>
            </a:r>
            <a:r>
              <a:rPr kumimoji="1" lang="ja-JP" altLang="en-US" dirty="0" smtClean="0"/>
              <a:t>は元々、</a:t>
            </a:r>
            <a:r>
              <a:rPr kumimoji="1" lang="en-US" altLang="ja-JP" dirty="0" smtClean="0"/>
              <a:t>2004</a:t>
            </a:r>
            <a:r>
              <a:rPr kumimoji="1" lang="ja-JP" altLang="en-US" dirty="0" smtClean="0"/>
              <a:t>年に</a:t>
            </a:r>
            <a:r>
              <a:rPr kumimoji="1" lang="en-US" altLang="ja-JP" dirty="0" err="1" smtClean="0"/>
              <a:t>SeleniumRC</a:t>
            </a:r>
            <a:r>
              <a:rPr kumimoji="1" lang="ja-JP" altLang="en-US" dirty="0" smtClean="0"/>
              <a:t>としてリリースされています。</a:t>
            </a:r>
            <a:endParaRPr kumimoji="1" lang="en-US" altLang="ja-JP" dirty="0" smtClean="0"/>
          </a:p>
          <a:p>
            <a:r>
              <a:rPr kumimoji="1" lang="ja-JP" altLang="en-US" dirty="0" smtClean="0"/>
              <a:t>この</a:t>
            </a:r>
            <a:r>
              <a:rPr kumimoji="1" lang="en-US" altLang="ja-JP" dirty="0" err="1" smtClean="0"/>
              <a:t>SeleniumRC</a:t>
            </a:r>
            <a:r>
              <a:rPr kumimoji="1" lang="ja-JP" altLang="en-US" dirty="0" smtClean="0"/>
              <a:t>は、</a:t>
            </a:r>
            <a:r>
              <a:rPr lang="ja-JP" altLang="en-US" dirty="0" smtClean="0"/>
              <a:t>ローカル</a:t>
            </a:r>
            <a:r>
              <a:rPr lang="en-US" altLang="ja-JP" dirty="0" smtClean="0"/>
              <a:t>PC</a:t>
            </a:r>
            <a:r>
              <a:rPr lang="ja-JP" altLang="en-US" dirty="0" smtClean="0"/>
              <a:t>上で稼働させる「</a:t>
            </a:r>
            <a:r>
              <a:rPr lang="en-US" altLang="ja-JP" dirty="0" smtClean="0"/>
              <a:t>Selenium Server</a:t>
            </a:r>
            <a:r>
              <a:rPr lang="ja-JP" altLang="en-US" dirty="0" smtClean="0"/>
              <a:t>」を介して、</a:t>
            </a:r>
            <a:r>
              <a:rPr lang="en-US" altLang="ja-JP" dirty="0" smtClean="0"/>
              <a:t>JavaScript</a:t>
            </a:r>
            <a:r>
              <a:rPr lang="ja-JP" altLang="en-US" dirty="0" smtClean="0"/>
              <a:t>のブラウザ操作ロジックを</a:t>
            </a:r>
            <a:r>
              <a:rPr lang="en-US" altLang="ja-JP" dirty="0" smtClean="0"/>
              <a:t>Web</a:t>
            </a:r>
            <a:r>
              <a:rPr lang="ja-JP" altLang="en-US" dirty="0" smtClean="0"/>
              <a:t>ページに埋め込み操作を行う、という手法がとられていました。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a:t>
            </a:r>
            <a:r>
              <a:rPr lang="ja-JP" altLang="en-US" dirty="0" smtClean="0"/>
              <a:t>ブラウザのセキュリティ制限によって多くの動作制約を受けてしまうという課題がありました。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4</a:t>
            </a:fld>
            <a:endParaRPr kumimoji="1" lang="ja-JP" altLang="en-US"/>
          </a:p>
        </p:txBody>
      </p:sp>
    </p:spTree>
    <p:extLst>
      <p:ext uri="{BB962C8B-B14F-4D97-AF65-F5344CB8AC3E}">
        <p14:creationId xmlns:p14="http://schemas.microsoft.com/office/powerpoint/2010/main" val="2554314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そこで開発されたのが</a:t>
            </a:r>
            <a:r>
              <a:rPr kumimoji="1" lang="en-US" altLang="ja-JP" dirty="0" smtClean="0"/>
              <a:t>Selenium WebDriver</a:t>
            </a:r>
            <a:r>
              <a:rPr kumimoji="1" lang="ja-JP" altLang="en-US" dirty="0" smtClean="0"/>
              <a:t>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Selenium WebDriver</a:t>
            </a:r>
            <a:r>
              <a:rPr kumimoji="1" lang="ja-JP" altLang="en-US" dirty="0" smtClean="0"/>
              <a:t>では、</a:t>
            </a:r>
            <a:r>
              <a:rPr lang="ja-JP" altLang="en-US" dirty="0" smtClean="0"/>
              <a:t>ブラウザの拡張機能や</a:t>
            </a:r>
            <a:r>
              <a:rPr lang="en-US" altLang="ja-JP" dirty="0" smtClean="0"/>
              <a:t>OS</a:t>
            </a:r>
            <a:r>
              <a:rPr lang="ja-JP" altLang="en-US" dirty="0" smtClean="0"/>
              <a:t>のネイティブ機能などを利用してブラウザを操作するという方式がとられました。</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元々は</a:t>
            </a:r>
            <a:r>
              <a:rPr lang="en-US" altLang="ja-JP" dirty="0" smtClean="0"/>
              <a:t>WebDriver</a:t>
            </a:r>
            <a:r>
              <a:rPr lang="ja-JP" altLang="en-US" dirty="0" smtClean="0"/>
              <a:t>という名前で開発されており、</a:t>
            </a:r>
            <a:r>
              <a:rPr lang="en-US" altLang="ja-JP" dirty="0" smtClean="0"/>
              <a:t>Selenium</a:t>
            </a:r>
            <a:r>
              <a:rPr lang="ja-JP" altLang="en-US" dirty="0" err="1" smtClean="0"/>
              <a:t>と統</a:t>
            </a:r>
            <a:r>
              <a:rPr lang="ja-JP" altLang="en-US" dirty="0" smtClean="0"/>
              <a:t>合され</a:t>
            </a:r>
            <a:r>
              <a:rPr lang="en-US" altLang="ja-JP" dirty="0" smtClean="0"/>
              <a:t>Selenium WebDriver</a:t>
            </a:r>
            <a:r>
              <a:rPr lang="ja-JP" altLang="en-US" dirty="0" smtClean="0"/>
              <a:t>として</a:t>
            </a:r>
            <a:r>
              <a:rPr lang="en-US" altLang="ja-JP" dirty="0" smtClean="0"/>
              <a:t>2011</a:t>
            </a:r>
            <a:r>
              <a:rPr lang="ja-JP" altLang="en-US" dirty="0" smtClean="0"/>
              <a:t>年にリリース。</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5</a:t>
            </a:fld>
            <a:endParaRPr kumimoji="1" lang="ja-JP" altLang="en-US"/>
          </a:p>
        </p:txBody>
      </p:sp>
    </p:spTree>
    <p:extLst>
      <p:ext uri="{BB962C8B-B14F-4D97-AF65-F5344CB8AC3E}">
        <p14:creationId xmlns:p14="http://schemas.microsoft.com/office/powerpoint/2010/main" val="4057142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アーキテクチャとしてはこのような形になります。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Selenium WebDriver</a:t>
            </a:r>
            <a:r>
              <a:rPr kumimoji="1" lang="ja-JP" altLang="en-US" sz="1200" b="0" i="0" kern="1200" dirty="0" smtClean="0">
                <a:solidFill>
                  <a:schemeClr val="tx1"/>
                </a:solidFill>
                <a:effectLst/>
                <a:latin typeface="+mn-lt"/>
                <a:ea typeface="+mn-ea"/>
                <a:cs typeface="+mn-cs"/>
              </a:rPr>
              <a:t>は各種ブラウザごとにドライバが用意されています。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それらのドライバは</a:t>
            </a:r>
            <a:r>
              <a:rPr kumimoji="1" lang="en-US" altLang="ja-JP" sz="1200" b="0" i="0" kern="1200" dirty="0" smtClean="0">
                <a:solidFill>
                  <a:schemeClr val="tx1"/>
                </a:solidFill>
                <a:effectLst/>
                <a:latin typeface="+mn-lt"/>
                <a:ea typeface="+mn-ea"/>
                <a:cs typeface="+mn-cs"/>
                <a:hlinkClick r:id="rId3"/>
              </a:rPr>
              <a:t>JSON Wire Protocol</a:t>
            </a:r>
            <a:r>
              <a:rPr kumimoji="1" lang="ja-JP" altLang="en-US" sz="1200" b="0" i="0" kern="1200" dirty="0" smtClean="0">
                <a:solidFill>
                  <a:schemeClr val="tx1"/>
                </a:solidFill>
                <a:effectLst/>
                <a:latin typeface="+mn-lt"/>
                <a:ea typeface="+mn-ea"/>
                <a:cs typeface="+mn-cs"/>
              </a:rPr>
              <a:t>という</a:t>
            </a:r>
            <a:r>
              <a:rPr kumimoji="1" lang="en-US" altLang="ja-JP" sz="1200" b="0" i="0" kern="1200" dirty="0" smtClean="0">
                <a:solidFill>
                  <a:schemeClr val="tx1"/>
                </a:solidFill>
                <a:effectLst/>
                <a:latin typeface="+mn-lt"/>
                <a:ea typeface="+mn-ea"/>
                <a:cs typeface="+mn-cs"/>
              </a:rPr>
              <a:t>Selenium</a:t>
            </a:r>
            <a:r>
              <a:rPr kumimoji="1" lang="ja-JP" altLang="en-US" sz="1200" b="0" i="0" kern="1200" dirty="0" smtClean="0">
                <a:solidFill>
                  <a:schemeClr val="tx1"/>
                </a:solidFill>
                <a:effectLst/>
                <a:latin typeface="+mn-lt"/>
                <a:ea typeface="+mn-ea"/>
                <a:cs typeface="+mn-cs"/>
              </a:rPr>
              <a:t>が定義している</a:t>
            </a:r>
            <a:r>
              <a:rPr kumimoji="1" lang="en-US" altLang="ja-JP" sz="1200" b="0" i="0" kern="1200" dirty="0" smtClean="0">
                <a:solidFill>
                  <a:schemeClr val="tx1"/>
                </a:solidFill>
                <a:effectLst/>
                <a:latin typeface="+mn-lt"/>
                <a:ea typeface="+mn-ea"/>
                <a:cs typeface="+mn-cs"/>
              </a:rPr>
              <a:t>RESTful API*</a:t>
            </a:r>
            <a:r>
              <a:rPr kumimoji="1" lang="ja-JP" altLang="en-US" sz="1200" b="0" i="0" kern="1200" dirty="0" smtClean="0">
                <a:solidFill>
                  <a:schemeClr val="tx1"/>
                </a:solidFill>
                <a:effectLst/>
                <a:latin typeface="+mn-lt"/>
                <a:ea typeface="+mn-ea"/>
                <a:cs typeface="+mn-cs"/>
              </a:rPr>
              <a:t>に対応しており、この</a:t>
            </a:r>
            <a:r>
              <a:rPr kumimoji="1" lang="en-US" altLang="ja-JP" sz="1200" b="0" i="0" kern="1200" dirty="0" smtClean="0">
                <a:solidFill>
                  <a:schemeClr val="tx1"/>
                </a:solidFill>
                <a:effectLst/>
                <a:latin typeface="+mn-lt"/>
                <a:ea typeface="+mn-ea"/>
                <a:cs typeface="+mn-cs"/>
              </a:rPr>
              <a:t>API</a:t>
            </a:r>
            <a:r>
              <a:rPr kumimoji="1" lang="ja-JP" altLang="en-US" sz="1200" b="0" i="0" kern="1200" dirty="0" smtClean="0">
                <a:solidFill>
                  <a:schemeClr val="tx1"/>
                </a:solidFill>
                <a:effectLst/>
                <a:latin typeface="+mn-lt"/>
                <a:ea typeface="+mn-ea"/>
                <a:cs typeface="+mn-cs"/>
              </a:rPr>
              <a:t>にしたがってリクエストすることでブラウザを操作することができます。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1" i="0" kern="1200" dirty="0" smtClean="0">
                <a:solidFill>
                  <a:schemeClr val="tx1"/>
                </a:solidFill>
                <a:effectLst/>
                <a:latin typeface="+mn-lt"/>
                <a:ea typeface="+mn-ea"/>
                <a:cs typeface="+mn-cs"/>
              </a:rPr>
              <a:t>*注：</a:t>
            </a:r>
            <a:r>
              <a:rPr kumimoji="1" lang="en-US" altLang="ja-JP" sz="1200" b="1" i="0" kern="1200" dirty="0" smtClean="0">
                <a:solidFill>
                  <a:schemeClr val="tx1"/>
                </a:solidFill>
                <a:effectLst/>
                <a:latin typeface="+mn-lt"/>
                <a:ea typeface="+mn-ea"/>
                <a:cs typeface="+mn-cs"/>
              </a:rPr>
              <a:t>RESTful API</a:t>
            </a:r>
          </a:p>
          <a:p>
            <a:r>
              <a:rPr kumimoji="1" lang="en-US" altLang="ja-JP" sz="1200" b="0" i="0" kern="1200" dirty="0" smtClean="0">
                <a:solidFill>
                  <a:schemeClr val="tx1"/>
                </a:solidFill>
                <a:effectLst/>
                <a:latin typeface="+mn-lt"/>
                <a:ea typeface="+mn-ea"/>
                <a:cs typeface="+mn-cs"/>
              </a:rPr>
              <a:t>REST</a:t>
            </a:r>
            <a:r>
              <a:rPr kumimoji="1" lang="ja-JP" altLang="en-US" sz="1200" b="0" i="0" kern="1200" dirty="0" smtClean="0">
                <a:solidFill>
                  <a:schemeClr val="tx1"/>
                </a:solidFill>
                <a:effectLst/>
                <a:latin typeface="+mn-lt"/>
                <a:ea typeface="+mn-ea"/>
                <a:cs typeface="+mn-cs"/>
              </a:rPr>
              <a:t>とは</a:t>
            </a:r>
            <a:r>
              <a:rPr kumimoji="1" lang="en-US" altLang="ja-JP" sz="1200" b="0" i="0" kern="1200" dirty="0" smtClean="0">
                <a:solidFill>
                  <a:schemeClr val="tx1"/>
                </a:solidFill>
                <a:effectLst/>
                <a:latin typeface="+mn-lt"/>
                <a:ea typeface="+mn-ea"/>
                <a:cs typeface="+mn-cs"/>
              </a:rPr>
              <a:t>Representational State Transfer</a:t>
            </a:r>
            <a:r>
              <a:rPr kumimoji="1" lang="ja-JP" altLang="en-US" sz="1200" b="0" i="0" kern="1200" dirty="0" smtClean="0">
                <a:solidFill>
                  <a:schemeClr val="tx1"/>
                </a:solidFill>
                <a:effectLst/>
                <a:latin typeface="+mn-lt"/>
                <a:ea typeface="+mn-ea"/>
                <a:cs typeface="+mn-cs"/>
              </a:rPr>
              <a:t>の略で、リソースに</a:t>
            </a:r>
            <a:r>
              <a:rPr kumimoji="1" lang="en-US" altLang="ja-JP" sz="1200" b="0" i="0" kern="1200" dirty="0" smtClean="0">
                <a:solidFill>
                  <a:schemeClr val="tx1"/>
                </a:solidFill>
                <a:effectLst/>
                <a:latin typeface="+mn-lt"/>
                <a:ea typeface="+mn-ea"/>
                <a:cs typeface="+mn-cs"/>
              </a:rPr>
              <a:t>URL</a:t>
            </a:r>
            <a:r>
              <a:rPr kumimoji="1" lang="ja-JP" altLang="en-US" sz="1200" b="0" i="0" kern="1200" dirty="0" smtClean="0">
                <a:solidFill>
                  <a:schemeClr val="tx1"/>
                </a:solidFill>
                <a:effectLst/>
                <a:latin typeface="+mn-lt"/>
                <a:ea typeface="+mn-ea"/>
                <a:cs typeface="+mn-cs"/>
              </a:rPr>
              <a:t>で名前を付け、</a:t>
            </a:r>
            <a:r>
              <a:rPr kumimoji="1" lang="en-US" altLang="ja-JP" sz="1200" b="0" i="0" kern="1200" dirty="0" smtClean="0">
                <a:solidFill>
                  <a:schemeClr val="tx1"/>
                </a:solidFill>
                <a:effectLst/>
                <a:latin typeface="+mn-lt"/>
                <a:ea typeface="+mn-ea"/>
                <a:cs typeface="+mn-cs"/>
              </a:rPr>
              <a:t>HTTP</a:t>
            </a:r>
            <a:r>
              <a:rPr kumimoji="1" lang="ja-JP" altLang="en-US" sz="1200" b="0" i="0" kern="1200" dirty="0" smtClean="0">
                <a:solidFill>
                  <a:schemeClr val="tx1"/>
                </a:solidFill>
                <a:effectLst/>
                <a:latin typeface="+mn-lt"/>
                <a:ea typeface="+mn-ea"/>
                <a:cs typeface="+mn-cs"/>
              </a:rPr>
              <a:t>メソッド（</a:t>
            </a:r>
            <a:r>
              <a:rPr kumimoji="1" lang="en-US" altLang="ja-JP" sz="1200" b="0" i="0" kern="1200" dirty="0" smtClean="0">
                <a:solidFill>
                  <a:schemeClr val="tx1"/>
                </a:solidFill>
                <a:effectLst/>
                <a:latin typeface="+mn-lt"/>
                <a:ea typeface="+mn-ea"/>
                <a:cs typeface="+mn-cs"/>
              </a:rPr>
              <a:t>GET</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POST</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PUT</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DELETE</a:t>
            </a:r>
            <a:r>
              <a:rPr kumimoji="1" lang="ja-JP" altLang="en-US" sz="1200" b="0" i="0" kern="1200" dirty="0" smtClean="0">
                <a:solidFill>
                  <a:schemeClr val="tx1"/>
                </a:solidFill>
                <a:effectLst/>
                <a:latin typeface="+mn-lt"/>
                <a:ea typeface="+mn-ea"/>
                <a:cs typeface="+mn-cs"/>
              </a:rPr>
              <a:t>など）で操作するという考え方です。そのような</a:t>
            </a:r>
            <a:r>
              <a:rPr kumimoji="1" lang="en-US" altLang="ja-JP" sz="1200" b="0" i="0" kern="1200" dirty="0" smtClean="0">
                <a:solidFill>
                  <a:schemeClr val="tx1"/>
                </a:solidFill>
                <a:effectLst/>
                <a:latin typeface="+mn-lt"/>
                <a:ea typeface="+mn-ea"/>
                <a:cs typeface="+mn-cs"/>
              </a:rPr>
              <a:t>API</a:t>
            </a:r>
            <a:r>
              <a:rPr kumimoji="1" lang="ja-JP" altLang="en-US" sz="1200" b="0" i="0" kern="1200" dirty="0" smtClean="0">
                <a:solidFill>
                  <a:schemeClr val="tx1"/>
                </a:solidFill>
                <a:effectLst/>
                <a:latin typeface="+mn-lt"/>
                <a:ea typeface="+mn-ea"/>
                <a:cs typeface="+mn-cs"/>
              </a:rPr>
              <a:t>全般を総称して</a:t>
            </a:r>
            <a:r>
              <a:rPr kumimoji="1" lang="en-US" altLang="ja-JP" sz="1200" b="0" i="0" kern="1200" dirty="0" smtClean="0">
                <a:solidFill>
                  <a:schemeClr val="tx1"/>
                </a:solidFill>
                <a:effectLst/>
                <a:latin typeface="+mn-lt"/>
                <a:ea typeface="+mn-ea"/>
                <a:cs typeface="+mn-cs"/>
              </a:rPr>
              <a:t>RESTful API</a:t>
            </a:r>
            <a:r>
              <a:rPr kumimoji="1" lang="ja-JP" altLang="en-US" sz="1200" b="0" i="0" kern="1200" dirty="0" smtClean="0">
                <a:solidFill>
                  <a:schemeClr val="tx1"/>
                </a:solidFill>
                <a:effectLst/>
                <a:latin typeface="+mn-lt"/>
                <a:ea typeface="+mn-ea"/>
                <a:cs typeface="+mn-cs"/>
              </a:rPr>
              <a:t>と呼びます。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6</a:t>
            </a:fld>
            <a:endParaRPr kumimoji="1" lang="ja-JP" altLang="en-US"/>
          </a:p>
        </p:txBody>
      </p:sp>
    </p:spTree>
    <p:extLst>
      <p:ext uri="{BB962C8B-B14F-4D97-AF65-F5344CB8AC3E}">
        <p14:creationId xmlns:p14="http://schemas.microsoft.com/office/powerpoint/2010/main" val="3799612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64DCFFB-9C22-4944-A8FD-8303C8F81B77}" type="slidenum">
              <a:rPr kumimoji="1" lang="ja-JP" altLang="en-US" smtClean="0"/>
              <a:t>7</a:t>
            </a:fld>
            <a:endParaRPr kumimoji="1" lang="ja-JP" altLang="en-US"/>
          </a:p>
        </p:txBody>
      </p:sp>
    </p:spTree>
    <p:extLst>
      <p:ext uri="{BB962C8B-B14F-4D97-AF65-F5344CB8AC3E}">
        <p14:creationId xmlns:p14="http://schemas.microsoft.com/office/powerpoint/2010/main" val="402341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8336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265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13154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8366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5452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4822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300176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14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1642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4769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88818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556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331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8683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535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384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5/24/2016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635757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80160" y="1422400"/>
            <a:ext cx="9682479" cy="1653076"/>
          </a:xfrm>
        </p:spPr>
        <p:txBody>
          <a:bodyPr>
            <a:normAutofit fontScale="90000"/>
          </a:bodyPr>
          <a:lstStyle/>
          <a:p>
            <a:pPr algn="ctr"/>
            <a:r>
              <a:rPr lang="ja-JP" altLang="en-US" dirty="0" smtClean="0"/>
              <a:t>ブラウザテスト</a:t>
            </a:r>
            <a:r>
              <a:rPr lang="en-US" altLang="ja-JP" dirty="0" smtClean="0"/>
              <a:t/>
            </a:r>
            <a:br>
              <a:rPr lang="en-US" altLang="ja-JP" dirty="0" smtClean="0"/>
            </a:br>
            <a:r>
              <a:rPr lang="ja-JP" altLang="en-US" dirty="0" smtClean="0"/>
              <a:t>自動化手法の紹介</a:t>
            </a:r>
            <a:endParaRPr kumimoji="1" lang="ja-JP" altLang="en-US" dirty="0"/>
          </a:p>
        </p:txBody>
      </p:sp>
      <p:sp>
        <p:nvSpPr>
          <p:cNvPr id="3" name="サブタイトル 2"/>
          <p:cNvSpPr>
            <a:spLocks noGrp="1"/>
          </p:cNvSpPr>
          <p:nvPr>
            <p:ph type="subTitle" idx="1"/>
          </p:nvPr>
        </p:nvSpPr>
        <p:spPr>
          <a:xfrm>
            <a:off x="2237931" y="3273002"/>
            <a:ext cx="7766936" cy="1096899"/>
          </a:xfrm>
        </p:spPr>
        <p:txBody>
          <a:bodyPr anchor="ctr">
            <a:normAutofit/>
          </a:bodyPr>
          <a:lstStyle/>
          <a:p>
            <a:r>
              <a:rPr kumimoji="1" lang="en-US" altLang="ja-JP" sz="4400" dirty="0" smtClean="0"/>
              <a:t>Selenium WebDriver </a:t>
            </a:r>
            <a:r>
              <a:rPr kumimoji="1" lang="ja-JP" altLang="en-US" sz="4400" dirty="0" smtClean="0"/>
              <a:t>の活用</a:t>
            </a:r>
            <a:endParaRPr kumimoji="1" lang="ja-JP" altLang="en-US" sz="4400" dirty="0"/>
          </a:p>
        </p:txBody>
      </p:sp>
    </p:spTree>
    <p:extLst>
      <p:ext uri="{BB962C8B-B14F-4D97-AF65-F5344CB8AC3E}">
        <p14:creationId xmlns:p14="http://schemas.microsoft.com/office/powerpoint/2010/main" val="318374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Selenium</a:t>
            </a:r>
            <a:r>
              <a:rPr kumimoji="1" lang="ja-JP" altLang="en-US" sz="4000" dirty="0" smtClean="0"/>
              <a:t>とは</a:t>
            </a:r>
            <a:endParaRPr kumimoji="1" lang="ja-JP" altLang="en-US" sz="4000" dirty="0"/>
          </a:p>
        </p:txBody>
      </p:sp>
      <p:sp>
        <p:nvSpPr>
          <p:cNvPr id="3" name="コンテンツ プレースホルダー 2"/>
          <p:cNvSpPr>
            <a:spLocks noGrp="1"/>
          </p:cNvSpPr>
          <p:nvPr>
            <p:ph idx="1"/>
          </p:nvPr>
        </p:nvSpPr>
        <p:spPr/>
        <p:txBody>
          <a:bodyPr>
            <a:normAutofit/>
          </a:bodyPr>
          <a:lstStyle/>
          <a:p>
            <a:pPr marL="0" indent="0">
              <a:buNone/>
            </a:pPr>
            <a:r>
              <a:rPr lang="en-US" altLang="ja-JP" sz="2400" dirty="0" smtClean="0"/>
              <a:t>Selenium</a:t>
            </a:r>
            <a:r>
              <a:rPr lang="ja-JP" altLang="en-US" sz="2400" dirty="0" smtClean="0"/>
              <a:t>とは</a:t>
            </a:r>
            <a:r>
              <a:rPr lang="ja-JP" altLang="en-US" sz="2400" dirty="0"/>
              <a:t>、</a:t>
            </a:r>
            <a:r>
              <a:rPr lang="en-US" altLang="ja-JP" sz="2400" dirty="0"/>
              <a:t>Web</a:t>
            </a:r>
            <a:r>
              <a:rPr lang="ja-JP" altLang="en-US" sz="2400" dirty="0" smtClean="0"/>
              <a:t>ブラウザを</a:t>
            </a:r>
            <a:r>
              <a:rPr lang="ja-JP" altLang="en-US" sz="2400" dirty="0"/>
              <a:t>使ったアプリケーションのテストを自動化する</a:t>
            </a:r>
            <a:r>
              <a:rPr lang="ja-JP" altLang="en-US" sz="2400" dirty="0" smtClean="0"/>
              <a:t>オープンソースソフトウエア（</a:t>
            </a:r>
            <a:r>
              <a:rPr lang="en-US" altLang="ja-JP" sz="2400" dirty="0" smtClean="0"/>
              <a:t>OSS</a:t>
            </a:r>
            <a:r>
              <a:rPr lang="ja-JP" altLang="en-US" sz="2400" dirty="0" smtClean="0"/>
              <a:t>）。</a:t>
            </a:r>
            <a:endParaRPr lang="en-US" altLang="ja-JP" sz="2400" dirty="0" smtClean="0"/>
          </a:p>
          <a:p>
            <a:pPr marL="0" indent="0">
              <a:buNone/>
            </a:pPr>
            <a:endParaRPr kumimoji="1" lang="en-US" altLang="ja-JP" sz="2400" dirty="0"/>
          </a:p>
          <a:p>
            <a:pPr marL="0" indent="0">
              <a:buNone/>
            </a:pPr>
            <a:r>
              <a:rPr lang="en-US" altLang="ja-JP" sz="2400" dirty="0"/>
              <a:t>『Selenium </a:t>
            </a:r>
            <a:r>
              <a:rPr lang="en-US" altLang="ja-JP" sz="2400" dirty="0" smtClean="0"/>
              <a:t>RC』</a:t>
            </a:r>
            <a:r>
              <a:rPr lang="ja-JP" altLang="en-US" sz="2400" dirty="0" smtClean="0"/>
              <a:t>（</a:t>
            </a:r>
            <a:r>
              <a:rPr lang="en-US" altLang="ja-JP" sz="2400" dirty="0" smtClean="0"/>
              <a:t>Selenium 1</a:t>
            </a:r>
            <a:r>
              <a:rPr lang="ja-JP" altLang="en-US" sz="2400" dirty="0" smtClean="0"/>
              <a:t>）は</a:t>
            </a:r>
            <a:r>
              <a:rPr lang="en-US" altLang="ja-JP" sz="2400" dirty="0" smtClean="0"/>
              <a:t>2004</a:t>
            </a:r>
            <a:r>
              <a:rPr lang="ja-JP" altLang="en-US" sz="2400" dirty="0" smtClean="0"/>
              <a:t>年にリリース。</a:t>
            </a:r>
            <a:endParaRPr lang="en-US" altLang="ja-JP" sz="2400" dirty="0" smtClean="0"/>
          </a:p>
          <a:p>
            <a:pPr marL="0" indent="0">
              <a:buNone/>
            </a:pPr>
            <a:endParaRPr lang="en-US" altLang="ja-JP" sz="2400" dirty="0" smtClean="0"/>
          </a:p>
          <a:p>
            <a:pPr marL="0" indent="0">
              <a:buNone/>
            </a:pPr>
            <a:r>
              <a:rPr lang="en-US" altLang="ja-JP" sz="2400" dirty="0" smtClean="0"/>
              <a:t> </a:t>
            </a:r>
            <a:r>
              <a:rPr lang="en-US" altLang="ja-JP" sz="2400" dirty="0"/>
              <a:t>2011</a:t>
            </a:r>
            <a:r>
              <a:rPr lang="ja-JP" altLang="en-US" sz="2400" dirty="0"/>
              <a:t>年には、</a:t>
            </a:r>
            <a:r>
              <a:rPr lang="en-US" altLang="ja-JP" sz="2400" dirty="0" smtClean="0"/>
              <a:t>Google</a:t>
            </a:r>
            <a:r>
              <a:rPr lang="ja-JP" altLang="en-US" sz="2400" dirty="0" smtClean="0"/>
              <a:t>社</a:t>
            </a:r>
            <a:r>
              <a:rPr lang="ja-JP" altLang="en-US" sz="2400" dirty="0"/>
              <a:t>が開発していた</a:t>
            </a:r>
            <a:r>
              <a:rPr lang="en-US" altLang="ja-JP" sz="2400" dirty="0"/>
              <a:t>『WebDriver』</a:t>
            </a:r>
            <a:r>
              <a:rPr lang="ja-JP" altLang="en-US" sz="2400" dirty="0"/>
              <a:t>との統合が図られ、</a:t>
            </a:r>
            <a:r>
              <a:rPr lang="en-US" altLang="ja-JP" sz="2400" dirty="0"/>
              <a:t>『Selenium WebDriver』</a:t>
            </a:r>
            <a:r>
              <a:rPr lang="ja-JP" altLang="en-US" sz="2400" dirty="0"/>
              <a:t>（</a:t>
            </a:r>
            <a:r>
              <a:rPr lang="en-US" altLang="ja-JP" sz="2400" dirty="0"/>
              <a:t>Selenium 2</a:t>
            </a:r>
            <a:r>
              <a:rPr lang="ja-JP" altLang="en-US" sz="2400" dirty="0"/>
              <a:t>）として</a:t>
            </a:r>
            <a:r>
              <a:rPr lang="ja-JP" altLang="en-US" sz="2400" dirty="0" smtClean="0"/>
              <a:t>リリース。</a:t>
            </a:r>
            <a:endParaRPr lang="ja-JP" altLang="en-US" sz="2400" dirty="0"/>
          </a:p>
          <a:p>
            <a:pPr marL="0" indent="0">
              <a:buNone/>
            </a:pPr>
            <a:endParaRPr kumimoji="1" lang="en-US" altLang="ja-JP" sz="2400" dirty="0" smtClean="0"/>
          </a:p>
        </p:txBody>
      </p:sp>
    </p:spTree>
    <p:extLst>
      <p:ext uri="{BB962C8B-B14F-4D97-AF65-F5344CB8AC3E}">
        <p14:creationId xmlns:p14="http://schemas.microsoft.com/office/powerpoint/2010/main" val="1673212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Selenium</a:t>
            </a:r>
            <a:r>
              <a:rPr kumimoji="1" lang="ja-JP" altLang="en-US" sz="4000" dirty="0" smtClean="0"/>
              <a:t>の特徴</a:t>
            </a:r>
            <a:endParaRPr kumimoji="1" lang="ja-JP" altLang="en-US" sz="4000" dirty="0"/>
          </a:p>
        </p:txBody>
      </p:sp>
      <p:sp>
        <p:nvSpPr>
          <p:cNvPr id="3" name="コンテンツ プレースホルダー 2"/>
          <p:cNvSpPr>
            <a:spLocks noGrp="1"/>
          </p:cNvSpPr>
          <p:nvPr>
            <p:ph idx="1"/>
          </p:nvPr>
        </p:nvSpPr>
        <p:spPr>
          <a:xfrm>
            <a:off x="838200" y="1690688"/>
            <a:ext cx="10515600" cy="4486275"/>
          </a:xfrm>
        </p:spPr>
        <p:txBody>
          <a:bodyPr>
            <a:normAutofit fontScale="92500" lnSpcReduction="10000"/>
          </a:bodyPr>
          <a:lstStyle/>
          <a:p>
            <a:pPr marL="0" indent="0">
              <a:buNone/>
            </a:pPr>
            <a:r>
              <a:rPr lang="ja-JP" altLang="en-US" sz="2400" dirty="0" smtClean="0"/>
              <a:t>１．</a:t>
            </a:r>
            <a:r>
              <a:rPr lang="en-US" altLang="ja-JP" sz="2400" dirty="0" smtClean="0"/>
              <a:t>WEB</a:t>
            </a:r>
            <a:r>
              <a:rPr lang="ja-JP" altLang="en-US" sz="2400" dirty="0" smtClean="0"/>
              <a:t>ブラウザの自動操作が可能</a:t>
            </a:r>
            <a:endParaRPr lang="ja-JP" altLang="en-US" sz="2400" dirty="0"/>
          </a:p>
          <a:p>
            <a:pPr marL="0" indent="0">
              <a:buNone/>
            </a:pPr>
            <a:r>
              <a:rPr lang="ja-JP" altLang="en-US" sz="2400" dirty="0" smtClean="0"/>
              <a:t>　</a:t>
            </a:r>
            <a:r>
              <a:rPr lang="en-US" altLang="ja-JP" sz="2400" dirty="0" smtClean="0"/>
              <a:t>WEB</a:t>
            </a:r>
            <a:r>
              <a:rPr lang="ja-JP" altLang="en-US" sz="2400" dirty="0" smtClean="0"/>
              <a:t>ブラウザを</a:t>
            </a:r>
            <a:r>
              <a:rPr lang="ja-JP" altLang="en-US" sz="2400" dirty="0"/>
              <a:t>自動で操作</a:t>
            </a:r>
            <a:r>
              <a:rPr lang="ja-JP" altLang="en-US" sz="2400" dirty="0" smtClean="0"/>
              <a:t>して</a:t>
            </a:r>
            <a:r>
              <a:rPr lang="en-US" altLang="ja-JP" sz="2400" dirty="0" smtClean="0"/>
              <a:t>UI</a:t>
            </a:r>
            <a:r>
              <a:rPr lang="ja-JP" altLang="en-US" sz="2400" dirty="0" smtClean="0"/>
              <a:t>テストが可能。</a:t>
            </a:r>
            <a:endParaRPr lang="en-US" altLang="ja-JP" sz="2400" dirty="0" smtClean="0"/>
          </a:p>
          <a:p>
            <a:pPr marL="0" indent="0">
              <a:buNone/>
            </a:pPr>
            <a:endParaRPr lang="en-US" altLang="ja-JP" sz="2400" dirty="0" smtClean="0"/>
          </a:p>
          <a:p>
            <a:pPr marL="0" indent="0">
              <a:buNone/>
            </a:pPr>
            <a:r>
              <a:rPr lang="ja-JP" altLang="en-US" sz="2400" dirty="0" smtClean="0"/>
              <a:t>２</a:t>
            </a:r>
            <a:r>
              <a:rPr lang="ja-JP" altLang="en-US" sz="2400" dirty="0"/>
              <a:t>．</a:t>
            </a:r>
            <a:r>
              <a:rPr lang="ja-JP" altLang="en-US" sz="2400" dirty="0" smtClean="0"/>
              <a:t>マルチブラウザに対応している</a:t>
            </a:r>
            <a:endParaRPr lang="ja-JP" altLang="en-US" sz="2400" dirty="0"/>
          </a:p>
          <a:p>
            <a:pPr marL="0" indent="0">
              <a:buNone/>
            </a:pPr>
            <a:r>
              <a:rPr lang="ja-JP" altLang="en-US" sz="2400" dirty="0" smtClean="0"/>
              <a:t>　</a:t>
            </a:r>
            <a:r>
              <a:rPr lang="en-US" altLang="ja-JP" sz="2400" dirty="0" smtClean="0"/>
              <a:t>Selenium</a:t>
            </a:r>
            <a:r>
              <a:rPr lang="ja-JP" altLang="en-US" sz="2400" dirty="0" smtClean="0"/>
              <a:t>は、さまざま</a:t>
            </a:r>
            <a:r>
              <a:rPr lang="ja-JP" altLang="en-US" sz="2400" dirty="0"/>
              <a:t>な</a:t>
            </a:r>
            <a:r>
              <a:rPr lang="ja-JP" altLang="en-US" sz="2400" dirty="0" smtClean="0"/>
              <a:t>ブラウザで</a:t>
            </a:r>
            <a:r>
              <a:rPr lang="ja-JP" altLang="en-US" sz="2400" dirty="0"/>
              <a:t>テストを</a:t>
            </a:r>
            <a:r>
              <a:rPr lang="ja-JP" altLang="en-US" sz="2400" dirty="0" smtClean="0"/>
              <a:t>実行可能。</a:t>
            </a:r>
            <a:endParaRPr lang="en-US" altLang="ja-JP" sz="2400" dirty="0" smtClean="0"/>
          </a:p>
          <a:p>
            <a:pPr marL="0" indent="0">
              <a:buNone/>
            </a:pPr>
            <a:r>
              <a:rPr lang="ja-JP" altLang="en-US" sz="2400" dirty="0"/>
              <a:t>　</a:t>
            </a:r>
            <a:r>
              <a:rPr lang="ja-JP" altLang="en-US" sz="2400" dirty="0" smtClean="0"/>
              <a:t>（</a:t>
            </a:r>
            <a:r>
              <a:rPr lang="en-US" altLang="ja-JP" sz="2400" dirty="0" smtClean="0"/>
              <a:t>Internet </a:t>
            </a:r>
            <a:r>
              <a:rPr lang="en-US" altLang="ja-JP" sz="2400" dirty="0"/>
              <a:t>Explorer </a:t>
            </a:r>
            <a:r>
              <a:rPr lang="ja-JP" altLang="en-US" sz="2400" dirty="0" err="1"/>
              <a:t>、</a:t>
            </a:r>
            <a:r>
              <a:rPr lang="en-US" altLang="ja-JP" sz="2400" dirty="0"/>
              <a:t>Firefox </a:t>
            </a:r>
            <a:r>
              <a:rPr lang="ja-JP" altLang="en-US" sz="2400" dirty="0" err="1"/>
              <a:t>、</a:t>
            </a:r>
            <a:r>
              <a:rPr lang="en-US" altLang="ja-JP" sz="2400" dirty="0"/>
              <a:t>Chrome </a:t>
            </a:r>
            <a:r>
              <a:rPr lang="ja-JP" altLang="en-US" sz="2400" dirty="0" err="1"/>
              <a:t>、</a:t>
            </a:r>
            <a:r>
              <a:rPr lang="en-US" altLang="ja-JP" sz="2400" dirty="0"/>
              <a:t>Safari </a:t>
            </a:r>
            <a:r>
              <a:rPr lang="ja-JP" altLang="en-US" sz="2400" dirty="0" err="1"/>
              <a:t>、</a:t>
            </a:r>
            <a:r>
              <a:rPr lang="en-US" altLang="ja-JP" sz="2400" dirty="0" smtClean="0"/>
              <a:t>Opera</a:t>
            </a:r>
            <a:r>
              <a:rPr lang="ja-JP" altLang="en-US" sz="2400" dirty="0" smtClean="0"/>
              <a:t>に対応。）</a:t>
            </a:r>
            <a:endParaRPr lang="en-US" altLang="ja-JP" sz="2400" dirty="0" smtClean="0"/>
          </a:p>
          <a:p>
            <a:pPr marL="0" indent="0">
              <a:buNone/>
            </a:pPr>
            <a:endParaRPr lang="en-US" altLang="ja-JP" sz="2400" dirty="0" smtClean="0"/>
          </a:p>
          <a:p>
            <a:pPr marL="0" indent="0">
              <a:buNone/>
            </a:pPr>
            <a:r>
              <a:rPr lang="ja-JP" altLang="en-US" sz="2400" dirty="0" smtClean="0"/>
              <a:t>３</a:t>
            </a:r>
            <a:r>
              <a:rPr lang="ja-JP" altLang="en-US" sz="2400" dirty="0"/>
              <a:t>．</a:t>
            </a:r>
            <a:r>
              <a:rPr lang="ja-JP" altLang="en-US" sz="2400" dirty="0" smtClean="0"/>
              <a:t>複数言語にて実行コードを記述できる</a:t>
            </a:r>
            <a:endParaRPr lang="ja-JP" altLang="en-US" sz="2400" dirty="0"/>
          </a:p>
          <a:p>
            <a:pPr marL="0" indent="0">
              <a:buNone/>
            </a:pPr>
            <a:r>
              <a:rPr lang="ja-JP" altLang="en-US" sz="2400" dirty="0" smtClean="0"/>
              <a:t>　さまざま</a:t>
            </a:r>
            <a:r>
              <a:rPr lang="ja-JP" altLang="en-US" sz="2400" dirty="0"/>
              <a:t>な開発言語で</a:t>
            </a:r>
            <a:r>
              <a:rPr lang="en-US" altLang="ja-JP" sz="2400" dirty="0"/>
              <a:t>Selenium</a:t>
            </a:r>
            <a:r>
              <a:rPr lang="ja-JP" altLang="en-US" sz="2400" dirty="0"/>
              <a:t>の</a:t>
            </a:r>
            <a:r>
              <a:rPr lang="ja-JP" altLang="en-US" sz="2400" dirty="0" smtClean="0"/>
              <a:t>テストコードを作成可能。</a:t>
            </a:r>
            <a:endParaRPr lang="en-US" altLang="ja-JP" sz="2400" dirty="0" smtClean="0"/>
          </a:p>
          <a:p>
            <a:pPr marL="0" indent="0">
              <a:buNone/>
            </a:pPr>
            <a:r>
              <a:rPr kumimoji="1" lang="ja-JP" altLang="en-US" sz="2400" dirty="0"/>
              <a:t>　</a:t>
            </a:r>
            <a:r>
              <a:rPr kumimoji="1" lang="ja-JP" altLang="en-US" sz="2400" dirty="0" smtClean="0"/>
              <a:t>（</a:t>
            </a:r>
            <a:r>
              <a:rPr lang="en-US" altLang="ja-JP" sz="2400" dirty="0" smtClean="0"/>
              <a:t>Java </a:t>
            </a:r>
            <a:r>
              <a:rPr lang="ja-JP" altLang="en-US" sz="2400" dirty="0" err="1"/>
              <a:t>、</a:t>
            </a:r>
            <a:r>
              <a:rPr lang="en-US" altLang="ja-JP" sz="2400" dirty="0"/>
              <a:t>C# </a:t>
            </a:r>
            <a:r>
              <a:rPr lang="ja-JP" altLang="en-US" sz="2400" dirty="0" err="1"/>
              <a:t>、</a:t>
            </a:r>
            <a:r>
              <a:rPr lang="en-US" altLang="ja-JP" sz="2400" dirty="0"/>
              <a:t>Python </a:t>
            </a:r>
            <a:r>
              <a:rPr lang="ja-JP" altLang="en-US" sz="2400" dirty="0" err="1"/>
              <a:t>、</a:t>
            </a:r>
            <a:r>
              <a:rPr lang="en-US" altLang="ja-JP" sz="2400" dirty="0"/>
              <a:t>Ruby </a:t>
            </a:r>
            <a:r>
              <a:rPr lang="ja-JP" altLang="en-US" sz="2400" dirty="0" smtClean="0"/>
              <a:t>に対応。残念ながら</a:t>
            </a:r>
            <a:r>
              <a:rPr lang="en-US" altLang="ja-JP" sz="2400" dirty="0" smtClean="0"/>
              <a:t>C++</a:t>
            </a:r>
            <a:r>
              <a:rPr lang="ja-JP" altLang="en-US" sz="2400" dirty="0" smtClean="0"/>
              <a:t>は未対応。）</a:t>
            </a:r>
            <a:endParaRPr kumimoji="1" lang="ja-JP" altLang="en-US" sz="2400" dirty="0"/>
          </a:p>
        </p:txBody>
      </p:sp>
    </p:spTree>
    <p:extLst>
      <p:ext uri="{BB962C8B-B14F-4D97-AF65-F5344CB8AC3E}">
        <p14:creationId xmlns:p14="http://schemas.microsoft.com/office/powerpoint/2010/main" val="12552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5608" y="626046"/>
            <a:ext cx="8596668" cy="1320800"/>
          </a:xfrm>
        </p:spPr>
        <p:txBody>
          <a:bodyPr>
            <a:normAutofit/>
          </a:bodyPr>
          <a:lstStyle/>
          <a:p>
            <a:r>
              <a:rPr kumimoji="1" lang="ja-JP" altLang="en-US" sz="4000" dirty="0" smtClean="0"/>
              <a:t>　</a:t>
            </a:r>
            <a:r>
              <a:rPr kumimoji="1" lang="en-US" altLang="ja-JP" sz="4000" dirty="0" smtClean="0"/>
              <a:t>Selenium</a:t>
            </a:r>
            <a:r>
              <a:rPr lang="ja-JP" altLang="en-US" sz="4000" dirty="0" smtClean="0"/>
              <a:t>の変遷</a:t>
            </a:r>
            <a:endParaRPr kumimoji="1" lang="ja-JP" altLang="en-US" sz="4000" dirty="0"/>
          </a:p>
        </p:txBody>
      </p:sp>
      <p:sp>
        <p:nvSpPr>
          <p:cNvPr id="3" name="コンテンツ プレースホルダー 2"/>
          <p:cNvSpPr>
            <a:spLocks noGrp="1"/>
          </p:cNvSpPr>
          <p:nvPr>
            <p:ph idx="1"/>
          </p:nvPr>
        </p:nvSpPr>
        <p:spPr>
          <a:xfrm>
            <a:off x="838200" y="1777035"/>
            <a:ext cx="10515600" cy="1883664"/>
          </a:xfrm>
        </p:spPr>
        <p:txBody>
          <a:bodyPr>
            <a:normAutofit/>
          </a:bodyPr>
          <a:lstStyle/>
          <a:p>
            <a:r>
              <a:rPr kumimoji="1" lang="en-US" altLang="ja-JP" sz="2400" dirty="0" err="1" smtClean="0"/>
              <a:t>SeleniumRC</a:t>
            </a:r>
            <a:r>
              <a:rPr kumimoji="1" lang="ja-JP" altLang="en-US" sz="2400" dirty="0" smtClean="0"/>
              <a:t>　（</a:t>
            </a:r>
            <a:r>
              <a:rPr kumimoji="1" lang="en-US" altLang="ja-JP" sz="2400" dirty="0" smtClean="0"/>
              <a:t>Selenium1</a:t>
            </a:r>
            <a:r>
              <a:rPr kumimoji="1" lang="ja-JP" altLang="en-US" sz="2400" dirty="0" smtClean="0"/>
              <a:t>）</a:t>
            </a:r>
            <a:endParaRPr kumimoji="1" lang="en-US" altLang="ja-JP" sz="2400" dirty="0" smtClean="0"/>
          </a:p>
          <a:p>
            <a:pPr marL="0" indent="0">
              <a:buNone/>
            </a:pPr>
            <a:r>
              <a:rPr lang="ja-JP" altLang="en-US" sz="2400" dirty="0" smtClean="0"/>
              <a:t>ローカル</a:t>
            </a:r>
            <a:r>
              <a:rPr lang="en-US" altLang="ja-JP" sz="2400" dirty="0" smtClean="0"/>
              <a:t>PC</a:t>
            </a:r>
            <a:r>
              <a:rPr lang="ja-JP" altLang="en-US" sz="2400" dirty="0" smtClean="0"/>
              <a:t>上の「</a:t>
            </a:r>
            <a:r>
              <a:rPr lang="en-US" altLang="ja-JP" sz="2400" dirty="0" smtClean="0"/>
              <a:t>Selenium Server</a:t>
            </a:r>
            <a:r>
              <a:rPr lang="ja-JP" altLang="en-US" sz="2400" dirty="0" smtClean="0"/>
              <a:t>」を介し、</a:t>
            </a:r>
            <a:r>
              <a:rPr lang="en-US" altLang="ja-JP" sz="2400" dirty="0" smtClean="0"/>
              <a:t>JavaScript</a:t>
            </a:r>
            <a:r>
              <a:rPr lang="ja-JP" altLang="en-US" sz="2400" dirty="0" smtClean="0"/>
              <a:t>のブラウザ操作ロジックを</a:t>
            </a:r>
            <a:r>
              <a:rPr lang="en-US" altLang="ja-JP" sz="2400" dirty="0" smtClean="0"/>
              <a:t>Web</a:t>
            </a:r>
            <a:r>
              <a:rPr lang="ja-JP" altLang="en-US" sz="2400" dirty="0" smtClean="0"/>
              <a:t>ページに埋め込み操作を行う。</a:t>
            </a:r>
            <a:endParaRPr lang="en-US" altLang="ja-JP" sz="2400" dirty="0" smtClean="0"/>
          </a:p>
          <a:p>
            <a:pPr marL="0" indent="0">
              <a:buNone/>
            </a:pPr>
            <a:endParaRPr lang="en-US" altLang="ja-JP" sz="2400" dirty="0" smtClean="0"/>
          </a:p>
          <a:p>
            <a:pPr marL="0" indent="0">
              <a:buNone/>
            </a:pPr>
            <a:endParaRPr lang="en-US" altLang="ja-JP" sz="2400" dirty="0"/>
          </a:p>
          <a:p>
            <a:pPr marL="0" indent="0">
              <a:buNone/>
            </a:pPr>
            <a:endParaRPr lang="en-US" altLang="ja-JP" sz="2400" dirty="0"/>
          </a:p>
          <a:p>
            <a:pPr marL="0" indent="0">
              <a:buNone/>
            </a:pPr>
            <a:endParaRPr lang="en-US" altLang="ja-JP" sz="2400" dirty="0" smtClean="0"/>
          </a:p>
          <a:p>
            <a:pPr marL="0" indent="0">
              <a:buNone/>
            </a:pPr>
            <a:endParaRPr kumimoji="1" lang="en-US" altLang="ja-JP" sz="2400" dirty="0"/>
          </a:p>
          <a:p>
            <a:pPr marL="0" indent="0">
              <a:buNone/>
            </a:pPr>
            <a:endParaRPr kumimoji="1" lang="ja-JP" altLang="en-US" sz="2400" dirty="0"/>
          </a:p>
        </p:txBody>
      </p:sp>
      <p:sp>
        <p:nvSpPr>
          <p:cNvPr id="4" name="フローチャート: 抜出し 3"/>
          <p:cNvSpPr/>
          <p:nvPr/>
        </p:nvSpPr>
        <p:spPr>
          <a:xfrm rot="10800000">
            <a:off x="4513943" y="3755239"/>
            <a:ext cx="3164114" cy="377371"/>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p:cNvSpPr txBox="1">
            <a:spLocks/>
          </p:cNvSpPr>
          <p:nvPr/>
        </p:nvSpPr>
        <p:spPr>
          <a:xfrm>
            <a:off x="838200" y="4321688"/>
            <a:ext cx="10515600" cy="170542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ブラウザのセキュリティ制限によって多くの動作制約を</a:t>
            </a:r>
            <a:r>
              <a:rPr lang="ja-JP" altLang="en-US" sz="2400" dirty="0" smtClean="0"/>
              <a:t>受けてしまう。</a:t>
            </a:r>
            <a:endParaRPr lang="en-US" altLang="ja-JP" sz="2400" dirty="0" smtClean="0"/>
          </a:p>
        </p:txBody>
      </p:sp>
    </p:spTree>
    <p:extLst>
      <p:ext uri="{BB962C8B-B14F-4D97-AF65-F5344CB8AC3E}">
        <p14:creationId xmlns:p14="http://schemas.microsoft.com/office/powerpoint/2010/main" val="3166945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Selenium</a:t>
            </a:r>
            <a:r>
              <a:rPr lang="ja-JP" altLang="en-US" sz="4000" dirty="0" smtClean="0"/>
              <a:t>の変遷</a:t>
            </a:r>
            <a:endParaRPr kumimoji="1" lang="ja-JP" altLang="en-US" sz="4000" dirty="0"/>
          </a:p>
        </p:txBody>
      </p:sp>
      <p:sp>
        <p:nvSpPr>
          <p:cNvPr id="4" name="コンテンツ プレースホルダー 2"/>
          <p:cNvSpPr>
            <a:spLocks noGrp="1"/>
          </p:cNvSpPr>
          <p:nvPr>
            <p:ph idx="1"/>
          </p:nvPr>
        </p:nvSpPr>
        <p:spPr>
          <a:xfrm>
            <a:off x="838200" y="1825625"/>
            <a:ext cx="10515600" cy="2874391"/>
          </a:xfrm>
        </p:spPr>
        <p:txBody>
          <a:bodyPr>
            <a:normAutofit/>
          </a:bodyPr>
          <a:lstStyle/>
          <a:p>
            <a:r>
              <a:rPr kumimoji="1" lang="en-US" altLang="ja-JP" sz="2400" dirty="0" smtClean="0"/>
              <a:t>Selenium WebDriver</a:t>
            </a:r>
            <a:r>
              <a:rPr kumimoji="1" lang="ja-JP" altLang="en-US" sz="2400" dirty="0" smtClean="0"/>
              <a:t>　（</a:t>
            </a:r>
            <a:r>
              <a:rPr kumimoji="1" lang="en-US" altLang="ja-JP" sz="2400" dirty="0" smtClean="0"/>
              <a:t>Selenium2</a:t>
            </a:r>
            <a:r>
              <a:rPr kumimoji="1" lang="ja-JP" altLang="en-US" sz="2400" dirty="0" smtClean="0"/>
              <a:t>）</a:t>
            </a:r>
            <a:endParaRPr kumimoji="1" lang="en-US" altLang="ja-JP" sz="2400" dirty="0" smtClean="0"/>
          </a:p>
          <a:p>
            <a:pPr marL="0" indent="0">
              <a:buNone/>
            </a:pPr>
            <a:r>
              <a:rPr lang="ja-JP" altLang="en-US" sz="2400" dirty="0"/>
              <a:t>ブラウザの拡張機能や</a:t>
            </a:r>
            <a:r>
              <a:rPr lang="en-US" altLang="ja-JP" sz="2400" dirty="0"/>
              <a:t>OS</a:t>
            </a:r>
            <a:r>
              <a:rPr lang="ja-JP" altLang="en-US" sz="2400" dirty="0"/>
              <a:t>のネイティブ機能などを利用してブラウザを操作</a:t>
            </a:r>
            <a:r>
              <a:rPr lang="ja-JP" altLang="en-US" sz="2400" dirty="0" smtClean="0"/>
              <a:t>する。元々</a:t>
            </a:r>
            <a:r>
              <a:rPr lang="ja-JP" altLang="en-US" sz="2400" dirty="0"/>
              <a:t>は</a:t>
            </a:r>
            <a:r>
              <a:rPr lang="en-US" altLang="ja-JP" sz="2400" dirty="0"/>
              <a:t>WebDriver</a:t>
            </a:r>
            <a:r>
              <a:rPr lang="ja-JP" altLang="en-US" sz="2400" dirty="0"/>
              <a:t>という名前で開発</a:t>
            </a:r>
            <a:r>
              <a:rPr lang="ja-JP" altLang="en-US" sz="2400" dirty="0" smtClean="0"/>
              <a:t>されてお</a:t>
            </a:r>
            <a:r>
              <a:rPr lang="ja-JP" altLang="en-US" sz="2400" dirty="0"/>
              <a:t>り</a:t>
            </a:r>
            <a:r>
              <a:rPr lang="ja-JP" altLang="en-US" sz="2400" dirty="0" smtClean="0"/>
              <a:t>、</a:t>
            </a:r>
            <a:r>
              <a:rPr lang="en-US" altLang="ja-JP" sz="2400" dirty="0"/>
              <a:t>Selenium</a:t>
            </a:r>
            <a:r>
              <a:rPr lang="ja-JP" altLang="en-US" sz="2400" dirty="0" err="1"/>
              <a:t>と統</a:t>
            </a:r>
            <a:r>
              <a:rPr lang="ja-JP" altLang="en-US" sz="2400" dirty="0"/>
              <a:t>合され</a:t>
            </a:r>
            <a:r>
              <a:rPr lang="en-US" altLang="ja-JP" sz="2400" dirty="0"/>
              <a:t>Selenium WebDriver</a:t>
            </a:r>
            <a:r>
              <a:rPr lang="ja-JP" altLang="en-US" sz="2400" dirty="0" smtClean="0"/>
              <a:t>として</a:t>
            </a:r>
            <a:r>
              <a:rPr lang="en-US" altLang="ja-JP" sz="2400" dirty="0" smtClean="0"/>
              <a:t>2011</a:t>
            </a:r>
            <a:r>
              <a:rPr lang="ja-JP" altLang="en-US" sz="2400" dirty="0" smtClean="0"/>
              <a:t>年にリリース。</a:t>
            </a:r>
            <a:endParaRPr lang="en-US" altLang="ja-JP" sz="2400" dirty="0" smtClean="0"/>
          </a:p>
          <a:p>
            <a:pPr marL="0" indent="0">
              <a:buNone/>
            </a:pPr>
            <a:endParaRPr kumimoji="1" lang="en-US" altLang="ja-JP" sz="2400" dirty="0"/>
          </a:p>
          <a:p>
            <a:pPr marL="0" indent="0">
              <a:buNone/>
            </a:pPr>
            <a:endParaRPr kumimoji="1" lang="ja-JP" altLang="en-US" sz="2400" dirty="0"/>
          </a:p>
        </p:txBody>
      </p:sp>
    </p:spTree>
    <p:extLst>
      <p:ext uri="{BB962C8B-B14F-4D97-AF65-F5344CB8AC3E}">
        <p14:creationId xmlns:p14="http://schemas.microsoft.com/office/powerpoint/2010/main" val="824514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7143" y="648833"/>
            <a:ext cx="10515600" cy="1051715"/>
          </a:xfrm>
        </p:spPr>
        <p:txBody>
          <a:bodyPr>
            <a:normAutofit/>
          </a:bodyPr>
          <a:lstStyle/>
          <a:p>
            <a:r>
              <a:rPr kumimoji="1" lang="en-US" altLang="ja-JP" sz="4000" dirty="0" smtClean="0"/>
              <a:t>Selenium</a:t>
            </a:r>
            <a:r>
              <a:rPr lang="ja-JP" altLang="en-US" sz="4000" dirty="0"/>
              <a:t> </a:t>
            </a:r>
            <a:r>
              <a:rPr lang="en-US" altLang="ja-JP" sz="4000" dirty="0" smtClean="0"/>
              <a:t>WebDriver</a:t>
            </a:r>
            <a:r>
              <a:rPr lang="ja-JP" altLang="en-US" sz="4000" dirty="0" smtClean="0"/>
              <a:t>のアーキテクチャ</a:t>
            </a:r>
            <a:endParaRPr kumimoji="1" lang="ja-JP" altLang="en-US" sz="4000"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38503"/>
            <a:ext cx="5146743" cy="4351338"/>
          </a:xfrm>
        </p:spPr>
      </p:pic>
      <p:sp>
        <p:nvSpPr>
          <p:cNvPr id="7" name="コンテンツ プレースホルダー 2"/>
          <p:cNvSpPr txBox="1">
            <a:spLocks/>
          </p:cNvSpPr>
          <p:nvPr/>
        </p:nvSpPr>
        <p:spPr>
          <a:xfrm rot="10800000" flipV="1">
            <a:off x="6607625" y="4059097"/>
            <a:ext cx="4488543" cy="231525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u="sng" dirty="0" smtClean="0"/>
              <a:t>JSON Wire Protocol</a:t>
            </a:r>
            <a:endParaRPr lang="en-US" altLang="ja-JP" sz="2400" u="sng" dirty="0"/>
          </a:p>
          <a:p>
            <a:pPr marL="0" indent="0">
              <a:buNone/>
            </a:pPr>
            <a:r>
              <a:rPr lang="en-US" altLang="ja-JP" sz="2400" dirty="0" smtClean="0"/>
              <a:t>Selenium</a:t>
            </a:r>
            <a:r>
              <a:rPr lang="ja-JP" altLang="en-US" sz="2400" dirty="0"/>
              <a:t>が定義して</a:t>
            </a:r>
            <a:r>
              <a:rPr lang="ja-JP" altLang="en-US" sz="2400" dirty="0" smtClean="0"/>
              <a:t>いる</a:t>
            </a:r>
            <a:r>
              <a:rPr lang="en-US" altLang="ja-JP" sz="2400" dirty="0" smtClean="0"/>
              <a:t>HTTP</a:t>
            </a:r>
            <a:r>
              <a:rPr lang="ja-JP" altLang="en-US" sz="2400" dirty="0" smtClean="0"/>
              <a:t>メソッドベースの</a:t>
            </a:r>
            <a:r>
              <a:rPr lang="en-US" altLang="ja-JP" sz="2400" dirty="0" smtClean="0"/>
              <a:t>API</a:t>
            </a:r>
          </a:p>
        </p:txBody>
      </p:sp>
      <p:sp>
        <p:nvSpPr>
          <p:cNvPr id="8" name="コンテンツ プレースホルダー 2"/>
          <p:cNvSpPr txBox="1">
            <a:spLocks/>
          </p:cNvSpPr>
          <p:nvPr/>
        </p:nvSpPr>
        <p:spPr>
          <a:xfrm rot="10800000" flipV="1">
            <a:off x="6607625" y="1700548"/>
            <a:ext cx="4902197" cy="269182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ブラウザごとに用意</a:t>
            </a:r>
            <a:r>
              <a:rPr lang="ja-JP" altLang="en-US" dirty="0" smtClean="0"/>
              <a:t>された</a:t>
            </a:r>
            <a:r>
              <a:rPr lang="en-US" altLang="ja-JP" dirty="0" smtClean="0"/>
              <a:t>Web</a:t>
            </a:r>
            <a:r>
              <a:rPr lang="ja-JP" altLang="en-US" dirty="0" smtClean="0"/>
              <a:t>ドライバ</a:t>
            </a:r>
            <a:r>
              <a:rPr lang="ja-JP" altLang="en-US" dirty="0"/>
              <a:t>に</a:t>
            </a:r>
            <a:r>
              <a:rPr lang="en-US" altLang="ja-JP" dirty="0" smtClean="0"/>
              <a:t>JSON Wire Protocol</a:t>
            </a:r>
            <a:r>
              <a:rPr lang="ja-JP" altLang="en-US" dirty="0"/>
              <a:t> </a:t>
            </a:r>
            <a:r>
              <a:rPr lang="en-US" altLang="ja-JP" dirty="0" smtClean="0"/>
              <a:t>API</a:t>
            </a:r>
            <a:r>
              <a:rPr lang="ja-JP" altLang="en-US" dirty="0" smtClean="0"/>
              <a:t>を介してブラウザ</a:t>
            </a:r>
            <a:r>
              <a:rPr lang="ja-JP" altLang="en-US" dirty="0" smtClean="0"/>
              <a:t>操作をリクエスト。</a:t>
            </a:r>
            <a:endParaRPr lang="en-US" altLang="ja-JP" dirty="0" smtClean="0"/>
          </a:p>
        </p:txBody>
      </p:sp>
      <p:sp>
        <p:nvSpPr>
          <p:cNvPr id="3" name="テキスト ボックス 2"/>
          <p:cNvSpPr txBox="1"/>
          <p:nvPr/>
        </p:nvSpPr>
        <p:spPr>
          <a:xfrm>
            <a:off x="727143" y="6189687"/>
            <a:ext cx="7118430" cy="369332"/>
          </a:xfrm>
          <a:prstGeom prst="rect">
            <a:avLst/>
          </a:prstGeom>
          <a:noFill/>
        </p:spPr>
        <p:txBody>
          <a:bodyPr wrap="square" rtlCol="0">
            <a:spAutoFit/>
          </a:bodyPr>
          <a:lstStyle/>
          <a:p>
            <a:r>
              <a:rPr kumimoji="1" lang="ja-JP" altLang="en-US" dirty="0" smtClean="0"/>
              <a:t>（</a:t>
            </a:r>
            <a:r>
              <a:rPr kumimoji="1" lang="ja-JP" altLang="en-US" dirty="0"/>
              <a:t>引用</a:t>
            </a:r>
            <a:r>
              <a:rPr kumimoji="1" lang="ja-JP" altLang="en-US" dirty="0" smtClean="0"/>
              <a:t>文献</a:t>
            </a:r>
            <a:r>
              <a:rPr kumimoji="1" lang="ja-JP" altLang="en-US" dirty="0" smtClean="0"/>
              <a:t>）</a:t>
            </a:r>
            <a:r>
              <a:rPr kumimoji="1" lang="en-US" altLang="ja-JP" dirty="0" smtClean="0"/>
              <a:t>https</a:t>
            </a:r>
            <a:r>
              <a:rPr kumimoji="1" lang="en-US" altLang="ja-JP" dirty="0"/>
              <a:t>://app.codegrid.net/entry/selenium-1</a:t>
            </a:r>
            <a:endParaRPr kumimoji="1" lang="ja-JP" altLang="en-US" dirty="0"/>
          </a:p>
        </p:txBody>
      </p:sp>
    </p:spTree>
    <p:extLst>
      <p:ext uri="{BB962C8B-B14F-4D97-AF65-F5344CB8AC3E}">
        <p14:creationId xmlns:p14="http://schemas.microsoft.com/office/powerpoint/2010/main" val="2637429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デモ環境について</a:t>
            </a:r>
            <a:endParaRPr kumimoji="1" lang="ja-JP" altLang="en-US" dirty="0"/>
          </a:p>
        </p:txBody>
      </p:sp>
      <p:sp>
        <p:nvSpPr>
          <p:cNvPr id="3" name="コンテンツ プレースホルダー 2"/>
          <p:cNvSpPr>
            <a:spLocks noGrp="1"/>
          </p:cNvSpPr>
          <p:nvPr>
            <p:ph idx="1"/>
          </p:nvPr>
        </p:nvSpPr>
        <p:spPr>
          <a:xfrm>
            <a:off x="677334" y="1664208"/>
            <a:ext cx="8596668" cy="4571999"/>
          </a:xfrm>
        </p:spPr>
        <p:txBody>
          <a:bodyPr>
            <a:noAutofit/>
          </a:bodyPr>
          <a:lstStyle/>
          <a:p>
            <a:pPr marL="0" indent="0">
              <a:buNone/>
            </a:pPr>
            <a:r>
              <a:rPr lang="ja-JP" altLang="en-US" sz="2400" dirty="0"/>
              <a:t>・</a:t>
            </a:r>
            <a:r>
              <a:rPr kumimoji="1" lang="ja-JP" altLang="en-US" sz="2400" dirty="0" smtClean="0"/>
              <a:t>テストアプリ</a:t>
            </a:r>
            <a:endParaRPr kumimoji="1" lang="en-US" altLang="ja-JP" sz="2400" dirty="0" smtClean="0"/>
          </a:p>
          <a:p>
            <a:pPr marL="0" indent="0">
              <a:buNone/>
            </a:pPr>
            <a:r>
              <a:rPr lang="ja-JP" altLang="en-US" sz="2400" dirty="0"/>
              <a:t>　</a:t>
            </a:r>
            <a:r>
              <a:rPr lang="ja-JP" altLang="en-US" sz="2400" dirty="0" smtClean="0"/>
              <a:t>サンプルアプリ　：　コメント登録サイト</a:t>
            </a:r>
            <a:endParaRPr kumimoji="1" lang="en-US" altLang="ja-JP" sz="2400" dirty="0" smtClean="0"/>
          </a:p>
          <a:p>
            <a:pPr marL="0" indent="0">
              <a:buNone/>
            </a:pPr>
            <a:r>
              <a:rPr lang="ja-JP" altLang="en-US" sz="2400" dirty="0" smtClean="0"/>
              <a:t>　</a:t>
            </a:r>
            <a:r>
              <a:rPr lang="en-US" altLang="ja-JP" sz="2400" dirty="0" smtClean="0"/>
              <a:t>JavaScript</a:t>
            </a:r>
            <a:r>
              <a:rPr lang="ja-JP" altLang="en-US" sz="2400" dirty="0" smtClean="0"/>
              <a:t>ライブラリ　：　</a:t>
            </a:r>
            <a:r>
              <a:rPr lang="en-US" altLang="ja-JP" sz="2400" dirty="0"/>
              <a:t> </a:t>
            </a:r>
            <a:r>
              <a:rPr lang="en-US" altLang="ja-JP" sz="2400" dirty="0" smtClean="0"/>
              <a:t>jquery-2.1.1</a:t>
            </a:r>
            <a:endParaRPr lang="en-US" altLang="ja-JP" sz="2400" dirty="0"/>
          </a:p>
          <a:p>
            <a:pPr marL="0" indent="0">
              <a:buNone/>
            </a:pPr>
            <a:endParaRPr lang="en-US" altLang="ja-JP" sz="2400" dirty="0" smtClean="0"/>
          </a:p>
          <a:p>
            <a:pPr marL="0" indent="0">
              <a:buNone/>
            </a:pPr>
            <a:r>
              <a:rPr lang="ja-JP" altLang="en-US" sz="2400" dirty="0" smtClean="0"/>
              <a:t>・テストプロジェクト</a:t>
            </a:r>
            <a:endParaRPr lang="en-US" altLang="ja-JP" sz="2400" dirty="0" smtClean="0"/>
          </a:p>
          <a:p>
            <a:pPr marL="0" indent="0">
              <a:buNone/>
            </a:pPr>
            <a:r>
              <a:rPr lang="ja-JP" altLang="en-US" sz="2400" dirty="0"/>
              <a:t>　</a:t>
            </a:r>
            <a:r>
              <a:rPr lang="en-US" altLang="ja-JP" sz="2400" dirty="0" smtClean="0"/>
              <a:t>Selenium</a:t>
            </a:r>
            <a:r>
              <a:rPr lang="ja-JP" altLang="en-US" sz="2400" dirty="0"/>
              <a:t>　：　</a:t>
            </a:r>
            <a:r>
              <a:rPr lang="en-US" altLang="ja-JP" sz="2400" dirty="0" smtClean="0"/>
              <a:t>C# Client 2.53.0</a:t>
            </a:r>
          </a:p>
          <a:p>
            <a:pPr marL="0" indent="0">
              <a:buNone/>
            </a:pPr>
            <a:r>
              <a:rPr lang="ja-JP" altLang="en-US" sz="2400" dirty="0"/>
              <a:t>　</a:t>
            </a:r>
            <a:r>
              <a:rPr lang="en-US" altLang="ja-JP" sz="2400" dirty="0" smtClean="0"/>
              <a:t>WebDriver</a:t>
            </a:r>
            <a:r>
              <a:rPr lang="ja-JP" altLang="en-US" sz="2400" dirty="0" smtClean="0"/>
              <a:t>　：　</a:t>
            </a:r>
            <a:r>
              <a:rPr lang="en-US" altLang="ja-JP" sz="2400" dirty="0" err="1" smtClean="0"/>
              <a:t>ChromeDriver</a:t>
            </a:r>
            <a:r>
              <a:rPr lang="en-US" altLang="ja-JP" sz="2400" dirty="0" smtClean="0"/>
              <a:t> 2.21</a:t>
            </a:r>
            <a:endParaRPr lang="en-US" altLang="ja-JP" sz="2400" dirty="0"/>
          </a:p>
          <a:p>
            <a:pPr marL="0" indent="0">
              <a:buNone/>
            </a:pPr>
            <a:r>
              <a:rPr lang="ja-JP" altLang="en-US" sz="2400" dirty="0"/>
              <a:t>　</a:t>
            </a:r>
            <a:r>
              <a:rPr lang="en-US" altLang="ja-JP" sz="2400" dirty="0" err="1" smtClean="0"/>
              <a:t>UnitTest</a:t>
            </a:r>
            <a:r>
              <a:rPr lang="ja-JP" altLang="en-US" sz="2400" dirty="0" smtClean="0"/>
              <a:t>ツール　：　</a:t>
            </a:r>
            <a:r>
              <a:rPr lang="en-US" altLang="ja-JP" sz="2400" dirty="0" err="1" smtClean="0"/>
              <a:t>MSTest</a:t>
            </a:r>
            <a:r>
              <a:rPr lang="en-US" altLang="ja-JP" sz="2400" dirty="0" smtClean="0"/>
              <a:t> </a:t>
            </a:r>
            <a:r>
              <a:rPr lang="ja-JP" altLang="en-US" sz="2400" dirty="0" smtClean="0"/>
              <a:t>（</a:t>
            </a:r>
            <a:r>
              <a:rPr lang="en-US" altLang="ja-JP" sz="2400" dirty="0" smtClean="0"/>
              <a:t>VS2008</a:t>
            </a:r>
            <a:r>
              <a:rPr lang="ja-JP" altLang="en-US" sz="2400" dirty="0" smtClean="0"/>
              <a:t>）</a:t>
            </a:r>
            <a:endParaRPr lang="en-US" altLang="ja-JP" sz="2400" dirty="0" smtClean="0"/>
          </a:p>
          <a:p>
            <a:pPr marL="0" indent="0">
              <a:buNone/>
            </a:pPr>
            <a:endParaRPr lang="en-US" altLang="ja-JP" sz="2400" dirty="0" smtClean="0"/>
          </a:p>
          <a:p>
            <a:pPr marL="0" indent="0">
              <a:buNone/>
            </a:pPr>
            <a:endParaRPr lang="en-US" altLang="ja-JP" sz="2400" dirty="0" smtClean="0"/>
          </a:p>
        </p:txBody>
      </p:sp>
    </p:spTree>
    <p:extLst>
      <p:ext uri="{BB962C8B-B14F-4D97-AF65-F5344CB8AC3E}">
        <p14:creationId xmlns:p14="http://schemas.microsoft.com/office/powerpoint/2010/main" val="1339470638"/>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235</TotalTime>
  <Words>722</Words>
  <Application>Microsoft Office PowerPoint</Application>
  <PresentationFormat>ワイド画面</PresentationFormat>
  <Paragraphs>107</Paragraphs>
  <Slides>7</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ＭＳ Ｐゴシック</vt:lpstr>
      <vt:lpstr>メイリオ</vt:lpstr>
      <vt:lpstr>Arial</vt:lpstr>
      <vt:lpstr>Calibri</vt:lpstr>
      <vt:lpstr>Trebuchet MS</vt:lpstr>
      <vt:lpstr>Wingdings 3</vt:lpstr>
      <vt:lpstr>ファセット</vt:lpstr>
      <vt:lpstr>ブラウザテスト 自動化手法の紹介</vt:lpstr>
      <vt:lpstr>Seleniumとは</vt:lpstr>
      <vt:lpstr>Seleniumの特徴</vt:lpstr>
      <vt:lpstr>　Seleniumの変遷</vt:lpstr>
      <vt:lpstr>Seleniumの変遷</vt:lpstr>
      <vt:lpstr>Selenium WebDriverのアーキテクチャ</vt:lpstr>
      <vt:lpstr>デモ環境について</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ブラウザテスト 自動化手法の紹介</dc:title>
  <dc:creator>足立理</dc:creator>
  <cp:lastModifiedBy>足立理</cp:lastModifiedBy>
  <cp:revision>30</cp:revision>
  <dcterms:created xsi:type="dcterms:W3CDTF">2016-05-12T10:42:18Z</dcterms:created>
  <dcterms:modified xsi:type="dcterms:W3CDTF">2016-05-24T12:39:59Z</dcterms:modified>
</cp:coreProperties>
</file>