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AF3B3-058F-4526-BED4-1ABF5739BE4C}" type="datetimeFigureOut">
              <a:rPr kumimoji="1" lang="ja-JP" altLang="en-US" smtClean="0"/>
              <a:t>2017/8/28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99B-217B-4E8F-AA0B-7296CF53C516}" type="slidenum">
              <a:rPr kumimoji="1" lang="ja-JP" altLang="en-US" smtClean="0"/>
              <a:t>‹#›</a:t>
            </a:fld>
            <a:endParaRPr kumimoji="1" lang="ja-JP" altLang="en-US"/>
          </a:p>
        </p:txBody>
      </p:sp>
    </p:spTree>
    <p:extLst>
      <p:ext uri="{BB962C8B-B14F-4D97-AF65-F5344CB8AC3E}">
        <p14:creationId xmlns:p14="http://schemas.microsoft.com/office/powerpoint/2010/main" val="8723924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2799B-217B-4E8F-AA0B-7296CF53C516}" type="slidenum">
              <a:rPr kumimoji="1" lang="ja-JP" altLang="en-US" smtClean="0"/>
              <a:t>1</a:t>
            </a:fld>
            <a:endParaRPr kumimoji="1" lang="ja-JP" altLang="en-US"/>
          </a:p>
        </p:txBody>
      </p:sp>
    </p:spTree>
    <p:extLst>
      <p:ext uri="{BB962C8B-B14F-4D97-AF65-F5344CB8AC3E}">
        <p14:creationId xmlns:p14="http://schemas.microsoft.com/office/powerpoint/2010/main" val="2100666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2799B-217B-4E8F-AA0B-7296CF53C516}" type="slidenum">
              <a:rPr kumimoji="1" lang="ja-JP" altLang="en-US" smtClean="0"/>
              <a:t>2</a:t>
            </a:fld>
            <a:endParaRPr kumimoji="1" lang="ja-JP" altLang="en-US"/>
          </a:p>
        </p:txBody>
      </p:sp>
    </p:spTree>
    <p:extLst>
      <p:ext uri="{BB962C8B-B14F-4D97-AF65-F5344CB8AC3E}">
        <p14:creationId xmlns:p14="http://schemas.microsoft.com/office/powerpoint/2010/main" val="275932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41612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2017/9/6</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7" name="Slide Number Placeholder 6"/>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84594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333259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smtClean="0"/>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8319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564486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kumimoji="1" lang="en-US" altLang="ja-JP" smtClean="0"/>
              <a:t>2017/9/6</a:t>
            </a:r>
            <a:endParaRPr kumimoji="1" lang="ja-JP" altLang="en-US"/>
          </a:p>
        </p:txBody>
      </p:sp>
      <p:sp>
        <p:nvSpPr>
          <p:cNvPr id="4"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704672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kumimoji="1" lang="en-US" altLang="ja-JP" smtClean="0"/>
              <a:t>2017/9/6</a:t>
            </a:r>
            <a:endParaRPr kumimoji="1" lang="ja-JP" altLang="en-US"/>
          </a:p>
        </p:txBody>
      </p:sp>
      <p:sp>
        <p:nvSpPr>
          <p:cNvPr id="4"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61461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00682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63024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3699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09891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2017/9/6</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7" name="Slide Number Placeholder 6"/>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62642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2017/9/6</a:t>
            </a:r>
            <a:endParaRPr kumimoji="1" lang="ja-JP" altLang="en-US"/>
          </a:p>
        </p:txBody>
      </p:sp>
      <p:sp>
        <p:nvSpPr>
          <p:cNvPr id="8" name="Footer Placeholder 7"/>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9" name="Slide Number Placeholder 8"/>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26036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3"/>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4"/>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303729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2"/>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3"/>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310485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r>
              <a:rPr kumimoji="1" lang="en-US" altLang="ja-JP" smtClean="0"/>
              <a:t>2017/9/6</a:t>
            </a:r>
            <a:endParaRPr kumimoji="1" lang="ja-JP" altLang="en-US"/>
          </a:p>
        </p:txBody>
      </p:sp>
      <p:sp>
        <p:nvSpPr>
          <p:cNvPr id="5" name="Footer Placeholder 5"/>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6" name="Slide Number Placeholder 6"/>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53316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2017/9/6</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7" name="Slide Number Placeholder 6"/>
          <p:cNvSpPr>
            <a:spLocks noGrp="1"/>
          </p:cNvSpPr>
          <p:nvPr>
            <p:ph type="sldNum" sz="quarter" idx="12"/>
          </p:nvPr>
        </p:nvSpPr>
        <p:spPr/>
        <p:txBody>
          <a:body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319544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kumimoji="1" lang="en-US" altLang="ja-JP" smtClean="0"/>
              <a:t>2017/9/6</a:t>
            </a:r>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kumimoji="1" lang="en-US" altLang="ja-JP" smtClean="0"/>
              <a:t>Step17</a:t>
            </a:r>
            <a:r>
              <a:rPr kumimoji="1" lang="ja-JP" altLang="en-US" smtClean="0"/>
              <a:t>振り返り</a:t>
            </a:r>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5C240C-79DA-43AE-9D8B-38FA98FEDDCB}" type="slidenum">
              <a:rPr kumimoji="1" lang="ja-JP" altLang="en-US" smtClean="0"/>
              <a:t>‹#›</a:t>
            </a:fld>
            <a:endParaRPr kumimoji="1" lang="ja-JP" altLang="en-US"/>
          </a:p>
        </p:txBody>
      </p:sp>
    </p:spTree>
    <p:extLst>
      <p:ext uri="{BB962C8B-B14F-4D97-AF65-F5344CB8AC3E}">
        <p14:creationId xmlns:p14="http://schemas.microsoft.com/office/powerpoint/2010/main" val="15764368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Step17</a:t>
            </a:r>
            <a:r>
              <a:rPr kumimoji="1" lang="ja-JP" altLang="en-US" dirty="0" smtClean="0"/>
              <a:t>振り返り</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2017/9/6</a:t>
            </a:r>
          </a:p>
          <a:p>
            <a:r>
              <a:rPr kumimoji="1" lang="ja-JP" altLang="en-US" dirty="0" smtClean="0"/>
              <a:t>エンジ</a:t>
            </a:r>
            <a:r>
              <a:rPr kumimoji="1" lang="ja-JP" altLang="en-US" dirty="0" smtClean="0"/>
              <a:t>五　足立</a:t>
            </a:r>
            <a:endParaRPr kumimoji="1" lang="ja-JP" altLang="en-US" dirty="0"/>
          </a:p>
        </p:txBody>
      </p:sp>
    </p:spTree>
    <p:extLst>
      <p:ext uri="{BB962C8B-B14F-4D97-AF65-F5344CB8AC3E}">
        <p14:creationId xmlns:p14="http://schemas.microsoft.com/office/powerpoint/2010/main" val="1193130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各工程</a:t>
            </a:r>
            <a:r>
              <a:rPr kumimoji="1" lang="ja-JP" altLang="en-US" dirty="0" smtClean="0"/>
              <a:t>の振り返りと教訓</a:t>
            </a:r>
            <a:endParaRPr kumimoji="1" lang="en-US" altLang="ja-JP" dirty="0" smtClean="0"/>
          </a:p>
          <a:p>
            <a:pPr lvl="1"/>
            <a:r>
              <a:rPr lang="ja-JP" altLang="en-US" dirty="0" smtClean="0"/>
              <a:t>アイテム</a:t>
            </a:r>
            <a:r>
              <a:rPr lang="ja-JP" altLang="en-US" dirty="0"/>
              <a:t>調整</a:t>
            </a:r>
            <a:endParaRPr lang="en-US" altLang="ja-JP" dirty="0" smtClean="0"/>
          </a:p>
          <a:p>
            <a:pPr lvl="1"/>
            <a:r>
              <a:rPr kumimoji="1" lang="ja-JP" altLang="en-US" dirty="0" smtClean="0"/>
              <a:t>設計変更計画会議～外仕</a:t>
            </a:r>
            <a:endParaRPr lang="en-US" altLang="ja-JP" dirty="0" smtClean="0"/>
          </a:p>
          <a:p>
            <a:pPr lvl="1"/>
            <a:r>
              <a:rPr lang="en-US" altLang="ja-JP" dirty="0" smtClean="0"/>
              <a:t>S/W</a:t>
            </a:r>
            <a:r>
              <a:rPr lang="ja-JP" altLang="en-US" dirty="0" smtClean="0"/>
              <a:t>設計～デバッグ</a:t>
            </a:r>
            <a:endParaRPr lang="en-US" altLang="ja-JP" dirty="0" smtClean="0"/>
          </a:p>
          <a:p>
            <a:pPr lvl="1"/>
            <a:r>
              <a:rPr lang="en-US" altLang="ja-JP" dirty="0" smtClean="0"/>
              <a:t>S/W</a:t>
            </a:r>
            <a:r>
              <a:rPr lang="ja-JP" altLang="en-US" dirty="0" smtClean="0"/>
              <a:t>評価試験</a:t>
            </a:r>
            <a:endParaRPr lang="en-US" altLang="ja-JP" dirty="0" smtClean="0"/>
          </a:p>
          <a:p>
            <a:pPr lvl="1"/>
            <a:r>
              <a:rPr kumimoji="1" lang="ja-JP" altLang="en-US" dirty="0" smtClean="0"/>
              <a:t>システム試験</a:t>
            </a:r>
            <a:endParaRPr kumimoji="1" lang="en-US" altLang="ja-JP" dirty="0" smtClean="0"/>
          </a:p>
          <a:p>
            <a:pPr lvl="1"/>
            <a:r>
              <a:rPr kumimoji="1" lang="ja-JP" altLang="en-US" dirty="0" smtClean="0"/>
              <a:t>図訂～</a:t>
            </a:r>
            <a:r>
              <a:rPr kumimoji="1" lang="en-US" altLang="ja-JP" dirty="0" smtClean="0"/>
              <a:t>WEB</a:t>
            </a:r>
            <a:r>
              <a:rPr kumimoji="1" lang="ja-JP" altLang="en-US" dirty="0" smtClean="0"/>
              <a:t>掲載</a:t>
            </a:r>
            <a:endParaRPr kumimoji="1" lang="en-US" altLang="ja-JP" dirty="0" smtClean="0"/>
          </a:p>
          <a:p>
            <a:r>
              <a:rPr lang="ja-JP" altLang="en-US" dirty="0" smtClean="0"/>
              <a:t>まとめ</a:t>
            </a:r>
            <a:endParaRPr kumimoji="1" lang="en-US" altLang="ja-JP" dirty="0" smtClean="0"/>
          </a:p>
        </p:txBody>
      </p:sp>
      <p:sp>
        <p:nvSpPr>
          <p:cNvPr id="4" name="フッター プレースホルダー 3"/>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5" name="スライド番号プレースホルダー 4"/>
          <p:cNvSpPr>
            <a:spLocks noGrp="1"/>
          </p:cNvSpPr>
          <p:nvPr>
            <p:ph type="sldNum" sz="quarter" idx="12"/>
          </p:nvPr>
        </p:nvSpPr>
        <p:spPr/>
        <p:txBody>
          <a:bodyPr/>
          <a:lstStyle/>
          <a:p>
            <a:fld id="{D35C240C-79DA-43AE-9D8B-38FA98FEDDCB}" type="slidenum">
              <a:rPr kumimoji="1" lang="ja-JP" altLang="en-US" smtClean="0"/>
              <a:t>2</a:t>
            </a:fld>
            <a:endParaRPr kumimoji="1" lang="ja-JP" altLang="en-US"/>
          </a:p>
        </p:txBody>
      </p:sp>
    </p:spTree>
    <p:extLst>
      <p:ext uri="{BB962C8B-B14F-4D97-AF65-F5344CB8AC3E}">
        <p14:creationId xmlns:p14="http://schemas.microsoft.com/office/powerpoint/2010/main" val="3382462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5594" y="404543"/>
            <a:ext cx="9905998" cy="972776"/>
          </a:xfrm>
        </p:spPr>
        <p:txBody>
          <a:bodyPr/>
          <a:lstStyle/>
          <a:p>
            <a:r>
              <a:rPr kumimoji="1" lang="ja-JP" altLang="en-US" dirty="0" smtClean="0"/>
              <a:t>アイテム調整</a:t>
            </a:r>
            <a:endParaRPr kumimoji="1" lang="ja-JP" altLang="en-US" dirty="0"/>
          </a:p>
        </p:txBody>
      </p:sp>
      <p:sp>
        <p:nvSpPr>
          <p:cNvPr id="3" name="コンテンツ プレースホルダー 2"/>
          <p:cNvSpPr>
            <a:spLocks noGrp="1"/>
          </p:cNvSpPr>
          <p:nvPr>
            <p:ph idx="1"/>
          </p:nvPr>
        </p:nvSpPr>
        <p:spPr>
          <a:xfrm>
            <a:off x="1181135" y="1306711"/>
            <a:ext cx="9905999" cy="3004031"/>
          </a:xfrm>
        </p:spPr>
        <p:txBody>
          <a:bodyPr>
            <a:noAutofit/>
          </a:bodyPr>
          <a:lstStyle/>
          <a:p>
            <a:pPr marL="0" indent="0">
              <a:buNone/>
            </a:pPr>
            <a:r>
              <a:rPr lang="ja-JP" altLang="en-US" sz="1600" dirty="0" smtClean="0"/>
              <a:t>当初</a:t>
            </a:r>
            <a:r>
              <a:rPr lang="ja-JP" altLang="en-US" sz="1600" dirty="0"/>
              <a:t>、作画アイテムなしと聞いていたが次々とアイテムが追加され、能力工数を超過しているのに工数未確認のアイテム追加が行われ、その実施可否も判断できていなかった</a:t>
            </a:r>
            <a:r>
              <a:rPr lang="ja-JP" altLang="en-US" sz="1600" dirty="0" smtClean="0"/>
              <a:t>。当プロジェクト</a:t>
            </a:r>
            <a:r>
              <a:rPr lang="ja-JP" altLang="en-US" sz="1600" dirty="0"/>
              <a:t>でどこまでの予算、工数を使っていいか判断できなかった。（能力工数の意味を理解できていなかった）</a:t>
            </a:r>
          </a:p>
          <a:p>
            <a:pPr marL="0" indent="0">
              <a:buNone/>
            </a:pPr>
            <a:r>
              <a:rPr lang="ja-JP" altLang="en-US" sz="1600" dirty="0" smtClean="0"/>
              <a:t>自分</a:t>
            </a:r>
            <a:r>
              <a:rPr lang="ja-JP" altLang="en-US" sz="1600" dirty="0"/>
              <a:t>の把握できていないところでアイテムリストへのアイテム追加が行われる</a:t>
            </a:r>
            <a:r>
              <a:rPr lang="ja-JP" altLang="en-US" sz="1600" dirty="0" smtClean="0"/>
              <a:t>ケースがあり</a:t>
            </a:r>
            <a:r>
              <a:rPr lang="ja-JP" altLang="en-US" sz="1600" dirty="0"/>
              <a:t>、設計変更計画会議後に多くのアイテム追加を許容してしまった</a:t>
            </a:r>
            <a:r>
              <a:rPr lang="ja-JP" altLang="en-US" sz="1600" dirty="0" smtClean="0"/>
              <a:t>。</a:t>
            </a:r>
          </a:p>
          <a:p>
            <a:pPr marL="0" indent="0">
              <a:buNone/>
            </a:pPr>
            <a:r>
              <a:rPr lang="ja-JP" altLang="en-US" sz="1600" dirty="0" smtClean="0"/>
              <a:t>　設計</a:t>
            </a:r>
            <a:r>
              <a:rPr lang="ja-JP" altLang="en-US" sz="1600" dirty="0"/>
              <a:t>変更計画会議以降に追加されたアイテム</a:t>
            </a:r>
          </a:p>
          <a:p>
            <a:pPr marL="0" indent="0">
              <a:buNone/>
            </a:pPr>
            <a:r>
              <a:rPr lang="ja-JP" altLang="en-US" sz="1600" dirty="0"/>
              <a:t>　</a:t>
            </a:r>
            <a:r>
              <a:rPr lang="ja-JP" altLang="en-US" sz="1600" dirty="0" smtClean="0"/>
              <a:t>　ライブラリ</a:t>
            </a:r>
            <a:r>
              <a:rPr lang="ja-JP" altLang="en-US" sz="1600" dirty="0"/>
              <a:t>改善</a:t>
            </a:r>
            <a:r>
              <a:rPr lang="ja-JP" altLang="en-US" sz="1600" dirty="0" smtClean="0"/>
              <a:t>構造、</a:t>
            </a:r>
            <a:r>
              <a:rPr lang="ja-JP" altLang="en-US" sz="1600" dirty="0"/>
              <a:t>　</a:t>
            </a:r>
            <a:r>
              <a:rPr lang="en-US" altLang="ja-JP" sz="1600" dirty="0"/>
              <a:t>S/W</a:t>
            </a:r>
            <a:r>
              <a:rPr lang="ja-JP" altLang="en-US" sz="1600" dirty="0"/>
              <a:t>構造</a:t>
            </a:r>
            <a:r>
              <a:rPr lang="ja-JP" altLang="en-US" sz="1600" dirty="0" smtClean="0"/>
              <a:t>改善、</a:t>
            </a:r>
            <a:r>
              <a:rPr lang="ja-JP" altLang="en-US" sz="1600" dirty="0"/>
              <a:t>　音声</a:t>
            </a:r>
            <a:r>
              <a:rPr lang="ja-JP" altLang="en-US" sz="1600" dirty="0" smtClean="0"/>
              <a:t>変換、</a:t>
            </a:r>
            <a:r>
              <a:rPr lang="ja-JP" altLang="en-US" sz="1600" dirty="0"/>
              <a:t>　音声操作性</a:t>
            </a:r>
            <a:r>
              <a:rPr lang="ja-JP" altLang="en-US" sz="1600" dirty="0" smtClean="0"/>
              <a:t>改善、</a:t>
            </a:r>
            <a:r>
              <a:rPr lang="ja-JP" altLang="en-US" sz="1600" dirty="0"/>
              <a:t>　インストーラ改善</a:t>
            </a:r>
          </a:p>
          <a:p>
            <a:pPr marL="0" indent="0">
              <a:buNone/>
            </a:pPr>
            <a:r>
              <a:rPr lang="ja-JP" altLang="en-US" sz="1600" dirty="0"/>
              <a:t>　</a:t>
            </a:r>
            <a:r>
              <a:rPr lang="ja-JP" altLang="en-US" sz="1600" dirty="0" smtClean="0"/>
              <a:t>　局番</a:t>
            </a:r>
            <a:r>
              <a:rPr lang="ja-JP" altLang="en-US" sz="1600" dirty="0"/>
              <a:t>初期値変更</a:t>
            </a:r>
          </a:p>
          <a:p>
            <a:pPr marL="0" indent="0">
              <a:buNone/>
            </a:pPr>
            <a:r>
              <a:rPr lang="ja-JP" altLang="en-US" sz="1600" dirty="0" smtClean="0"/>
              <a:t>ライブラリ構造改善について、評価のリスクを考慮し早期にアイテム調整することができた。</a:t>
            </a:r>
          </a:p>
          <a:p>
            <a:pPr marL="0" indent="0">
              <a:buNone/>
            </a:pPr>
            <a:endParaRPr lang="en-US" altLang="ja-JP" sz="1600" dirty="0"/>
          </a:p>
        </p:txBody>
      </p:sp>
      <p:sp>
        <p:nvSpPr>
          <p:cNvPr id="4" name="乗算記号 3"/>
          <p:cNvSpPr/>
          <p:nvPr/>
        </p:nvSpPr>
        <p:spPr>
          <a:xfrm>
            <a:off x="715594" y="1236345"/>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ドーナツ 4"/>
          <p:cNvSpPr/>
          <p:nvPr/>
        </p:nvSpPr>
        <p:spPr>
          <a:xfrm>
            <a:off x="821135" y="3902064"/>
            <a:ext cx="360000" cy="360000"/>
          </a:xfrm>
          <a:prstGeom prst="don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乗算記号 5"/>
          <p:cNvSpPr/>
          <p:nvPr/>
        </p:nvSpPr>
        <p:spPr>
          <a:xfrm>
            <a:off x="715594" y="2133638"/>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p:cNvSpPr txBox="1">
            <a:spLocks/>
          </p:cNvSpPr>
          <p:nvPr/>
        </p:nvSpPr>
        <p:spPr>
          <a:xfrm>
            <a:off x="791064" y="4557466"/>
            <a:ext cx="10296070" cy="22758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buNone/>
            </a:pPr>
            <a:r>
              <a:rPr lang="ja-JP" altLang="en-US" sz="1600" b="1" u="sng" dirty="0" smtClean="0"/>
              <a:t>■教訓</a:t>
            </a:r>
            <a:r>
              <a:rPr lang="ja-JP" altLang="en-US" sz="1600" b="1" u="sng" dirty="0"/>
              <a:t>（べき、べからず）</a:t>
            </a:r>
          </a:p>
          <a:p>
            <a:pPr>
              <a:buFont typeface="Wingdings" panose="05000000000000000000" pitchFamily="2" charset="2"/>
              <a:buChar char="Ø"/>
            </a:pPr>
            <a:r>
              <a:rPr lang="en-US" altLang="ja-JP" sz="1600" dirty="0" smtClean="0"/>
              <a:t>PJ</a:t>
            </a:r>
            <a:r>
              <a:rPr lang="ja-JP" altLang="en-US" sz="1600" dirty="0"/>
              <a:t>リーダーは、アイテムリストの更新は常に把握しておかなくてはならない</a:t>
            </a:r>
            <a:r>
              <a:rPr lang="ja-JP" altLang="en-US" sz="1600" dirty="0" smtClean="0"/>
              <a:t>。（</a:t>
            </a:r>
            <a:r>
              <a:rPr lang="ja-JP" altLang="en-US" sz="1600" dirty="0"/>
              <a:t>追加されても連絡がこない場合もある）</a:t>
            </a:r>
          </a:p>
          <a:p>
            <a:pPr>
              <a:buFont typeface="Wingdings" panose="05000000000000000000" pitchFamily="2" charset="2"/>
              <a:buChar char="Ø"/>
            </a:pPr>
            <a:r>
              <a:rPr lang="ja-JP" altLang="en-US" sz="1600" dirty="0" smtClean="0"/>
              <a:t>設計</a:t>
            </a:r>
            <a:r>
              <a:rPr lang="ja-JP" altLang="en-US" sz="1600" dirty="0"/>
              <a:t>変更計画会議以降にアイテム追加の打診があった場合、もしくはアイテムリストの更新があった場合は、すぐに各社の見積もりをとり</a:t>
            </a:r>
            <a:r>
              <a:rPr lang="ja-JP" altLang="en-US" sz="1600" dirty="0" smtClean="0"/>
              <a:t>、能力</a:t>
            </a:r>
            <a:r>
              <a:rPr lang="ja-JP" altLang="en-US" sz="1600" dirty="0"/>
              <a:t>工数を大幅に超過する場合は開発リーダーに相談し、ドロップアイテムの候補を検討する</a:t>
            </a:r>
            <a:r>
              <a:rPr lang="ja-JP" altLang="en-US" sz="1600" dirty="0" smtClean="0"/>
              <a:t>。（</a:t>
            </a:r>
            <a:r>
              <a:rPr lang="ja-JP" altLang="en-US" sz="1600" dirty="0"/>
              <a:t>追加したらあとはよろしく的な雰囲気があり、安易なアイテム追加を防止しなくではいけない）</a:t>
            </a:r>
            <a:endParaRPr lang="en-US" altLang="ja-JP" sz="1600" dirty="0"/>
          </a:p>
        </p:txBody>
      </p:sp>
      <p:sp>
        <p:nvSpPr>
          <p:cNvPr id="8" name="フッター プレースホルダー 7"/>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9" name="スライド番号プレースホルダー 8"/>
          <p:cNvSpPr>
            <a:spLocks noGrp="1"/>
          </p:cNvSpPr>
          <p:nvPr>
            <p:ph type="sldNum" sz="quarter" idx="12"/>
          </p:nvPr>
        </p:nvSpPr>
        <p:spPr/>
        <p:txBody>
          <a:bodyPr/>
          <a:lstStyle/>
          <a:p>
            <a:fld id="{D35C240C-79DA-43AE-9D8B-38FA98FEDDCB}" type="slidenum">
              <a:rPr kumimoji="1" lang="ja-JP" altLang="en-US" smtClean="0"/>
              <a:t>3</a:t>
            </a:fld>
            <a:endParaRPr kumimoji="1" lang="ja-JP" altLang="en-US"/>
          </a:p>
        </p:txBody>
      </p:sp>
    </p:spTree>
    <p:extLst>
      <p:ext uri="{BB962C8B-B14F-4D97-AF65-F5344CB8AC3E}">
        <p14:creationId xmlns:p14="http://schemas.microsoft.com/office/powerpoint/2010/main" val="1723495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5594" y="404543"/>
            <a:ext cx="9905998" cy="972776"/>
          </a:xfrm>
        </p:spPr>
        <p:txBody>
          <a:bodyPr/>
          <a:lstStyle/>
          <a:p>
            <a:r>
              <a:rPr lang="zh-TW" altLang="en-US" dirty="0"/>
              <a:t>設計変更計画会議～外仕</a:t>
            </a:r>
            <a:endParaRPr kumimoji="1" lang="ja-JP" altLang="en-US" dirty="0"/>
          </a:p>
        </p:txBody>
      </p:sp>
      <p:sp>
        <p:nvSpPr>
          <p:cNvPr id="3" name="コンテンツ プレースホルダー 2"/>
          <p:cNvSpPr>
            <a:spLocks noGrp="1"/>
          </p:cNvSpPr>
          <p:nvPr>
            <p:ph idx="1"/>
          </p:nvPr>
        </p:nvSpPr>
        <p:spPr>
          <a:xfrm>
            <a:off x="1181135" y="1306711"/>
            <a:ext cx="9905999" cy="3004031"/>
          </a:xfrm>
        </p:spPr>
        <p:txBody>
          <a:bodyPr>
            <a:noAutofit/>
          </a:bodyPr>
          <a:lstStyle/>
          <a:p>
            <a:pPr marL="0" indent="0">
              <a:buNone/>
            </a:pPr>
            <a:r>
              <a:rPr lang="ja-JP" altLang="en-US" sz="1600" dirty="0" smtClean="0"/>
              <a:t>システム</a:t>
            </a:r>
            <a:r>
              <a:rPr lang="ja-JP" altLang="en-US" sz="1600" dirty="0"/>
              <a:t>試験の日程スケジューリングを行う際に、ファームの最終集積の日程を考慮せずに線を引いてしまったため</a:t>
            </a:r>
            <a:r>
              <a:rPr lang="ja-JP" altLang="en-US" sz="1600" dirty="0" smtClean="0"/>
              <a:t>、システム</a:t>
            </a:r>
            <a:r>
              <a:rPr lang="ja-JP" altLang="en-US" sz="1600" dirty="0"/>
              <a:t>試験に入ってからエージング試験の日程のリスケが発生してしまった。</a:t>
            </a:r>
          </a:p>
          <a:p>
            <a:pPr marL="0" indent="0">
              <a:buNone/>
            </a:pPr>
            <a:endParaRPr lang="en-US" altLang="ja-JP" sz="1600" dirty="0"/>
          </a:p>
          <a:p>
            <a:pPr marL="0" indent="0">
              <a:buNone/>
            </a:pPr>
            <a:r>
              <a:rPr lang="ja-JP" altLang="en-US" sz="1600" dirty="0" smtClean="0"/>
              <a:t>外仕</a:t>
            </a:r>
            <a:r>
              <a:rPr lang="ja-JP" altLang="en-US" sz="1600" dirty="0"/>
              <a:t>の進捗を随時確認し、設計着手日程の調整やリリース日程の調整をスムーズに行うことができた。</a:t>
            </a:r>
          </a:p>
          <a:p>
            <a:pPr marL="0" indent="0">
              <a:buNone/>
            </a:pPr>
            <a:r>
              <a:rPr lang="ja-JP" altLang="en-US" sz="1600" dirty="0"/>
              <a:t>　</a:t>
            </a:r>
            <a:r>
              <a:rPr lang="en-US" altLang="ja-JP" sz="1600" dirty="0" smtClean="0"/>
              <a:t>F/W</a:t>
            </a:r>
            <a:r>
              <a:rPr lang="ja-JP" altLang="en-US" sz="1600" dirty="0"/>
              <a:t>外仕の検印遅延により</a:t>
            </a:r>
            <a:r>
              <a:rPr lang="en-US" altLang="ja-JP" sz="1600" dirty="0" smtClean="0"/>
              <a:t>MELIPC</a:t>
            </a:r>
            <a:r>
              <a:rPr lang="ja-JP" altLang="en-US" sz="1600" dirty="0" smtClean="0"/>
              <a:t>の</a:t>
            </a:r>
            <a:r>
              <a:rPr lang="en-US" altLang="ja-JP" sz="1600" dirty="0" smtClean="0"/>
              <a:t>F/W</a:t>
            </a:r>
            <a:r>
              <a:rPr lang="ja-JP" altLang="en-US" sz="1600" dirty="0" smtClean="0"/>
              <a:t>外仕リリース遅延　</a:t>
            </a:r>
            <a:r>
              <a:rPr lang="en-US" altLang="ja-JP" sz="1600" dirty="0" smtClean="0"/>
              <a:t>2017/1/31</a:t>
            </a:r>
            <a:r>
              <a:rPr lang="ja-JP" altLang="en-US" sz="1600" dirty="0"/>
              <a:t>　→　</a:t>
            </a:r>
            <a:r>
              <a:rPr lang="en-US" altLang="ja-JP" sz="1600" dirty="0"/>
              <a:t>2017/2/7</a:t>
            </a:r>
          </a:p>
          <a:p>
            <a:pPr marL="0" indent="0">
              <a:buNone/>
            </a:pPr>
            <a:r>
              <a:rPr lang="ja-JP" altLang="en-US" sz="1600" dirty="0"/>
              <a:t>　</a:t>
            </a:r>
            <a:r>
              <a:rPr lang="ja-JP" altLang="en-US" sz="1600" dirty="0" smtClean="0"/>
              <a:t>外仕</a:t>
            </a:r>
            <a:r>
              <a:rPr lang="en-US" altLang="ja-JP" sz="1600" dirty="0"/>
              <a:t>DR1</a:t>
            </a:r>
            <a:r>
              <a:rPr lang="ja-JP" altLang="en-US" sz="1600" dirty="0"/>
              <a:t>回目（</a:t>
            </a:r>
            <a:r>
              <a:rPr lang="en-US" altLang="ja-JP" sz="1600" dirty="0"/>
              <a:t>2017/2/16</a:t>
            </a:r>
            <a:r>
              <a:rPr lang="ja-JP" altLang="en-US" sz="1600" dirty="0"/>
              <a:t>）よりドロップ。</a:t>
            </a:r>
            <a:r>
              <a:rPr lang="en-US" altLang="ja-JP" sz="1600" dirty="0"/>
              <a:t>2</a:t>
            </a:r>
            <a:r>
              <a:rPr lang="ja-JP" altLang="en-US" sz="1600" dirty="0"/>
              <a:t>回目の対象とする。</a:t>
            </a:r>
          </a:p>
          <a:p>
            <a:pPr marL="0" indent="0">
              <a:buNone/>
            </a:pPr>
            <a:endParaRPr lang="en-US" altLang="ja-JP" sz="1600" dirty="0"/>
          </a:p>
        </p:txBody>
      </p:sp>
      <p:sp>
        <p:nvSpPr>
          <p:cNvPr id="4" name="乗算記号 3"/>
          <p:cNvSpPr/>
          <p:nvPr/>
        </p:nvSpPr>
        <p:spPr>
          <a:xfrm>
            <a:off x="715594" y="1236345"/>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ドーナツ 4"/>
          <p:cNvSpPr/>
          <p:nvPr/>
        </p:nvSpPr>
        <p:spPr>
          <a:xfrm>
            <a:off x="782934" y="2278767"/>
            <a:ext cx="360000" cy="360000"/>
          </a:xfrm>
          <a:prstGeom prst="don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コンテンツ プレースホルダー 2"/>
          <p:cNvSpPr txBox="1">
            <a:spLocks/>
          </p:cNvSpPr>
          <p:nvPr/>
        </p:nvSpPr>
        <p:spPr>
          <a:xfrm>
            <a:off x="791064" y="4557466"/>
            <a:ext cx="10296070" cy="22758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buNone/>
            </a:pPr>
            <a:r>
              <a:rPr lang="ja-JP" altLang="en-US" sz="1600" b="1" u="sng" dirty="0" smtClean="0"/>
              <a:t>■教訓</a:t>
            </a:r>
            <a:r>
              <a:rPr lang="ja-JP" altLang="en-US" sz="1600" b="1" u="sng" dirty="0"/>
              <a:t>（べき、べからず）</a:t>
            </a:r>
          </a:p>
          <a:p>
            <a:pPr>
              <a:buFont typeface="Wingdings" panose="05000000000000000000" pitchFamily="2" charset="2"/>
              <a:buChar char="Ø"/>
            </a:pPr>
            <a:r>
              <a:rPr lang="ja-JP" altLang="en-US" sz="1600" dirty="0" smtClean="0"/>
              <a:t>システム</a:t>
            </a:r>
            <a:r>
              <a:rPr lang="ja-JP" altLang="en-US" sz="1600" dirty="0"/>
              <a:t>試験の日程を調整する際は、ファームの最終集積の日程を考慮して計画を行わなくてはいけない。</a:t>
            </a:r>
          </a:p>
          <a:p>
            <a:pPr>
              <a:buFont typeface="Wingdings" panose="05000000000000000000" pitchFamily="2" charset="2"/>
              <a:buChar char="Ø"/>
            </a:pPr>
            <a:r>
              <a:rPr lang="ja-JP" altLang="en-US" sz="1600" dirty="0" smtClean="0"/>
              <a:t>外仕</a:t>
            </a:r>
            <a:r>
              <a:rPr lang="ja-JP" altLang="en-US" sz="1600" dirty="0"/>
              <a:t>の進捗状況を監視し、設計リリースに遅延が発生しないようにフォロー、調整を行わなくてはいけない。</a:t>
            </a:r>
          </a:p>
          <a:p>
            <a:pPr>
              <a:buFont typeface="Wingdings" panose="05000000000000000000" pitchFamily="2" charset="2"/>
              <a:buChar char="Ø"/>
            </a:pPr>
            <a:endParaRPr lang="ja-JP" altLang="en-US" sz="1600" dirty="0"/>
          </a:p>
        </p:txBody>
      </p:sp>
      <p:sp>
        <p:nvSpPr>
          <p:cNvPr id="8" name="フッター プレースホルダー 7"/>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9" name="スライド番号プレースホルダー 8"/>
          <p:cNvSpPr>
            <a:spLocks noGrp="1"/>
          </p:cNvSpPr>
          <p:nvPr>
            <p:ph type="sldNum" sz="quarter" idx="12"/>
          </p:nvPr>
        </p:nvSpPr>
        <p:spPr/>
        <p:txBody>
          <a:bodyPr/>
          <a:lstStyle/>
          <a:p>
            <a:fld id="{D35C240C-79DA-43AE-9D8B-38FA98FEDDCB}" type="slidenum">
              <a:rPr kumimoji="1" lang="ja-JP" altLang="en-US" smtClean="0"/>
              <a:t>4</a:t>
            </a:fld>
            <a:endParaRPr kumimoji="1" lang="ja-JP" altLang="en-US"/>
          </a:p>
        </p:txBody>
      </p:sp>
    </p:spTree>
    <p:extLst>
      <p:ext uri="{BB962C8B-B14F-4D97-AF65-F5344CB8AC3E}">
        <p14:creationId xmlns:p14="http://schemas.microsoft.com/office/powerpoint/2010/main" val="2099294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5594" y="404543"/>
            <a:ext cx="9905998" cy="972776"/>
          </a:xfrm>
        </p:spPr>
        <p:txBody>
          <a:bodyPr/>
          <a:lstStyle/>
          <a:p>
            <a:r>
              <a:rPr lang="en-US" altLang="ja-JP" dirty="0"/>
              <a:t>S/W</a:t>
            </a:r>
            <a:r>
              <a:rPr lang="ja-JP" altLang="en-US" dirty="0"/>
              <a:t>設計～デバッグ</a:t>
            </a:r>
            <a:endParaRPr kumimoji="1" lang="ja-JP" altLang="en-US" dirty="0"/>
          </a:p>
        </p:txBody>
      </p:sp>
      <p:sp>
        <p:nvSpPr>
          <p:cNvPr id="3" name="コンテンツ プレースホルダー 2"/>
          <p:cNvSpPr>
            <a:spLocks noGrp="1"/>
          </p:cNvSpPr>
          <p:nvPr>
            <p:ph idx="1"/>
          </p:nvPr>
        </p:nvSpPr>
        <p:spPr>
          <a:xfrm>
            <a:off x="1181135" y="1306711"/>
            <a:ext cx="9905999" cy="3004031"/>
          </a:xfrm>
        </p:spPr>
        <p:txBody>
          <a:bodyPr>
            <a:noAutofit/>
          </a:bodyPr>
          <a:lstStyle/>
          <a:p>
            <a:pPr marL="0" indent="0">
              <a:buNone/>
            </a:pPr>
            <a:r>
              <a:rPr lang="ja-JP" altLang="en-US" sz="1600" dirty="0" smtClean="0"/>
              <a:t>音声</a:t>
            </a:r>
            <a:r>
              <a:rPr lang="ja-JP" altLang="en-US" sz="1600" dirty="0"/>
              <a:t>操作性改善のアイテムについて、デバッグ完了までに十分に不具合を検出しきれず設計差し戻しが発生し、</a:t>
            </a:r>
            <a:r>
              <a:rPr lang="en-US" altLang="ja-JP" sz="1600" dirty="0"/>
              <a:t>STEP18</a:t>
            </a:r>
            <a:r>
              <a:rPr lang="ja-JP" altLang="en-US" sz="1600" dirty="0"/>
              <a:t>の進捗に遅延を発生させてしまった。（エンジ</a:t>
            </a:r>
            <a:r>
              <a:rPr lang="ja-JP" altLang="en-US" sz="1600" dirty="0" smtClean="0"/>
              <a:t>五○人日）</a:t>
            </a:r>
            <a:endParaRPr lang="ja-JP" altLang="en-US" sz="1600" dirty="0"/>
          </a:p>
          <a:p>
            <a:pPr marL="0" indent="0">
              <a:buNone/>
            </a:pPr>
            <a:endParaRPr lang="en-US" altLang="ja-JP" sz="1600" dirty="0" smtClean="0"/>
          </a:p>
          <a:p>
            <a:pPr marL="0" indent="0">
              <a:buNone/>
            </a:pPr>
            <a:r>
              <a:rPr lang="ja-JP" altLang="en-US" sz="1600" dirty="0" smtClean="0"/>
              <a:t>評価</a:t>
            </a:r>
            <a:r>
              <a:rPr lang="ja-JP" altLang="en-US" sz="1600" dirty="0"/>
              <a:t>試験会議までにデバッグの品質確認ができていなかった。</a:t>
            </a:r>
          </a:p>
          <a:p>
            <a:pPr marL="0" indent="0">
              <a:buNone/>
            </a:pPr>
            <a:r>
              <a:rPr lang="ja-JP" altLang="en-US" sz="1600" dirty="0"/>
              <a:t>　母数：外仕検討漏れ（</a:t>
            </a:r>
            <a:r>
              <a:rPr lang="en-US" altLang="ja-JP" sz="1600" dirty="0"/>
              <a:t>4</a:t>
            </a:r>
            <a:r>
              <a:rPr lang="ja-JP" altLang="en-US" sz="1600" dirty="0"/>
              <a:t>件：</a:t>
            </a:r>
            <a:r>
              <a:rPr lang="en-US" altLang="ja-JP" sz="1600" dirty="0"/>
              <a:t>2</a:t>
            </a:r>
            <a:r>
              <a:rPr lang="ja-JP" altLang="en-US" sz="1600" dirty="0"/>
              <a:t>件）</a:t>
            </a:r>
          </a:p>
          <a:p>
            <a:pPr marL="0" indent="0">
              <a:buNone/>
            </a:pPr>
            <a:r>
              <a:rPr lang="ja-JP" altLang="en-US" sz="1600" dirty="0"/>
              <a:t>　</a:t>
            </a:r>
            <a:r>
              <a:rPr lang="ja-JP" altLang="en-US" sz="1600" dirty="0" smtClean="0"/>
              <a:t>どんな</a:t>
            </a:r>
            <a:r>
              <a:rPr lang="ja-JP" altLang="en-US" sz="1600" dirty="0"/>
              <a:t>内容</a:t>
            </a:r>
            <a:r>
              <a:rPr lang="ja-JP" altLang="en-US" sz="1600" dirty="0" smtClean="0"/>
              <a:t>か</a:t>
            </a:r>
            <a:r>
              <a:rPr lang="ja-JP" altLang="en-US" sz="1600" dirty="0"/>
              <a:t>？</a:t>
            </a:r>
          </a:p>
          <a:p>
            <a:pPr marL="0" indent="0">
              <a:buNone/>
            </a:pPr>
            <a:endParaRPr lang="en-US" altLang="ja-JP" sz="1600" dirty="0"/>
          </a:p>
        </p:txBody>
      </p:sp>
      <p:sp>
        <p:nvSpPr>
          <p:cNvPr id="4" name="乗算記号 3"/>
          <p:cNvSpPr/>
          <p:nvPr/>
        </p:nvSpPr>
        <p:spPr>
          <a:xfrm>
            <a:off x="715594" y="1306711"/>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乗算記号 5"/>
          <p:cNvSpPr/>
          <p:nvPr/>
        </p:nvSpPr>
        <p:spPr>
          <a:xfrm>
            <a:off x="715594" y="2280400"/>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p:cNvSpPr txBox="1">
            <a:spLocks/>
          </p:cNvSpPr>
          <p:nvPr/>
        </p:nvSpPr>
        <p:spPr>
          <a:xfrm>
            <a:off x="791064" y="4557466"/>
            <a:ext cx="10296070" cy="22758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buNone/>
            </a:pPr>
            <a:r>
              <a:rPr lang="ja-JP" altLang="en-US" sz="1600" b="1" u="sng" dirty="0" smtClean="0"/>
              <a:t>■教訓</a:t>
            </a:r>
            <a:r>
              <a:rPr lang="ja-JP" altLang="en-US" sz="1600" b="1" u="sng" dirty="0"/>
              <a:t>（べき、べからず）</a:t>
            </a:r>
          </a:p>
          <a:p>
            <a:pPr>
              <a:buFont typeface="Wingdings" panose="05000000000000000000" pitchFamily="2" charset="2"/>
              <a:buChar char="Ø"/>
            </a:pPr>
            <a:r>
              <a:rPr lang="en-US" altLang="ja-JP" sz="1600" dirty="0" smtClean="0"/>
              <a:t>DR</a:t>
            </a:r>
            <a:r>
              <a:rPr lang="ja-JP" altLang="en-US" sz="1600" dirty="0"/>
              <a:t>時に外仕の検討漏れ観点での</a:t>
            </a:r>
            <a:r>
              <a:rPr lang="en-US" altLang="ja-JP" sz="1600" dirty="0"/>
              <a:t>DR</a:t>
            </a:r>
            <a:r>
              <a:rPr lang="ja-JP" altLang="en-US" sz="1600" dirty="0"/>
              <a:t>を強化しなくてはいけない。（イレギュラーなオペレーションに対しての仕様検討の漏れ）</a:t>
            </a:r>
          </a:p>
          <a:p>
            <a:pPr>
              <a:buFont typeface="Wingdings" panose="05000000000000000000" pitchFamily="2" charset="2"/>
              <a:buChar char="Ø"/>
            </a:pPr>
            <a:r>
              <a:rPr lang="ja-JP" altLang="en-US" sz="1600" dirty="0" smtClean="0"/>
              <a:t>評価</a:t>
            </a:r>
            <a:r>
              <a:rPr lang="ja-JP" altLang="en-US" sz="1600" dirty="0"/>
              <a:t>試験会議までにデバッグ成績書を確認し、品質懸念がある場合は評価リリース前に対策を完了させておかなくではいけない。</a:t>
            </a:r>
          </a:p>
        </p:txBody>
      </p:sp>
      <p:sp>
        <p:nvSpPr>
          <p:cNvPr id="8" name="フッター プレースホルダー 7"/>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9" name="スライド番号プレースホルダー 8"/>
          <p:cNvSpPr>
            <a:spLocks noGrp="1"/>
          </p:cNvSpPr>
          <p:nvPr>
            <p:ph type="sldNum" sz="quarter" idx="12"/>
          </p:nvPr>
        </p:nvSpPr>
        <p:spPr/>
        <p:txBody>
          <a:bodyPr/>
          <a:lstStyle/>
          <a:p>
            <a:fld id="{D35C240C-79DA-43AE-9D8B-38FA98FEDDCB}" type="slidenum">
              <a:rPr kumimoji="1" lang="ja-JP" altLang="en-US" smtClean="0"/>
              <a:t>5</a:t>
            </a:fld>
            <a:endParaRPr kumimoji="1" lang="ja-JP" altLang="en-US"/>
          </a:p>
        </p:txBody>
      </p:sp>
    </p:spTree>
    <p:extLst>
      <p:ext uri="{BB962C8B-B14F-4D97-AF65-F5344CB8AC3E}">
        <p14:creationId xmlns:p14="http://schemas.microsoft.com/office/powerpoint/2010/main" val="2915809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5594" y="404543"/>
            <a:ext cx="9905998" cy="972776"/>
          </a:xfrm>
        </p:spPr>
        <p:txBody>
          <a:bodyPr/>
          <a:lstStyle/>
          <a:p>
            <a:r>
              <a:rPr lang="en-US" altLang="ja-JP" dirty="0"/>
              <a:t>S/W</a:t>
            </a:r>
            <a:r>
              <a:rPr lang="ja-JP" altLang="en-US" dirty="0"/>
              <a:t>評価試験</a:t>
            </a:r>
            <a:endParaRPr kumimoji="1" lang="ja-JP" altLang="en-US" dirty="0"/>
          </a:p>
        </p:txBody>
      </p:sp>
      <p:sp>
        <p:nvSpPr>
          <p:cNvPr id="3" name="コンテンツ プレースホルダー 2"/>
          <p:cNvSpPr>
            <a:spLocks noGrp="1"/>
          </p:cNvSpPr>
          <p:nvPr>
            <p:ph idx="1"/>
          </p:nvPr>
        </p:nvSpPr>
        <p:spPr>
          <a:xfrm>
            <a:off x="1181135" y="1306711"/>
            <a:ext cx="9905999" cy="3004031"/>
          </a:xfrm>
        </p:spPr>
        <p:txBody>
          <a:bodyPr>
            <a:noAutofit/>
          </a:bodyPr>
          <a:lstStyle/>
          <a:p>
            <a:pPr marL="0" indent="0">
              <a:buNone/>
            </a:pPr>
            <a:r>
              <a:rPr lang="en-US" altLang="ja-JP" sz="1600" dirty="0" smtClean="0"/>
              <a:t>SQ-WAGON</a:t>
            </a:r>
            <a:r>
              <a:rPr lang="ja-JP" altLang="en-US" sz="1600" dirty="0"/>
              <a:t>の運用方法が良くわからず、対処の初動が遅れてしまった。（最初の指摘起案より○日後に設計対処完）</a:t>
            </a:r>
          </a:p>
          <a:p>
            <a:pPr marL="0" indent="0">
              <a:buNone/>
            </a:pPr>
            <a:r>
              <a:rPr lang="ja-JP" altLang="en-US" sz="1600" dirty="0" smtClean="0"/>
              <a:t>評価</a:t>
            </a:r>
            <a:r>
              <a:rPr lang="ja-JP" altLang="en-US" sz="1600" dirty="0"/>
              <a:t>へのリリース時に、</a:t>
            </a:r>
            <a:r>
              <a:rPr lang="en-US" altLang="ja-JP" sz="1600" dirty="0" err="1"/>
              <a:t>Redmine</a:t>
            </a:r>
            <a:r>
              <a:rPr lang="ja-JP" altLang="en-US" sz="1600" dirty="0" err="1"/>
              <a:t>の残</a:t>
            </a:r>
            <a:r>
              <a:rPr lang="ja-JP" altLang="en-US" sz="1600" dirty="0"/>
              <a:t>件を意識できていなかった。（制約管理ができていなかった）</a:t>
            </a:r>
          </a:p>
          <a:p>
            <a:pPr marL="0" indent="0">
              <a:buNone/>
            </a:pPr>
            <a:r>
              <a:rPr lang="ja-JP" altLang="en-US" sz="1600" dirty="0" smtClean="0"/>
              <a:t>次回</a:t>
            </a:r>
            <a:r>
              <a:rPr lang="ja-JP" altLang="en-US" sz="1600" dirty="0"/>
              <a:t>検討の指摘について、ユーザーデメリットを意識して承認できていなかった</a:t>
            </a:r>
            <a:r>
              <a:rPr lang="ja-JP" altLang="en-US" sz="1600" dirty="0" smtClean="0"/>
              <a:t>。結果</a:t>
            </a:r>
            <a:r>
              <a:rPr lang="ja-JP" altLang="en-US" sz="1600" dirty="0"/>
              <a:t>、システム試験会議直前に処置内容を再確認し準備に時間がかかった。</a:t>
            </a:r>
          </a:p>
          <a:p>
            <a:pPr marL="0" indent="0">
              <a:buNone/>
            </a:pPr>
            <a:r>
              <a:rPr lang="ja-JP" altLang="en-US" sz="1600" dirty="0" smtClean="0"/>
              <a:t>既存</a:t>
            </a:r>
            <a:r>
              <a:rPr lang="ja-JP" altLang="en-US" sz="1600" dirty="0"/>
              <a:t>バグの対応工数を考慮できておらず、設計対応の期間を十分に確保できていなかった。</a:t>
            </a:r>
          </a:p>
          <a:p>
            <a:pPr marL="0" indent="0">
              <a:buNone/>
            </a:pPr>
            <a:r>
              <a:rPr lang="ja-JP" altLang="en-US" sz="1600" dirty="0"/>
              <a:t>　</a:t>
            </a:r>
            <a:r>
              <a:rPr lang="ja-JP" altLang="en-US" sz="1600" dirty="0" smtClean="0"/>
              <a:t>母数</a:t>
            </a:r>
            <a:r>
              <a:rPr lang="ja-JP" altLang="en-US" sz="1600" dirty="0"/>
              <a:t>：既存不具合（</a:t>
            </a:r>
            <a:r>
              <a:rPr lang="en-US" altLang="ja-JP" sz="1600" dirty="0"/>
              <a:t>40</a:t>
            </a:r>
            <a:r>
              <a:rPr lang="ja-JP" altLang="en-US" sz="1600" dirty="0"/>
              <a:t>件：</a:t>
            </a:r>
            <a:r>
              <a:rPr lang="en-US" altLang="ja-JP" sz="1600" dirty="0"/>
              <a:t>18</a:t>
            </a:r>
            <a:r>
              <a:rPr lang="ja-JP" altLang="en-US" sz="1600" dirty="0"/>
              <a:t>件）</a:t>
            </a:r>
          </a:p>
          <a:p>
            <a:pPr marL="0" indent="0">
              <a:buNone/>
            </a:pPr>
            <a:endParaRPr lang="en-US" altLang="ja-JP" sz="1600" dirty="0"/>
          </a:p>
        </p:txBody>
      </p:sp>
      <p:sp>
        <p:nvSpPr>
          <p:cNvPr id="4" name="乗算記号 3"/>
          <p:cNvSpPr/>
          <p:nvPr/>
        </p:nvSpPr>
        <p:spPr>
          <a:xfrm>
            <a:off x="715594" y="1267866"/>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乗算記号 5"/>
          <p:cNvSpPr/>
          <p:nvPr/>
        </p:nvSpPr>
        <p:spPr>
          <a:xfrm>
            <a:off x="715594" y="1849222"/>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p:cNvSpPr txBox="1">
            <a:spLocks/>
          </p:cNvSpPr>
          <p:nvPr/>
        </p:nvSpPr>
        <p:spPr>
          <a:xfrm>
            <a:off x="791064" y="3930733"/>
            <a:ext cx="10296070" cy="25463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buNone/>
            </a:pPr>
            <a:r>
              <a:rPr lang="ja-JP" altLang="en-US" sz="1600" b="1" u="sng" dirty="0" smtClean="0"/>
              <a:t>■教訓</a:t>
            </a:r>
            <a:r>
              <a:rPr lang="ja-JP" altLang="en-US" sz="1600" b="1" u="sng" dirty="0"/>
              <a:t>（べき、べからず）</a:t>
            </a:r>
          </a:p>
          <a:p>
            <a:pPr>
              <a:buFont typeface="Wingdings" panose="05000000000000000000" pitchFamily="2" charset="2"/>
              <a:buChar char="Ø"/>
            </a:pPr>
            <a:r>
              <a:rPr lang="ja-JP" altLang="en-US" sz="1600" dirty="0" smtClean="0"/>
              <a:t>・</a:t>
            </a:r>
            <a:r>
              <a:rPr lang="en-US" altLang="ja-JP" sz="1600" dirty="0"/>
              <a:t>SQ-WAGON</a:t>
            </a:r>
            <a:r>
              <a:rPr lang="ja-JP" altLang="en-US" sz="1600" dirty="0"/>
              <a:t>の対応は設計対応と評価進捗が停滞してしまうため、迅速に行わなくてはいけない</a:t>
            </a:r>
            <a:r>
              <a:rPr lang="ja-JP" altLang="en-US" sz="1600" dirty="0" smtClean="0"/>
              <a:t>。（</a:t>
            </a:r>
            <a:r>
              <a:rPr lang="ja-JP" altLang="en-US" sz="1600" dirty="0"/>
              <a:t>休暇や研修等で不在になる際は代理を立てて、進捗を阻害しないようにするべき）</a:t>
            </a:r>
          </a:p>
          <a:p>
            <a:pPr>
              <a:buFont typeface="Wingdings" panose="05000000000000000000" pitchFamily="2" charset="2"/>
              <a:buChar char="Ø"/>
            </a:pPr>
            <a:r>
              <a:rPr lang="ja-JP" altLang="en-US" sz="1600" dirty="0"/>
              <a:t>・評価リリースまでに、対象アイテムの仕様変更の残件を</a:t>
            </a:r>
            <a:r>
              <a:rPr lang="en-US" altLang="ja-JP" sz="1600" dirty="0"/>
              <a:t>0</a:t>
            </a:r>
            <a:r>
              <a:rPr lang="ja-JP" altLang="en-US" sz="1600" dirty="0"/>
              <a:t>にするようフォローしなくてはいけない</a:t>
            </a:r>
            <a:r>
              <a:rPr lang="ja-JP" altLang="en-US" sz="1600" dirty="0" smtClean="0"/>
              <a:t>。やむを得ず</a:t>
            </a:r>
            <a:r>
              <a:rPr lang="ja-JP" altLang="en-US" sz="1600" dirty="0"/>
              <a:t>残件が残る場合は制約として評価チームに明確にアナウンスしなくてはいけない。</a:t>
            </a:r>
          </a:p>
          <a:p>
            <a:pPr>
              <a:buFont typeface="Wingdings" panose="05000000000000000000" pitchFamily="2" charset="2"/>
              <a:buChar char="Ø"/>
            </a:pPr>
            <a:r>
              <a:rPr lang="ja-JP" altLang="en-US" sz="1600" dirty="0"/>
              <a:t>・次回検討の指摘については照査時にユーザーデメリットを十分に検討したうえで、承認しなくてはいけない。</a:t>
            </a:r>
          </a:p>
          <a:p>
            <a:pPr>
              <a:buFont typeface="Wingdings" panose="05000000000000000000" pitchFamily="2" charset="2"/>
              <a:buChar char="Ø"/>
            </a:pPr>
            <a:r>
              <a:rPr lang="ja-JP" altLang="en-US" sz="1600" dirty="0"/>
              <a:t>・既存バグの対処も考慮し、評価スケジュールを検討しなくてはいけない。</a:t>
            </a:r>
          </a:p>
          <a:p>
            <a:pPr>
              <a:buFont typeface="Wingdings" panose="05000000000000000000" pitchFamily="2" charset="2"/>
              <a:buChar char="Ø"/>
            </a:pPr>
            <a:endParaRPr lang="en-US" altLang="ja-JP" sz="1600" dirty="0"/>
          </a:p>
        </p:txBody>
      </p:sp>
      <p:sp>
        <p:nvSpPr>
          <p:cNvPr id="8" name="乗算記号 7"/>
          <p:cNvSpPr/>
          <p:nvPr/>
        </p:nvSpPr>
        <p:spPr>
          <a:xfrm>
            <a:off x="715594" y="2264392"/>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乗算記号 8"/>
          <p:cNvSpPr/>
          <p:nvPr/>
        </p:nvSpPr>
        <p:spPr>
          <a:xfrm>
            <a:off x="715594" y="2845793"/>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ッター プレースホルダー 9"/>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11" name="スライド番号プレースホルダー 10"/>
          <p:cNvSpPr>
            <a:spLocks noGrp="1"/>
          </p:cNvSpPr>
          <p:nvPr>
            <p:ph type="sldNum" sz="quarter" idx="12"/>
          </p:nvPr>
        </p:nvSpPr>
        <p:spPr/>
        <p:txBody>
          <a:bodyPr/>
          <a:lstStyle/>
          <a:p>
            <a:fld id="{D35C240C-79DA-43AE-9D8B-38FA98FEDDCB}" type="slidenum">
              <a:rPr kumimoji="1" lang="ja-JP" altLang="en-US" smtClean="0"/>
              <a:t>6</a:t>
            </a:fld>
            <a:endParaRPr kumimoji="1" lang="ja-JP" altLang="en-US"/>
          </a:p>
        </p:txBody>
      </p:sp>
    </p:spTree>
    <p:extLst>
      <p:ext uri="{BB962C8B-B14F-4D97-AF65-F5344CB8AC3E}">
        <p14:creationId xmlns:p14="http://schemas.microsoft.com/office/powerpoint/2010/main" val="3929375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5594" y="404543"/>
            <a:ext cx="9905998" cy="972776"/>
          </a:xfrm>
        </p:spPr>
        <p:txBody>
          <a:bodyPr/>
          <a:lstStyle/>
          <a:p>
            <a:r>
              <a:rPr lang="ja-JP" altLang="en-US" dirty="0"/>
              <a:t>システム試験</a:t>
            </a:r>
            <a:endParaRPr kumimoji="1" lang="ja-JP" altLang="en-US" dirty="0"/>
          </a:p>
        </p:txBody>
      </p:sp>
      <p:sp>
        <p:nvSpPr>
          <p:cNvPr id="3" name="コンテンツ プレースホルダー 2"/>
          <p:cNvSpPr>
            <a:spLocks noGrp="1"/>
          </p:cNvSpPr>
          <p:nvPr>
            <p:ph idx="1"/>
          </p:nvPr>
        </p:nvSpPr>
        <p:spPr>
          <a:xfrm>
            <a:off x="1181135" y="1306711"/>
            <a:ext cx="9905999" cy="3004031"/>
          </a:xfrm>
        </p:spPr>
        <p:txBody>
          <a:bodyPr>
            <a:noAutofit/>
          </a:bodyPr>
          <a:lstStyle/>
          <a:p>
            <a:pPr marL="0" indent="0">
              <a:buNone/>
            </a:pPr>
            <a:r>
              <a:rPr lang="en-US" altLang="ja-JP" sz="1600" dirty="0" smtClean="0"/>
              <a:t>Z</a:t>
            </a:r>
            <a:r>
              <a:rPr lang="ja-JP" altLang="en-US" sz="1600" dirty="0"/>
              <a:t>版インストーラでシステム試験のエージング試験を行うことを意識できておらず、</a:t>
            </a:r>
            <a:r>
              <a:rPr lang="en-US" altLang="ja-JP" sz="1600" dirty="0"/>
              <a:t>Z</a:t>
            </a:r>
            <a:r>
              <a:rPr lang="ja-JP" altLang="en-US" sz="1600" dirty="0"/>
              <a:t>版作成には</a:t>
            </a:r>
            <a:r>
              <a:rPr lang="en-US" altLang="ja-JP" sz="1600" dirty="0"/>
              <a:t>F/W</a:t>
            </a:r>
            <a:r>
              <a:rPr lang="ja-JP" altLang="en-US" sz="1600" dirty="0"/>
              <a:t>の最終集積版の</a:t>
            </a:r>
            <a:r>
              <a:rPr lang="en-US" altLang="ja-JP" sz="1600" dirty="0"/>
              <a:t>OS</a:t>
            </a:r>
            <a:r>
              <a:rPr lang="ja-JP" altLang="en-US" sz="1600" dirty="0"/>
              <a:t>が必要であることを意識できておらず</a:t>
            </a:r>
            <a:r>
              <a:rPr lang="ja-JP" altLang="en-US" sz="1600" dirty="0" smtClean="0"/>
              <a:t>、システム</a:t>
            </a:r>
            <a:r>
              <a:rPr lang="ja-JP" altLang="en-US" sz="1600" dirty="0"/>
              <a:t>試験の完了日程に調整が必要となった。</a:t>
            </a:r>
          </a:p>
          <a:p>
            <a:pPr marL="0" indent="0">
              <a:buNone/>
            </a:pPr>
            <a:endParaRPr lang="en-US" altLang="ja-JP" sz="1600" dirty="0" smtClean="0"/>
          </a:p>
          <a:p>
            <a:pPr marL="0" indent="0">
              <a:buNone/>
            </a:pPr>
            <a:r>
              <a:rPr lang="ja-JP" altLang="en-US" sz="1600" dirty="0" smtClean="0"/>
              <a:t>性能</a:t>
            </a:r>
            <a:r>
              <a:rPr lang="ja-JP" altLang="en-US" sz="1600" dirty="0"/>
              <a:t>評価の結果報告で設計対応として明確な回答をするのが遅れ、</a:t>
            </a:r>
            <a:r>
              <a:rPr lang="en-US" altLang="ja-JP" sz="1600" dirty="0"/>
              <a:t>K</a:t>
            </a:r>
            <a:r>
              <a:rPr lang="ja-JP" altLang="en-US" sz="1600" dirty="0"/>
              <a:t>説明まで持ち込んでしまった。</a:t>
            </a:r>
          </a:p>
          <a:p>
            <a:pPr marL="0" indent="0">
              <a:buNone/>
            </a:pPr>
            <a:endParaRPr lang="en-US" altLang="ja-JP" sz="1600" dirty="0" smtClean="0"/>
          </a:p>
          <a:p>
            <a:pPr marL="0" indent="0">
              <a:buNone/>
            </a:pPr>
            <a:r>
              <a:rPr lang="en-US" altLang="ja-JP" sz="1600" dirty="0" smtClean="0"/>
              <a:t>Z</a:t>
            </a:r>
            <a:r>
              <a:rPr lang="ja-JP" altLang="en-US" sz="1600" dirty="0"/>
              <a:t>版作成直前に</a:t>
            </a:r>
            <a:r>
              <a:rPr lang="en-US" altLang="ja-JP" sz="1600" dirty="0"/>
              <a:t>F/W</a:t>
            </a:r>
            <a:r>
              <a:rPr lang="ja-JP" altLang="en-US" sz="1600" dirty="0"/>
              <a:t>のシステム試験で不具合が検出されたが、担当者と密に連携し、以降のスケジュールに影響がでないよう</a:t>
            </a:r>
            <a:r>
              <a:rPr lang="en-US" altLang="ja-JP" sz="1600" dirty="0"/>
              <a:t>Z</a:t>
            </a:r>
            <a:r>
              <a:rPr lang="ja-JP" altLang="en-US" sz="1600" dirty="0"/>
              <a:t>版インストーラリリース日程を調整できた。</a:t>
            </a:r>
          </a:p>
          <a:p>
            <a:pPr marL="0" indent="0">
              <a:buNone/>
            </a:pPr>
            <a:endParaRPr lang="en-US" altLang="ja-JP" sz="1600" dirty="0"/>
          </a:p>
        </p:txBody>
      </p:sp>
      <p:sp>
        <p:nvSpPr>
          <p:cNvPr id="4" name="乗算記号 3"/>
          <p:cNvSpPr/>
          <p:nvPr/>
        </p:nvSpPr>
        <p:spPr>
          <a:xfrm>
            <a:off x="715594" y="1236345"/>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ドーナツ 4"/>
          <p:cNvSpPr/>
          <p:nvPr/>
        </p:nvSpPr>
        <p:spPr>
          <a:xfrm>
            <a:off x="787594" y="3044607"/>
            <a:ext cx="360000" cy="360000"/>
          </a:xfrm>
          <a:prstGeom prst="don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乗算記号 5"/>
          <p:cNvSpPr/>
          <p:nvPr/>
        </p:nvSpPr>
        <p:spPr>
          <a:xfrm>
            <a:off x="715594" y="2206178"/>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p:cNvSpPr txBox="1">
            <a:spLocks/>
          </p:cNvSpPr>
          <p:nvPr/>
        </p:nvSpPr>
        <p:spPr>
          <a:xfrm>
            <a:off x="791064" y="3883232"/>
            <a:ext cx="10296070" cy="2950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buNone/>
            </a:pPr>
            <a:r>
              <a:rPr lang="ja-JP" altLang="en-US" sz="1600" b="1" u="sng" dirty="0" smtClean="0"/>
              <a:t>■教訓</a:t>
            </a:r>
            <a:r>
              <a:rPr lang="ja-JP" altLang="en-US" sz="1600" b="1" u="sng" dirty="0"/>
              <a:t>（べき、べからず）</a:t>
            </a:r>
          </a:p>
          <a:p>
            <a:pPr>
              <a:buFont typeface="Wingdings" panose="05000000000000000000" pitchFamily="2" charset="2"/>
              <a:buChar char="Ø"/>
            </a:pPr>
            <a:r>
              <a:rPr lang="ja-JP" altLang="en-US" sz="1600" dirty="0" smtClean="0"/>
              <a:t>システム</a:t>
            </a:r>
            <a:r>
              <a:rPr lang="ja-JP" altLang="en-US" sz="1600" dirty="0"/>
              <a:t>試験の日程スケジューリングの際は、</a:t>
            </a:r>
            <a:r>
              <a:rPr lang="en-US" altLang="ja-JP" sz="1600" dirty="0"/>
              <a:t>F/W</a:t>
            </a:r>
            <a:r>
              <a:rPr lang="ja-JP" altLang="en-US" sz="1600" dirty="0"/>
              <a:t>の最終集積の日程を意識して</a:t>
            </a:r>
            <a:r>
              <a:rPr lang="en-US" altLang="ja-JP" sz="1600" dirty="0"/>
              <a:t>Z</a:t>
            </a:r>
            <a:r>
              <a:rPr lang="ja-JP" altLang="en-US" sz="1600" dirty="0"/>
              <a:t>版インストーラ作成、エージング試験の日程を決めなくてはいけない。</a:t>
            </a:r>
          </a:p>
          <a:p>
            <a:pPr>
              <a:buFont typeface="Wingdings" panose="05000000000000000000" pitchFamily="2" charset="2"/>
              <a:buChar char="Ø"/>
            </a:pPr>
            <a:r>
              <a:rPr lang="en-US" altLang="ja-JP" sz="1600" dirty="0" smtClean="0"/>
              <a:t>F/W</a:t>
            </a:r>
            <a:r>
              <a:rPr lang="ja-JP" altLang="en-US" sz="1600" dirty="0"/>
              <a:t>のシステム試験で指摘が上がると</a:t>
            </a:r>
            <a:r>
              <a:rPr lang="en-US" altLang="ja-JP" sz="1600" dirty="0"/>
              <a:t>Z</a:t>
            </a:r>
            <a:r>
              <a:rPr lang="ja-JP" altLang="en-US" sz="1600" dirty="0"/>
              <a:t>版の作成日程に影響がでるため、それを考慮した日程にしなくてはいけない。</a:t>
            </a:r>
          </a:p>
          <a:p>
            <a:pPr>
              <a:buFont typeface="Wingdings" panose="05000000000000000000" pitchFamily="2" charset="2"/>
              <a:buChar char="Ø"/>
            </a:pPr>
            <a:r>
              <a:rPr lang="ja-JP" altLang="en-US" sz="1600" dirty="0" smtClean="0"/>
              <a:t>システム</a:t>
            </a:r>
            <a:r>
              <a:rPr lang="ja-JP" altLang="en-US" sz="1600" dirty="0"/>
              <a:t>試験の品証進捗の報告はないため、進捗ファイルを確認し、進捗に滞りが見える場合はフォローを行わなくてはいけない。</a:t>
            </a:r>
          </a:p>
          <a:p>
            <a:pPr>
              <a:buFont typeface="Wingdings" panose="05000000000000000000" pitchFamily="2" charset="2"/>
              <a:buChar char="Ø"/>
            </a:pPr>
            <a:r>
              <a:rPr lang="ja-JP" altLang="en-US" sz="1600" dirty="0" smtClean="0"/>
              <a:t>性能</a:t>
            </a:r>
            <a:r>
              <a:rPr lang="ja-JP" altLang="en-US" sz="1600" dirty="0"/>
              <a:t>評価の結果報告は、評価チームに任せるのではなく設計チームより直接見解を報告しなくてはいけない。</a:t>
            </a:r>
          </a:p>
        </p:txBody>
      </p:sp>
      <p:sp>
        <p:nvSpPr>
          <p:cNvPr id="8" name="フッター プレースホルダー 7"/>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9" name="スライド番号プレースホルダー 8"/>
          <p:cNvSpPr>
            <a:spLocks noGrp="1"/>
          </p:cNvSpPr>
          <p:nvPr>
            <p:ph type="sldNum" sz="quarter" idx="12"/>
          </p:nvPr>
        </p:nvSpPr>
        <p:spPr/>
        <p:txBody>
          <a:bodyPr/>
          <a:lstStyle/>
          <a:p>
            <a:fld id="{D35C240C-79DA-43AE-9D8B-38FA98FEDDCB}" type="slidenum">
              <a:rPr kumimoji="1" lang="ja-JP" altLang="en-US" smtClean="0"/>
              <a:t>7</a:t>
            </a:fld>
            <a:endParaRPr kumimoji="1" lang="ja-JP" altLang="en-US"/>
          </a:p>
        </p:txBody>
      </p:sp>
    </p:spTree>
    <p:extLst>
      <p:ext uri="{BB962C8B-B14F-4D97-AF65-F5344CB8AC3E}">
        <p14:creationId xmlns:p14="http://schemas.microsoft.com/office/powerpoint/2010/main" val="3483178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5594" y="404543"/>
            <a:ext cx="9905998" cy="972776"/>
          </a:xfrm>
        </p:spPr>
        <p:txBody>
          <a:bodyPr/>
          <a:lstStyle/>
          <a:p>
            <a:r>
              <a:rPr lang="ja-JP" altLang="en-US" dirty="0" smtClean="0"/>
              <a:t>図訂～</a:t>
            </a:r>
            <a:r>
              <a:rPr lang="en-US" altLang="ja-JP" dirty="0" smtClean="0"/>
              <a:t>WEB</a:t>
            </a:r>
            <a:r>
              <a:rPr lang="ja-JP" altLang="en-US" dirty="0" smtClean="0"/>
              <a:t>公開</a:t>
            </a:r>
            <a:endParaRPr kumimoji="1" lang="ja-JP" altLang="en-US" dirty="0"/>
          </a:p>
        </p:txBody>
      </p:sp>
      <p:sp>
        <p:nvSpPr>
          <p:cNvPr id="3" name="コンテンツ プレースホルダー 2"/>
          <p:cNvSpPr>
            <a:spLocks noGrp="1"/>
          </p:cNvSpPr>
          <p:nvPr>
            <p:ph idx="1"/>
          </p:nvPr>
        </p:nvSpPr>
        <p:spPr>
          <a:xfrm>
            <a:off x="1181135" y="1306711"/>
            <a:ext cx="9905999" cy="3004031"/>
          </a:xfrm>
        </p:spPr>
        <p:txBody>
          <a:bodyPr>
            <a:noAutofit/>
          </a:bodyPr>
          <a:lstStyle/>
          <a:p>
            <a:pPr marL="0" indent="0">
              <a:buNone/>
            </a:pPr>
            <a:r>
              <a:rPr lang="ja-JP" altLang="en-US" sz="1800" dirty="0" smtClean="0"/>
              <a:t>コンテンツ</a:t>
            </a:r>
            <a:r>
              <a:rPr lang="en-US" altLang="ja-JP" sz="1800" dirty="0"/>
              <a:t>DVD</a:t>
            </a:r>
            <a:r>
              <a:rPr lang="ja-JP" altLang="en-US" sz="1800" dirty="0"/>
              <a:t>追加に伴い、部品構成表が更新されていた（副番更新）が、その場合に関連製品（日本語であれば</a:t>
            </a:r>
            <a:r>
              <a:rPr lang="en-US" altLang="ja-JP" sz="1800" dirty="0"/>
              <a:t>G51</a:t>
            </a:r>
            <a:r>
              <a:rPr lang="ja-JP" altLang="en-US" sz="1800" dirty="0"/>
              <a:t>～</a:t>
            </a:r>
            <a:r>
              <a:rPr lang="en-US" altLang="ja-JP" sz="1800" dirty="0"/>
              <a:t>G55</a:t>
            </a:r>
            <a:r>
              <a:rPr lang="ja-JP" altLang="en-US" sz="1800" dirty="0"/>
              <a:t>まで）</a:t>
            </a:r>
            <a:r>
              <a:rPr lang="ja-JP" altLang="en-US" sz="1800" dirty="0" smtClean="0"/>
              <a:t>はすべて</a:t>
            </a:r>
            <a:r>
              <a:rPr lang="ja-JP" altLang="en-US" sz="1800" dirty="0"/>
              <a:t>初品管理票が必要であることを認識できておらず、図訂前</a:t>
            </a:r>
            <a:r>
              <a:rPr lang="en-US" altLang="ja-JP" sz="1800" dirty="0"/>
              <a:t>DR</a:t>
            </a:r>
            <a:r>
              <a:rPr lang="ja-JP" altLang="en-US" sz="1800" dirty="0"/>
              <a:t>後に、初品管理票の追加作成が必要となった</a:t>
            </a:r>
            <a:r>
              <a:rPr lang="ja-JP" altLang="en-US" sz="1800" dirty="0" smtClean="0"/>
              <a:t>。（</a:t>
            </a:r>
            <a:r>
              <a:rPr lang="en-US" altLang="ja-JP" sz="1800" dirty="0"/>
              <a:t>SW1DND-GTWK3-JAZ</a:t>
            </a:r>
            <a:r>
              <a:rPr lang="ja-JP" altLang="en-US" sz="1800" dirty="0" err="1"/>
              <a:t>、</a:t>
            </a:r>
            <a:r>
              <a:rPr lang="en-US" altLang="ja-JP" sz="1800" dirty="0"/>
              <a:t>SW1DND-GTWK3-EAZ</a:t>
            </a:r>
            <a:r>
              <a:rPr lang="ja-JP" altLang="en-US" sz="1800" dirty="0" smtClean="0"/>
              <a:t>）</a:t>
            </a:r>
            <a:endParaRPr lang="en-US" altLang="ja-JP" sz="1800" dirty="0" smtClean="0"/>
          </a:p>
          <a:p>
            <a:pPr marL="0" indent="0">
              <a:buNone/>
            </a:pPr>
            <a:endParaRPr lang="en-US" altLang="ja-JP" sz="1800" dirty="0" smtClean="0"/>
          </a:p>
          <a:p>
            <a:pPr marL="0" indent="0">
              <a:buNone/>
            </a:pPr>
            <a:r>
              <a:rPr lang="en-US" altLang="ja-JP" sz="1800" dirty="0" smtClean="0"/>
              <a:t>MESDB</a:t>
            </a:r>
            <a:r>
              <a:rPr lang="ja-JP" altLang="en-US" sz="1800" dirty="0"/>
              <a:t>の設定ツールのバージョン追加に伴いインストーラの</a:t>
            </a:r>
            <a:r>
              <a:rPr lang="en-US" altLang="ja-JP" sz="1800" dirty="0"/>
              <a:t>WEB</a:t>
            </a:r>
            <a:r>
              <a:rPr lang="ja-JP" altLang="en-US" sz="1800" dirty="0"/>
              <a:t>掲載の構成変更が必要であったが、品証用の</a:t>
            </a:r>
            <a:r>
              <a:rPr lang="en-US" altLang="ja-JP" sz="1800" dirty="0"/>
              <a:t>DVD</a:t>
            </a:r>
            <a:r>
              <a:rPr lang="ja-JP" altLang="en-US" sz="1800" dirty="0"/>
              <a:t>作成の直前まで構成が決定していないことを認識できていなかった。</a:t>
            </a:r>
          </a:p>
          <a:p>
            <a:pPr marL="0" indent="0">
              <a:buNone/>
            </a:pPr>
            <a:endParaRPr lang="en-US" altLang="ja-JP" sz="1800" dirty="0"/>
          </a:p>
        </p:txBody>
      </p:sp>
      <p:sp>
        <p:nvSpPr>
          <p:cNvPr id="4" name="乗算記号 3"/>
          <p:cNvSpPr/>
          <p:nvPr/>
        </p:nvSpPr>
        <p:spPr>
          <a:xfrm>
            <a:off x="715594" y="1306711"/>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乗算記号 5"/>
          <p:cNvSpPr/>
          <p:nvPr/>
        </p:nvSpPr>
        <p:spPr>
          <a:xfrm>
            <a:off x="715594" y="2861231"/>
            <a:ext cx="504000" cy="50400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p:cNvSpPr txBox="1">
            <a:spLocks/>
          </p:cNvSpPr>
          <p:nvPr/>
        </p:nvSpPr>
        <p:spPr>
          <a:xfrm>
            <a:off x="791064" y="4201207"/>
            <a:ext cx="10296070" cy="22758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a:lstStyle>
          <a:p>
            <a:pPr marL="0" indent="0">
              <a:buNone/>
            </a:pPr>
            <a:r>
              <a:rPr lang="ja-JP" altLang="en-US" sz="1600" b="1" u="sng" dirty="0" smtClean="0"/>
              <a:t>■教訓</a:t>
            </a:r>
            <a:r>
              <a:rPr lang="ja-JP" altLang="en-US" sz="1600" b="1" u="sng" dirty="0"/>
              <a:t>（べき、べからず）</a:t>
            </a:r>
          </a:p>
          <a:p>
            <a:pPr>
              <a:buFont typeface="Wingdings" panose="05000000000000000000" pitchFamily="2" charset="2"/>
              <a:buChar char="Ø"/>
            </a:pPr>
            <a:r>
              <a:rPr lang="ja-JP" altLang="en-US" sz="1600" dirty="0" smtClean="0"/>
              <a:t>部品</a:t>
            </a:r>
            <a:r>
              <a:rPr lang="ja-JP" altLang="en-US" sz="1600" dirty="0"/>
              <a:t>構成表に更新が入る場合は、図訂までに関連製品はすべて初品管理表が作成されていることを確認しなくてはいけない</a:t>
            </a:r>
            <a:r>
              <a:rPr lang="ja-JP" altLang="en-US" sz="1600" dirty="0" smtClean="0"/>
              <a:t>。</a:t>
            </a:r>
            <a:endParaRPr lang="en-US" altLang="ja-JP" sz="1600" dirty="0" smtClean="0"/>
          </a:p>
          <a:p>
            <a:pPr>
              <a:buFont typeface="Wingdings" panose="05000000000000000000" pitchFamily="2" charset="2"/>
              <a:buChar char="Ø"/>
            </a:pPr>
            <a:r>
              <a:rPr lang="en-US" altLang="ja-JP" sz="1600" dirty="0" err="1" smtClean="0"/>
              <a:t>GTWorks</a:t>
            </a:r>
            <a:r>
              <a:rPr lang="ja-JP" altLang="en-US" sz="1600" dirty="0"/>
              <a:t>同梱のツールのバージョン追加がある場合は、図訂までに</a:t>
            </a:r>
            <a:r>
              <a:rPr lang="en-US" altLang="ja-JP" sz="1600" dirty="0"/>
              <a:t>WEB</a:t>
            </a:r>
            <a:r>
              <a:rPr lang="ja-JP" altLang="en-US" sz="1600" dirty="0"/>
              <a:t>掲載の構成が決定済であることを確認しなくてはいけない。</a:t>
            </a:r>
          </a:p>
          <a:p>
            <a:pPr>
              <a:buFont typeface="Wingdings" panose="05000000000000000000" pitchFamily="2" charset="2"/>
              <a:buChar char="Ø"/>
            </a:pPr>
            <a:endParaRPr lang="ja-JP" altLang="en-US" sz="1600" dirty="0"/>
          </a:p>
        </p:txBody>
      </p:sp>
      <p:sp>
        <p:nvSpPr>
          <p:cNvPr id="8" name="フッター プレースホルダー 7"/>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9" name="スライド番号プレースホルダー 8"/>
          <p:cNvSpPr>
            <a:spLocks noGrp="1"/>
          </p:cNvSpPr>
          <p:nvPr>
            <p:ph type="sldNum" sz="quarter" idx="12"/>
          </p:nvPr>
        </p:nvSpPr>
        <p:spPr/>
        <p:txBody>
          <a:bodyPr/>
          <a:lstStyle/>
          <a:p>
            <a:fld id="{D35C240C-79DA-43AE-9D8B-38FA98FEDDCB}" type="slidenum">
              <a:rPr kumimoji="1" lang="ja-JP" altLang="en-US" smtClean="0"/>
              <a:t>8</a:t>
            </a:fld>
            <a:endParaRPr kumimoji="1" lang="ja-JP" altLang="en-US"/>
          </a:p>
        </p:txBody>
      </p:sp>
    </p:spTree>
    <p:extLst>
      <p:ext uri="{BB962C8B-B14F-4D97-AF65-F5344CB8AC3E}">
        <p14:creationId xmlns:p14="http://schemas.microsoft.com/office/powerpoint/2010/main" val="912968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おわり</a:t>
            </a:r>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smtClean="0"/>
              <a:t>Step17</a:t>
            </a:r>
            <a:r>
              <a:rPr kumimoji="1" lang="ja-JP" altLang="en-US" smtClean="0"/>
              <a:t>振り返り</a:t>
            </a:r>
            <a:endParaRPr kumimoji="1" lang="ja-JP" altLang="en-US"/>
          </a:p>
        </p:txBody>
      </p:sp>
      <p:sp>
        <p:nvSpPr>
          <p:cNvPr id="4" name="スライド番号プレースホルダー 3"/>
          <p:cNvSpPr>
            <a:spLocks noGrp="1"/>
          </p:cNvSpPr>
          <p:nvPr>
            <p:ph type="sldNum" sz="quarter" idx="12"/>
          </p:nvPr>
        </p:nvSpPr>
        <p:spPr/>
        <p:txBody>
          <a:bodyPr/>
          <a:lstStyle/>
          <a:p>
            <a:fld id="{D35C240C-79DA-43AE-9D8B-38FA98FEDDCB}" type="slidenum">
              <a:rPr kumimoji="1" lang="ja-JP" altLang="en-US" smtClean="0"/>
              <a:t>9</a:t>
            </a:fld>
            <a:endParaRPr kumimoji="1" lang="ja-JP" altLang="en-US"/>
          </a:p>
        </p:txBody>
      </p:sp>
    </p:spTree>
    <p:extLst>
      <p:ext uri="{BB962C8B-B14F-4D97-AF65-F5344CB8AC3E}">
        <p14:creationId xmlns:p14="http://schemas.microsoft.com/office/powerpoint/2010/main" val="37579004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175</TotalTime>
  <Words>1195</Words>
  <Application>Microsoft Office PowerPoint</Application>
  <PresentationFormat>ワイド画面</PresentationFormat>
  <Paragraphs>88</Paragraphs>
  <Slides>9</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ＭＳ Ｐゴシック</vt:lpstr>
      <vt:lpstr>新細明體</vt:lpstr>
      <vt:lpstr>メイリオ</vt:lpstr>
      <vt:lpstr>Arial</vt:lpstr>
      <vt:lpstr>Calibri</vt:lpstr>
      <vt:lpstr>Century Gothic</vt:lpstr>
      <vt:lpstr>Wingdings</vt:lpstr>
      <vt:lpstr>Wingdings 3</vt:lpstr>
      <vt:lpstr>イオン</vt:lpstr>
      <vt:lpstr>Step17振り返り</vt:lpstr>
      <vt:lpstr>目次</vt:lpstr>
      <vt:lpstr>アイテム調整</vt:lpstr>
      <vt:lpstr>設計変更計画会議～外仕</vt:lpstr>
      <vt:lpstr>S/W設計～デバッグ</vt:lpstr>
      <vt:lpstr>S/W評価試験</vt:lpstr>
      <vt:lpstr>システム試験</vt:lpstr>
      <vt:lpstr>図訂～WEB公開</vt:lpstr>
      <vt:lpstr>おわり</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Step17振り返り</dc:title>
  <dc:creator>足立理</dc:creator>
  <cp:lastModifiedBy>足立理</cp:lastModifiedBy>
  <cp:revision>26</cp:revision>
  <dcterms:created xsi:type="dcterms:W3CDTF">2017-08-16T04:24:14Z</dcterms:created>
  <dcterms:modified xsi:type="dcterms:W3CDTF">2017-08-28T03:02:58Z</dcterms:modified>
</cp:coreProperties>
</file>