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2" r:id="rId7"/>
    <p:sldId id="261" r:id="rId8"/>
    <p:sldId id="267" r:id="rId9"/>
    <p:sldId id="272" r:id="rId10"/>
    <p:sldId id="273" r:id="rId11"/>
    <p:sldId id="274" r:id="rId12"/>
    <p:sldId id="263" r:id="rId13"/>
    <p:sldId id="275" r:id="rId14"/>
    <p:sldId id="266" r:id="rId15"/>
    <p:sldId id="265" r:id="rId16"/>
    <p:sldId id="270" r:id="rId17"/>
    <p:sldId id="269"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51881" autoAdjust="0"/>
  </p:normalViewPr>
  <p:slideViewPr>
    <p:cSldViewPr snapToGrid="0">
      <p:cViewPr varScale="1">
        <p:scale>
          <a:sx n="44" d="100"/>
          <a:sy n="44" d="100"/>
        </p:scale>
        <p:origin x="1668" y="60"/>
      </p:cViewPr>
      <p:guideLst/>
    </p:cSldViewPr>
  </p:slideViewPr>
  <p:outlineViewPr>
    <p:cViewPr>
      <p:scale>
        <a:sx n="33" d="100"/>
        <a:sy n="33" d="100"/>
      </p:scale>
      <p:origin x="0" y="-105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5B4C4-60AD-4399-8B12-65DEF2067BD2}" type="datetimeFigureOut">
              <a:rPr kumimoji="1" lang="ja-JP" altLang="en-US" smtClean="0"/>
              <a:t>2017/2/13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0DB5B-4700-4125-9D77-B2FD556C8E4C}" type="slidenum">
              <a:rPr kumimoji="1" lang="ja-JP" altLang="en-US" smtClean="0"/>
              <a:t>‹#›</a:t>
            </a:fld>
            <a:endParaRPr kumimoji="1" lang="ja-JP" altLang="en-US"/>
          </a:p>
        </p:txBody>
      </p:sp>
    </p:spTree>
    <p:extLst>
      <p:ext uri="{BB962C8B-B14F-4D97-AF65-F5344CB8AC3E}">
        <p14:creationId xmlns:p14="http://schemas.microsoft.com/office/powerpoint/2010/main" val="2596533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ppkitbox.com/knowledge/test/20121112-6"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ebrage.jp/techblog/7_principles_of_software_test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istqb.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JSTQB</a:t>
            </a:r>
            <a:r>
              <a:rPr kumimoji="1" lang="ja-JP" altLang="en-US" dirty="0" smtClean="0"/>
              <a:t>認定テスト技術について、エンジ五足立が紹介します</a:t>
            </a:r>
            <a:r>
              <a:rPr kumimoji="1" lang="ja-JP" altLang="en-US" dirty="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1</a:t>
            </a:fld>
            <a:endParaRPr kumimoji="1" lang="ja-JP" altLang="en-US"/>
          </a:p>
        </p:txBody>
      </p:sp>
    </p:spTree>
    <p:extLst>
      <p:ext uri="{BB962C8B-B14F-4D97-AF65-F5344CB8AC3E}">
        <p14:creationId xmlns:p14="http://schemas.microsoft.com/office/powerpoint/2010/main" val="93184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説明</a:t>
            </a:r>
            <a:r>
              <a:rPr kumimoji="1" lang="en-US" altLang="ja-JP" dirty="0" smtClean="0"/>
              <a:t>】</a:t>
            </a:r>
          </a:p>
          <a:p>
            <a:r>
              <a:rPr kumimoji="1" lang="ja-JP" altLang="en-US" dirty="0" smtClean="0"/>
              <a:t>原則５：殺虫剤のパラドックス</a:t>
            </a:r>
          </a:p>
          <a:p>
            <a:endParaRPr kumimoji="1" lang="en-US" altLang="ja-JP" dirty="0" smtClean="0"/>
          </a:p>
          <a:p>
            <a:r>
              <a:rPr kumimoji="1" lang="ja-JP" altLang="en-US" dirty="0" smtClean="0"/>
              <a:t>害虫駆除に、ずっと同じ殺虫剤を使っていると、そのうち虫が耐性をもつようになり、殺虫剤の効果が薄れます。</a:t>
            </a:r>
            <a:endParaRPr kumimoji="1" lang="en-US" altLang="ja-JP" dirty="0" smtClean="0"/>
          </a:p>
          <a:p>
            <a:endParaRPr kumimoji="1" lang="en-US" altLang="ja-JP" dirty="0" smtClean="0"/>
          </a:p>
          <a:p>
            <a:r>
              <a:rPr kumimoji="1" lang="ja-JP" altLang="en-US" dirty="0" smtClean="0"/>
              <a:t>ソフトウェアテストでも、同じテストを何度も繰り返していると、そのテストでは新しい欠陥が見つからなくなります。</a:t>
            </a:r>
            <a:endParaRPr kumimoji="1" lang="en-US" altLang="ja-JP" dirty="0" smtClean="0"/>
          </a:p>
          <a:p>
            <a:r>
              <a:rPr kumimoji="1" lang="ja-JP" altLang="en-US" dirty="0" smtClean="0"/>
              <a:t>プログラマは同じバグを何度も出すことはありませんから、それに合わせてテストケースやテストデータの見直しが必要となります。</a:t>
            </a:r>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メモ</a:t>
            </a:r>
            <a:r>
              <a:rPr kumimoji="1" lang="en-US" altLang="ja-JP" dirty="0" smtClean="0"/>
              <a:t>】</a:t>
            </a:r>
          </a:p>
          <a:p>
            <a:r>
              <a:rPr kumimoji="1" lang="ja-JP" altLang="en-US" dirty="0" smtClean="0"/>
              <a:t>■</a:t>
            </a:r>
            <a:r>
              <a:rPr kumimoji="1" lang="ja-JP" altLang="en-US" dirty="0" smtClean="0"/>
              <a:t>原則５：殺虫剤のパラドックス</a:t>
            </a:r>
          </a:p>
          <a:p>
            <a:r>
              <a:rPr kumimoji="1" lang="ja-JP" altLang="en-US" dirty="0" smtClean="0"/>
              <a:t>害虫駆除にずっと同じ殺虫剤を使っていると、そのうち虫が耐性をもつようになり、殺虫剤がだんだん効かなります。</a:t>
            </a:r>
          </a:p>
          <a:p>
            <a:r>
              <a:rPr kumimoji="1" lang="ja-JP" altLang="en-US" dirty="0" smtClean="0"/>
              <a:t>ソフトウェアテストでも、同じテストを何度も繰り返していると、そのテストでは新しい欠陥が見つからなくなります。</a:t>
            </a:r>
          </a:p>
          <a:p>
            <a:r>
              <a:rPr kumimoji="1" lang="ja-JP" altLang="en-US" dirty="0" smtClean="0"/>
              <a:t>見つけた欠陥を修正するというのは、そのテストに対する耐性を身につけているのと一緒です。</a:t>
            </a:r>
          </a:p>
          <a:p>
            <a:r>
              <a:rPr kumimoji="1" lang="ja-JP" altLang="en-US" dirty="0" smtClean="0"/>
              <a:t>そのため、ソフトウェアテストでは、新しいテストケース、テストデータでテストを実施する必要があります。</a:t>
            </a:r>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10</a:t>
            </a:fld>
            <a:endParaRPr kumimoji="1" lang="ja-JP" altLang="en-US"/>
          </a:p>
        </p:txBody>
      </p:sp>
    </p:spTree>
    <p:extLst>
      <p:ext uri="{BB962C8B-B14F-4D97-AF65-F5344CB8AC3E}">
        <p14:creationId xmlns:p14="http://schemas.microsoft.com/office/powerpoint/2010/main" val="251017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説明</a:t>
            </a:r>
            <a:r>
              <a:rPr kumimoji="1" lang="en-US" altLang="ja-JP" dirty="0" smtClean="0"/>
              <a:t>】</a:t>
            </a:r>
          </a:p>
          <a:p>
            <a:r>
              <a:rPr kumimoji="1" lang="ja-JP" altLang="en-US" dirty="0" smtClean="0"/>
              <a:t>原則</a:t>
            </a:r>
            <a:r>
              <a:rPr kumimoji="1" lang="en-US" altLang="ja-JP" dirty="0" smtClean="0"/>
              <a:t>1</a:t>
            </a:r>
            <a:r>
              <a:rPr kumimoji="1" lang="ja-JP" altLang="en-US" dirty="0" smtClean="0"/>
              <a:t>：テストは「欠陥がある」ことしか示せない</a:t>
            </a:r>
            <a:endParaRPr kumimoji="1" lang="en-US" altLang="ja-JP" dirty="0" smtClean="0"/>
          </a:p>
          <a:p>
            <a:endParaRPr kumimoji="1" lang="en-US" altLang="ja-JP" dirty="0" smtClean="0"/>
          </a:p>
          <a:p>
            <a:r>
              <a:rPr kumimoji="1" lang="ja-JP" altLang="en-US" dirty="0" smtClean="0"/>
              <a:t>テストを行うことで、故障が起きれば、ソフトウェアに欠陥が存在することを見つけることができます。</a:t>
            </a:r>
            <a:endParaRPr kumimoji="1" lang="en-US" altLang="ja-JP" dirty="0" smtClean="0"/>
          </a:p>
          <a:p>
            <a:r>
              <a:rPr kumimoji="1" lang="ja-JP" altLang="en-US" dirty="0" smtClean="0"/>
              <a:t>欠陥の原因を究明して取り除くことができます。</a:t>
            </a:r>
            <a:endParaRPr kumimoji="1" lang="en-US" altLang="ja-JP" dirty="0" smtClean="0"/>
          </a:p>
          <a:p>
            <a:endParaRPr kumimoji="1" lang="en-US" altLang="ja-JP" dirty="0" smtClean="0"/>
          </a:p>
          <a:p>
            <a:r>
              <a:rPr kumimoji="1" lang="ja-JP" altLang="en-US" dirty="0" smtClean="0"/>
              <a:t>しかし、テストをしても、故障が起きなかった場合は、欠陥がないと言い切れるでしょうか？</a:t>
            </a:r>
            <a:endParaRPr kumimoji="1" lang="en-US" altLang="ja-JP" dirty="0" smtClean="0"/>
          </a:p>
          <a:p>
            <a:endParaRPr kumimoji="1" lang="en-US" altLang="ja-JP" dirty="0" smtClean="0"/>
          </a:p>
          <a:p>
            <a:r>
              <a:rPr kumimoji="1" lang="ja-JP" altLang="en-US" dirty="0" smtClean="0"/>
              <a:t>たまたま、テストケースに漏れがあって、故障が起きる値でテストできていなかっただけかもしれません。</a:t>
            </a:r>
            <a:endParaRPr kumimoji="1" lang="en-US" altLang="ja-JP" dirty="0" smtClean="0"/>
          </a:p>
          <a:p>
            <a:r>
              <a:rPr kumimoji="1" lang="ja-JP" altLang="en-US" dirty="0" smtClean="0"/>
              <a:t>あるいは、ある特殊な条件が重なった場合だけ、故障が起きることがあるのかもしれません。</a:t>
            </a:r>
            <a:endParaRPr kumimoji="1" lang="en-US" altLang="ja-JP" dirty="0" smtClean="0"/>
          </a:p>
          <a:p>
            <a:r>
              <a:rPr kumimoji="1" lang="ja-JP" altLang="en-US" dirty="0" smtClean="0"/>
              <a:t>もしかしたら、本当に欠陥がなかったのかもしれません。</a:t>
            </a:r>
            <a:endParaRPr kumimoji="1" lang="en-US" altLang="ja-JP" dirty="0" smtClean="0"/>
          </a:p>
          <a:p>
            <a:endParaRPr kumimoji="1" lang="en-US" altLang="ja-JP" dirty="0" smtClean="0"/>
          </a:p>
          <a:p>
            <a:r>
              <a:rPr kumimoji="1" lang="ja-JP" altLang="en-US" dirty="0" smtClean="0"/>
              <a:t>私たちには、「欠陥がない」ということは絶対に証明することはできないということです。</a:t>
            </a:r>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メモ</a:t>
            </a:r>
            <a:r>
              <a:rPr kumimoji="1" lang="en-US" altLang="ja-JP" dirty="0" smtClean="0"/>
              <a:t>】</a:t>
            </a:r>
          </a:p>
          <a:p>
            <a:r>
              <a:rPr kumimoji="1" lang="ja-JP" altLang="en-US" dirty="0" smtClean="0"/>
              <a:t>■</a:t>
            </a:r>
            <a:r>
              <a:rPr kumimoji="1" lang="ja-JP" altLang="en-US" dirty="0" smtClean="0"/>
              <a:t>原則５：殺虫剤のパラドックス</a:t>
            </a:r>
          </a:p>
          <a:p>
            <a:r>
              <a:rPr kumimoji="1" lang="ja-JP" altLang="en-US" dirty="0" smtClean="0"/>
              <a:t>害虫駆除にずっと同じ殺虫剤を使っていると、そのうち虫が耐性をもつようになり、殺虫剤がだんだん効かなります。</a:t>
            </a:r>
          </a:p>
          <a:p>
            <a:r>
              <a:rPr kumimoji="1" lang="ja-JP" altLang="en-US" dirty="0" smtClean="0"/>
              <a:t>ソフトウェアテストでも、同じテストを何度も繰り返していると、そのテストでは新しい欠陥が見つからなくなります。</a:t>
            </a:r>
          </a:p>
          <a:p>
            <a:r>
              <a:rPr kumimoji="1" lang="ja-JP" altLang="en-US" dirty="0" smtClean="0"/>
              <a:t>見つけた欠陥を修正するというのは、そのテストに対する耐性を身につけているのと一緒です。</a:t>
            </a:r>
          </a:p>
          <a:p>
            <a:r>
              <a:rPr kumimoji="1" lang="ja-JP" altLang="en-US" dirty="0" smtClean="0"/>
              <a:t>そのため、ソフトウェアテストでは、新しいテストケース、テストデータでテストを実施する必要があります。</a:t>
            </a:r>
          </a:p>
          <a:p>
            <a:endParaRPr kumimoji="1" lang="ja-JP" altLang="en-US" dirty="0" smtClean="0"/>
          </a:p>
          <a:p>
            <a:r>
              <a:rPr kumimoji="1" lang="ja-JP" altLang="en-US" dirty="0" smtClean="0"/>
              <a:t>■原則６：テストは条件次第</a:t>
            </a:r>
          </a:p>
          <a:p>
            <a:r>
              <a:rPr kumimoji="1" lang="ja-JP" altLang="en-US" dirty="0" smtClean="0"/>
              <a:t>すべてのモジュールで使える共通のテストは存在しません。</a:t>
            </a:r>
          </a:p>
          <a:p>
            <a:r>
              <a:rPr kumimoji="1" lang="ja-JP" altLang="en-US" dirty="0" smtClean="0"/>
              <a:t>ソフトウェアが使用される状況や、目的に合わせてテストの内容や方法を変更する必要があります。</a:t>
            </a:r>
          </a:p>
          <a:p>
            <a:endParaRPr kumimoji="1" lang="ja-JP" altLang="en-US" dirty="0" smtClean="0"/>
          </a:p>
          <a:p>
            <a:r>
              <a:rPr kumimoji="1" lang="ja-JP" altLang="en-US" dirty="0" smtClean="0"/>
              <a:t>■原則７：「バグゼロ」の落とし穴</a:t>
            </a:r>
          </a:p>
          <a:p>
            <a:r>
              <a:rPr kumimoji="1" lang="ja-JP" altLang="en-US" dirty="0" smtClean="0"/>
              <a:t>ソフトウェアテストで見つけた欠陥を全て修正したからといって、良い製品とは限りません。</a:t>
            </a:r>
          </a:p>
          <a:p>
            <a:r>
              <a:rPr kumimoji="1" lang="ja-JP" altLang="en-US" dirty="0" smtClean="0"/>
              <a:t>欠陥を修正したことによる影響範囲や、新たな欠陥がないか確認しないと、できていたことができなくなったり、欠陥を修正したことで使いづらくなったりしている可能性もあります。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11</a:t>
            </a:fld>
            <a:endParaRPr kumimoji="1" lang="ja-JP" altLang="en-US"/>
          </a:p>
        </p:txBody>
      </p:sp>
    </p:spTree>
    <p:extLst>
      <p:ext uri="{BB962C8B-B14F-4D97-AF65-F5344CB8AC3E}">
        <p14:creationId xmlns:p14="http://schemas.microsoft.com/office/powerpoint/2010/main" val="3785102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テストレベルを</a:t>
            </a:r>
            <a:r>
              <a:rPr kumimoji="1" lang="en-US" altLang="ja-JP" dirty="0" smtClean="0"/>
              <a:t>4</a:t>
            </a:r>
            <a:r>
              <a:rPr kumimoji="1" lang="ja-JP" altLang="en-US" dirty="0" smtClean="0"/>
              <a:t>段階定義している</a:t>
            </a:r>
            <a:endParaRPr kumimoji="1" lang="en-US" altLang="ja-JP" dirty="0" smtClean="0"/>
          </a:p>
          <a:p>
            <a:pPr marL="0" indent="0">
              <a:buNone/>
            </a:pPr>
            <a:r>
              <a:rPr lang="ja-JP" altLang="en-US" dirty="0" smtClean="0"/>
              <a:t>コンポーネントテスト、統合テスト、システムテスト、受け入れテスト</a:t>
            </a:r>
            <a:endParaRPr kumimoji="1" lang="en-US" altLang="ja-JP" dirty="0" smtClean="0"/>
          </a:p>
          <a:p>
            <a:r>
              <a:rPr kumimoji="1" lang="ja-JP" altLang="en-US" dirty="0" smtClean="0"/>
              <a:t>テストレベルとは、テストフェーズとは異なるものであるが、</a:t>
            </a:r>
            <a:endParaRPr kumimoji="1" lang="en-US" altLang="ja-JP" dirty="0" smtClean="0"/>
          </a:p>
          <a:p>
            <a:pPr marL="0" indent="0">
              <a:buNone/>
            </a:pPr>
            <a:r>
              <a:rPr kumimoji="1" lang="ja-JP" altLang="en-US" dirty="0" smtClean="0"/>
              <a:t>一般的なウォーターフォール開発のフェーズとはこのように紐づきますテストフェーズと紐づく。</a:t>
            </a:r>
            <a:endParaRPr kumimoji="1" lang="en-US" altLang="ja-JP" dirty="0" smtClean="0"/>
          </a:p>
          <a:p>
            <a:pPr marL="0" indent="0">
              <a:buNone/>
            </a:pPr>
            <a:r>
              <a:rPr lang="ja-JP" altLang="en-US" dirty="0" smtClean="0"/>
              <a:t>アジャイルなどのインクリメント開発では、フェーズとは紐づきません</a:t>
            </a:r>
            <a:endParaRPr kumimoji="1" lang="en-US" altLang="ja-JP" dirty="0" smtClean="0"/>
          </a:p>
          <a:p>
            <a:r>
              <a:rPr kumimoji="1" lang="ja-JP" altLang="en-US" dirty="0" smtClean="0"/>
              <a:t>例えば、</a:t>
            </a:r>
            <a:r>
              <a:rPr kumimoji="1" lang="en-US" altLang="ja-JP" dirty="0" smtClean="0"/>
              <a:t>ISTQB</a:t>
            </a:r>
            <a:r>
              <a:rPr lang="ja-JP" altLang="en-US" dirty="0" smtClean="0"/>
              <a:t>は</a:t>
            </a:r>
            <a:r>
              <a:rPr lang="en-US" altLang="ja-JP" dirty="0" smtClean="0"/>
              <a:t>ISO12207</a:t>
            </a:r>
            <a:r>
              <a:rPr lang="ja-JP" altLang="en-US" dirty="0" smtClean="0"/>
              <a:t>の開発プロセスを参照していますが、ここで定義される</a:t>
            </a:r>
            <a:r>
              <a:rPr lang="en-US" altLang="ja-JP" dirty="0" smtClean="0"/>
              <a:t>v</a:t>
            </a:r>
            <a:r>
              <a:rPr lang="ja-JP" altLang="en-US" dirty="0" smtClean="0"/>
              <a:t>字モデルに対応するテストレベルはこのようになります。</a:t>
            </a:r>
            <a:endParaRPr lang="en-US" altLang="ja-JP" dirty="0" smtClean="0"/>
          </a:p>
          <a:p>
            <a:r>
              <a:rPr kumimoji="1" lang="en-US" altLang="ja-JP" dirty="0" smtClean="0"/>
              <a:t>V</a:t>
            </a:r>
            <a:r>
              <a:rPr kumimoji="1" lang="ja-JP" altLang="en-US" dirty="0" smtClean="0"/>
              <a:t>字モデルは開発プロセスのモデルですが、詳細は割愛します。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12</a:t>
            </a:fld>
            <a:endParaRPr kumimoji="1" lang="ja-JP" altLang="en-US"/>
          </a:p>
        </p:txBody>
      </p:sp>
    </p:spTree>
    <p:extLst>
      <p:ext uri="{BB962C8B-B14F-4D97-AF65-F5344CB8AC3E}">
        <p14:creationId xmlns:p14="http://schemas.microsoft.com/office/powerpoint/2010/main" val="2637748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テストレベルを</a:t>
            </a:r>
            <a:r>
              <a:rPr kumimoji="1" lang="en-US" altLang="ja-JP" dirty="0" smtClean="0"/>
              <a:t>4</a:t>
            </a:r>
            <a:r>
              <a:rPr kumimoji="1" lang="ja-JP" altLang="en-US" dirty="0" smtClean="0"/>
              <a:t>段階定義している</a:t>
            </a:r>
            <a:endParaRPr kumimoji="1" lang="en-US" altLang="ja-JP" dirty="0" smtClean="0"/>
          </a:p>
          <a:p>
            <a:pPr marL="0" indent="0">
              <a:buNone/>
            </a:pPr>
            <a:r>
              <a:rPr lang="ja-JP" altLang="en-US" dirty="0" smtClean="0"/>
              <a:t>コンポーネントテスト、統合テスト、システムテスト、受け入れテスト</a:t>
            </a:r>
            <a:endParaRPr kumimoji="1" lang="en-US" altLang="ja-JP" dirty="0" smtClean="0"/>
          </a:p>
          <a:p>
            <a:r>
              <a:rPr kumimoji="1" lang="ja-JP" altLang="en-US" dirty="0" smtClean="0"/>
              <a:t>テストレベルとは、テストフェーズとは異なるものであるが、</a:t>
            </a:r>
            <a:endParaRPr kumimoji="1" lang="en-US" altLang="ja-JP" dirty="0" smtClean="0"/>
          </a:p>
          <a:p>
            <a:pPr marL="0" indent="0">
              <a:buNone/>
            </a:pPr>
            <a:r>
              <a:rPr kumimoji="1" lang="ja-JP" altLang="en-US" dirty="0" smtClean="0"/>
              <a:t>一般的なウォーターフォール開発のフェーズとはこのように紐づきますテストフェーズと紐づく。</a:t>
            </a:r>
            <a:endParaRPr kumimoji="1" lang="en-US" altLang="ja-JP" dirty="0" smtClean="0"/>
          </a:p>
          <a:p>
            <a:pPr marL="0" indent="0">
              <a:buNone/>
            </a:pPr>
            <a:r>
              <a:rPr lang="ja-JP" altLang="en-US" dirty="0" smtClean="0"/>
              <a:t>アジャイルなどのインクリメント開発では、フェーズとは紐づきません</a:t>
            </a:r>
            <a:endParaRPr kumimoji="1" lang="en-US" altLang="ja-JP" dirty="0" smtClean="0"/>
          </a:p>
          <a:p>
            <a:r>
              <a:rPr kumimoji="1" lang="ja-JP" altLang="en-US" dirty="0" smtClean="0"/>
              <a:t>例えば、</a:t>
            </a:r>
            <a:r>
              <a:rPr kumimoji="1" lang="en-US" altLang="ja-JP" dirty="0" smtClean="0"/>
              <a:t>ISTQB</a:t>
            </a:r>
            <a:r>
              <a:rPr lang="ja-JP" altLang="en-US" dirty="0" smtClean="0"/>
              <a:t>は</a:t>
            </a:r>
            <a:r>
              <a:rPr lang="en-US" altLang="ja-JP" dirty="0" smtClean="0"/>
              <a:t>ISO12207</a:t>
            </a:r>
            <a:r>
              <a:rPr lang="ja-JP" altLang="en-US" dirty="0" smtClean="0"/>
              <a:t>の開発プロセスを参照していますが、ここで定義される</a:t>
            </a:r>
            <a:r>
              <a:rPr lang="en-US" altLang="ja-JP" dirty="0" smtClean="0"/>
              <a:t>v</a:t>
            </a:r>
            <a:r>
              <a:rPr lang="ja-JP" altLang="en-US" dirty="0" smtClean="0"/>
              <a:t>字モデルに対応するテストレベルはこのようになります。</a:t>
            </a:r>
            <a:endParaRPr lang="en-US" altLang="ja-JP" dirty="0" smtClean="0"/>
          </a:p>
          <a:p>
            <a:r>
              <a:rPr kumimoji="1" lang="en-US" altLang="ja-JP" dirty="0" smtClean="0"/>
              <a:t>V</a:t>
            </a:r>
            <a:r>
              <a:rPr kumimoji="1" lang="ja-JP" altLang="en-US" dirty="0" smtClean="0"/>
              <a:t>字モデルは開発プロセスのモデルですが、詳細は割愛します。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13</a:t>
            </a:fld>
            <a:endParaRPr kumimoji="1" lang="ja-JP" altLang="en-US"/>
          </a:p>
        </p:txBody>
      </p:sp>
    </p:spTree>
    <p:extLst>
      <p:ext uri="{BB962C8B-B14F-4D97-AF65-F5344CB8AC3E}">
        <p14:creationId xmlns:p14="http://schemas.microsoft.com/office/powerpoint/2010/main" val="4267256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14</a:t>
            </a:fld>
            <a:endParaRPr kumimoji="1" lang="ja-JP" altLang="en-US"/>
          </a:p>
        </p:txBody>
      </p:sp>
    </p:spTree>
    <p:extLst>
      <p:ext uri="{BB962C8B-B14F-4D97-AF65-F5344CB8AC3E}">
        <p14:creationId xmlns:p14="http://schemas.microsoft.com/office/powerpoint/2010/main" val="1254407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hlinkClick r:id="rId3"/>
              </a:rPr>
              <a:t>https://appkitbox.com/knowledge/test/20121112-6</a:t>
            </a:r>
            <a:endParaRPr lang="en-US" altLang="ja-JP" dirty="0" smtClean="0"/>
          </a:p>
          <a:p>
            <a:r>
              <a:rPr lang="en-US" altLang="ja-JP" dirty="0" smtClean="0">
                <a:hlinkClick r:id="rId4"/>
              </a:rPr>
              <a:t>https://webrage.jp/techblog/7_principles_of_software_testing/</a:t>
            </a:r>
            <a:endParaRPr lang="en-US" altLang="ja-JP" dirty="0" smtClean="0"/>
          </a:p>
          <a:p>
            <a:r>
              <a:rPr lang="en-US" altLang="ja-JP" dirty="0" smtClean="0"/>
              <a:t>『</a:t>
            </a:r>
            <a:r>
              <a:rPr lang="ja-JP" altLang="en-US" dirty="0" smtClean="0"/>
              <a:t>ソフトウェアテスト教科書 </a:t>
            </a:r>
            <a:r>
              <a:rPr lang="en-US" altLang="ja-JP" dirty="0" smtClean="0"/>
              <a:t>JSTQB Foundation </a:t>
            </a:r>
            <a:r>
              <a:rPr lang="ja-JP" altLang="en-US" dirty="0" smtClean="0"/>
              <a:t>第</a:t>
            </a:r>
            <a:r>
              <a:rPr lang="en-US" altLang="ja-JP" dirty="0" smtClean="0"/>
              <a:t>3</a:t>
            </a:r>
            <a:r>
              <a:rPr lang="ja-JP" altLang="en-US" dirty="0" smtClean="0"/>
              <a:t>版</a:t>
            </a:r>
            <a:r>
              <a:rPr lang="en-US" altLang="ja-JP" dirty="0" smtClean="0"/>
              <a:t>』</a:t>
            </a:r>
          </a:p>
          <a:p>
            <a:r>
              <a:rPr kumimoji="1" lang="en-US" altLang="ja-JP" dirty="0" smtClean="0"/>
              <a:t>http://www.xn--cckyb8ika7450e78m704d6wf.com/%E5%AE%B3%E8%99%AB%E9%A7%86%E9%99%A4%E3%80%80%E5%AE%B6%E5%BA%AD%E7%94%A8%E6%AE%BA%E8%99%AB%E5%89%A4%E3%81%AE%E5%AE%89%E5%85%A8%E6%80%A7/</a:t>
            </a:r>
            <a:endParaRPr kumimoji="1" lang="ja-JP" altLang="en-US" dirty="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16</a:t>
            </a:fld>
            <a:endParaRPr kumimoji="1" lang="ja-JP" altLang="en-US"/>
          </a:p>
        </p:txBody>
      </p:sp>
    </p:spTree>
    <p:extLst>
      <p:ext uri="{BB962C8B-B14F-4D97-AF65-F5344CB8AC3E}">
        <p14:creationId xmlns:p14="http://schemas.microsoft.com/office/powerpoint/2010/main" val="17076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説明</a:t>
            </a:r>
            <a:r>
              <a:rPr kumimoji="1" lang="en-US" altLang="ja-JP" dirty="0" smtClean="0"/>
              <a:t>】</a:t>
            </a:r>
          </a:p>
          <a:p>
            <a:r>
              <a:rPr kumimoji="1" lang="ja-JP" altLang="en-US" dirty="0" smtClean="0"/>
              <a:t>目次</a:t>
            </a:r>
            <a:r>
              <a:rPr kumimoji="1" lang="ja-JP" altLang="en-US" dirty="0" smtClean="0"/>
              <a:t>はこのようになっております。</a:t>
            </a:r>
            <a:endParaRPr kumimoji="1" lang="en-US" altLang="ja-JP" dirty="0" smtClean="0"/>
          </a:p>
          <a:p>
            <a:endParaRPr kumimoji="1" lang="en-US" altLang="ja-JP" dirty="0" smtClean="0"/>
          </a:p>
          <a:p>
            <a:r>
              <a:rPr kumimoji="1" lang="ja-JP" altLang="en-US" dirty="0" smtClean="0"/>
              <a:t>まずはじめに、今回の勉強会の概要、</a:t>
            </a:r>
            <a:r>
              <a:rPr kumimoji="1" lang="ja-JP" altLang="en-US" dirty="0" smtClean="0"/>
              <a:t>目的を説明し、</a:t>
            </a:r>
            <a:r>
              <a:rPr kumimoji="1" lang="en-US" altLang="ja-JP" dirty="0" smtClean="0"/>
              <a:t>JSTQB</a:t>
            </a:r>
            <a:r>
              <a:rPr kumimoji="1" lang="ja-JP" altLang="en-US" dirty="0" smtClean="0"/>
              <a:t>の概要の説明。</a:t>
            </a:r>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JSTQB</a:t>
            </a:r>
            <a:r>
              <a:rPr kumimoji="1" lang="ja-JP" altLang="en-US" dirty="0" smtClean="0"/>
              <a:t>におけるテストの考え方として、ソフトウェアテストの必要性についてとソフトウェアテストの定義。</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それから、テストの</a:t>
            </a:r>
            <a:r>
              <a:rPr kumimoji="1" lang="en-US" altLang="ja-JP" dirty="0" smtClean="0"/>
              <a:t>7</a:t>
            </a:r>
            <a:r>
              <a:rPr kumimoji="1" lang="ja-JP" altLang="en-US" dirty="0" smtClean="0"/>
              <a:t>原則の代表的なものの説明と、</a:t>
            </a:r>
            <a:r>
              <a:rPr kumimoji="1" lang="en-US" altLang="ja-JP" dirty="0" smtClean="0"/>
              <a:t>JSTQB</a:t>
            </a:r>
            <a:r>
              <a:rPr kumimoji="1" lang="ja-JP" altLang="en-US" dirty="0" err="1" smtClean="0"/>
              <a:t>での</a:t>
            </a:r>
            <a:r>
              <a:rPr kumimoji="1" lang="ja-JP" altLang="en-US" dirty="0" smtClean="0"/>
              <a:t>テストの分類と設計技法について紹介します。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2</a:t>
            </a:fld>
            <a:endParaRPr kumimoji="1" lang="ja-JP" altLang="en-US"/>
          </a:p>
        </p:txBody>
      </p:sp>
    </p:spTree>
    <p:extLst>
      <p:ext uri="{BB962C8B-B14F-4D97-AF65-F5344CB8AC3E}">
        <p14:creationId xmlns:p14="http://schemas.microsoft.com/office/powerpoint/2010/main" val="64687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説明</a:t>
            </a:r>
            <a:r>
              <a:rPr kumimoji="1" lang="en-US" altLang="ja-JP" dirty="0" smtClean="0"/>
              <a:t>】</a:t>
            </a:r>
          </a:p>
          <a:p>
            <a:r>
              <a:rPr kumimoji="1" lang="ja-JP" altLang="en-US" dirty="0" smtClean="0"/>
              <a:t>今回の勉強会では、</a:t>
            </a:r>
            <a:r>
              <a:rPr kumimoji="1" lang="en-US" altLang="ja-JP" dirty="0" smtClean="0"/>
              <a:t>JSTQB</a:t>
            </a:r>
            <a:r>
              <a:rPr kumimoji="1" lang="ja-JP" altLang="en-US" dirty="0" smtClean="0"/>
              <a:t>が定義する、国際的なソフトウェアテストの考え方や、用語、技法について紹介します。</a:t>
            </a:r>
            <a:endParaRPr kumimoji="1" lang="en-US" altLang="ja-JP" dirty="0" smtClean="0"/>
          </a:p>
          <a:p>
            <a:endParaRPr kumimoji="1" lang="en-US" altLang="ja-JP" dirty="0" smtClean="0"/>
          </a:p>
          <a:p>
            <a:r>
              <a:rPr kumimoji="1" lang="ja-JP" altLang="en-US" dirty="0" smtClean="0"/>
              <a:t>とはいっても、いままでソフトウェアの開発に携わってきた方には特に目新しい内容ではありません。</a:t>
            </a:r>
            <a:endParaRPr kumimoji="1" lang="en-US" altLang="ja-JP" dirty="0" smtClean="0"/>
          </a:p>
          <a:p>
            <a:endParaRPr kumimoji="1" lang="en-US" altLang="ja-JP" dirty="0" smtClean="0"/>
          </a:p>
          <a:p>
            <a:r>
              <a:rPr kumimoji="1" lang="en-US" altLang="ja-JP" dirty="0" smtClean="0"/>
              <a:t>JSTQB</a:t>
            </a:r>
            <a:r>
              <a:rPr kumimoji="1" lang="ja-JP" altLang="en-US" dirty="0" smtClean="0"/>
              <a:t>のテスト技法においては、ソフトウェアテストに関する国際標準の用語や技法が定義されていいますので、各課の開発現場におけるコミュニケーションの祖語や、開発の効率化を図る手助けになるかと思います。</a:t>
            </a:r>
            <a:endParaRPr kumimoji="1" lang="en-US" altLang="ja-JP" dirty="0" smtClean="0"/>
          </a:p>
          <a:p>
            <a:endParaRPr kumimoji="1" lang="en-US" altLang="ja-JP" dirty="0" smtClean="0"/>
          </a:p>
          <a:p>
            <a:r>
              <a:rPr kumimoji="1" lang="ja-JP" altLang="en-US" dirty="0" smtClean="0"/>
              <a:t>また、名電における方言を意識して、他</a:t>
            </a:r>
            <a:r>
              <a:rPr kumimoji="1" lang="en-US" altLang="ja-JP" dirty="0" smtClean="0"/>
              <a:t>BU</a:t>
            </a:r>
            <a:r>
              <a:rPr kumimoji="1" lang="ja-JP" altLang="en-US" dirty="0" smtClean="0"/>
              <a:t>や他社との開発の際に、標準的な考え方や用語などを教養として知っておくということが重要かと思います。</a:t>
            </a:r>
            <a:endParaRPr kumimoji="1" lang="en-US" altLang="ja-JP" dirty="0" smtClean="0"/>
          </a:p>
          <a:p>
            <a:endParaRPr kumimoji="1" lang="en-US" altLang="ja-JP" dirty="0" smtClean="0"/>
          </a:p>
          <a:p>
            <a:r>
              <a:rPr kumimoji="1" lang="ja-JP" altLang="en-US" dirty="0" smtClean="0"/>
              <a:t>余談になりますが、私も</a:t>
            </a:r>
            <a:r>
              <a:rPr kumimoji="1" lang="en-US" altLang="ja-JP" dirty="0" smtClean="0"/>
              <a:t>1</a:t>
            </a:r>
            <a:r>
              <a:rPr kumimoji="1" lang="ja-JP" altLang="en-US" dirty="0" smtClean="0"/>
              <a:t>年前に当社に入社した直後は、独特の方言に苦労しました。</a:t>
            </a:r>
            <a:endParaRPr kumimoji="1" lang="en-US" altLang="ja-JP" dirty="0" smtClean="0"/>
          </a:p>
          <a:p>
            <a:r>
              <a:rPr kumimoji="1" lang="ja-JP" altLang="en-US" dirty="0" smtClean="0"/>
              <a:t>単デ組デ、評価、法案などの用語はそれまでに聞いたことのない用語でしたので、その工程が何を意味しているのかすぐには理解できませんでした。</a:t>
            </a:r>
            <a:endParaRPr kumimoji="1" lang="en-US" altLang="ja-JP" dirty="0" smtClean="0"/>
          </a:p>
          <a:p>
            <a:endParaRPr kumimoji="1" lang="en-US" altLang="ja-JP" dirty="0" smtClean="0"/>
          </a:p>
          <a:p>
            <a:r>
              <a:rPr kumimoji="1" lang="en-US" altLang="ja-JP" dirty="0" smtClean="0"/>
              <a:t>【</a:t>
            </a:r>
            <a:r>
              <a:rPr kumimoji="1" lang="ja-JP" altLang="en-US" dirty="0" smtClean="0"/>
              <a:t>メモ</a:t>
            </a:r>
            <a:r>
              <a:rPr kumimoji="1" lang="en-US" altLang="ja-JP" dirty="0" smtClean="0"/>
              <a:t>】</a:t>
            </a:r>
          </a:p>
          <a:p>
            <a:endParaRPr kumimoji="1" lang="en-US" altLang="ja-JP" dirty="0" smtClean="0"/>
          </a:p>
          <a:p>
            <a:r>
              <a:rPr kumimoji="1" lang="ja-JP" altLang="en-US" dirty="0" smtClean="0"/>
              <a:t>いままでソフトウェアの開発を行われていた方にとっては当たり前の内容。</a:t>
            </a:r>
            <a:endParaRPr kumimoji="1" lang="en-US" altLang="ja-JP" dirty="0" smtClean="0"/>
          </a:p>
          <a:p>
            <a:r>
              <a:rPr kumimoji="1" lang="ja-JP" altLang="en-US" dirty="0" smtClean="0"/>
              <a:t>特別、目新しい内容があるわけではない。</a:t>
            </a:r>
            <a:endParaRPr kumimoji="1" lang="en-US" altLang="ja-JP" dirty="0" smtClean="0"/>
          </a:p>
          <a:p>
            <a:endParaRPr lang="en-US" altLang="ja-JP" dirty="0" smtClean="0"/>
          </a:p>
          <a:p>
            <a:r>
              <a:rPr lang="en-US" altLang="ja-JP" dirty="0" smtClean="0"/>
              <a:t>E-FACTORY</a:t>
            </a:r>
            <a:r>
              <a:rPr lang="ja-JP" altLang="en-US" dirty="0" smtClean="0"/>
              <a:t>では、他部門や、新規</a:t>
            </a:r>
            <a:r>
              <a:rPr lang="en-US" altLang="ja-JP" dirty="0" err="1" smtClean="0"/>
              <a:t>Sier</a:t>
            </a:r>
            <a:r>
              <a:rPr lang="ja-JP" altLang="en-US" dirty="0" smtClean="0"/>
              <a:t>との連携が肝。</a:t>
            </a:r>
            <a:endParaRPr lang="en-US" altLang="ja-JP" dirty="0" smtClean="0"/>
          </a:p>
          <a:p>
            <a:r>
              <a:rPr lang="ja-JP" altLang="en-US" dirty="0" smtClean="0"/>
              <a:t>自社独自の方言や、考え方で開発していては認識の祖語や、効率的な開発が行えない。</a:t>
            </a:r>
            <a:endParaRPr lang="en-US" altLang="ja-JP" dirty="0" smtClean="0"/>
          </a:p>
          <a:p>
            <a:endParaRPr kumimoji="1" lang="en-US" altLang="ja-JP" dirty="0" smtClean="0"/>
          </a:p>
          <a:p>
            <a:r>
              <a:rPr kumimoji="1" lang="ja-JP" altLang="en-US" dirty="0" smtClean="0"/>
              <a:t>入社当時は方言が強く苦労した。</a:t>
            </a:r>
            <a:endParaRPr kumimoji="1" lang="en-US" altLang="ja-JP" dirty="0" smtClean="0"/>
          </a:p>
          <a:p>
            <a:endParaRPr kumimoji="1" lang="en-US" altLang="ja-JP" dirty="0" smtClean="0"/>
          </a:p>
          <a:p>
            <a:r>
              <a:rPr kumimoji="1" lang="en-US" altLang="ja-JP" dirty="0" smtClean="0"/>
              <a:t>JSTQB</a:t>
            </a:r>
            <a:r>
              <a:rPr kumimoji="1" lang="ja-JP" altLang="en-US" dirty="0" smtClean="0"/>
              <a:t>は、この国際標準としてこのような考え方を持っているという参考になれば。</a:t>
            </a:r>
            <a:endParaRPr kumimoji="1" lang="en-US" altLang="ja-JP" dirty="0" smtClean="0"/>
          </a:p>
          <a:p>
            <a:endParaRPr kumimoji="1" lang="en-US" altLang="ja-JP" dirty="0" smtClean="0"/>
          </a:p>
          <a:p>
            <a:r>
              <a:rPr lang="ja-JP" altLang="en-US" dirty="0" smtClean="0"/>
              <a:t>テストだけではないが、ソフトウェアの開発においてはプロジェクトの利害関係者との認識合わせが重要</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3</a:t>
            </a:fld>
            <a:endParaRPr kumimoji="1" lang="ja-JP" altLang="en-US"/>
          </a:p>
        </p:txBody>
      </p:sp>
    </p:spTree>
    <p:extLst>
      <p:ext uri="{BB962C8B-B14F-4D97-AF65-F5344CB8AC3E}">
        <p14:creationId xmlns:p14="http://schemas.microsoft.com/office/powerpoint/2010/main" val="1814149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説明</a:t>
            </a:r>
            <a:r>
              <a:rPr kumimoji="1" lang="en-US" altLang="ja-JP"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JSTQB</a:t>
            </a:r>
            <a:r>
              <a:rPr kumimoji="1" lang="ja-JP" altLang="en-US" dirty="0" smtClean="0"/>
              <a:t>とは、日本におけるソフトウェアテスト技術者資格認定の運営組織です。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各国のテスト技術者認定組織が参加している、</a:t>
            </a:r>
            <a:r>
              <a:rPr kumimoji="1" lang="en-US" altLang="ja-JP" dirty="0" smtClean="0"/>
              <a:t>ISTQB</a:t>
            </a:r>
            <a:r>
              <a:rPr kumimoji="1" lang="ja-JP" altLang="en-US" dirty="0" smtClean="0"/>
              <a:t>の加盟組織として認定されています。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JSTQB</a:t>
            </a:r>
            <a:r>
              <a:rPr kumimoji="1" lang="ja-JP" altLang="en-US" dirty="0" smtClean="0"/>
              <a:t>が運営するソフトウェアテスト技術者資格は、海外でも有効な資格となっています。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日本においては、ファンデーションレベルと、アドバンスレベルの試験が開催されています。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私は</a:t>
            </a:r>
            <a:r>
              <a:rPr kumimoji="1" lang="en-US" altLang="ja-JP" dirty="0" smtClean="0"/>
              <a:t>2/11</a:t>
            </a:r>
            <a:r>
              <a:rPr kumimoji="1" lang="ja-JP" altLang="en-US" dirty="0" smtClean="0"/>
              <a:t>にファンデーションレベルを受験しました。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結果はまだ発表されていません。受験料が</a:t>
            </a:r>
            <a:r>
              <a:rPr kumimoji="1" lang="en-US" altLang="ja-JP" dirty="0" smtClean="0"/>
              <a:t>20000</a:t>
            </a:r>
            <a:r>
              <a:rPr kumimoji="1" lang="ja-JP" altLang="en-US" dirty="0" smtClean="0"/>
              <a:t>円と高額であるため、落ちると痛いなと思っております。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メモ</a:t>
            </a:r>
            <a:r>
              <a:rPr kumimoji="1" lang="en-US" altLang="ja-JP" dirty="0" smtClean="0"/>
              <a:t>】</a:t>
            </a:r>
          </a:p>
          <a:p>
            <a:r>
              <a:rPr lang="en-US" altLang="ja-JP" dirty="0" smtClean="0"/>
              <a:t>JSTQB</a:t>
            </a:r>
            <a:r>
              <a:rPr lang="ja-JP" altLang="en-US" dirty="0" smtClean="0"/>
              <a:t>とは、日本におけるソフトウェアテスト技術者資格認定の運営組織</a:t>
            </a:r>
            <a:endParaRPr lang="en-US" altLang="ja-JP" dirty="0" smtClean="0"/>
          </a:p>
          <a:p>
            <a:r>
              <a:rPr lang="ja-JP" altLang="en-US" dirty="0" smtClean="0"/>
              <a:t>各国のテスト技術者認定組織が参加している</a:t>
            </a:r>
            <a:r>
              <a:rPr lang="en-US" altLang="ja-JP" dirty="0" smtClean="0"/>
              <a:t>ISTQB</a:t>
            </a:r>
            <a:r>
              <a:rPr lang="ja-JP" altLang="en-US" dirty="0" smtClean="0"/>
              <a:t>（</a:t>
            </a:r>
            <a:r>
              <a:rPr lang="en-US" altLang="ja-JP" dirty="0" smtClean="0"/>
              <a:t>International Software Testing Qualifications Board</a:t>
            </a:r>
            <a:r>
              <a:rPr lang="ja-JP" altLang="en-US" dirty="0" smtClean="0"/>
              <a:t>）の加盟組織として</a:t>
            </a:r>
            <a:r>
              <a:rPr lang="en-US" altLang="ja-JP" dirty="0" smtClean="0"/>
              <a:t>2005</a:t>
            </a:r>
            <a:r>
              <a:rPr lang="ja-JP" altLang="en-US" dirty="0" smtClean="0"/>
              <a:t>年</a:t>
            </a:r>
            <a:r>
              <a:rPr lang="en-US" altLang="ja-JP" dirty="0" smtClean="0"/>
              <a:t>4</a:t>
            </a:r>
            <a:r>
              <a:rPr lang="ja-JP" altLang="en-US" dirty="0" smtClean="0"/>
              <a:t>月に認定されている</a:t>
            </a:r>
            <a:endParaRPr lang="en-US" altLang="ja-JP" dirty="0" smtClean="0"/>
          </a:p>
          <a:p>
            <a:endParaRPr lang="en-US" altLang="ja-JP" dirty="0" smtClean="0"/>
          </a:p>
          <a:p>
            <a:r>
              <a:rPr lang="en-US" altLang="ja-JP" dirty="0" smtClean="0"/>
              <a:t>JSTQB</a:t>
            </a:r>
            <a:r>
              <a:rPr lang="ja-JP" altLang="en-US" dirty="0" smtClean="0"/>
              <a:t>が運営するソフトウェアテスト技術者資格は海外でも有効な資格となっています</a:t>
            </a:r>
            <a:endParaRPr lang="en-US" altLang="ja-JP" dirty="0" smtClean="0"/>
          </a:p>
          <a:p>
            <a:r>
              <a:rPr kumimoji="1" lang="ja-JP" altLang="en-US" dirty="0" smtClean="0"/>
              <a:t>認定テスト技術者資格</a:t>
            </a:r>
            <a:endParaRPr kumimoji="1" lang="en-US" altLang="ja-JP" dirty="0" smtClean="0"/>
          </a:p>
          <a:p>
            <a:endParaRPr kumimoji="1" lang="en-US" altLang="ja-JP" dirty="0" smtClean="0"/>
          </a:p>
          <a:p>
            <a:r>
              <a:rPr lang="en-US" altLang="ja-JP" dirty="0" smtClean="0"/>
              <a:t>JSTQB</a:t>
            </a:r>
            <a:r>
              <a:rPr lang="ja-JP" altLang="en-US" dirty="0" smtClean="0"/>
              <a:t>は</a:t>
            </a:r>
            <a:r>
              <a:rPr lang="en-US" altLang="ja-JP" dirty="0" smtClean="0">
                <a:hlinkClick r:id="rId3" tooltip="ISTQBのウェブサイトへ"/>
              </a:rPr>
              <a:t>ISTQB</a:t>
            </a:r>
            <a:r>
              <a:rPr lang="ja-JP" altLang="en-US" dirty="0" smtClean="0">
                <a:hlinkClick r:id="rId3" tooltip="ISTQBのウェブサイトへ"/>
              </a:rPr>
              <a:t>（</a:t>
            </a:r>
            <a:r>
              <a:rPr lang="en-US" altLang="ja-JP" dirty="0" smtClean="0">
                <a:hlinkClick r:id="rId3" tooltip="ISTQBのウェブサイトへ"/>
              </a:rPr>
              <a:t>International Software Testing Qualifications Board</a:t>
            </a:r>
            <a:r>
              <a:rPr lang="ja-JP" altLang="en-US" dirty="0" smtClean="0">
                <a:hlinkClick r:id="rId3" tooltip="ISTQBのウェブサイトへ"/>
              </a:rPr>
              <a:t>）</a:t>
            </a:r>
            <a:r>
              <a:rPr lang="en-US" altLang="ja-JP" dirty="0" smtClean="0"/>
              <a:t> </a:t>
            </a:r>
            <a:r>
              <a:rPr lang="ja-JP" altLang="en-US" dirty="0" smtClean="0"/>
              <a:t>を通じて、世界各国のテスト技術者資格と相互認証を行っています。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4</a:t>
            </a:fld>
            <a:endParaRPr kumimoji="1" lang="ja-JP" altLang="en-US"/>
          </a:p>
        </p:txBody>
      </p:sp>
    </p:spTree>
    <p:extLst>
      <p:ext uri="{BB962C8B-B14F-4D97-AF65-F5344CB8AC3E}">
        <p14:creationId xmlns:p14="http://schemas.microsoft.com/office/powerpoint/2010/main" val="17970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説明</a:t>
            </a:r>
            <a:r>
              <a:rPr kumimoji="1" lang="en-US" altLang="ja-JP"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次に、ソフトウェアテストの必要性について再確認します。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ソフトウェアは、いまや自動車、携帯電話、社会インフラ、企業システムなど、身の回りはソフトウェアで占められています。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私たちの身体や財産の安全はソフトウェアに委ねられているとも言えます。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私も以前はある企業の業務システムを開発、保守していました。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業務システムが欠陥があり、顧客のデータを破壊したり、業務が続行不可能になるケースもあり、企業活動に致命的な影響を及ぼします。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私たちの安心で便利な生活は、ソフトウェアの品質に掛かっていると言えます。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メモ</a:t>
            </a:r>
            <a:r>
              <a:rPr kumimoji="1" lang="en-US" altLang="ja-JP" dirty="0" smtClean="0"/>
              <a:t>】</a:t>
            </a:r>
          </a:p>
          <a:p>
            <a:r>
              <a:rPr kumimoji="1" lang="ja-JP" altLang="en-US" dirty="0" smtClean="0"/>
              <a:t>ソフトウェアテストの重要性・目的について</a:t>
            </a:r>
            <a:endParaRPr kumimoji="1" lang="en-US" altLang="ja-JP" dirty="0" smtClean="0"/>
          </a:p>
          <a:p>
            <a:r>
              <a:rPr lang="en-US" altLang="ja-JP" dirty="0" smtClean="0"/>
              <a:t>JSTQB</a:t>
            </a:r>
            <a:r>
              <a:rPr lang="ja-JP" altLang="en-US" dirty="0" smtClean="0"/>
              <a:t>の定義する、故障のメカニズムについて紹介</a:t>
            </a:r>
          </a:p>
          <a:p>
            <a:endParaRPr lang="en-US" altLang="ja-JP" dirty="0" smtClean="0"/>
          </a:p>
          <a:p>
            <a:r>
              <a:rPr lang="ja-JP" altLang="en-US" dirty="0" smtClean="0"/>
              <a:t>自動車、携帯電話、社会インフラ、企業システムなど、我々の身の回りは、ソフトウェアで占められています。すなわち、我々の身体や財産の安全はソフトウェアに委ねられているのです。しかし昨今の状況を鑑みると、ソフトウェアの品質や信頼性、安全性が十分に確保されているとは言えません。ソフトウェアの品質や信頼性、安全性の確保は急務なのです。</a:t>
            </a:r>
            <a:endParaRPr lang="en-US" altLang="ja-JP" dirty="0" smtClean="0"/>
          </a:p>
          <a:p>
            <a:r>
              <a:rPr lang="ja-JP" altLang="en-US" dirty="0" smtClean="0"/>
              <a:t/>
            </a:r>
            <a:br>
              <a:rPr lang="ja-JP" altLang="en-US" dirty="0" smtClean="0"/>
            </a:br>
            <a:r>
              <a:rPr lang="ja-JP" altLang="en-US" dirty="0" smtClean="0"/>
              <a:t>そのための重要な技術として、ソフトウェアテストがあります。システムトラブルの報道でしばしば目にする「テスト不足」というキーワードは、テストの工数の不足を示唆しているだけではありません。業界全体で、テストの技術力が低</a:t>
            </a:r>
            <a:endParaRPr lang="en-US" altLang="ja-JP" dirty="0" smtClean="0"/>
          </a:p>
          <a:p>
            <a:endParaRPr lang="en-US" altLang="ja-JP" dirty="0" smtClean="0"/>
          </a:p>
          <a:p>
            <a:r>
              <a:rPr lang="ja-JP" altLang="en-US" dirty="0" smtClean="0"/>
              <a:t>ソフトウェアシステムは、ビジネス分野</a:t>
            </a:r>
            <a:r>
              <a:rPr lang="en-US" altLang="ja-JP" dirty="0" smtClean="0"/>
              <a:t>(</a:t>
            </a:r>
            <a:r>
              <a:rPr lang="ja-JP" altLang="en-US" dirty="0" smtClean="0"/>
              <a:t>銀行など</a:t>
            </a:r>
            <a:r>
              <a:rPr lang="en-US" altLang="ja-JP" dirty="0" smtClean="0"/>
              <a:t>)</a:t>
            </a:r>
            <a:r>
              <a:rPr lang="ja-JP" altLang="en-US" dirty="0" smtClean="0"/>
              <a:t>から、一般消費財</a:t>
            </a:r>
            <a:r>
              <a:rPr lang="en-US" altLang="ja-JP" dirty="0" smtClean="0"/>
              <a:t>(</a:t>
            </a:r>
            <a:r>
              <a:rPr lang="ja-JP" altLang="en-US" dirty="0" smtClean="0"/>
              <a:t>自動車など</a:t>
            </a:r>
            <a:r>
              <a:rPr lang="en-US" altLang="ja-JP" dirty="0" smtClean="0"/>
              <a:t>)</a:t>
            </a:r>
            <a:r>
              <a:rPr lang="ja-JP" altLang="en-US" dirty="0" smtClean="0"/>
              <a:t>に至るまで、社会を構成する要素として必須となっている。</a:t>
            </a:r>
          </a:p>
          <a:p>
            <a:r>
              <a:rPr lang="ja-JP" altLang="en-US" dirty="0" smtClean="0"/>
              <a:t>ソフトウェアが期待通りに動かなかった経験は誰もが持っている。</a:t>
            </a:r>
          </a:p>
          <a:p>
            <a:r>
              <a:rPr lang="ja-JP" altLang="en-US" dirty="0" smtClean="0"/>
              <a:t>ソフトウェアが正しく動作しないと、経済的な損失、時間の浪費、信用の失墜など、いろいろな問題が発生し、時には傷害や死亡事故になることもある。  </a:t>
            </a:r>
          </a:p>
          <a:p>
            <a:endParaRPr lang="ja-JP" altLang="en-US" dirty="0" smtClean="0"/>
          </a:p>
          <a:p>
            <a:r>
              <a:rPr lang="ja-JP" altLang="en-US" dirty="0" smtClean="0"/>
              <a:t>人間はエラー</a:t>
            </a:r>
            <a:r>
              <a:rPr lang="en-US" altLang="ja-JP" dirty="0" smtClean="0"/>
              <a:t>(</a:t>
            </a:r>
            <a:r>
              <a:rPr lang="ja-JP" altLang="en-US" dirty="0" smtClean="0"/>
              <a:t>誤り</a:t>
            </a:r>
            <a:r>
              <a:rPr lang="en-US" altLang="ja-JP" dirty="0" smtClean="0"/>
              <a:t>)</a:t>
            </a:r>
            <a:r>
              <a:rPr lang="ja-JP" altLang="en-US" dirty="0" smtClean="0"/>
              <a:t>を犯す。</a:t>
            </a:r>
          </a:p>
          <a:p>
            <a:r>
              <a:rPr lang="ja-JP" altLang="en-US" dirty="0" smtClean="0"/>
              <a:t>そのエラーがソースコード、ドキュメントの欠陥</a:t>
            </a:r>
            <a:r>
              <a:rPr lang="en-US" altLang="ja-JP" dirty="0" smtClean="0"/>
              <a:t>(</a:t>
            </a:r>
            <a:r>
              <a:rPr lang="ja-JP" altLang="en-US" dirty="0" smtClean="0"/>
              <a:t>フォールト、バグ</a:t>
            </a:r>
            <a:r>
              <a:rPr lang="en-US" altLang="ja-JP" dirty="0" smtClean="0"/>
              <a:t>)</a:t>
            </a:r>
            <a:r>
              <a:rPr lang="ja-JP" altLang="en-US" dirty="0" smtClean="0"/>
              <a:t>となる。</a:t>
            </a:r>
          </a:p>
          <a:p>
            <a:r>
              <a:rPr lang="ja-JP" altLang="en-US" dirty="0" smtClean="0"/>
              <a:t>ソースコードの欠 陥が実行されると、システムは実行すべきことを正しく実行できず</a:t>
            </a:r>
            <a:r>
              <a:rPr lang="en-US" altLang="ja-JP" dirty="0" smtClean="0"/>
              <a:t>(</a:t>
            </a:r>
            <a:r>
              <a:rPr lang="ja-JP" altLang="en-US" dirty="0" smtClean="0"/>
              <a:t>あるいは実行してはならないことを実行してしまい</a:t>
            </a:r>
            <a:r>
              <a:rPr lang="en-US" altLang="ja-JP" dirty="0" smtClean="0"/>
              <a:t>)</a:t>
            </a:r>
            <a:r>
              <a:rPr lang="ja-JP" altLang="en-US" dirty="0" err="1" smtClean="0"/>
              <a:t>、</a:t>
            </a:r>
            <a:r>
              <a:rPr lang="ja-JP" altLang="en-US" dirty="0" smtClean="0"/>
              <a:t> 故障が起きる。</a:t>
            </a:r>
          </a:p>
          <a:p>
            <a:r>
              <a:rPr lang="ja-JP" altLang="en-US" dirty="0" smtClean="0"/>
              <a:t>ソフトウェア、システム、ドキュメントの欠陥で故障が発生することもあるが、全ての欠陥が故障となるわけではない。  </a:t>
            </a:r>
          </a:p>
          <a:p>
            <a:r>
              <a:rPr lang="ja-JP" altLang="en-US" dirty="0" smtClean="0"/>
              <a:t>欠陥が混入するのは、人間が誤りを犯しやすいためである。</a:t>
            </a:r>
          </a:p>
          <a:p>
            <a:r>
              <a:rPr lang="ja-JP" altLang="en-US" dirty="0" smtClean="0"/>
              <a:t>その誘因として、納期のプレッシャー、コードの複雑さ、 基盤構造の複雑さ、技術の変化、他システムとのインターフェースなどがある。 </a:t>
            </a:r>
          </a:p>
          <a:p>
            <a:endParaRPr lang="ja-JP" altLang="en-US" dirty="0" smtClean="0"/>
          </a:p>
          <a:p>
            <a:r>
              <a:rPr lang="ja-JP" altLang="en-US" dirty="0" smtClean="0"/>
              <a:t>テストには以下のような目的がある。 </a:t>
            </a:r>
          </a:p>
          <a:p>
            <a:r>
              <a:rPr lang="ja-JP" altLang="en-US" dirty="0" smtClean="0"/>
              <a:t>欠陥を摘出する。 </a:t>
            </a:r>
          </a:p>
          <a:p>
            <a:r>
              <a:rPr lang="ja-JP" altLang="en-US" dirty="0" smtClean="0"/>
              <a:t>対象ソフトウェアの品質レベルが十分であることを確認する。 </a:t>
            </a:r>
          </a:p>
          <a:p>
            <a:r>
              <a:rPr lang="ja-JP" altLang="en-US" dirty="0" smtClean="0"/>
              <a:t>意志決定のための情報を示す。 </a:t>
            </a:r>
          </a:p>
          <a:p>
            <a:r>
              <a:rPr lang="ja-JP" altLang="en-US" dirty="0" smtClean="0"/>
              <a:t>欠陥の作りこみを防ぐ。 </a:t>
            </a:r>
            <a:endParaRPr kumimoji="1" lang="ja-JP" altLang="en-US" dirty="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5</a:t>
            </a:fld>
            <a:endParaRPr kumimoji="1" lang="ja-JP" altLang="en-US"/>
          </a:p>
        </p:txBody>
      </p:sp>
    </p:spTree>
    <p:extLst>
      <p:ext uri="{BB962C8B-B14F-4D97-AF65-F5344CB8AC3E}">
        <p14:creationId xmlns:p14="http://schemas.microsoft.com/office/powerpoint/2010/main" val="756303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説明</a:t>
            </a:r>
            <a:r>
              <a:rPr kumimoji="1" lang="en-US" altLang="ja-JP"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ソフトウェアテストとは、「ソフトウェアのすべてのライフサイクルを通じて実施する静的、動的なプロセスにおいて、成果物が特定の要件を満足するかを判定し、目的に合致することを実証し、欠陥を見つけるため、ソフトウェアプロダクトや関連成果物に対し、計画、準備、評価をすること」と定義され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つまり、ソフトウェアテストというのは、単なる動作検証ではなく、計画から評価までのプロセス全体を指します。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メモ</a:t>
            </a:r>
            <a:r>
              <a:rPr kumimoji="1" lang="en-US" altLang="ja-JP" dirty="0" smtClean="0"/>
              <a:t>】</a:t>
            </a:r>
          </a:p>
          <a:p>
            <a:r>
              <a:rPr kumimoji="1" lang="ja-JP" altLang="en-US" dirty="0" smtClean="0"/>
              <a:t>テストとは、全てのライフサイクルを通じて実施する静的、動的なプロセスにおいて、成果物が特定の要件を満足するかを判定し、目的に合致することを実証し、欠陥を見つけるため、ソフトウェアプロダクトや関連成果物に対し、計画</a:t>
            </a:r>
            <a:r>
              <a:rPr lang="ja-JP" altLang="en-US" dirty="0" smtClean="0"/>
              <a:t>、準備、評価をすること、と定義される。</a:t>
            </a:r>
            <a:endParaRPr lang="en-US" altLang="ja-JP" dirty="0" smtClean="0"/>
          </a:p>
          <a:p>
            <a:endParaRPr kumimoji="1" lang="en-US" altLang="ja-JP" dirty="0" smtClean="0"/>
          </a:p>
          <a:p>
            <a:r>
              <a:rPr kumimoji="1" lang="ja-JP" altLang="en-US" dirty="0" smtClean="0"/>
              <a:t>つまり、テストというのは単なる動作検証ではなく、計画から評価までのプロセス全体を指す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6</a:t>
            </a:fld>
            <a:endParaRPr kumimoji="1" lang="ja-JP" altLang="en-US"/>
          </a:p>
        </p:txBody>
      </p:sp>
    </p:spTree>
    <p:extLst>
      <p:ext uri="{BB962C8B-B14F-4D97-AF65-F5344CB8AC3E}">
        <p14:creationId xmlns:p14="http://schemas.microsoft.com/office/powerpoint/2010/main" val="106460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説明</a:t>
            </a:r>
            <a:r>
              <a:rPr kumimoji="1" lang="en-US" altLang="ja-JP"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JSTQB</a:t>
            </a:r>
            <a:r>
              <a:rPr kumimoji="1" lang="ja-JP" altLang="en-US" dirty="0" smtClean="0"/>
              <a:t>では、テストアプローチの原則として、「テストの</a:t>
            </a:r>
            <a:r>
              <a:rPr kumimoji="1" lang="en-US" altLang="ja-JP" dirty="0" smtClean="0"/>
              <a:t>7</a:t>
            </a:r>
            <a:r>
              <a:rPr kumimoji="1" lang="ja-JP" altLang="en-US" dirty="0" smtClean="0"/>
              <a:t>原則」を重視しています。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ソフトウェアテストにおいては、これまで様々な原則が生まれてきましたが、その中でもっともの重要で、多くのものに共通した考え方がこの</a:t>
            </a:r>
            <a:r>
              <a:rPr kumimoji="1" lang="en-US" altLang="ja-JP" dirty="0" smtClean="0"/>
              <a:t>7</a:t>
            </a:r>
            <a:r>
              <a:rPr kumimoji="1" lang="ja-JP" altLang="en-US" dirty="0" smtClean="0"/>
              <a:t>原則です。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7</a:t>
            </a:r>
            <a:r>
              <a:rPr kumimoji="1" lang="ja-JP" altLang="en-US" dirty="0" err="1" smtClean="0"/>
              <a:t>つの</a:t>
            </a:r>
            <a:r>
              <a:rPr kumimoji="1" lang="ja-JP" altLang="en-US" dirty="0" smtClean="0"/>
              <a:t>原則を無視し、闇雲にテストアプローチを行うことは、テストをしているのに欠陥が見つけられない、ユーザーに使い物にならない、役に立たないと言われてしまうことに繋がります</a:t>
            </a:r>
            <a:r>
              <a:rPr kumimoji="1" lang="ja-JP" altLang="en-US" dirty="0" smtClean="0"/>
              <a:t>。</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メモ</a:t>
            </a:r>
            <a:r>
              <a:rPr kumimoji="1" lang="en-US" altLang="ja-JP" dirty="0" smtClean="0"/>
              <a:t>】</a:t>
            </a:r>
          </a:p>
          <a:p>
            <a:r>
              <a:rPr lang="en-US" altLang="ja-JP" dirty="0" smtClean="0"/>
              <a:t>JSTQB</a:t>
            </a:r>
            <a:r>
              <a:rPr lang="ja-JP" altLang="en-US" dirty="0" smtClean="0"/>
              <a:t>においてもテストの</a:t>
            </a:r>
            <a:r>
              <a:rPr lang="en-US" altLang="ja-JP" dirty="0" smtClean="0"/>
              <a:t>7</a:t>
            </a:r>
            <a:r>
              <a:rPr lang="ja-JP" altLang="en-US" dirty="0" smtClean="0"/>
              <a:t>原則を重視している。</a:t>
            </a:r>
            <a:endParaRPr lang="en-US" altLang="ja-JP" dirty="0" smtClean="0"/>
          </a:p>
          <a:p>
            <a:endParaRPr lang="en-US" altLang="ja-JP" dirty="0" smtClean="0"/>
          </a:p>
          <a:p>
            <a:r>
              <a:rPr lang="ja-JP" altLang="en-US" dirty="0" smtClean="0"/>
              <a:t>ソフトウェアのテストを実施するにあたって、</a:t>
            </a:r>
            <a:r>
              <a:rPr lang="en-US" altLang="ja-JP" dirty="0" smtClean="0"/>
              <a:t>7</a:t>
            </a:r>
            <a:r>
              <a:rPr lang="ja-JP" altLang="en-US" dirty="0" err="1" smtClean="0"/>
              <a:t>つの</a:t>
            </a:r>
            <a:r>
              <a:rPr lang="ja-JP" altLang="en-US" dirty="0" smtClean="0"/>
              <a:t>原則を理解し、それに対する対策をとらないと、</a:t>
            </a:r>
            <a:endParaRPr lang="en-US" altLang="ja-JP" dirty="0" smtClean="0"/>
          </a:p>
          <a:p>
            <a:r>
              <a:rPr lang="ja-JP" altLang="en-US" dirty="0" smtClean="0"/>
              <a:t>テストをしているのに欠陥が見つけられない、ユーザーに使い物にならない、役に立たないと言われてしまう。</a:t>
            </a:r>
            <a:endParaRPr lang="en-US" altLang="ja-JP" dirty="0" smtClean="0"/>
          </a:p>
          <a:p>
            <a:endParaRPr lang="ja-JP" altLang="en-US" dirty="0" smtClean="0"/>
          </a:p>
          <a:p>
            <a:r>
              <a:rPr kumimoji="1" lang="ja-JP" altLang="en-US" dirty="0" smtClean="0"/>
              <a:t>テストへの心構え、アプローチの心構え。</a:t>
            </a:r>
            <a:endParaRPr kumimoji="1" lang="en-US" altLang="ja-JP" dirty="0" smtClean="0"/>
          </a:p>
          <a:p>
            <a:endParaRPr kumimoji="1" lang="en-US" altLang="ja-JP" dirty="0" smtClean="0"/>
          </a:p>
          <a:p>
            <a:r>
              <a:rPr lang="ja-JP" altLang="en-US" dirty="0" smtClean="0"/>
              <a:t>ソフトウェアというものがこの世に生まれてから、ソフトウェアテストもまた同時に発展を続けてきました。</a:t>
            </a:r>
            <a:br>
              <a:rPr lang="ja-JP" altLang="en-US" dirty="0" smtClean="0"/>
            </a:br>
            <a:r>
              <a:rPr lang="ja-JP" altLang="en-US" dirty="0" smtClean="0"/>
              <a:t>これまでに、ソフトウェアテストのさまざまな原則が生まれてきましたが、その中でももっとも重要で、多くのものに共通した考え方がソフトウェアテストの</a:t>
            </a:r>
            <a:r>
              <a:rPr lang="en-US" altLang="ja-JP" dirty="0" smtClean="0"/>
              <a:t>7</a:t>
            </a:r>
            <a:r>
              <a:rPr lang="ja-JP" altLang="en-US" dirty="0" smtClean="0"/>
              <a:t>原則です。</a:t>
            </a:r>
            <a:br>
              <a:rPr lang="ja-JP" altLang="en-US" dirty="0" smtClean="0"/>
            </a:br>
            <a:r>
              <a:rPr lang="ja-JP" altLang="en-US" dirty="0" smtClean="0"/>
              <a:t>ここでは、ソフトウェアテストの</a:t>
            </a:r>
            <a:r>
              <a:rPr lang="en-US" altLang="ja-JP" dirty="0" smtClean="0"/>
              <a:t>7</a:t>
            </a:r>
            <a:r>
              <a:rPr lang="ja-JP" altLang="en-US" dirty="0" smtClean="0"/>
              <a:t>原則について解説します。</a:t>
            </a:r>
            <a:br>
              <a:rPr lang="ja-JP" altLang="en-US" dirty="0" smtClean="0"/>
            </a:br>
            <a:endParaRPr lang="en-US" altLang="ja-JP" dirty="0" smtClean="0"/>
          </a:p>
          <a:p>
            <a:r>
              <a:rPr lang="ja-JP" altLang="en-US" dirty="0" smtClean="0"/>
              <a:t>ソフトウェアテストの</a:t>
            </a:r>
            <a:r>
              <a:rPr lang="en-US" altLang="ja-JP" dirty="0" smtClean="0"/>
              <a:t>7</a:t>
            </a:r>
            <a:r>
              <a:rPr lang="ja-JP" altLang="en-US" dirty="0" smtClean="0"/>
              <a:t>原則は、テストのあらゆる場面で当てはまります。</a:t>
            </a:r>
            <a:br>
              <a:rPr lang="ja-JP" altLang="en-US" dirty="0" smtClean="0"/>
            </a:br>
            <a:r>
              <a:rPr lang="ja-JP" altLang="en-US" dirty="0" smtClean="0"/>
              <a:t>テスト担当者であるなら、絶対に覚えておいて損はないでしょう。</a:t>
            </a:r>
            <a:endParaRPr kumimoji="1" lang="ja-JP" altLang="en-US" dirty="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7</a:t>
            </a:fld>
            <a:endParaRPr kumimoji="1" lang="ja-JP" altLang="en-US"/>
          </a:p>
        </p:txBody>
      </p:sp>
    </p:spTree>
    <p:extLst>
      <p:ext uri="{BB962C8B-B14F-4D97-AF65-F5344CB8AC3E}">
        <p14:creationId xmlns:p14="http://schemas.microsoft.com/office/powerpoint/2010/main" val="2060145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説明</a:t>
            </a:r>
            <a:r>
              <a:rPr kumimoji="1" lang="en-US" altLang="ja-JP" dirty="0" smtClean="0"/>
              <a:t>】</a:t>
            </a:r>
          </a:p>
          <a:p>
            <a:r>
              <a:rPr kumimoji="1" lang="ja-JP" altLang="en-US" dirty="0" smtClean="0"/>
              <a:t>原則</a:t>
            </a:r>
            <a:r>
              <a:rPr kumimoji="1" lang="en-US" altLang="ja-JP" dirty="0" smtClean="0"/>
              <a:t>1</a:t>
            </a:r>
            <a:r>
              <a:rPr kumimoji="1" lang="ja-JP" altLang="en-US" dirty="0" smtClean="0"/>
              <a:t>：テストは「欠陥がある」ことしか示せない</a:t>
            </a:r>
            <a:endParaRPr kumimoji="1" lang="en-US" altLang="ja-JP" dirty="0" smtClean="0"/>
          </a:p>
          <a:p>
            <a:endParaRPr kumimoji="1" lang="en-US" altLang="ja-JP" dirty="0" smtClean="0"/>
          </a:p>
          <a:p>
            <a:r>
              <a:rPr kumimoji="1" lang="ja-JP" altLang="en-US" dirty="0" smtClean="0"/>
              <a:t>テストを行うことで、故障が起きれば、ソフトウェアに欠陥が存在することを見つけることができます。</a:t>
            </a:r>
            <a:endParaRPr kumimoji="1" lang="en-US" altLang="ja-JP" dirty="0" smtClean="0"/>
          </a:p>
          <a:p>
            <a:r>
              <a:rPr kumimoji="1" lang="ja-JP" altLang="en-US" dirty="0" smtClean="0"/>
              <a:t>欠陥の原因を究明して取り除くことができます。</a:t>
            </a:r>
            <a:endParaRPr kumimoji="1" lang="en-US" altLang="ja-JP" dirty="0" smtClean="0"/>
          </a:p>
          <a:p>
            <a:endParaRPr kumimoji="1" lang="en-US" altLang="ja-JP" dirty="0" smtClean="0"/>
          </a:p>
          <a:p>
            <a:r>
              <a:rPr kumimoji="1" lang="ja-JP" altLang="en-US" dirty="0" smtClean="0"/>
              <a:t>しかし、テストをしても、故障が起きなかった場合は、欠陥がないと言い切れるでしょうか？</a:t>
            </a:r>
            <a:endParaRPr kumimoji="1" lang="en-US" altLang="ja-JP" dirty="0" smtClean="0"/>
          </a:p>
          <a:p>
            <a:endParaRPr kumimoji="1" lang="en-US" altLang="ja-JP" dirty="0" smtClean="0"/>
          </a:p>
          <a:p>
            <a:r>
              <a:rPr kumimoji="1" lang="ja-JP" altLang="en-US" dirty="0" smtClean="0"/>
              <a:t>たまたま、テストケースに漏れがあって、故障が起きる値でテストできていなかっただけかもしれません。</a:t>
            </a:r>
            <a:endParaRPr kumimoji="1" lang="en-US" altLang="ja-JP" dirty="0" smtClean="0"/>
          </a:p>
          <a:p>
            <a:r>
              <a:rPr kumimoji="1" lang="ja-JP" altLang="en-US" dirty="0" smtClean="0"/>
              <a:t>あるいは、ある特殊な条件が重なった場合だけ、故障が起きることがあるのかもしれません。</a:t>
            </a:r>
            <a:endParaRPr kumimoji="1" lang="en-US" altLang="ja-JP" dirty="0" smtClean="0"/>
          </a:p>
          <a:p>
            <a:r>
              <a:rPr kumimoji="1" lang="ja-JP" altLang="en-US" dirty="0" smtClean="0"/>
              <a:t>もしかしたら、本当に欠陥がなかったのかもしれません。</a:t>
            </a:r>
            <a:endParaRPr kumimoji="1" lang="en-US" altLang="ja-JP" dirty="0" smtClean="0"/>
          </a:p>
          <a:p>
            <a:endParaRPr kumimoji="1" lang="en-US" altLang="ja-JP" dirty="0" smtClean="0"/>
          </a:p>
          <a:p>
            <a:r>
              <a:rPr kumimoji="1" lang="ja-JP" altLang="en-US" dirty="0" smtClean="0"/>
              <a:t>私たちには、「欠陥がない」ということは絶対に証明することはできないということです。</a:t>
            </a:r>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メモ</a:t>
            </a:r>
            <a:r>
              <a:rPr kumimoji="1" lang="en-US" altLang="ja-JP" dirty="0" smtClean="0"/>
              <a:t>】</a:t>
            </a:r>
          </a:p>
          <a:p>
            <a:r>
              <a:rPr kumimoji="1" lang="ja-JP" altLang="en-US" dirty="0" smtClean="0"/>
              <a:t>■原則１：テストは「欠陥がある」ことしか示せない</a:t>
            </a:r>
          </a:p>
          <a:p>
            <a:r>
              <a:rPr kumimoji="1" lang="ja-JP" altLang="en-US" dirty="0" smtClean="0"/>
              <a:t>テストをおこなうことで、故障が起きれば、そのソフトウェアに欠陥があることは分かります。</a:t>
            </a:r>
          </a:p>
          <a:p>
            <a:r>
              <a:rPr kumimoji="1" lang="ja-JP" altLang="en-US" dirty="0" smtClean="0"/>
              <a:t>また、その原因を究明すれば、欠陥を取り除くことができます。</a:t>
            </a:r>
          </a:p>
          <a:p>
            <a:endParaRPr kumimoji="1" lang="ja-JP" altLang="en-US" dirty="0" smtClean="0"/>
          </a:p>
          <a:p>
            <a:r>
              <a:rPr kumimoji="1" lang="ja-JP" altLang="en-US" dirty="0" smtClean="0"/>
              <a:t>しかし、そもそもテストをしても故障が起きなかった場合には、どうでしょうか？</a:t>
            </a:r>
          </a:p>
          <a:p>
            <a:r>
              <a:rPr kumimoji="1" lang="ja-JP" altLang="en-US" dirty="0" smtClean="0"/>
              <a:t>もしかしたら、本当にそのソフトウェアには、欠陥がなかったのかもしれません。</a:t>
            </a:r>
          </a:p>
          <a:p>
            <a:r>
              <a:rPr kumimoji="1" lang="ja-JP" altLang="en-US" dirty="0" smtClean="0"/>
              <a:t>しかし、そのテストではたまたま故障が起きなかっただけかもしれません。</a:t>
            </a:r>
          </a:p>
          <a:p>
            <a:r>
              <a:rPr kumimoji="1" lang="ja-JP" altLang="en-US" dirty="0" smtClean="0"/>
              <a:t>その他にも、テストケースに漏れがあって、たまたま故障が起きる値でテストがされなかっただけかもしれません。</a:t>
            </a:r>
          </a:p>
          <a:p>
            <a:endParaRPr kumimoji="1" lang="ja-JP" altLang="en-US" dirty="0" smtClean="0"/>
          </a:p>
          <a:p>
            <a:r>
              <a:rPr kumimoji="1" lang="ja-JP" altLang="en-US" dirty="0" smtClean="0"/>
              <a:t>このように、テストでは「故障が起きた</a:t>
            </a:r>
            <a:r>
              <a:rPr kumimoji="1" lang="en-US" altLang="ja-JP" dirty="0" smtClean="0"/>
              <a:t>=</a:t>
            </a:r>
            <a:r>
              <a:rPr kumimoji="1" lang="ja-JP" altLang="en-US" dirty="0" smtClean="0"/>
              <a:t>欠陥がある」という証明はできても、「故障が起きない</a:t>
            </a:r>
            <a:r>
              <a:rPr kumimoji="1" lang="en-US" altLang="ja-JP" dirty="0" smtClean="0"/>
              <a:t>=</a:t>
            </a:r>
            <a:r>
              <a:rPr kumimoji="1" lang="ja-JP" altLang="en-US" dirty="0" smtClean="0"/>
              <a:t>欠陥がない」は証明することができないのです</a:t>
            </a:r>
            <a:r>
              <a:rPr kumimoji="1" lang="ja-JP" altLang="en-US" dirty="0" smtClean="0"/>
              <a:t>。</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8</a:t>
            </a:fld>
            <a:endParaRPr kumimoji="1" lang="ja-JP" altLang="en-US"/>
          </a:p>
        </p:txBody>
      </p:sp>
    </p:spTree>
    <p:extLst>
      <p:ext uri="{BB962C8B-B14F-4D97-AF65-F5344CB8AC3E}">
        <p14:creationId xmlns:p14="http://schemas.microsoft.com/office/powerpoint/2010/main" val="2384176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説明</a:t>
            </a:r>
            <a:r>
              <a:rPr kumimoji="1" lang="en-US" altLang="ja-JP" dirty="0" smtClean="0"/>
              <a:t>】</a:t>
            </a:r>
          </a:p>
          <a:p>
            <a:r>
              <a:rPr kumimoji="1" lang="ja-JP" altLang="en-US" dirty="0" smtClean="0"/>
              <a:t>原則２：全数テストは不可能</a:t>
            </a:r>
          </a:p>
          <a:p>
            <a:endParaRPr kumimoji="1" lang="en-US" altLang="ja-JP" dirty="0" smtClean="0"/>
          </a:p>
          <a:p>
            <a:r>
              <a:rPr kumimoji="1" lang="ja-JP" altLang="en-US" dirty="0" smtClean="0"/>
              <a:t>「全数テスト」とは、ソフトウェアに入力可能なすべてのパターンをテストするということ。</a:t>
            </a:r>
            <a:endParaRPr kumimoji="1" lang="en-US" altLang="ja-JP" dirty="0" smtClean="0"/>
          </a:p>
          <a:p>
            <a:endParaRPr kumimoji="1" lang="en-US" altLang="ja-JP" dirty="0" smtClean="0"/>
          </a:p>
          <a:p>
            <a:r>
              <a:rPr kumimoji="1" lang="en-US" altLang="ja-JP" sz="1200" b="0" i="0" kern="1200" dirty="0" err="1" smtClean="0">
                <a:solidFill>
                  <a:schemeClr val="tx1"/>
                </a:solidFill>
                <a:effectLst/>
                <a:latin typeface="+mn-lt"/>
                <a:ea typeface="+mn-ea"/>
                <a:cs typeface="+mn-cs"/>
              </a:rPr>
              <a:t>n×n</a:t>
            </a:r>
            <a:r>
              <a:rPr kumimoji="1" lang="ja-JP" altLang="en-US" sz="1200" b="0" i="0" kern="1200" dirty="0" smtClean="0">
                <a:solidFill>
                  <a:schemeClr val="tx1"/>
                </a:solidFill>
                <a:effectLst/>
                <a:latin typeface="+mn-lt"/>
                <a:ea typeface="+mn-ea"/>
                <a:cs typeface="+mn-cs"/>
              </a:rPr>
              <a:t>で区分された格子状の道を、左上から右下まで</a:t>
            </a:r>
            <a:r>
              <a:rPr kumimoji="1" lang="ja-JP" altLang="en-US" sz="1200" b="0" i="1" kern="1200" dirty="0" smtClean="0">
                <a:solidFill>
                  <a:schemeClr val="tx1"/>
                </a:solidFill>
                <a:effectLst/>
                <a:latin typeface="+mn-lt"/>
                <a:ea typeface="+mn-ea"/>
                <a:cs typeface="+mn-cs"/>
              </a:rPr>
              <a:t>遠回りを許しつつ</a:t>
            </a:r>
            <a:r>
              <a:rPr kumimoji="1" lang="ja-JP" altLang="en-US" sz="1200" b="0" i="0" kern="1200" dirty="0" smtClean="0">
                <a:solidFill>
                  <a:schemeClr val="tx1"/>
                </a:solidFill>
                <a:effectLst/>
                <a:latin typeface="+mn-lt"/>
                <a:ea typeface="+mn-ea"/>
                <a:cs typeface="+mn-cs"/>
              </a:rPr>
              <a:t>同じ場所を通らない道順の数を数えたとき、</a:t>
            </a:r>
            <a:r>
              <a:rPr kumimoji="1" lang="en-US" altLang="ja-JP" sz="1200" b="0" i="0" kern="1200" dirty="0" smtClean="0">
                <a:solidFill>
                  <a:schemeClr val="tx1"/>
                </a:solidFill>
                <a:effectLst/>
                <a:latin typeface="+mn-lt"/>
                <a:ea typeface="+mn-ea"/>
                <a:cs typeface="+mn-cs"/>
              </a:rPr>
              <a:t>2×2</a:t>
            </a:r>
            <a:r>
              <a:rPr kumimoji="1" lang="ja-JP" altLang="en-US" sz="1200" b="0" i="0" kern="1200" dirty="0" smtClean="0">
                <a:solidFill>
                  <a:schemeClr val="tx1"/>
                </a:solidFill>
                <a:effectLst/>
                <a:latin typeface="+mn-lt"/>
                <a:ea typeface="+mn-ea"/>
                <a:cs typeface="+mn-cs"/>
              </a:rPr>
              <a:t>では</a:t>
            </a:r>
            <a:r>
              <a:rPr kumimoji="1" lang="en-US" altLang="ja-JP" sz="1200" b="0" i="0" kern="1200" dirty="0" smtClean="0">
                <a:solidFill>
                  <a:schemeClr val="tx1"/>
                </a:solidFill>
                <a:effectLst/>
                <a:latin typeface="+mn-lt"/>
                <a:ea typeface="+mn-ea"/>
                <a:cs typeface="+mn-cs"/>
              </a:rPr>
              <a:t>12</a:t>
            </a:r>
            <a:r>
              <a:rPr kumimoji="1" lang="ja-JP" altLang="en-US" sz="1200" b="0" i="0" kern="1200" dirty="0" smtClean="0">
                <a:solidFill>
                  <a:schemeClr val="tx1"/>
                </a:solidFill>
                <a:effectLst/>
                <a:latin typeface="+mn-lt"/>
                <a:ea typeface="+mn-ea"/>
                <a:cs typeface="+mn-cs"/>
              </a:rPr>
              <a:t>通り、</a:t>
            </a:r>
            <a:r>
              <a:rPr kumimoji="1" lang="en-US" altLang="ja-JP" sz="1200" b="0" i="0" kern="1200" dirty="0" smtClean="0">
                <a:solidFill>
                  <a:schemeClr val="tx1"/>
                </a:solidFill>
                <a:effectLst/>
                <a:latin typeface="+mn-lt"/>
                <a:ea typeface="+mn-ea"/>
                <a:cs typeface="+mn-cs"/>
              </a:rPr>
              <a:t>3×3</a:t>
            </a:r>
            <a:r>
              <a:rPr kumimoji="1" lang="ja-JP" altLang="en-US" sz="1200" b="0" i="0" kern="1200" dirty="0" smtClean="0">
                <a:solidFill>
                  <a:schemeClr val="tx1"/>
                </a:solidFill>
                <a:effectLst/>
                <a:latin typeface="+mn-lt"/>
                <a:ea typeface="+mn-ea"/>
                <a:cs typeface="+mn-cs"/>
              </a:rPr>
              <a:t>では</a:t>
            </a:r>
            <a:r>
              <a:rPr kumimoji="1" lang="en-US" altLang="ja-JP" sz="1200" b="0" i="0" kern="1200" dirty="0" smtClean="0">
                <a:solidFill>
                  <a:schemeClr val="tx1"/>
                </a:solidFill>
                <a:effectLst/>
                <a:latin typeface="+mn-lt"/>
                <a:ea typeface="+mn-ea"/>
                <a:cs typeface="+mn-cs"/>
              </a:rPr>
              <a:t>184</a:t>
            </a:r>
            <a:r>
              <a:rPr kumimoji="1" lang="ja-JP" altLang="en-US" sz="1200" b="0" i="0" kern="1200" dirty="0" smtClean="0">
                <a:solidFill>
                  <a:schemeClr val="tx1"/>
                </a:solidFill>
                <a:effectLst/>
                <a:latin typeface="+mn-lt"/>
                <a:ea typeface="+mn-ea"/>
                <a:cs typeface="+mn-cs"/>
              </a:rPr>
              <a:t>通り、</a:t>
            </a:r>
            <a:r>
              <a:rPr kumimoji="1" lang="en-US" altLang="ja-JP" sz="1200" b="0" i="0" kern="1200" dirty="0" smtClean="0">
                <a:solidFill>
                  <a:schemeClr val="tx1"/>
                </a:solidFill>
                <a:effectLst/>
                <a:latin typeface="+mn-lt"/>
                <a:ea typeface="+mn-ea"/>
                <a:cs typeface="+mn-cs"/>
              </a:rPr>
              <a:t>4×4</a:t>
            </a:r>
            <a:r>
              <a:rPr kumimoji="1" lang="ja-JP" altLang="en-US" sz="1200" b="0" i="0" kern="1200" dirty="0" smtClean="0">
                <a:solidFill>
                  <a:schemeClr val="tx1"/>
                </a:solidFill>
                <a:effectLst/>
                <a:latin typeface="+mn-lt"/>
                <a:ea typeface="+mn-ea"/>
                <a:cs typeface="+mn-cs"/>
              </a:rPr>
              <a:t>では</a:t>
            </a:r>
            <a:r>
              <a:rPr kumimoji="1" lang="en-US" altLang="ja-JP" sz="1200" b="0" i="0" kern="1200" dirty="0" smtClean="0">
                <a:solidFill>
                  <a:schemeClr val="tx1"/>
                </a:solidFill>
                <a:effectLst/>
                <a:latin typeface="+mn-lt"/>
                <a:ea typeface="+mn-ea"/>
                <a:cs typeface="+mn-cs"/>
              </a:rPr>
              <a:t>8,512</a:t>
            </a:r>
            <a:r>
              <a:rPr kumimoji="1" lang="ja-JP" altLang="en-US" sz="1200" b="0" i="0" kern="1200" dirty="0" smtClean="0">
                <a:solidFill>
                  <a:schemeClr val="tx1"/>
                </a:solidFill>
                <a:effectLst/>
                <a:latin typeface="+mn-lt"/>
                <a:ea typeface="+mn-ea"/>
                <a:cs typeface="+mn-cs"/>
              </a:rPr>
              <a:t>通りにもなります。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これらの全数テストを考えると、テスト実行を行う以前に、テストケースを洗い出すだけでも膨大な時間がかかります。</a:t>
            </a:r>
            <a:endParaRPr kumimoji="1" lang="en-US" altLang="ja-JP" dirty="0" smtClean="0"/>
          </a:p>
          <a:p>
            <a:endParaRPr kumimoji="1" lang="en-US" altLang="ja-JP" dirty="0" smtClean="0"/>
          </a:p>
          <a:p>
            <a:r>
              <a:rPr kumimoji="1" lang="ja-JP" altLang="en-US" dirty="0" smtClean="0"/>
              <a:t>そのため、実際のテストではソフトウェアの性質や、目的、リスクなどにより、優先順位をつけてテストを行うことが必要です。</a:t>
            </a:r>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メモ</a:t>
            </a:r>
            <a:r>
              <a:rPr kumimoji="1" lang="en-US" altLang="ja-JP" dirty="0" smtClean="0"/>
              <a:t>】</a:t>
            </a:r>
          </a:p>
          <a:p>
            <a:r>
              <a:rPr kumimoji="1" lang="ja-JP" altLang="en-US" dirty="0" smtClean="0"/>
              <a:t>■</a:t>
            </a:r>
            <a:r>
              <a:rPr kumimoji="1" lang="ja-JP" altLang="en-US" dirty="0" smtClean="0"/>
              <a:t>原則２：全数テストは不可能</a:t>
            </a:r>
          </a:p>
          <a:p>
            <a:r>
              <a:rPr kumimoji="1" lang="ja-JP" altLang="en-US" dirty="0" smtClean="0"/>
              <a:t>「全数テスト」とは、ソフトウェアに入力する可能性のある、すべてのパターンをテストすることです。</a:t>
            </a:r>
          </a:p>
          <a:p>
            <a:r>
              <a:rPr kumimoji="1" lang="ja-JP" altLang="en-US" dirty="0" smtClean="0"/>
              <a:t>しかし、入力条件の全組み合わせをテストするのは、テストケースが膨大になりすぎるため、単純な機能レベルのテスト以外では非現実的です。</a:t>
            </a:r>
          </a:p>
          <a:p>
            <a:r>
              <a:rPr kumimoji="1" lang="ja-JP" altLang="en-US" dirty="0" smtClean="0"/>
              <a:t>全数テストを考える際の、テストケースの数の増え方に関して、興味深い動画がありますので、こちらを参考にしてください。</a:t>
            </a:r>
          </a:p>
          <a:p>
            <a:endParaRPr kumimoji="1" lang="ja-JP" altLang="en-US" dirty="0" smtClean="0"/>
          </a:p>
          <a:p>
            <a:r>
              <a:rPr kumimoji="1" lang="ja-JP" altLang="en-US" dirty="0" smtClean="0"/>
              <a:t>このように、全数テストを考えると、テスト実行を実行する以前に、テストケースを洗い出すだけでも膨大な時間がかかることが分かります。</a:t>
            </a:r>
          </a:p>
          <a:p>
            <a:r>
              <a:rPr kumimoji="1" lang="ja-JP" altLang="en-US" dirty="0" smtClean="0"/>
              <a:t>そのため、実際のテストでは、ソフトウェアの性質、目的、使われ方、考えられるリスク、</a:t>
            </a:r>
          </a:p>
          <a:p>
            <a:r>
              <a:rPr kumimoji="1" lang="ja-JP" altLang="en-US" dirty="0" smtClean="0"/>
              <a:t>などにより、重点的にテストをおこなう場所を絞ったり、優先順位をつけたりしてテストをおこないます</a:t>
            </a:r>
            <a:r>
              <a:rPr kumimoji="1" lang="ja-JP" altLang="en-US" dirty="0" smtClean="0"/>
              <a:t>。</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85C0DB5B-4700-4125-9D77-B2FD556C8E4C}" type="slidenum">
              <a:rPr kumimoji="1" lang="ja-JP" altLang="en-US" smtClean="0"/>
              <a:t>9</a:t>
            </a:fld>
            <a:endParaRPr kumimoji="1" lang="ja-JP" altLang="en-US"/>
          </a:p>
        </p:txBody>
      </p:sp>
    </p:spTree>
    <p:extLst>
      <p:ext uri="{BB962C8B-B14F-4D97-AF65-F5344CB8AC3E}">
        <p14:creationId xmlns:p14="http://schemas.microsoft.com/office/powerpoint/2010/main" val="63759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145634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234911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286787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279438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108247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378211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144305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334960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24157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324473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BD35198-D055-415F-B57B-77BFAA5AD05B}" type="datetimeFigureOut">
              <a:rPr kumimoji="1" lang="ja-JP" altLang="en-US" smtClean="0"/>
              <a:t>2017/2/13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86275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35198-D055-415F-B57B-77BFAA5AD05B}" type="datetimeFigureOut">
              <a:rPr kumimoji="1" lang="ja-JP" altLang="en-US" smtClean="0"/>
              <a:t>2017/2/13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B56C0-7603-4073-B239-25FB5C5F84AE}" type="slidenum">
              <a:rPr kumimoji="1" lang="ja-JP" altLang="en-US" smtClean="0"/>
              <a:t>‹#›</a:t>
            </a:fld>
            <a:endParaRPr kumimoji="1" lang="ja-JP" altLang="en-US"/>
          </a:p>
        </p:txBody>
      </p:sp>
    </p:spTree>
    <p:extLst>
      <p:ext uri="{BB962C8B-B14F-4D97-AF65-F5344CB8AC3E}">
        <p14:creationId xmlns:p14="http://schemas.microsoft.com/office/powerpoint/2010/main" val="2906845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pkitbox.com/knowledge/test/20121112-6"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ebrage.jp/techblog/7_principles_of_software_testing/"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5400" dirty="0"/>
              <a:t>JSTQB</a:t>
            </a:r>
            <a:r>
              <a:rPr lang="ja-JP" altLang="en-US" sz="5400" dirty="0"/>
              <a:t>認定テスト技術の紹介</a:t>
            </a:r>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76753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原則</a:t>
            </a:r>
            <a:r>
              <a:rPr lang="ja-JP" altLang="en-US" dirty="0"/>
              <a:t>５：殺虫剤のパラドックス</a:t>
            </a:r>
          </a:p>
        </p:txBody>
      </p:sp>
      <p:sp>
        <p:nvSpPr>
          <p:cNvPr id="5" name="コンテンツ プレースホルダー 4"/>
          <p:cNvSpPr>
            <a:spLocks noGrp="1"/>
          </p:cNvSpPr>
          <p:nvPr>
            <p:ph idx="1"/>
          </p:nvPr>
        </p:nvSpPr>
        <p:spPr>
          <a:xfrm>
            <a:off x="838200" y="1825625"/>
            <a:ext cx="7413171" cy="4351338"/>
          </a:xfrm>
        </p:spPr>
        <p:txBody>
          <a:bodyPr>
            <a:normAutofit/>
          </a:bodyPr>
          <a:lstStyle/>
          <a:p>
            <a:pPr marL="0" indent="0">
              <a:buNone/>
            </a:pPr>
            <a:r>
              <a:rPr lang="ja-JP" altLang="en-US" sz="2400" u="sng" dirty="0"/>
              <a:t>使</a:t>
            </a:r>
            <a:r>
              <a:rPr lang="ja-JP" altLang="en-US" sz="2400" u="sng" dirty="0" smtClean="0"/>
              <a:t>いまわされたテストでは、欠陥は見つからない</a:t>
            </a:r>
            <a:endParaRPr lang="en-US" altLang="ja-JP" sz="2400" u="sng" dirty="0" smtClean="0"/>
          </a:p>
          <a:p>
            <a:pPr marL="0" indent="0">
              <a:buNone/>
            </a:pPr>
            <a:endParaRPr lang="en-US" altLang="ja-JP" sz="2400" u="sng" dirty="0"/>
          </a:p>
          <a:p>
            <a:pPr marL="0" indent="0">
              <a:buNone/>
            </a:pPr>
            <a:r>
              <a:rPr lang="ja-JP" altLang="en-US" sz="2400" dirty="0" smtClean="0"/>
              <a:t>害虫駆除にずっと同じ殺虫剤を使っていると、そのうち虫が耐性を持つ。</a:t>
            </a:r>
            <a:endParaRPr lang="en-US" altLang="ja-JP" sz="2400" dirty="0" smtClean="0"/>
          </a:p>
          <a:p>
            <a:pPr marL="0" indent="0">
              <a:buNone/>
            </a:pPr>
            <a:endParaRPr lang="en-US" altLang="ja-JP" sz="2400" dirty="0"/>
          </a:p>
          <a:p>
            <a:pPr marL="0" indent="0">
              <a:buNone/>
            </a:pPr>
            <a:r>
              <a:rPr lang="ja-JP" altLang="en-US" sz="2400" dirty="0" smtClean="0"/>
              <a:t>ソフトウェアテストも同じテストを繰り返していると、そのテストでは新しい欠陥が見つからなくなる。</a:t>
            </a:r>
            <a:endParaRPr lang="en-US" altLang="ja-JP" sz="2400" dirty="0" smtClean="0"/>
          </a:p>
          <a:p>
            <a:pPr marL="0" indent="0">
              <a:buNone/>
            </a:pPr>
            <a:endParaRPr lang="en-US" altLang="ja-JP" sz="2400" dirty="0"/>
          </a:p>
          <a:p>
            <a:pPr marL="0" indent="0">
              <a:buNone/>
            </a:pPr>
            <a:r>
              <a:rPr lang="ja-JP" altLang="en-US" sz="2400" dirty="0" smtClean="0"/>
              <a:t>テストケースやテストデータは都度、見直しが必要。</a:t>
            </a:r>
            <a:endParaRPr lang="en-US" altLang="ja-JP" sz="2400" dirty="0" smtClean="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1647" y="1825625"/>
            <a:ext cx="3172460" cy="3965575"/>
          </a:xfrm>
          <a:prstGeom prst="rect">
            <a:avLst/>
          </a:prstGeom>
          <a:ln w="9525">
            <a:solidFill>
              <a:schemeClr val="tx1"/>
            </a:solidFill>
          </a:ln>
        </p:spPr>
      </p:pic>
    </p:spTree>
    <p:extLst>
      <p:ext uri="{BB962C8B-B14F-4D97-AF65-F5344CB8AC3E}">
        <p14:creationId xmlns:p14="http://schemas.microsoft.com/office/powerpoint/2010/main" val="159284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原則共通</a:t>
            </a:r>
            <a:endParaRPr lang="ja-JP" altLang="en-US" dirty="0"/>
          </a:p>
        </p:txBody>
      </p:sp>
      <p:sp>
        <p:nvSpPr>
          <p:cNvPr id="5" name="コンテンツ プレースホルダー 4"/>
          <p:cNvSpPr>
            <a:spLocks noGrp="1"/>
          </p:cNvSpPr>
          <p:nvPr>
            <p:ph idx="1"/>
          </p:nvPr>
        </p:nvSpPr>
        <p:spPr/>
        <p:txBody>
          <a:bodyPr/>
          <a:lstStyle/>
          <a:p>
            <a:pPr marL="0" indent="0">
              <a:buNone/>
            </a:pPr>
            <a:r>
              <a:rPr lang="ja-JP" altLang="en-US" u="sng" dirty="0" smtClean="0"/>
              <a:t>テストで欠陥</a:t>
            </a:r>
            <a:r>
              <a:rPr lang="ja-JP" altLang="en-US" u="sng" dirty="0" smtClean="0"/>
              <a:t>がないこと</a:t>
            </a:r>
            <a:r>
              <a:rPr lang="ja-JP" altLang="en-US" u="sng" dirty="0" smtClean="0"/>
              <a:t>は証明できない</a:t>
            </a:r>
            <a:endParaRPr lang="en-US" altLang="ja-JP" u="sng" dirty="0" smtClean="0"/>
          </a:p>
        </p:txBody>
      </p:sp>
    </p:spTree>
    <p:extLst>
      <p:ext uri="{BB962C8B-B14F-4D97-AF65-F5344CB8AC3E}">
        <p14:creationId xmlns:p14="http://schemas.microsoft.com/office/powerpoint/2010/main" val="72865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テストの</a:t>
            </a:r>
            <a:r>
              <a:rPr lang="ja-JP" altLang="en-US" dirty="0"/>
              <a:t>分類</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u="sng" dirty="0" smtClean="0"/>
              <a:t>テストはレベル（</a:t>
            </a:r>
            <a:r>
              <a:rPr lang="ja-JP" altLang="en-US" u="sng" dirty="0"/>
              <a:t>フェーズ</a:t>
            </a:r>
            <a:r>
              <a:rPr lang="ja-JP" altLang="en-US" u="sng" dirty="0" smtClean="0"/>
              <a:t>）や、タイプの観点で分類される</a:t>
            </a:r>
            <a:endParaRPr lang="en-US" altLang="ja-JP" u="sng" dirty="0" smtClean="0"/>
          </a:p>
          <a:p>
            <a:pPr marL="0" indent="0">
              <a:buNone/>
            </a:pPr>
            <a:r>
              <a:rPr kumimoji="1" lang="ja-JP" altLang="en-US" dirty="0" smtClean="0"/>
              <a:t>・テストレベル</a:t>
            </a:r>
            <a:endParaRPr kumimoji="1" lang="en-US" altLang="ja-JP" dirty="0" smtClean="0"/>
          </a:p>
          <a:p>
            <a:pPr marL="457200" lvl="1" indent="0">
              <a:buNone/>
            </a:pPr>
            <a:r>
              <a:rPr lang="ja-JP" altLang="en-US" dirty="0" smtClean="0"/>
              <a:t>テストの段階によって分類したもの。</a:t>
            </a:r>
            <a:endParaRPr lang="en-US" altLang="ja-JP" dirty="0"/>
          </a:p>
          <a:p>
            <a:pPr marL="457200" lvl="1" indent="0">
              <a:buNone/>
            </a:pPr>
            <a:r>
              <a:rPr lang="ja-JP" altLang="en-US" dirty="0" smtClean="0"/>
              <a:t>コンポーネントテスト、統合テスト、システムテスト、受け入れテスト。</a:t>
            </a:r>
            <a:endParaRPr lang="en-US" altLang="ja-JP" dirty="0" smtClean="0"/>
          </a:p>
          <a:p>
            <a:pPr marL="457200" lvl="1" indent="0">
              <a:buNone/>
            </a:pPr>
            <a:r>
              <a:rPr lang="ja-JP" altLang="en-US" dirty="0"/>
              <a:t>シーケンシャル開発モデルの場合、</a:t>
            </a:r>
            <a:r>
              <a:rPr lang="ja-JP" altLang="en-US" dirty="0" smtClean="0"/>
              <a:t>テストの各フェーズと対応</a:t>
            </a:r>
            <a:r>
              <a:rPr lang="ja-JP" altLang="en-US" dirty="0" smtClean="0"/>
              <a:t>することが多い。</a:t>
            </a:r>
            <a:endParaRPr lang="en-US" altLang="ja-JP" dirty="0" smtClean="0"/>
          </a:p>
          <a:p>
            <a:pPr marL="457200" lvl="1" indent="0">
              <a:buNone/>
            </a:pPr>
            <a:r>
              <a:rPr lang="ja-JP" altLang="en-US" dirty="0" smtClean="0"/>
              <a:t>イテレーティブ</a:t>
            </a:r>
            <a:r>
              <a:rPr lang="ja-JP" altLang="en-US" dirty="0"/>
              <a:t>開発モデルの場合</a:t>
            </a:r>
            <a:r>
              <a:rPr lang="ja-JP" altLang="en-US" dirty="0" smtClean="0"/>
              <a:t>は複数のフェーズ内で同じテストレベルが繰り返し実行される。</a:t>
            </a:r>
            <a:endParaRPr lang="en-US" altLang="ja-JP" dirty="0" smtClean="0"/>
          </a:p>
          <a:p>
            <a:pPr marL="0" indent="0">
              <a:buNone/>
            </a:pPr>
            <a:r>
              <a:rPr lang="ja-JP" altLang="en-US" dirty="0" smtClean="0"/>
              <a:t>・テストタイプ</a:t>
            </a:r>
            <a:endParaRPr lang="en-US" altLang="ja-JP" dirty="0" smtClean="0"/>
          </a:p>
          <a:p>
            <a:pPr marL="457200" lvl="1" indent="0">
              <a:buNone/>
            </a:pPr>
            <a:r>
              <a:rPr lang="ja-JP" altLang="en-US" dirty="0" smtClean="0"/>
              <a:t>要求の種類やソフトウェア構造で分類したもの。</a:t>
            </a:r>
            <a:endParaRPr lang="en-US" altLang="ja-JP" dirty="0" smtClean="0"/>
          </a:p>
          <a:p>
            <a:pPr marL="457200" lvl="1" indent="0">
              <a:buNone/>
            </a:pPr>
            <a:r>
              <a:rPr lang="ja-JP" altLang="en-US" dirty="0" smtClean="0"/>
              <a:t>すべてのテストレベルに対してすべてのテストタイプが実行可能。</a:t>
            </a:r>
            <a:endParaRPr lang="en-US" altLang="ja-JP" dirty="0" smtClean="0"/>
          </a:p>
          <a:p>
            <a:pPr marL="457200" lvl="1" indent="0">
              <a:buNone/>
            </a:pPr>
            <a:r>
              <a:rPr lang="ja-JP" altLang="en-US" dirty="0" smtClean="0"/>
              <a:t>機能テスト、非機能テスト、構造テスト、回帰テスト。</a:t>
            </a:r>
            <a:endParaRPr lang="en-US" altLang="ja-JP" dirty="0" smtClean="0"/>
          </a:p>
          <a:p>
            <a:pPr marL="457200" lvl="1" indent="0">
              <a:buNone/>
            </a:pPr>
            <a:endParaRPr kumimoji="1" lang="ja-JP" altLang="en-US" dirty="0"/>
          </a:p>
        </p:txBody>
      </p:sp>
    </p:spTree>
    <p:extLst>
      <p:ext uri="{BB962C8B-B14F-4D97-AF65-F5344CB8AC3E}">
        <p14:creationId xmlns:p14="http://schemas.microsoft.com/office/powerpoint/2010/main" val="259756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テストの</a:t>
            </a:r>
            <a:r>
              <a:rPr lang="ja-JP" altLang="en-US" dirty="0" smtClean="0"/>
              <a:t>分類（１）</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u="sng" dirty="0" smtClean="0"/>
              <a:t>テストはレベル（</a:t>
            </a:r>
            <a:r>
              <a:rPr lang="ja-JP" altLang="en-US" u="sng" dirty="0"/>
              <a:t>フェーズ</a:t>
            </a:r>
            <a:r>
              <a:rPr lang="ja-JP" altLang="en-US" u="sng" dirty="0" smtClean="0"/>
              <a:t>）や、タイプの観点で分類される</a:t>
            </a:r>
            <a:endParaRPr lang="en-US" altLang="ja-JP" u="sng" dirty="0" smtClean="0"/>
          </a:p>
          <a:p>
            <a:pPr marL="0" indent="0">
              <a:buNone/>
            </a:pPr>
            <a:r>
              <a:rPr kumimoji="1" lang="ja-JP" altLang="en-US" dirty="0" smtClean="0"/>
              <a:t>・テストレベル</a:t>
            </a:r>
            <a:endParaRPr kumimoji="1" lang="en-US" altLang="ja-JP" dirty="0" smtClean="0"/>
          </a:p>
          <a:p>
            <a:pPr marL="457200" lvl="1" indent="0">
              <a:buNone/>
            </a:pPr>
            <a:r>
              <a:rPr lang="ja-JP" altLang="en-US" dirty="0" smtClean="0"/>
              <a:t>テストの段階によって分類したもの。</a:t>
            </a:r>
            <a:endParaRPr lang="en-US" altLang="ja-JP" dirty="0"/>
          </a:p>
          <a:p>
            <a:pPr marL="457200" lvl="1" indent="0">
              <a:buNone/>
            </a:pPr>
            <a:r>
              <a:rPr lang="ja-JP" altLang="en-US" dirty="0" smtClean="0"/>
              <a:t>コンポーネントテスト、統合テスト、システムテスト、受け入れテスト。</a:t>
            </a:r>
            <a:endParaRPr lang="en-US" altLang="ja-JP" dirty="0" smtClean="0"/>
          </a:p>
          <a:p>
            <a:pPr marL="457200" lvl="1" indent="0">
              <a:buNone/>
            </a:pPr>
            <a:r>
              <a:rPr lang="ja-JP" altLang="en-US" dirty="0"/>
              <a:t>シーケンシャル開発モデルの場合、</a:t>
            </a:r>
            <a:r>
              <a:rPr lang="ja-JP" altLang="en-US" dirty="0" smtClean="0"/>
              <a:t>テストの各フェーズと対応</a:t>
            </a:r>
            <a:r>
              <a:rPr lang="ja-JP" altLang="en-US" dirty="0" smtClean="0"/>
              <a:t>することが多い。</a:t>
            </a:r>
            <a:endParaRPr lang="en-US" altLang="ja-JP" dirty="0" smtClean="0"/>
          </a:p>
          <a:p>
            <a:pPr marL="457200" lvl="1" indent="0">
              <a:buNone/>
            </a:pPr>
            <a:r>
              <a:rPr lang="ja-JP" altLang="en-US" dirty="0" smtClean="0"/>
              <a:t>イテレーティブ</a:t>
            </a:r>
            <a:r>
              <a:rPr lang="ja-JP" altLang="en-US" dirty="0"/>
              <a:t>開発モデルの場合</a:t>
            </a:r>
            <a:r>
              <a:rPr lang="ja-JP" altLang="en-US" dirty="0" smtClean="0"/>
              <a:t>は複数のフェーズ内で同じテストレベルが繰り返し実行される。</a:t>
            </a:r>
            <a:endParaRPr lang="en-US" altLang="ja-JP" dirty="0" smtClean="0"/>
          </a:p>
          <a:p>
            <a:pPr marL="0" indent="0">
              <a:buNone/>
            </a:pPr>
            <a:r>
              <a:rPr lang="ja-JP" altLang="en-US"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64845240"/>
              </p:ext>
            </p:extLst>
          </p:nvPr>
        </p:nvGraphicFramePr>
        <p:xfrm>
          <a:off x="-5174342" y="2237740"/>
          <a:ext cx="8128000" cy="2922088"/>
        </p:xfrm>
        <a:graphic>
          <a:graphicData uri="http://schemas.openxmlformats.org/drawingml/2006/table">
            <a:tbl>
              <a:tblPr bandRow="1">
                <a:tableStyleId>{5FD0F851-EC5A-4D38-B0AD-8093EC10F338}</a:tableStyleId>
              </a:tblPr>
              <a:tblGrid>
                <a:gridCol w="2648856"/>
                <a:gridCol w="5479144"/>
              </a:tblGrid>
              <a:tr h="925083">
                <a:tc>
                  <a:txBody>
                    <a:bodyPr/>
                    <a:lstStyle/>
                    <a:p>
                      <a:r>
                        <a:rPr kumimoji="1" lang="ja-JP" altLang="en-US" dirty="0" smtClean="0"/>
                        <a:t>コンポーネントテスト</a:t>
                      </a:r>
                      <a:endParaRPr kumimoji="1" lang="en-US" altLang="ja-JP" dirty="0" smtClean="0"/>
                    </a:p>
                  </a:txBody>
                  <a:tcPr/>
                </a:tc>
                <a:tc>
                  <a:txBody>
                    <a:bodyPr/>
                    <a:lstStyle/>
                    <a:p>
                      <a:r>
                        <a:rPr kumimoji="1" lang="ja-JP" altLang="en-US" dirty="0" smtClean="0"/>
                        <a:t>分離してテストが可能な単位の欠陥を既出し、正しく動作することを検証するテスト</a:t>
                      </a:r>
                      <a:endParaRPr kumimoji="1" lang="ja-JP" altLang="en-US" dirty="0"/>
                    </a:p>
                  </a:txBody>
                  <a:tcPr/>
                </a:tc>
              </a:tr>
              <a:tr h="925083">
                <a:tc>
                  <a:txBody>
                    <a:bodyPr/>
                    <a:lstStyle/>
                    <a:p>
                      <a:r>
                        <a:rPr kumimoji="1" lang="ja-JP" altLang="en-US" dirty="0" smtClean="0"/>
                        <a:t>統合テスト</a:t>
                      </a:r>
                      <a:endParaRPr kumimoji="1" lang="ja-JP" altLang="en-US" dirty="0"/>
                    </a:p>
                  </a:txBody>
                  <a:tcPr/>
                </a:tc>
                <a:tc>
                  <a:txBody>
                    <a:bodyPr/>
                    <a:lstStyle/>
                    <a:p>
                      <a:r>
                        <a:rPr kumimoji="1" lang="ja-JP" altLang="en-US" dirty="0" smtClean="0"/>
                        <a:t>コンポーネント間のインタフェース、あるいはシステム間のインタフェースなどを検証するテスト</a:t>
                      </a:r>
                      <a:endParaRPr kumimoji="1" lang="ja-JP" altLang="en-US" dirty="0"/>
                    </a:p>
                  </a:txBody>
                  <a:tcPr/>
                </a:tc>
              </a:tr>
              <a:tr h="535961">
                <a:tc>
                  <a:txBody>
                    <a:bodyPr/>
                    <a:lstStyle/>
                    <a:p>
                      <a:r>
                        <a:rPr kumimoji="1" lang="ja-JP" altLang="en-US" dirty="0" smtClean="0"/>
                        <a:t>システムテスト</a:t>
                      </a:r>
                      <a:endParaRPr kumimoji="1" lang="ja-JP" altLang="en-US" dirty="0"/>
                    </a:p>
                  </a:txBody>
                  <a:tcPr/>
                </a:tc>
                <a:tc>
                  <a:txBody>
                    <a:bodyPr/>
                    <a:lstStyle/>
                    <a:p>
                      <a:r>
                        <a:rPr kumimoji="1" lang="ja-JP" altLang="en-US" smtClean="0"/>
                        <a:t>システムやソフトウェアプロダクト全体</a:t>
                      </a:r>
                      <a:endParaRPr kumimoji="1" lang="ja-JP" altLang="en-US" dirty="0"/>
                    </a:p>
                  </a:txBody>
                  <a:tcPr/>
                </a:tc>
              </a:tr>
              <a:tr h="535961">
                <a:tc>
                  <a:txBody>
                    <a:bodyPr/>
                    <a:lstStyle/>
                    <a:p>
                      <a:r>
                        <a:rPr kumimoji="1" lang="ja-JP" altLang="en-US" dirty="0" smtClean="0"/>
                        <a:t>受け入れテスト</a:t>
                      </a:r>
                      <a:endParaRPr kumimoji="1" lang="ja-JP" altLang="en-US" dirty="0"/>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378335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テストの設計技法</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u="sng" dirty="0" smtClean="0"/>
              <a:t>基本はブラックボックスとホワイトボックス</a:t>
            </a:r>
            <a:endParaRPr lang="en-US" altLang="ja-JP" u="sng" dirty="0" smtClean="0"/>
          </a:p>
          <a:p>
            <a:r>
              <a:rPr lang="ja-JP" altLang="en-US" dirty="0" smtClean="0"/>
              <a:t>仕様ベース</a:t>
            </a:r>
            <a:endParaRPr lang="en-US" altLang="ja-JP" dirty="0" smtClean="0"/>
          </a:p>
          <a:p>
            <a:pPr marL="457200" lvl="1" indent="0">
              <a:buNone/>
            </a:pPr>
            <a:r>
              <a:rPr lang="ja-JP" altLang="en-US" dirty="0" smtClean="0"/>
              <a:t>仕様の分析に基づいてテストケースの取捨選択を行う。</a:t>
            </a:r>
            <a:r>
              <a:rPr kumimoji="1" lang="ja-JP" altLang="en-US" dirty="0" smtClean="0"/>
              <a:t>ブラックボックステスト設計と同義。</a:t>
            </a:r>
            <a:r>
              <a:rPr lang="ja-JP" altLang="en-US" dirty="0" smtClean="0"/>
              <a:t>同値分割法、境界値分析、デシジョンテーブルテスト、状態遷移テスト、ユースケーステスト</a:t>
            </a:r>
            <a:endParaRPr kumimoji="1" lang="en-US" altLang="ja-JP" dirty="0" smtClean="0"/>
          </a:p>
          <a:p>
            <a:r>
              <a:rPr lang="ja-JP" altLang="en-US" dirty="0" smtClean="0"/>
              <a:t>構造ベース</a:t>
            </a:r>
            <a:endParaRPr lang="en-US" altLang="ja-JP" dirty="0" smtClean="0"/>
          </a:p>
          <a:p>
            <a:pPr marL="457200" lvl="1" indent="0">
              <a:buNone/>
            </a:pPr>
            <a:r>
              <a:rPr lang="ja-JP" altLang="en-US" dirty="0" smtClean="0"/>
              <a:t>内部構造の分析に基づいてテストケースの取捨選択を行う。ホワイトボックステスト設計と同義。ステートメントカバレッジ（</a:t>
            </a:r>
            <a:r>
              <a:rPr lang="en-US" altLang="ja-JP" dirty="0" smtClean="0"/>
              <a:t>C0</a:t>
            </a:r>
            <a:r>
              <a:rPr lang="ja-JP" altLang="en-US" dirty="0" smtClean="0"/>
              <a:t>カバレッジ）、デシジョンカバレッジ（</a:t>
            </a:r>
            <a:r>
              <a:rPr lang="en-US" altLang="ja-JP" dirty="0" smtClean="0"/>
              <a:t>C1</a:t>
            </a:r>
            <a:r>
              <a:rPr lang="ja-JP" altLang="en-US" dirty="0" smtClean="0"/>
              <a:t>カバレッジ）。</a:t>
            </a:r>
            <a:endParaRPr lang="en-US" altLang="ja-JP" dirty="0" smtClean="0"/>
          </a:p>
          <a:p>
            <a:r>
              <a:rPr lang="ja-JP" altLang="en-US" dirty="0" smtClean="0"/>
              <a:t>経験ベース</a:t>
            </a:r>
            <a:endParaRPr lang="en-US" altLang="ja-JP" dirty="0" smtClean="0"/>
          </a:p>
          <a:p>
            <a:pPr marL="457200" lvl="1" indent="0">
              <a:buNone/>
            </a:pPr>
            <a:r>
              <a:rPr lang="ja-JP" altLang="en-US" dirty="0" smtClean="0"/>
              <a:t>担当者の経験ベースでテストケースを作成する。</a:t>
            </a:r>
            <a:r>
              <a:rPr lang="en-US" altLang="ja-JP" dirty="0" smtClean="0"/>
              <a:t>”</a:t>
            </a:r>
            <a:r>
              <a:rPr lang="ja-JP" altLang="en-US" dirty="0" smtClean="0"/>
              <a:t>勘と経験</a:t>
            </a:r>
            <a:r>
              <a:rPr lang="en-US" altLang="ja-JP" dirty="0" smtClean="0"/>
              <a:t>”</a:t>
            </a:r>
            <a:r>
              <a:rPr lang="ja-JP" altLang="en-US" dirty="0" err="1" smtClean="0"/>
              <a:t>、</a:t>
            </a:r>
            <a:r>
              <a:rPr lang="ja-JP" altLang="en-US" dirty="0" smtClean="0"/>
              <a:t>技量に依存。エラー推測、探索的テスト（アドホックテスト）</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9323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おわりに</a:t>
            </a:r>
            <a:endParaRPr kumimoji="1" lang="ja-JP" altLang="en-US" dirty="0"/>
          </a:p>
        </p:txBody>
      </p:sp>
      <p:sp>
        <p:nvSpPr>
          <p:cNvPr id="3" name="コンテンツ プレースホルダー 2"/>
          <p:cNvSpPr>
            <a:spLocks noGrp="1"/>
          </p:cNvSpPr>
          <p:nvPr>
            <p:ph idx="1"/>
          </p:nvPr>
        </p:nvSpPr>
        <p:spPr/>
        <p:txBody>
          <a:bodyPr>
            <a:noAutofit/>
          </a:bodyPr>
          <a:lstStyle/>
          <a:p>
            <a:pPr marL="0" indent="0">
              <a:buNone/>
            </a:pPr>
            <a:r>
              <a:rPr lang="ja-JP" altLang="en-US" sz="2400" u="sng" dirty="0" smtClean="0"/>
              <a:t>ガラパゴスにならないために</a:t>
            </a:r>
            <a:endParaRPr lang="en-US" altLang="ja-JP" sz="2400" u="sng" dirty="0" smtClean="0"/>
          </a:p>
          <a:p>
            <a:pPr marL="0" indent="0">
              <a:buNone/>
            </a:pPr>
            <a:endParaRPr lang="en-US" altLang="ja-JP" sz="2400" dirty="0"/>
          </a:p>
          <a:p>
            <a:r>
              <a:rPr lang="ja-JP" altLang="en-US" sz="2400" dirty="0" smtClean="0"/>
              <a:t>今回</a:t>
            </a:r>
            <a:r>
              <a:rPr lang="ja-JP" altLang="en-US" sz="2400" dirty="0"/>
              <a:t>の勉強会では、</a:t>
            </a:r>
            <a:r>
              <a:rPr lang="en-US" altLang="ja-JP" sz="2400" dirty="0"/>
              <a:t>ISTQB</a:t>
            </a:r>
            <a:r>
              <a:rPr lang="ja-JP" altLang="en-US" sz="2400" dirty="0"/>
              <a:t>が認定する国際的なソフトウェアテストの考え方や用語について紹介させて</a:t>
            </a:r>
            <a:r>
              <a:rPr lang="ja-JP" altLang="en-US" sz="2400" dirty="0" smtClean="0"/>
              <a:t>いただきました。</a:t>
            </a:r>
            <a:endParaRPr lang="en-US" altLang="ja-JP" sz="2400" dirty="0" smtClean="0"/>
          </a:p>
          <a:p>
            <a:r>
              <a:rPr lang="ja-JP" altLang="en-US" sz="2400" dirty="0" smtClean="0"/>
              <a:t>テストだけではないが、ソフトウェアの開発においてはプロジェクトの利害関係者との認識合わせが重要</a:t>
            </a:r>
            <a:endParaRPr lang="en-US" altLang="ja-JP" sz="2400" dirty="0" smtClean="0"/>
          </a:p>
          <a:p>
            <a:r>
              <a:rPr lang="en-US" altLang="ja-JP" sz="2400" dirty="0" smtClean="0"/>
              <a:t>E-FACTORY</a:t>
            </a:r>
            <a:r>
              <a:rPr lang="ja-JP" altLang="en-US" sz="2400" dirty="0" smtClean="0"/>
              <a:t>では、他部門や、新規</a:t>
            </a:r>
            <a:r>
              <a:rPr lang="en-US" altLang="ja-JP" sz="2400" dirty="0" err="1" smtClean="0"/>
              <a:t>Sier</a:t>
            </a:r>
            <a:r>
              <a:rPr lang="ja-JP" altLang="en-US" sz="2400" dirty="0" smtClean="0"/>
              <a:t>との連携が肝。</a:t>
            </a:r>
            <a:endParaRPr lang="en-US" altLang="ja-JP" sz="2400" dirty="0" smtClean="0"/>
          </a:p>
          <a:p>
            <a:r>
              <a:rPr lang="ja-JP" altLang="en-US" sz="2400" dirty="0" smtClean="0"/>
              <a:t>自社独自の方言や、考え方で開発していては認識の祖語や、効率的な開発が行えない。</a:t>
            </a:r>
            <a:endParaRPr lang="en-US" altLang="ja-JP" sz="2400" dirty="0" smtClean="0"/>
          </a:p>
          <a:p>
            <a:r>
              <a:rPr lang="ja-JP" altLang="en-US" sz="2400" dirty="0" smtClean="0"/>
              <a:t>他部門とのコミュニケーションや、他社との開発においてもミスコミュニケーションを防止することができる。</a:t>
            </a:r>
            <a:endParaRPr lang="en-US" altLang="ja-JP" sz="2400" dirty="0" smtClean="0"/>
          </a:p>
          <a:p>
            <a:r>
              <a:rPr kumimoji="1" lang="ja-JP" altLang="en-US" sz="2400" dirty="0" smtClean="0"/>
              <a:t>自社独自ではなく、国際的な認定に沿った用語の理解や技能を身に着けることで、ミスコミュニケーションを防止することが重要</a:t>
            </a:r>
            <a:endParaRPr kumimoji="1" lang="ja-JP" altLang="en-US" sz="2400" dirty="0"/>
          </a:p>
        </p:txBody>
      </p:sp>
    </p:spTree>
    <p:extLst>
      <p:ext uri="{BB962C8B-B14F-4D97-AF65-F5344CB8AC3E}">
        <p14:creationId xmlns:p14="http://schemas.microsoft.com/office/powerpoint/2010/main" val="207644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3"/>
              </a:rPr>
              <a:t>https://</a:t>
            </a:r>
            <a:r>
              <a:rPr lang="en-US" altLang="ja-JP" dirty="0" smtClean="0">
                <a:hlinkClick r:id="rId3"/>
              </a:rPr>
              <a:t>appkitbox.com/knowledge/test/20121112-6</a:t>
            </a:r>
            <a:endParaRPr lang="en-US" altLang="ja-JP" dirty="0" smtClean="0"/>
          </a:p>
          <a:p>
            <a:r>
              <a:rPr lang="en-US" altLang="ja-JP" dirty="0">
                <a:hlinkClick r:id="rId4"/>
              </a:rPr>
              <a:t>https://</a:t>
            </a:r>
            <a:r>
              <a:rPr lang="en-US" altLang="ja-JP" dirty="0" smtClean="0">
                <a:hlinkClick r:id="rId4"/>
              </a:rPr>
              <a:t>webrage.jp/techblog/7_principles_of_software_testing/</a:t>
            </a:r>
            <a:endParaRPr lang="en-US" altLang="ja-JP" dirty="0" smtClean="0"/>
          </a:p>
          <a:p>
            <a:r>
              <a:rPr lang="en-US" altLang="ja-JP" dirty="0"/>
              <a:t>『</a:t>
            </a:r>
            <a:r>
              <a:rPr lang="ja-JP" altLang="en-US" dirty="0"/>
              <a:t>ソフトウェアテスト教科書 </a:t>
            </a:r>
            <a:r>
              <a:rPr lang="en-US" altLang="ja-JP" dirty="0"/>
              <a:t>JSTQB Foundation </a:t>
            </a:r>
            <a:r>
              <a:rPr lang="ja-JP" altLang="en-US" dirty="0"/>
              <a:t>第</a:t>
            </a:r>
            <a:r>
              <a:rPr lang="en-US" altLang="ja-JP" dirty="0"/>
              <a:t>3</a:t>
            </a:r>
            <a:r>
              <a:rPr lang="ja-JP" altLang="en-US" dirty="0"/>
              <a:t>版</a:t>
            </a:r>
            <a:r>
              <a:rPr lang="en-US" altLang="ja-JP" dirty="0" smtClean="0"/>
              <a:t>』</a:t>
            </a:r>
          </a:p>
          <a:p>
            <a:r>
              <a:rPr lang="en-US" altLang="ja-JP" dirty="0"/>
              <a:t>http://www.xn--cckyb8ika7450e78m704d6wf.com/%E5%AE%B3%E8%99%AB%E9%A7%86%E9%99%A4%E3%80%80%E5%AE%B6%E5%BA%AD%E7%94%A8%E6%AE%BA%E8%99%AB%E5%89%A4%E3%81%AE%E5%AE%89%E5%85%A8%E6%80%A7/</a:t>
            </a:r>
            <a:endParaRPr lang="en-US" altLang="ja-JP" dirty="0" smtClean="0"/>
          </a:p>
          <a:p>
            <a:endParaRPr kumimoji="1" lang="en-US" altLang="ja-JP" dirty="0"/>
          </a:p>
        </p:txBody>
      </p:sp>
    </p:spTree>
    <p:extLst>
      <p:ext uri="{BB962C8B-B14F-4D97-AF65-F5344CB8AC3E}">
        <p14:creationId xmlns:p14="http://schemas.microsoft.com/office/powerpoint/2010/main" val="2927954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73867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はじめに</a:t>
            </a:r>
            <a:endParaRPr kumimoji="1" lang="en-US" altLang="ja-JP" dirty="0" smtClean="0"/>
          </a:p>
          <a:p>
            <a:r>
              <a:rPr lang="en-US" altLang="ja-JP" dirty="0" smtClean="0"/>
              <a:t>JSTQB</a:t>
            </a:r>
            <a:r>
              <a:rPr lang="ja-JP" altLang="en-US" dirty="0" smtClean="0"/>
              <a:t>とは</a:t>
            </a:r>
            <a:endParaRPr lang="en-US" altLang="ja-JP" dirty="0" smtClean="0"/>
          </a:p>
          <a:p>
            <a:r>
              <a:rPr lang="en-US" altLang="ja-JP" dirty="0" smtClean="0"/>
              <a:t>JSTQB</a:t>
            </a:r>
            <a:r>
              <a:rPr lang="ja-JP" altLang="en-US" dirty="0" smtClean="0"/>
              <a:t>におけるテストの考え方</a:t>
            </a:r>
            <a:endParaRPr lang="en-US" altLang="ja-JP" dirty="0" smtClean="0"/>
          </a:p>
          <a:p>
            <a:pPr lvl="1"/>
            <a:r>
              <a:rPr lang="ja-JP" altLang="en-US" dirty="0" smtClean="0"/>
              <a:t>ソフトウェアテストの必要性</a:t>
            </a:r>
            <a:endParaRPr lang="en-US" altLang="ja-JP" dirty="0" smtClean="0"/>
          </a:p>
          <a:p>
            <a:pPr lvl="1"/>
            <a:r>
              <a:rPr lang="ja-JP" altLang="en-US" dirty="0" smtClean="0"/>
              <a:t>ソフトウェアテストとは</a:t>
            </a:r>
            <a:endParaRPr lang="en-US" altLang="ja-JP" dirty="0" smtClean="0"/>
          </a:p>
          <a:p>
            <a:pPr lvl="1"/>
            <a:r>
              <a:rPr lang="ja-JP" altLang="en-US" dirty="0" smtClean="0"/>
              <a:t>テストの</a:t>
            </a:r>
            <a:r>
              <a:rPr lang="en-US" altLang="ja-JP" dirty="0" smtClean="0"/>
              <a:t>7</a:t>
            </a:r>
            <a:r>
              <a:rPr lang="ja-JP" altLang="en-US" dirty="0" smtClean="0"/>
              <a:t>原則</a:t>
            </a:r>
            <a:endParaRPr lang="en-US" altLang="ja-JP" dirty="0" smtClean="0"/>
          </a:p>
          <a:p>
            <a:pPr lvl="1"/>
            <a:r>
              <a:rPr kumimoji="1" lang="ja-JP" altLang="en-US" dirty="0" smtClean="0"/>
              <a:t>テストの分類</a:t>
            </a:r>
            <a:endParaRPr lang="en-US" altLang="ja-JP" dirty="0" smtClean="0"/>
          </a:p>
          <a:p>
            <a:pPr lvl="1"/>
            <a:r>
              <a:rPr lang="ja-JP" altLang="en-US" dirty="0" smtClean="0"/>
              <a:t>テストの設計技法</a:t>
            </a:r>
            <a:endParaRPr lang="en-US" altLang="ja-JP" dirty="0" smtClean="0"/>
          </a:p>
          <a:p>
            <a:pPr lvl="1"/>
            <a:r>
              <a:rPr lang="ja-JP" altLang="en-US" dirty="0" smtClean="0"/>
              <a:t>テストリーダとテスト担当者</a:t>
            </a:r>
            <a:endParaRPr lang="en-US" altLang="ja-JP" dirty="0" smtClean="0"/>
          </a:p>
          <a:p>
            <a:r>
              <a:rPr kumimoji="1" lang="ja-JP" altLang="en-US" dirty="0" smtClean="0"/>
              <a:t>おわりに</a:t>
            </a:r>
            <a:endParaRPr kumimoji="1" lang="ja-JP" altLang="en-US" dirty="0"/>
          </a:p>
        </p:txBody>
      </p:sp>
    </p:spTree>
    <p:extLst>
      <p:ext uri="{BB962C8B-B14F-4D97-AF65-F5344CB8AC3E}">
        <p14:creationId xmlns:p14="http://schemas.microsoft.com/office/powerpoint/2010/main" val="402350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400" u="sng" dirty="0" smtClean="0"/>
              <a:t>ソフトウェアテストの</a:t>
            </a:r>
            <a:r>
              <a:rPr lang="ja-JP" altLang="en-US" sz="2400" u="sng" dirty="0"/>
              <a:t>国際</a:t>
            </a:r>
            <a:r>
              <a:rPr lang="ja-JP" altLang="en-US" sz="2400" u="sng" dirty="0" smtClean="0"/>
              <a:t>標準を身に着けよう</a:t>
            </a:r>
            <a:endParaRPr kumimoji="1" lang="en-US" altLang="ja-JP" sz="2400" u="sng" dirty="0" smtClean="0"/>
          </a:p>
          <a:p>
            <a:endParaRPr lang="en-US" altLang="ja-JP" sz="2400" dirty="0"/>
          </a:p>
          <a:p>
            <a:pPr marL="0" indent="0">
              <a:buNone/>
            </a:pPr>
            <a:r>
              <a:rPr kumimoji="1" lang="ja-JP" altLang="en-US" sz="2400" dirty="0" smtClean="0"/>
              <a:t>今回の勉強会では、</a:t>
            </a:r>
            <a:r>
              <a:rPr kumimoji="1" lang="en-US" altLang="ja-JP" sz="2400" dirty="0" smtClean="0"/>
              <a:t>JSTQB</a:t>
            </a:r>
            <a:r>
              <a:rPr lang="ja-JP" altLang="en-US" sz="2400" dirty="0" smtClean="0"/>
              <a:t>が</a:t>
            </a:r>
            <a:r>
              <a:rPr lang="ja-JP" altLang="en-US" sz="2400" dirty="0"/>
              <a:t>定義</a:t>
            </a:r>
            <a:r>
              <a:rPr kumimoji="1" lang="ja-JP" altLang="en-US" sz="2400" dirty="0" smtClean="0"/>
              <a:t>する</a:t>
            </a:r>
            <a:r>
              <a:rPr lang="ja-JP" altLang="en-US" sz="2400" dirty="0" smtClean="0"/>
              <a:t>国際的なソフトウェアテストの考え方や用語、技能について紹介します。</a:t>
            </a:r>
            <a:endParaRPr lang="en-US" altLang="ja-JP" sz="2400" dirty="0" smtClean="0"/>
          </a:p>
          <a:p>
            <a:pPr marL="0" indent="0">
              <a:buNone/>
            </a:pPr>
            <a:endParaRPr lang="en-US" altLang="ja-JP" sz="2400" dirty="0"/>
          </a:p>
          <a:p>
            <a:pPr marL="0" indent="0">
              <a:buNone/>
            </a:pPr>
            <a:r>
              <a:rPr lang="ja-JP" altLang="en-US" sz="2400" dirty="0" smtClean="0"/>
              <a:t>各課の開発現場におけるミスコミュニケーションの軽減や、</a:t>
            </a:r>
            <a:r>
              <a:rPr lang="en-US" altLang="ja-JP" sz="2400" dirty="0" smtClean="0"/>
              <a:t>JSTQB</a:t>
            </a:r>
            <a:r>
              <a:rPr lang="ja-JP" altLang="en-US" sz="2400" dirty="0" smtClean="0"/>
              <a:t>認定テスト技術者資格の取得に興味を持っていただくことを目的としています。</a:t>
            </a:r>
            <a:endParaRPr lang="en-US" altLang="ja-JP" sz="2400" dirty="0" smtClean="0"/>
          </a:p>
          <a:p>
            <a:endParaRPr kumimoji="1" lang="en-US" altLang="ja-JP" sz="2400" dirty="0"/>
          </a:p>
          <a:p>
            <a:endParaRPr kumimoji="1" lang="ja-JP" altLang="en-US" sz="2400" dirty="0"/>
          </a:p>
        </p:txBody>
      </p:sp>
    </p:spTree>
    <p:extLst>
      <p:ext uri="{BB962C8B-B14F-4D97-AF65-F5344CB8AC3E}">
        <p14:creationId xmlns:p14="http://schemas.microsoft.com/office/powerpoint/2010/main" val="319929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JSTQB</a:t>
            </a:r>
            <a:r>
              <a:rPr lang="ja-JP" altLang="en-US" dirty="0" smtClean="0"/>
              <a:t>とは</a:t>
            </a:r>
            <a:endParaRPr kumimoji="1" lang="ja-JP" altLang="en-US" dirty="0"/>
          </a:p>
        </p:txBody>
      </p:sp>
      <p:sp>
        <p:nvSpPr>
          <p:cNvPr id="3" name="コンテンツ プレースホルダー 2"/>
          <p:cNvSpPr>
            <a:spLocks noGrp="1"/>
          </p:cNvSpPr>
          <p:nvPr>
            <p:ph idx="1"/>
          </p:nvPr>
        </p:nvSpPr>
        <p:spPr>
          <a:xfrm>
            <a:off x="838200" y="1825625"/>
            <a:ext cx="7829550" cy="2136775"/>
          </a:xfrm>
        </p:spPr>
        <p:txBody>
          <a:bodyPr>
            <a:normAutofit/>
          </a:bodyPr>
          <a:lstStyle/>
          <a:p>
            <a:pPr marL="0" indent="0">
              <a:buNone/>
            </a:pPr>
            <a:r>
              <a:rPr kumimoji="1" lang="en-US" altLang="ja-JP" sz="2400" u="sng" dirty="0" smtClean="0"/>
              <a:t>ISTQB</a:t>
            </a:r>
            <a:r>
              <a:rPr kumimoji="1" lang="ja-JP" altLang="en-US" sz="2400" u="sng" dirty="0" smtClean="0"/>
              <a:t>に加盟する、テスト技術者資格認定の運営組織</a:t>
            </a:r>
            <a:endParaRPr kumimoji="1" lang="en-US" altLang="ja-JP" sz="2400" u="sng" dirty="0" smtClean="0"/>
          </a:p>
          <a:p>
            <a:endParaRPr lang="en-US" altLang="ja-JP" sz="2400" dirty="0"/>
          </a:p>
          <a:p>
            <a:pPr marL="0" indent="0">
              <a:buNone/>
            </a:pPr>
            <a:r>
              <a:rPr lang="en-US" altLang="ja-JP" sz="2400" dirty="0"/>
              <a:t>JSTQB</a:t>
            </a:r>
            <a:r>
              <a:rPr lang="ja-JP" altLang="en-US" sz="2400" dirty="0"/>
              <a:t>とは、日本におけるソフトウェアテスト技術者</a:t>
            </a:r>
            <a:r>
              <a:rPr lang="ja-JP" altLang="en-US" sz="2400" dirty="0" smtClean="0"/>
              <a:t>資格認定</a:t>
            </a:r>
            <a:r>
              <a:rPr lang="ja-JP" altLang="en-US" sz="2400" dirty="0"/>
              <a:t>の運営</a:t>
            </a:r>
            <a:r>
              <a:rPr lang="ja-JP" altLang="en-US" sz="2400" dirty="0" smtClean="0"/>
              <a:t>組織</a:t>
            </a:r>
            <a:r>
              <a:rPr lang="ja-JP" altLang="en-US" sz="2400" dirty="0" smtClean="0"/>
              <a:t>。</a:t>
            </a:r>
            <a:endParaRPr lang="en-US" altLang="ja-JP" sz="2400"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125" y="1825625"/>
            <a:ext cx="2352675" cy="1120908"/>
          </a:xfrm>
          <a:prstGeom prst="rect">
            <a:avLst/>
          </a:prstGeom>
          <a:ln w="9525" cap="sq" cmpd="thickThin">
            <a:solidFill>
              <a:srgbClr val="000000"/>
            </a:solidFill>
            <a:prstDash val="solid"/>
            <a:miter lim="800000"/>
          </a:ln>
          <a:effectLst>
            <a:innerShdw blurRad="76200">
              <a:srgbClr val="000000"/>
            </a:innerShdw>
          </a:effectLst>
        </p:spPr>
      </p:pic>
      <p:sp>
        <p:nvSpPr>
          <p:cNvPr id="5" name="コンテンツ プレースホルダー 2"/>
          <p:cNvSpPr txBox="1">
            <a:spLocks/>
          </p:cNvSpPr>
          <p:nvPr/>
        </p:nvSpPr>
        <p:spPr>
          <a:xfrm>
            <a:off x="838200" y="3923166"/>
            <a:ext cx="10515600" cy="2232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各国のテスト技術者認定組織が参加している</a:t>
            </a:r>
            <a:r>
              <a:rPr lang="en-US" altLang="ja-JP" sz="2400" dirty="0" smtClean="0"/>
              <a:t>ISTQB</a:t>
            </a:r>
            <a:r>
              <a:rPr lang="ja-JP" altLang="en-US" sz="2400" dirty="0" smtClean="0"/>
              <a:t>（</a:t>
            </a:r>
            <a:r>
              <a:rPr lang="en-US" altLang="ja-JP" sz="2400" dirty="0" smtClean="0"/>
              <a:t>International Software Testing Qualifications Board</a:t>
            </a:r>
            <a:r>
              <a:rPr lang="ja-JP" altLang="en-US" sz="2400" dirty="0" smtClean="0"/>
              <a:t>）の加盟組織として</a:t>
            </a:r>
            <a:r>
              <a:rPr lang="en-US" altLang="ja-JP" sz="2400" dirty="0" smtClean="0"/>
              <a:t>2005</a:t>
            </a:r>
            <a:r>
              <a:rPr lang="ja-JP" altLang="en-US" sz="2400" dirty="0" smtClean="0"/>
              <a:t>年</a:t>
            </a:r>
            <a:r>
              <a:rPr lang="en-US" altLang="ja-JP" sz="2400" dirty="0" smtClean="0"/>
              <a:t>4</a:t>
            </a:r>
            <a:r>
              <a:rPr lang="ja-JP" altLang="en-US" sz="2400" dirty="0" smtClean="0"/>
              <a:t>月に認定されている。</a:t>
            </a:r>
            <a:endParaRPr lang="en-US" altLang="ja-JP" sz="2400" dirty="0" smtClean="0"/>
          </a:p>
          <a:p>
            <a:pPr marL="0" indent="0">
              <a:buFont typeface="Arial" panose="020B0604020202020204" pitchFamily="34" charset="0"/>
              <a:buNone/>
            </a:pPr>
            <a:endParaRPr lang="en-US" altLang="ja-JP" sz="2400" dirty="0" smtClean="0"/>
          </a:p>
          <a:p>
            <a:pPr marL="0" indent="0">
              <a:buFont typeface="Arial" panose="020B0604020202020204" pitchFamily="34" charset="0"/>
              <a:buNone/>
            </a:pPr>
            <a:r>
              <a:rPr lang="en-US" altLang="ja-JP" sz="2400" dirty="0" smtClean="0"/>
              <a:t>JSTQB</a:t>
            </a:r>
            <a:r>
              <a:rPr lang="ja-JP" altLang="en-US" sz="2400" dirty="0" smtClean="0"/>
              <a:t>が運営するソフトウェアテスト技術者資格（認定テスト技術者資格）は海外でも有効な資格となっている。</a:t>
            </a:r>
            <a:endParaRPr lang="en-US" altLang="ja-JP" sz="2400" dirty="0" smtClean="0"/>
          </a:p>
          <a:p>
            <a:endParaRPr lang="ja-JP" altLang="en-US" sz="2400" dirty="0"/>
          </a:p>
        </p:txBody>
      </p:sp>
    </p:spTree>
    <p:extLst>
      <p:ext uri="{BB962C8B-B14F-4D97-AF65-F5344CB8AC3E}">
        <p14:creationId xmlns:p14="http://schemas.microsoft.com/office/powerpoint/2010/main" val="1578205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ソフトウェアテストの必要性</a:t>
            </a:r>
            <a:endParaRPr kumimoji="1" lang="ja-JP" altLang="en-US" dirty="0"/>
          </a:p>
        </p:txBody>
      </p:sp>
      <p:sp>
        <p:nvSpPr>
          <p:cNvPr id="3" name="コンテンツ プレースホルダー 2"/>
          <p:cNvSpPr>
            <a:spLocks noGrp="1"/>
          </p:cNvSpPr>
          <p:nvPr>
            <p:ph idx="1"/>
          </p:nvPr>
        </p:nvSpPr>
        <p:spPr/>
        <p:txBody>
          <a:bodyPr>
            <a:noAutofit/>
          </a:bodyPr>
          <a:lstStyle/>
          <a:p>
            <a:pPr marL="0" indent="0">
              <a:buNone/>
            </a:pPr>
            <a:r>
              <a:rPr kumimoji="1" lang="ja-JP" altLang="en-US" sz="2400" u="sng" dirty="0" smtClean="0"/>
              <a:t>安心、便利</a:t>
            </a:r>
            <a:r>
              <a:rPr lang="ja-JP" altLang="en-US" sz="2400" u="sng" dirty="0" smtClean="0"/>
              <a:t>な生活は、</a:t>
            </a:r>
            <a:r>
              <a:rPr kumimoji="1" lang="ja-JP" altLang="en-US" sz="2400" u="sng" dirty="0" smtClean="0"/>
              <a:t>ソフトウェアの品質に掛かっている</a:t>
            </a:r>
            <a:endParaRPr kumimoji="1" lang="en-US" altLang="ja-JP" sz="2400" u="sng" dirty="0" smtClean="0"/>
          </a:p>
          <a:p>
            <a:pPr marL="0" indent="0">
              <a:buNone/>
            </a:pPr>
            <a:endParaRPr lang="en-US" altLang="ja-JP" sz="2400" b="1" dirty="0"/>
          </a:p>
          <a:p>
            <a:pPr marL="0" indent="0">
              <a:buNone/>
            </a:pPr>
            <a:r>
              <a:rPr lang="ja-JP" altLang="en-US" sz="2400" dirty="0"/>
              <a:t>自動車、携帯電話、社会インフラ、企業システムなど、我々の身の回りは、ソフトウェアで</a:t>
            </a:r>
            <a:r>
              <a:rPr lang="ja-JP" altLang="en-US" sz="2400" dirty="0" smtClean="0"/>
              <a:t>占められている。すなわち</a:t>
            </a:r>
            <a:r>
              <a:rPr lang="ja-JP" altLang="en-US" sz="2400" dirty="0"/>
              <a:t>、我々の身体や財産の安全はソフトウェアに委ねられて</a:t>
            </a:r>
            <a:r>
              <a:rPr lang="ja-JP" altLang="en-US" sz="2400" dirty="0" smtClean="0"/>
              <a:t>いる。</a:t>
            </a:r>
            <a:endParaRPr lang="en-US" altLang="ja-JP" sz="2400" dirty="0" smtClean="0"/>
          </a:p>
          <a:p>
            <a:pPr marL="0" indent="0">
              <a:buNone/>
            </a:pPr>
            <a:endParaRPr lang="en-US" altLang="ja-JP" sz="2400" dirty="0"/>
          </a:p>
          <a:p>
            <a:pPr marL="0" indent="0">
              <a:buNone/>
            </a:pPr>
            <a:r>
              <a:rPr lang="ja-JP" altLang="en-US" sz="2400" dirty="0" smtClean="0"/>
              <a:t>しかし</a:t>
            </a:r>
            <a:r>
              <a:rPr lang="ja-JP" altLang="en-US" sz="2400" dirty="0"/>
              <a:t>昨今の状況を鑑みると、ソフトウェアの品質や信頼性、安全性が十分に確保されているとは言えません。ソフトウェアの品質や信頼性、安全性の確保は</a:t>
            </a:r>
            <a:r>
              <a:rPr lang="ja-JP" altLang="en-US" sz="2400" dirty="0" smtClean="0"/>
              <a:t>急務となっている</a:t>
            </a:r>
            <a:r>
              <a:rPr lang="ja-JP" altLang="en-US" sz="2400" dirty="0" smtClean="0"/>
              <a:t>。</a:t>
            </a:r>
            <a:endParaRPr lang="en-US" altLang="ja-JP" sz="2400" dirty="0" smtClean="0"/>
          </a:p>
        </p:txBody>
      </p:sp>
    </p:spTree>
    <p:extLst>
      <p:ext uri="{BB962C8B-B14F-4D97-AF65-F5344CB8AC3E}">
        <p14:creationId xmlns:p14="http://schemas.microsoft.com/office/powerpoint/2010/main" val="3598914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ソフトウェアテストとは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2400" u="sng" dirty="0" smtClean="0"/>
              <a:t>テストとは作業ではなく、プロセスのこと</a:t>
            </a:r>
            <a:endParaRPr kumimoji="1" lang="en-US" altLang="ja-JP" sz="2400" u="sng" dirty="0" smtClean="0"/>
          </a:p>
          <a:p>
            <a:endParaRPr lang="en-US" altLang="ja-JP" sz="2400" dirty="0"/>
          </a:p>
          <a:p>
            <a:pPr marL="0" indent="0">
              <a:buNone/>
            </a:pPr>
            <a:r>
              <a:rPr lang="ja-JP" altLang="en-US" sz="2400" dirty="0"/>
              <a:t>テストとは、全てのライフサイクルを通じて実施する静的、動的なプロセスにおいて、成果物が特定の要件を満足するかを判定し、目的に合致することを実証し、欠陥を見つけるため、ソフトウェアプロダクトや関連成果物に対し、計画、準備、評価をすること、と定義される。</a:t>
            </a:r>
            <a:endParaRPr lang="en-US" altLang="ja-JP" sz="2400" dirty="0"/>
          </a:p>
          <a:p>
            <a:endParaRPr lang="en-US" altLang="ja-JP" sz="2400" dirty="0"/>
          </a:p>
          <a:p>
            <a:pPr marL="0" indent="0">
              <a:buNone/>
            </a:pPr>
            <a:r>
              <a:rPr lang="ja-JP" altLang="en-US" sz="2400" dirty="0"/>
              <a:t>つまり、テストというのは単なる動作検証ではなく、計画から評価までのプロセス全体を</a:t>
            </a:r>
            <a:r>
              <a:rPr lang="ja-JP" altLang="en-US" sz="2400" dirty="0" smtClean="0"/>
              <a:t>指す。</a:t>
            </a:r>
            <a:endParaRPr lang="en-US" altLang="ja-JP" sz="2400" dirty="0"/>
          </a:p>
          <a:p>
            <a:endParaRPr kumimoji="1" lang="en-US" altLang="ja-JP" sz="2400" dirty="0" smtClean="0"/>
          </a:p>
        </p:txBody>
      </p:sp>
    </p:spTree>
    <p:extLst>
      <p:ext uri="{BB962C8B-B14F-4D97-AF65-F5344CB8AC3E}">
        <p14:creationId xmlns:p14="http://schemas.microsoft.com/office/powerpoint/2010/main" val="1232113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テストの</a:t>
            </a:r>
            <a:r>
              <a:rPr lang="en-US" altLang="ja-JP" dirty="0" smtClean="0"/>
              <a:t>7</a:t>
            </a:r>
            <a:r>
              <a:rPr lang="ja-JP" altLang="en-US" dirty="0" smtClean="0"/>
              <a:t>原則</a:t>
            </a:r>
            <a:endParaRPr kumimoji="1" lang="ja-JP" altLang="en-US" dirty="0"/>
          </a:p>
        </p:txBody>
      </p:sp>
      <p:sp>
        <p:nvSpPr>
          <p:cNvPr id="3" name="コンテンツ プレースホルダー 2"/>
          <p:cNvSpPr>
            <a:spLocks noGrp="1"/>
          </p:cNvSpPr>
          <p:nvPr>
            <p:ph idx="1"/>
          </p:nvPr>
        </p:nvSpPr>
        <p:spPr>
          <a:xfrm>
            <a:off x="838200" y="1825625"/>
            <a:ext cx="6346371" cy="4351338"/>
          </a:xfrm>
        </p:spPr>
        <p:txBody>
          <a:bodyPr>
            <a:normAutofit/>
          </a:bodyPr>
          <a:lstStyle/>
          <a:p>
            <a:pPr marL="0" indent="0">
              <a:buNone/>
            </a:pPr>
            <a:r>
              <a:rPr kumimoji="1" lang="ja-JP" altLang="en-US" sz="2400" u="sng" dirty="0" smtClean="0"/>
              <a:t>テストアプローチの基本原則</a:t>
            </a:r>
            <a:endParaRPr kumimoji="1" lang="en-US" altLang="ja-JP" sz="2400" u="sng" dirty="0" smtClean="0"/>
          </a:p>
          <a:p>
            <a:pPr marL="0" indent="0">
              <a:buNone/>
            </a:pPr>
            <a:endParaRPr kumimoji="1" lang="en-US" altLang="ja-JP" sz="2400" u="sng" dirty="0" smtClean="0"/>
          </a:p>
          <a:p>
            <a:pPr marL="0" indent="0">
              <a:buNone/>
            </a:pPr>
            <a:r>
              <a:rPr kumimoji="1" lang="ja-JP" altLang="en-US" sz="2400" dirty="0" smtClean="0"/>
              <a:t>テストアプローチにおける、最も重要で、多くのものに共通した考え方がこの</a:t>
            </a:r>
            <a:r>
              <a:rPr kumimoji="1" lang="en-US" altLang="ja-JP" sz="2400" dirty="0" smtClean="0"/>
              <a:t>7</a:t>
            </a:r>
            <a:r>
              <a:rPr kumimoji="1" lang="ja-JP" altLang="en-US" sz="2400" dirty="0" smtClean="0"/>
              <a:t>原則。</a:t>
            </a:r>
            <a:endParaRPr kumimoji="1" lang="en-US" altLang="ja-JP" sz="2400" dirty="0" smtClean="0"/>
          </a:p>
          <a:p>
            <a:pPr marL="0" indent="0">
              <a:buNone/>
            </a:pPr>
            <a:endParaRPr lang="en-US" altLang="ja-JP" sz="2400" dirty="0"/>
          </a:p>
          <a:p>
            <a:pPr marL="0" indent="0">
              <a:buNone/>
            </a:pPr>
            <a:r>
              <a:rPr kumimoji="1" lang="en-US" altLang="ja-JP" sz="2400" dirty="0" smtClean="0"/>
              <a:t>7</a:t>
            </a:r>
            <a:r>
              <a:rPr kumimoji="1" lang="ja-JP" altLang="en-US" sz="2400" dirty="0" smtClean="0"/>
              <a:t>原則を無視し、闇雲にテストアプローチを行うことは、ソフトウェアの品質を下げることにつながる。</a:t>
            </a:r>
            <a:endParaRPr kumimoji="1" lang="en-US" altLang="ja-JP" sz="2400" dirty="0" smtClean="0"/>
          </a:p>
        </p:txBody>
      </p:sp>
      <p:pic>
        <p:nvPicPr>
          <p:cNvPr id="4"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833" y="1825625"/>
            <a:ext cx="4100517" cy="3721203"/>
          </a:xfrm>
          <a:prstGeom prst="rect">
            <a:avLst/>
          </a:prstGeom>
          <a:ln w="9525">
            <a:solidFill>
              <a:schemeClr val="tx1"/>
            </a:solidFill>
          </a:ln>
        </p:spPr>
      </p:pic>
    </p:spTree>
    <p:extLst>
      <p:ext uri="{BB962C8B-B14F-4D97-AF65-F5344CB8AC3E}">
        <p14:creationId xmlns:p14="http://schemas.microsoft.com/office/powerpoint/2010/main" val="223477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原則１：テストは「欠陥がある」ことしか示せない</a:t>
            </a:r>
          </a:p>
        </p:txBody>
      </p:sp>
      <p:sp>
        <p:nvSpPr>
          <p:cNvPr id="5" name="コンテンツ プレースホルダー 4"/>
          <p:cNvSpPr>
            <a:spLocks noGrp="1"/>
          </p:cNvSpPr>
          <p:nvPr>
            <p:ph idx="1"/>
          </p:nvPr>
        </p:nvSpPr>
        <p:spPr/>
        <p:txBody>
          <a:bodyPr>
            <a:normAutofit/>
          </a:bodyPr>
          <a:lstStyle/>
          <a:p>
            <a:pPr marL="0" indent="0">
              <a:buNone/>
            </a:pPr>
            <a:r>
              <a:rPr lang="ja-JP" altLang="en-US" sz="2400" u="sng" dirty="0" smtClean="0"/>
              <a:t>テストで欠陥</a:t>
            </a:r>
            <a:r>
              <a:rPr lang="ja-JP" altLang="en-US" sz="2400" u="sng" dirty="0" smtClean="0"/>
              <a:t>がないこと</a:t>
            </a:r>
            <a:r>
              <a:rPr lang="ja-JP" altLang="en-US" sz="2400" u="sng" dirty="0" smtClean="0"/>
              <a:t>は証明</a:t>
            </a:r>
            <a:r>
              <a:rPr lang="ja-JP" altLang="en-US" sz="2400" u="sng" dirty="0" smtClean="0"/>
              <a:t>できない</a:t>
            </a:r>
            <a:endParaRPr lang="en-US" altLang="ja-JP" sz="2400" u="sng" dirty="0" smtClean="0"/>
          </a:p>
          <a:p>
            <a:pPr marL="0" indent="0">
              <a:buNone/>
            </a:pPr>
            <a:endParaRPr lang="en-US" altLang="ja-JP" sz="2400" u="sng" dirty="0"/>
          </a:p>
          <a:p>
            <a:pPr marL="0" indent="0">
              <a:buNone/>
            </a:pPr>
            <a:r>
              <a:rPr lang="ja-JP" altLang="en-US" sz="2400" dirty="0" smtClean="0"/>
              <a:t>テストで欠陥を見つければ、原因を究明して欠陥を取り除くことができます。</a:t>
            </a:r>
            <a:endParaRPr lang="en-US" altLang="ja-JP" sz="2400" dirty="0" smtClean="0"/>
          </a:p>
          <a:p>
            <a:pPr marL="0" indent="0">
              <a:buNone/>
            </a:pPr>
            <a:endParaRPr lang="en-US" altLang="ja-JP" sz="2400" dirty="0" smtClean="0"/>
          </a:p>
          <a:p>
            <a:pPr marL="0" indent="0">
              <a:buNone/>
            </a:pPr>
            <a:r>
              <a:rPr lang="ja-JP" altLang="en-US" sz="2400" dirty="0" smtClean="0"/>
              <a:t>しかし、テストで欠陥がないことは、証明ができない。</a:t>
            </a:r>
            <a:endParaRPr lang="en-US" altLang="ja-JP" sz="2400" dirty="0" smtClean="0"/>
          </a:p>
        </p:txBody>
      </p:sp>
    </p:spTree>
    <p:extLst>
      <p:ext uri="{BB962C8B-B14F-4D97-AF65-F5344CB8AC3E}">
        <p14:creationId xmlns:p14="http://schemas.microsoft.com/office/powerpoint/2010/main" val="343838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原則２：全数テストは不可能</a:t>
            </a:r>
          </a:p>
        </p:txBody>
      </p:sp>
      <p:sp>
        <p:nvSpPr>
          <p:cNvPr id="5" name="コンテンツ プレースホルダー 4"/>
          <p:cNvSpPr>
            <a:spLocks noGrp="1"/>
          </p:cNvSpPr>
          <p:nvPr>
            <p:ph idx="1"/>
          </p:nvPr>
        </p:nvSpPr>
        <p:spPr>
          <a:xfrm>
            <a:off x="838200" y="1825625"/>
            <a:ext cx="5067300" cy="3205162"/>
          </a:xfrm>
        </p:spPr>
        <p:txBody>
          <a:bodyPr>
            <a:noAutofit/>
          </a:bodyPr>
          <a:lstStyle/>
          <a:p>
            <a:pPr marL="0" indent="0">
              <a:buNone/>
            </a:pPr>
            <a:r>
              <a:rPr lang="ja-JP" altLang="en-US" sz="2400" u="sng" dirty="0" smtClean="0"/>
              <a:t>優先順位をつけて、効率的にテストを行う</a:t>
            </a:r>
            <a:endParaRPr lang="en-US" altLang="ja-JP" sz="2400" u="sng" dirty="0" smtClean="0"/>
          </a:p>
          <a:p>
            <a:pPr marL="0" indent="0">
              <a:buNone/>
            </a:pPr>
            <a:endParaRPr lang="en-US" altLang="ja-JP" sz="2400" u="sng" dirty="0"/>
          </a:p>
          <a:p>
            <a:pPr marL="0" indent="0">
              <a:buNone/>
            </a:pPr>
            <a:r>
              <a:rPr lang="en-US" altLang="ja-JP" sz="2400" dirty="0" err="1" smtClean="0"/>
              <a:t>n</a:t>
            </a:r>
            <a:r>
              <a:rPr lang="en-US" altLang="ja-JP" sz="2400" dirty="0" err="1" smtClean="0"/>
              <a:t>×n</a:t>
            </a:r>
            <a:r>
              <a:rPr lang="ja-JP" altLang="en-US" sz="2400" dirty="0" smtClean="0"/>
              <a:t>の</a:t>
            </a:r>
            <a:r>
              <a:rPr lang="ja-JP" altLang="en-US" sz="2400" dirty="0"/>
              <a:t>区分された格子状の道を、左上から右下まで遠回りを許しつつ同じ場所を通らない道順の数を数えたとき、</a:t>
            </a:r>
            <a:r>
              <a:rPr lang="en-US" altLang="ja-JP" sz="2400" dirty="0"/>
              <a:t>2×2</a:t>
            </a:r>
            <a:r>
              <a:rPr lang="ja-JP" altLang="en-US" sz="2400" dirty="0"/>
              <a:t>では</a:t>
            </a:r>
            <a:r>
              <a:rPr lang="en-US" altLang="ja-JP" sz="2400" dirty="0"/>
              <a:t>12</a:t>
            </a:r>
            <a:r>
              <a:rPr lang="ja-JP" altLang="en-US" sz="2400" dirty="0"/>
              <a:t>通り、</a:t>
            </a:r>
            <a:r>
              <a:rPr lang="en-US" altLang="ja-JP" sz="2400" dirty="0"/>
              <a:t>3×3</a:t>
            </a:r>
            <a:r>
              <a:rPr lang="ja-JP" altLang="en-US" sz="2400" dirty="0"/>
              <a:t>では</a:t>
            </a:r>
            <a:r>
              <a:rPr lang="en-US" altLang="ja-JP" sz="2400" dirty="0"/>
              <a:t>184</a:t>
            </a:r>
            <a:r>
              <a:rPr lang="ja-JP" altLang="en-US" sz="2400" dirty="0"/>
              <a:t>通り、</a:t>
            </a:r>
            <a:r>
              <a:rPr lang="en-US" altLang="ja-JP" sz="2400" dirty="0"/>
              <a:t>4×4</a:t>
            </a:r>
            <a:r>
              <a:rPr lang="ja-JP" altLang="en-US" sz="2400" dirty="0"/>
              <a:t>では</a:t>
            </a:r>
            <a:r>
              <a:rPr lang="en-US" altLang="ja-JP" sz="2400" dirty="0"/>
              <a:t>8,512</a:t>
            </a:r>
            <a:r>
              <a:rPr lang="ja-JP" altLang="en-US" sz="2400" dirty="0"/>
              <a:t>通りにもなります</a:t>
            </a:r>
            <a:r>
              <a:rPr lang="ja-JP" altLang="en-US" sz="2400" dirty="0" smtClean="0"/>
              <a:t>。</a:t>
            </a:r>
            <a:endParaRPr lang="en-US" altLang="ja-JP" sz="2400" dirty="0" smtClean="0"/>
          </a:p>
          <a:p>
            <a:pPr marL="0" indent="0">
              <a:buNone/>
            </a:pPr>
            <a:endParaRPr lang="en-US" altLang="ja-JP" sz="2400" dirty="0"/>
          </a:p>
          <a:p>
            <a:pPr marL="0" indent="0">
              <a:buNone/>
            </a:pPr>
            <a:endParaRPr lang="en-US" altLang="ja-JP" sz="2400" dirty="0"/>
          </a:p>
          <a:p>
            <a:pPr marL="0" indent="0">
              <a:buNone/>
            </a:pPr>
            <a:endParaRPr lang="en-US" altLang="ja-JP" sz="2400"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700848" cy="3205162"/>
          </a:xfrm>
          <a:prstGeom prst="rect">
            <a:avLst/>
          </a:prstGeom>
          <a:ln w="9525">
            <a:solidFill>
              <a:schemeClr val="tx1"/>
            </a:solidFill>
          </a:ln>
        </p:spPr>
      </p:pic>
      <p:sp>
        <p:nvSpPr>
          <p:cNvPr id="7" name="コンテンツ プレースホルダー 4"/>
          <p:cNvSpPr txBox="1">
            <a:spLocks/>
          </p:cNvSpPr>
          <p:nvPr/>
        </p:nvSpPr>
        <p:spPr>
          <a:xfrm>
            <a:off x="838200" y="5375274"/>
            <a:ext cx="10958648" cy="10255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これらの全数テストを考えると、テスト実行を行う以前に、テストケースを洗い出すだけでも膨大な時間がかかります。</a:t>
            </a:r>
            <a:endParaRPr lang="en-US" altLang="ja-JP" sz="2400" dirty="0"/>
          </a:p>
          <a:p>
            <a:pPr marL="0" indent="0">
              <a:buFont typeface="Arial" panose="020B0604020202020204" pitchFamily="34" charset="0"/>
              <a:buNone/>
            </a:pPr>
            <a:endParaRPr lang="en-US" altLang="ja-JP" sz="2400" dirty="0" smtClean="0"/>
          </a:p>
          <a:p>
            <a:pPr marL="0" indent="0">
              <a:buFont typeface="Arial" panose="020B0604020202020204" pitchFamily="34" charset="0"/>
              <a:buNone/>
            </a:pPr>
            <a:endParaRPr lang="en-US" altLang="ja-JP" sz="2400" dirty="0" smtClean="0"/>
          </a:p>
        </p:txBody>
      </p:sp>
    </p:spTree>
    <p:extLst>
      <p:ext uri="{BB962C8B-B14F-4D97-AF65-F5344CB8AC3E}">
        <p14:creationId xmlns:p14="http://schemas.microsoft.com/office/powerpoint/2010/main" val="2003838809"/>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1338</TotalTime>
  <Words>3800</Words>
  <Application>Microsoft Office PowerPoint</Application>
  <PresentationFormat>ワイド画面</PresentationFormat>
  <Paragraphs>345</Paragraphs>
  <Slides>17</Slides>
  <Notes>15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ＭＳ Ｐゴシック</vt:lpstr>
      <vt:lpstr>Arial</vt:lpstr>
      <vt:lpstr>Calibri</vt:lpstr>
      <vt:lpstr>Calibri Light</vt:lpstr>
      <vt:lpstr>Office Theme</vt:lpstr>
      <vt:lpstr>JSTQB認定テスト技術の紹介</vt:lpstr>
      <vt:lpstr>目次</vt:lpstr>
      <vt:lpstr>はじめに</vt:lpstr>
      <vt:lpstr>JSTQBとは</vt:lpstr>
      <vt:lpstr>ソフトウェアテストの必要性</vt:lpstr>
      <vt:lpstr>ソフトウェアテストとは</vt:lpstr>
      <vt:lpstr>テストの7原則</vt:lpstr>
      <vt:lpstr>原則１：テストは「欠陥がある」ことしか示せない</vt:lpstr>
      <vt:lpstr>原則２：全数テストは不可能</vt:lpstr>
      <vt:lpstr>原則５：殺虫剤のパラドックス</vt:lpstr>
      <vt:lpstr>原則共通</vt:lpstr>
      <vt:lpstr>テストの分類</vt:lpstr>
      <vt:lpstr>テストの分類（１）</vt:lpstr>
      <vt:lpstr>テストの設計技法</vt:lpstr>
      <vt:lpstr>おわりに</vt:lpstr>
      <vt:lpstr>参考文献</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勉強会資料</dc:title>
  <dc:creator>足立理</dc:creator>
  <cp:lastModifiedBy>足立理</cp:lastModifiedBy>
  <cp:revision>114</cp:revision>
  <dcterms:created xsi:type="dcterms:W3CDTF">2017-01-15T06:25:47Z</dcterms:created>
  <dcterms:modified xsi:type="dcterms:W3CDTF">2017-02-13T10:24:49Z</dcterms:modified>
</cp:coreProperties>
</file>