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B24106-A444-451E-B403-06764064E738}">
  <a:tblStyle styleId="{94B24106-A444-451E-B403-06764064E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b5fcc4ea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b5fcc4ea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7c06f08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7c06f08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836936fd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836936fd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836936f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836936f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836936fd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836936fd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5fcc4ea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b5fcc4ea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5fcc4ea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5fcc4ea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Introduce sarcasm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Identify differences between verbal and written sarcasm so audience knows </a:t>
            </a: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different challenges identification of each one poses.</a:t>
            </a:r>
            <a:b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- </a:t>
            </a: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Verbal sarcasm can be identified by cues such as facial feature and  prosodic changes.</a:t>
            </a:r>
            <a:b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- Written sarcasm can be identified by cues such as punctuation and emojis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 is sarcasm detection used for?</a:t>
            </a:r>
            <a:b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- Sarcasm in data can negatively impact classification accuracy when not accounted for (i.e. when taken literally instead of     sarcastically)</a:t>
            </a:r>
            <a:b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-  Some tasks sarcasm detection is used in include sentiment analysis and harassment detection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5fcc4ea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5fcc4ea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unique authors is unknown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5fcc4ea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5fcc4ea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Given train and test data from the sarcasmeval task, we use 10% of train as dev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Train: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3468 English tweets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867 sarcastic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2,601 non-sarcastic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Dev (10% of original train set):</a:t>
            </a:r>
            <a:b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Test: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1400 english tweets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■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200 sarcastic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■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1200 non-sarc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Notice how our data set is quite small and imbalance where there are a lot more non sarcastic tweets in comparison to sarcastic ones. We will further discuss issues possibly presents to our task in a later slide.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b5fcc4ea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b5fcc4ea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don’t know if we need the lil blurb on the left. It’s just text version of the figure but if it is helpful for speaking then leave it lol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Maybe add a figure of the vectorization process!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84e38b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84e38b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c06f08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c06f08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b99bec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b99bec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</a:t>
            </a:r>
            <a:r>
              <a:rPr lang="en"/>
              <a:t>the top 6 models of the 20 ran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in black of 0.4190;Highest F1 of Voting Ensemble + Polarity, 0.6531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consisted of kNN, AdaBoost (DT classifiers), MLP NN; decided to create Voting based off the top performing models of the other classifiers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Hence those models are the next best performing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run on polarity enriched vectors in 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 info helped with some models: kNN, Voting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Disadvantaged other models: MLP 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no difference for AdaBoost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trained really well for Train and Dev, but did badly on Test?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5fcc4ea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5fcc4ea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/>
              <a:t>Removed usernames and links that aren’t semantically meaningful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/>
              <a:t>Used VaderSentiment for polarity enriching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/>
              <a:t>Added classifiers like MLP NN, kNN, AdaBoost, Logistic Regression, NB, etc.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/>
              <a:t>All the F1s increased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 Detection </a:t>
            </a:r>
            <a:r>
              <a:rPr b="0" lang="en" sz="3200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🤔</a:t>
            </a:r>
            <a:endParaRPr b="0" sz="3200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Connie Chen, Mickey Shi, Nathaniel Imel, Sadaf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functioning affect recognition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Successive iterations of classifiers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sentiment 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Is this sarcastic?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Sarcasm is difficult to identify devoid of context, even for human observers, and many examples in the dataset lack critical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human observer has difficulty, a classifier on this data will be either inaccurate or overfitted</a:t>
            </a:r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368700" y="30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{94B24106-A444-451E-B403-06764064E738}</a:tableStyleId>
              </a:tblPr>
              <a:tblGrid>
                <a:gridCol w="888925"/>
                <a:gridCol w="3534050"/>
              </a:tblGrid>
              <a:tr h="381000">
                <a:tc rowSpan="5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Sarcastic</a:t>
                      </a:r>
                      <a:endParaRPr sz="125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You look fantastic in that new dress. It shows off your figure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Weathers wonderful today! 🎉 🎉 🎉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hate it here ❤ ❤ ❤ ❤ 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Biden is a great President like none other we have had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buy really rare pokemon card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23"/>
          <p:cNvGraphicFramePr/>
          <p:nvPr/>
        </p:nvGraphicFramePr>
        <p:xfrm>
          <a:off x="4991500" y="30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{94B24106-A444-451E-B403-06764064E738}</a:tableStyleId>
              </a:tblPr>
              <a:tblGrid>
                <a:gridCol w="761725"/>
                <a:gridCol w="3028325"/>
              </a:tblGrid>
              <a:tr h="3810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</a:t>
                      </a:r>
                      <a:endParaRPr sz="125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Who says the NHS isn’t a wonderful thing?</a:t>
                      </a:r>
                      <a:endParaRPr sz="95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4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"“You’re English right?”</a:t>
                      </a:r>
                      <a:endParaRPr sz="95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“Yeah, big time”"</a:t>
                      </a:r>
                      <a:endParaRPr sz="95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89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Well it's clear further restrictions are coming as I've been able to book my booster for this week</a:t>
                      </a:r>
                      <a:endParaRPr sz="105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classifier issues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Classifier has no notion of semantics, which is necessary for certain tweets that require niche knowledge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Our classifier misses on a number of tweets concerning British/American politics, Christmas,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VaderSentiment polarity metric doesn’t flag many pandemic-related terms as negative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lean toward genuine, rather than sarcastic interpretations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issues with the dataset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sarcasm examples in the test dataset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Differences in test/train composition: test dataset seems to have been trimmed of @mentions, whereas they’re plentiful in the training dataset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of the tweets concern Covid laws and curfews, which might not hold up well given new data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ratios of sarcastic vs. non-sarcastic data in test and training datasets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Non-English examples in the dataset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additions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Adaptation task: discriminate between a sarcastic and non-sarcastic rephrase.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feature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error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Reading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Aditya Joshi, Pushpak Bhattacharyya, and Mark J Carman. 2017. Automatic sarcasm detection: A survey.ACM Computing Surveys (CSUR), 50(5):1–22.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David Bamman and Noah Smith. 2015. Contextualized sarcasm detection on twitter. In Proceedings of the International AAAI Conference on Web and Social Media, volume 9, pages 574–577</a:t>
            </a:r>
            <a:r>
              <a:rPr lang="en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Ashwin Rajadesingan, Reza Zafarani, and Huan Liu. 2015. Sarcasm Detection on Twitter: A Behavioral Modeling Approach. In Proceedings of the Eighth ACM International Conference on Web Search and Data Mining (WSDM '15). Association for Computing Machinery, New York, NY, USA, 97–106.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Description: Intro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Sarcasm is a form of irony used to mock or show contempt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Verbal sarcasm vs. written sarcasm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Facial features and prosodic changes vs. punctuation and emojis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is sarcasm detection useful?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Discrepancy between literal vs. intended meaning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Sentiment analysis and </a:t>
            </a:r>
            <a:r>
              <a:rPr lang="en" sz="1400"/>
              <a:t>harassment</a:t>
            </a:r>
            <a:r>
              <a:rPr lang="en" sz="1400"/>
              <a:t> detection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Description: Primary Task &amp;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whether a given English tweet is sarcastic or not.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from iSarcasmEval shared-task.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text is labelled by the author of the text themselves.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Sarcastic=1; non-sarcastic=0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952500" y="3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{94B24106-A444-451E-B403-06764064E738}</a:tableStyleId>
              </a:tblPr>
              <a:tblGrid>
                <a:gridCol w="6129275"/>
                <a:gridCol w="110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Tweet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Label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only thing I got from college is a caffeine addiction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All these exams😭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Description: Data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30950" y="5143500"/>
            <a:ext cx="7688700" cy="22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789050" y="249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{94B24106-A444-451E-B403-06764064E738}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# of Sarcastic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# of Non-sarcastic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780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2342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3122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Dev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260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346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138" y="1033650"/>
            <a:ext cx="4699727" cy="38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large absolute difference in positivity could be a pragmatic marker for sarcasm [</a:t>
            </a:r>
            <a:r>
              <a:rPr lang="en">
                <a:solidFill>
                  <a:srgbClr val="000000"/>
                </a:solidFill>
              </a:rPr>
              <a:t>Rajadesingan et. al. 2015</a:t>
            </a:r>
            <a:r>
              <a:rPr lang="en"/>
              <a:t>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VaderSentiment generated positive/negative scores per tweet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Scores appended to the DeepMoji vector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Note: </a:t>
            </a:r>
            <a:r>
              <a:rPr lang="en"/>
              <a:t>VaderSentiment’s positivity evaluation on keywords in our dataset suggests it doesn’t actually catch many words (mostly nouns) that are connoted negatively: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Negative words that analyzed as neutral:</a:t>
            </a:r>
            <a:r>
              <a:rPr lang="en"/>
              <a:t> "unwell", "lockdown", "covid", "taxes", "politicians", “gaslight”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Positive words analyzed as neutral: “lmaoo”, “convenient”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Deliverable 2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SVM, with linear, sigmoid, rbf kernels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with differing depths</a:t>
            </a:r>
            <a:br>
              <a:rPr lang="en"/>
            </a:b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Deliverable 3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K-neighbors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AdaBoost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MLP neural network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Voting ensembles of various configurations of classifiers above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(Macro F1 Scores)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265825" y="2060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{94B24106-A444-451E-B403-06764064E738}</a:tableStyleId>
              </a:tblPr>
              <a:tblGrid>
                <a:gridCol w="861225"/>
                <a:gridCol w="926775"/>
                <a:gridCol w="741050"/>
                <a:gridCol w="915850"/>
                <a:gridCol w="861225"/>
                <a:gridCol w="861225"/>
                <a:gridCol w="861225"/>
                <a:gridCol w="861225"/>
                <a:gridCol w="861225"/>
                <a:gridCol w="861225"/>
              </a:tblGrid>
              <a:tr h="6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Predict</a:t>
                      </a:r>
                      <a:endParaRPr b="1"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Random</a:t>
                      </a:r>
                      <a:endParaRPr b="1"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MLP Neural NET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MLP Neural Net + Polarity</a:t>
                      </a:r>
                      <a:endParaRPr b="1" sz="11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Adaboost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Adaboost</a:t>
                      </a:r>
                      <a:endParaRPr b="1" sz="11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+ Polarity</a:t>
                      </a:r>
                      <a:endParaRPr b="1" sz="11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kNN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kNN</a:t>
                      </a:r>
                      <a:endParaRPr b="1" sz="11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+ Polarity</a:t>
                      </a:r>
                      <a:endParaRPr b="1" sz="11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Voting Ensemble</a:t>
                      </a:r>
                      <a:r>
                        <a:rPr b="1"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Voting Ensemble + Polarity</a:t>
                      </a:r>
                      <a:endParaRPr sz="11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0.4754</a:t>
                      </a:r>
                      <a:endParaRPr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0.9978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0.9978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0.6934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0.6934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0.6846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0.6870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0.8149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0.8187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Dev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0.4820</a:t>
                      </a:r>
                      <a:endParaRPr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0.9610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0.9376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0.6657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0.6657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0.6365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0.6495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0.7660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0.7906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0.4190</a:t>
                      </a:r>
                      <a:endParaRPr b="1" sz="13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0.6008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0.5776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0.6160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0.6160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0.6194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0.6375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0.6421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0.6531</a:t>
                      </a:r>
                      <a:endParaRPr b="1" sz="13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 vs. D3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92325" y="5343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710100" y="1955525"/>
            <a:ext cx="777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D2, linear SVM performed the best (F1 = 0.54)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D3, we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Pre-processed data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Added polarity information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Tried additional classifiers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Resulted in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Overall increase in F1s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Classifier-specific F1 increase with polarity information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Best-performing model being ensemble Voting  of highest-performing models (F1 = 0.65)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