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81"/>
  </p:notesMasterIdLst>
  <p:sldIdLst>
    <p:sldId id="256" r:id="rId2"/>
    <p:sldId id="395" r:id="rId3"/>
    <p:sldId id="396" r:id="rId4"/>
    <p:sldId id="397" r:id="rId5"/>
    <p:sldId id="398" r:id="rId6"/>
    <p:sldId id="470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71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3" r:id="rId33"/>
    <p:sldId id="424" r:id="rId34"/>
    <p:sldId id="425" r:id="rId35"/>
    <p:sldId id="426" r:id="rId36"/>
    <p:sldId id="427" r:id="rId37"/>
    <p:sldId id="428" r:id="rId38"/>
    <p:sldId id="429" r:id="rId39"/>
    <p:sldId id="430" r:id="rId40"/>
    <p:sldId id="431" r:id="rId41"/>
    <p:sldId id="432" r:id="rId42"/>
    <p:sldId id="433" r:id="rId43"/>
    <p:sldId id="434" r:id="rId44"/>
    <p:sldId id="435" r:id="rId45"/>
    <p:sldId id="436" r:id="rId46"/>
    <p:sldId id="437" r:id="rId47"/>
    <p:sldId id="438" r:id="rId48"/>
    <p:sldId id="439" r:id="rId49"/>
    <p:sldId id="440" r:id="rId50"/>
    <p:sldId id="441" r:id="rId51"/>
    <p:sldId id="442" r:id="rId52"/>
    <p:sldId id="443" r:id="rId53"/>
    <p:sldId id="444" r:id="rId54"/>
    <p:sldId id="445" r:id="rId55"/>
    <p:sldId id="446" r:id="rId56"/>
    <p:sldId id="447" r:id="rId57"/>
    <p:sldId id="448" r:id="rId58"/>
    <p:sldId id="449" r:id="rId59"/>
    <p:sldId id="450" r:id="rId60"/>
    <p:sldId id="451" r:id="rId61"/>
    <p:sldId id="452" r:id="rId62"/>
    <p:sldId id="453" r:id="rId63"/>
    <p:sldId id="454" r:id="rId64"/>
    <p:sldId id="455" r:id="rId65"/>
    <p:sldId id="456" r:id="rId66"/>
    <p:sldId id="457" r:id="rId67"/>
    <p:sldId id="458" r:id="rId68"/>
    <p:sldId id="459" r:id="rId69"/>
    <p:sldId id="460" r:id="rId70"/>
    <p:sldId id="461" r:id="rId71"/>
    <p:sldId id="462" r:id="rId72"/>
    <p:sldId id="463" r:id="rId73"/>
    <p:sldId id="464" r:id="rId74"/>
    <p:sldId id="465" r:id="rId75"/>
    <p:sldId id="466" r:id="rId76"/>
    <p:sldId id="467" r:id="rId77"/>
    <p:sldId id="468" r:id="rId78"/>
    <p:sldId id="469" r:id="rId79"/>
    <p:sldId id="472" r:id="rId8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4842" autoAdjust="0"/>
    <p:restoredTop sz="94581" autoAdjust="0"/>
  </p:normalViewPr>
  <p:slideViewPr>
    <p:cSldViewPr>
      <p:cViewPr varScale="1">
        <p:scale>
          <a:sx n="70" d="100"/>
          <a:sy n="70" d="100"/>
        </p:scale>
        <p:origin x="-2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2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5B44465-06A0-4432-B2C2-D4A1DD0CB5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C83794-0DE7-42B4-B35B-38B59BB75C09}" type="slidenum">
              <a:rPr lang="en-US"/>
              <a:pPr/>
              <a:t>20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2AD1C7-0FF3-41AC-BFC4-0795F6F4F4A7}" type="slidenum">
              <a:rPr lang="en-US"/>
              <a:pPr/>
              <a:t>21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5ED97-C1A8-4561-8478-4D229A37B5EC}" type="slidenum">
              <a:rPr lang="en-US"/>
              <a:pPr/>
              <a:t>23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276C1B-61BD-4188-8E65-637CC479772C}" type="slidenum">
              <a:rPr lang="en-US"/>
              <a:pPr/>
              <a:t>24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3BEF98-2F11-492D-9656-52EA56F9A108}" type="slidenum">
              <a:rPr lang="en-US"/>
              <a:pPr/>
              <a:t>28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FC6EE3-4921-47F4-AA69-880BB68ED1F1}" type="slidenum">
              <a:rPr lang="en-US"/>
              <a:pPr/>
              <a:t>44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B29F7E-37A6-4587-9E44-3F2966AC3E44}" type="slidenum">
              <a:rPr lang="en-US"/>
              <a:pPr/>
              <a:t>47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A4F11E-39AD-4A17-9DB2-9719A5BB5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3FF050-E2BD-42EA-B57B-C25ABE3D72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CA30AF2-353C-4FDA-9B6B-51029AF660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35DBCF-32F1-4CED-A99A-0D2BCA29F3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C01CC4A-1583-41B5-B96D-175C426C2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BC6C45-7E48-4F6F-BAEC-00EE82A50C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D1A207-CA99-422A-925A-BE1A085F2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BCC182-EC13-48D9-8244-60F553BD99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2271758-99B0-42E4-974C-7118D51E2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F9B648-440F-4734-BD67-5B0F2AD1A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1F6937-6E25-4FAE-A6B5-1DDB7288F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charset="0"/>
              </a:defRPr>
            </a:lvl1pPr>
          </a:lstStyle>
          <a:p>
            <a:pPr>
              <a:defRPr/>
            </a:pPr>
            <a:fld id="{07CDB68A-0631-4756-A3EA-64ACC333D9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7398" name="Rectangle 6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1" name="Picture 7" descr="vu logo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848600" y="6197600"/>
            <a:ext cx="12954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7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7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7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7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7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7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7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7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8" grpId="0" build="p" autoUpdateAnimBg="0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73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73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73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73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73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73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73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73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73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73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73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73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73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73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73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09600" y="4419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GOOD Bye OOP</a:t>
            </a:r>
            <a:endParaRPr lang="en-US" dirty="0" smtClean="0"/>
          </a:p>
        </p:txBody>
      </p:sp>
      <p:pic>
        <p:nvPicPr>
          <p:cNvPr id="88066" name="Picture 2" descr="http://s.myniceprofile.com/myspacepic/495/4956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457200"/>
            <a:ext cx="3505200" cy="4000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i="1" smtClean="0"/>
              <a:t>this</a:t>
            </a:r>
            <a:r>
              <a:rPr lang="en-US" smtClean="0"/>
              <a:t>  </a:t>
            </a:r>
            <a:r>
              <a:rPr lang="en-US" b="1" smtClean="0"/>
              <a:t>Pointer</a:t>
            </a:r>
          </a:p>
        </p:txBody>
      </p:sp>
      <p:sp>
        <p:nvSpPr>
          <p:cNvPr id="78851" name="Rectangle 3"/>
          <p:cNvSpPr>
            <a:spLocks noGrp="1" noRot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</a:rPr>
              <a:t>Function space is common for every variable</a:t>
            </a:r>
          </a:p>
          <a:p>
            <a:endParaRPr lang="en-US" smtClean="0">
              <a:effectLst/>
            </a:endParaRPr>
          </a:p>
          <a:p>
            <a:r>
              <a:rPr lang="en-US" smtClean="0">
                <a:effectLst/>
              </a:rPr>
              <a:t>Whenever a new object is created:</a:t>
            </a:r>
          </a:p>
          <a:p>
            <a:pPr lvl="1"/>
            <a:r>
              <a:rPr lang="en-US" smtClean="0">
                <a:effectLst/>
              </a:rPr>
              <a:t>Memory is reserved for variables only.</a:t>
            </a:r>
          </a:p>
          <a:p>
            <a:pPr lvl="1"/>
            <a:r>
              <a:rPr lang="en-US" smtClean="0">
                <a:effectLst/>
              </a:rPr>
              <a:t>Previously defined functions are used over and over again.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i="1" smtClean="0"/>
              <a:t>this</a:t>
            </a:r>
            <a:r>
              <a:rPr lang="en-US" smtClean="0"/>
              <a:t>  </a:t>
            </a:r>
            <a:r>
              <a:rPr lang="en-US" b="1" smtClean="0"/>
              <a:t>Pointer</a:t>
            </a:r>
          </a:p>
        </p:txBody>
      </p:sp>
      <p:sp>
        <p:nvSpPr>
          <p:cNvPr id="7987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1625" y="1600200"/>
            <a:ext cx="8540750" cy="1752600"/>
          </a:xfrm>
          <a:noFill/>
        </p:spPr>
        <p:txBody>
          <a:bodyPr/>
          <a:lstStyle/>
          <a:p>
            <a:r>
              <a:rPr lang="en-US" smtClean="0">
                <a:effectLst/>
              </a:rPr>
              <a:t>Memory layout for objects is created.</a:t>
            </a:r>
          </a:p>
          <a:p>
            <a:r>
              <a:rPr lang="en-US" smtClean="0">
                <a:effectLst/>
              </a:rPr>
              <a:t>How does the function knows on which object to act?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838200" y="3962400"/>
            <a:ext cx="1600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1219200" y="40386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S1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2438400" y="3962400"/>
            <a:ext cx="1600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2819400" y="40386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S2</a:t>
            </a: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4038600" y="3962400"/>
            <a:ext cx="1600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4419600" y="40386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S3</a:t>
            </a:r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5638800" y="3962400"/>
            <a:ext cx="1600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6019800" y="40386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S4</a:t>
            </a:r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>
            <a:off x="1981200" y="5181600"/>
            <a:ext cx="4343400" cy="1676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2667000" y="5486400"/>
            <a:ext cx="3178175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Function Space</a:t>
            </a:r>
          </a:p>
          <a:p>
            <a:pPr>
              <a:spcBef>
                <a:spcPct val="50000"/>
              </a:spcBef>
            </a:pPr>
            <a:r>
              <a:rPr lang="en-US" sz="3200"/>
              <a:t> </a:t>
            </a:r>
            <a:r>
              <a:rPr lang="en-US" sz="2400"/>
              <a:t>getRollNo(); …..</a:t>
            </a:r>
          </a:p>
        </p:txBody>
      </p:sp>
      <p:sp>
        <p:nvSpPr>
          <p:cNvPr id="79887" name="Line 15"/>
          <p:cNvSpPr>
            <a:spLocks noChangeShapeType="1"/>
          </p:cNvSpPr>
          <p:nvPr/>
        </p:nvSpPr>
        <p:spPr bwMode="auto">
          <a:xfrm flipH="1" flipV="1">
            <a:off x="1981200" y="46482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888" name="Line 16"/>
          <p:cNvSpPr>
            <a:spLocks noChangeShapeType="1"/>
          </p:cNvSpPr>
          <p:nvPr/>
        </p:nvSpPr>
        <p:spPr bwMode="auto">
          <a:xfrm flipV="1">
            <a:off x="3276600" y="46482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889" name="Line 17"/>
          <p:cNvSpPr>
            <a:spLocks noChangeShapeType="1"/>
          </p:cNvSpPr>
          <p:nvPr/>
        </p:nvSpPr>
        <p:spPr bwMode="auto">
          <a:xfrm flipV="1">
            <a:off x="4419600" y="4495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890" name="Line 18"/>
          <p:cNvSpPr>
            <a:spLocks noChangeShapeType="1"/>
          </p:cNvSpPr>
          <p:nvPr/>
        </p:nvSpPr>
        <p:spPr bwMode="auto">
          <a:xfrm flipV="1">
            <a:off x="5715000" y="45720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smtClean="0"/>
              <a:t>Passing</a:t>
            </a:r>
            <a:r>
              <a:rPr lang="en-US" i="1" smtClean="0"/>
              <a:t> this</a:t>
            </a:r>
            <a:r>
              <a:rPr lang="en-US" smtClean="0"/>
              <a:t>  </a:t>
            </a:r>
            <a:r>
              <a:rPr lang="en-US" b="1" smtClean="0"/>
              <a:t>Pointer</a:t>
            </a:r>
          </a:p>
        </p:txBody>
      </p:sp>
      <p:sp>
        <p:nvSpPr>
          <p:cNvPr id="80899" name="Rectangle 3"/>
          <p:cNvSpPr>
            <a:spLocks noGrp="1" noRot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</a:rPr>
              <a:t>Whenever is functions is called the </a:t>
            </a:r>
            <a:r>
              <a:rPr lang="en-US" sz="4000" b="1" i="1" smtClean="0">
                <a:effectLst/>
              </a:rPr>
              <a:t>this</a:t>
            </a:r>
            <a:r>
              <a:rPr lang="en-US" smtClean="0">
                <a:effectLst/>
              </a:rPr>
              <a:t> pointer is passed as a parameter to that function.</a:t>
            </a:r>
          </a:p>
          <a:p>
            <a:endParaRPr lang="en-US" smtClean="0">
              <a:effectLst/>
            </a:endParaRPr>
          </a:p>
          <a:p>
            <a:r>
              <a:rPr lang="en-US" smtClean="0">
                <a:effectLst/>
              </a:rPr>
              <a:t>Function with n parameters is actually called  with n+1 parameter.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</a:rPr>
              <a:t>Declaration of </a:t>
            </a:r>
            <a:r>
              <a:rPr lang="en-US" i="1" smtClean="0">
                <a:effectLst/>
              </a:rPr>
              <a:t>this</a:t>
            </a:r>
            <a:r>
              <a:rPr lang="en-US" smtClean="0">
                <a:effectLst/>
              </a:rPr>
              <a:t> pointer</a:t>
            </a:r>
          </a:p>
        </p:txBody>
      </p:sp>
      <p:sp>
        <p:nvSpPr>
          <p:cNvPr id="81923" name="Rectangle 3"/>
          <p:cNvSpPr>
            <a:spLocks noGrp="1" noRot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</a:rPr>
              <a:t>DataType * const this;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i="1" smtClean="0">
                <a:effectLst/>
              </a:rPr>
              <a:t>this </a:t>
            </a:r>
            <a:r>
              <a:rPr lang="en-US" b="1" smtClean="0">
                <a:effectLst/>
              </a:rPr>
              <a:t>Pointer</a:t>
            </a:r>
          </a:p>
        </p:txBody>
      </p:sp>
      <p:sp>
        <p:nvSpPr>
          <p:cNvPr id="82947" name="Rectangle 3"/>
          <p:cNvSpPr>
            <a:spLocks noGrp="1" noRot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</a:rPr>
              <a:t>Address of each object is passed to the calling function.</a:t>
            </a:r>
          </a:p>
          <a:p>
            <a:r>
              <a:rPr lang="en-US" smtClean="0">
                <a:effectLst/>
              </a:rPr>
              <a:t>The address is derefrenced by the functions and hence they act on correct objects.</a:t>
            </a:r>
          </a:p>
          <a:p>
            <a:r>
              <a:rPr lang="en-US" smtClean="0">
                <a:effectLst/>
              </a:rPr>
              <a:t>The variable containing the “self-address ” is called this pointer.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</a:rPr>
              <a:t>Compiler Generated Code</a:t>
            </a:r>
          </a:p>
        </p:txBody>
      </p:sp>
      <p:sp>
        <p:nvSpPr>
          <p:cNvPr id="83971" name="Rectangle 3"/>
          <p:cNvSpPr>
            <a:spLocks noGrp="1" noRot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effectLst/>
              </a:rPr>
              <a:t>Student::Student(){</a:t>
            </a:r>
          </a:p>
          <a:p>
            <a:pPr>
              <a:buFont typeface="Arial" charset="0"/>
              <a:buNone/>
            </a:pPr>
            <a:r>
              <a:rPr lang="en-US" smtClean="0">
                <a:effectLst/>
              </a:rPr>
              <a:t>	rollNo = 0;</a:t>
            </a:r>
          </a:p>
          <a:p>
            <a:pPr>
              <a:buFont typeface="Arial" charset="0"/>
              <a:buNone/>
            </a:pPr>
            <a:r>
              <a:rPr lang="en-US" smtClean="0">
                <a:effectLst/>
              </a:rPr>
              <a:t>}</a:t>
            </a:r>
          </a:p>
          <a:p>
            <a:pPr>
              <a:buFont typeface="Arial" charset="0"/>
              <a:buNone/>
            </a:pPr>
            <a:endParaRPr lang="en-US" smtClean="0">
              <a:effectLst/>
            </a:endParaRPr>
          </a:p>
          <a:p>
            <a:pPr>
              <a:buFont typeface="Arial" charset="0"/>
              <a:buNone/>
            </a:pPr>
            <a:r>
              <a:rPr lang="en-US" smtClean="0">
                <a:effectLst/>
              </a:rPr>
              <a:t>Student::Student(){</a:t>
            </a:r>
          </a:p>
          <a:p>
            <a:pPr>
              <a:buFont typeface="Arial" charset="0"/>
              <a:buNone/>
            </a:pPr>
            <a:r>
              <a:rPr lang="en-US" smtClean="0">
                <a:effectLst/>
              </a:rPr>
              <a:t>	this.rollNo = 0;</a:t>
            </a:r>
          </a:p>
          <a:p>
            <a:pPr>
              <a:buFont typeface="Arial" charset="0"/>
              <a:buNone/>
            </a:pPr>
            <a:r>
              <a:rPr lang="en-US" smtClean="0">
                <a:effectLst/>
              </a:rPr>
              <a:t>}</a:t>
            </a:r>
          </a:p>
          <a:p>
            <a:pPr>
              <a:buFont typeface="Arial" charset="0"/>
              <a:buNone/>
            </a:pPr>
            <a:endParaRPr lang="en-US" smtClean="0">
              <a:effectLst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this Pointer</a:t>
            </a:r>
          </a:p>
        </p:txBody>
      </p:sp>
      <p:sp>
        <p:nvSpPr>
          <p:cNvPr id="3297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400" smtClean="0"/>
              <a:t>There are situations where designer wants to return reference to current object from a function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4400" smtClean="0"/>
              <a:t>In such cases reference is taken from this pointer like (*this)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33075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Student Student::setRollNo(int aNo)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	…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	return *this;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Student Student::setName(char *aName)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	…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	return *this;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33177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int main()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	Student aStudent;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	Student bStudent;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sz="20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	bStudent = aStudent.setName(“Ahmad”);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	…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	bStudent = aStudent.setName(“Ali”).setRollNo(2);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sz="20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	return 0;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540750" cy="1143000"/>
          </a:xfrm>
        </p:spPr>
        <p:txBody>
          <a:bodyPr/>
          <a:lstStyle/>
          <a:p>
            <a:r>
              <a:rPr lang="en-US" sz="11500" dirty="0" smtClean="0"/>
              <a:t>const</a:t>
            </a:r>
            <a:endParaRPr lang="en-US" sz="1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</a:rPr>
              <a:t>Accessor Functions</a:t>
            </a:r>
          </a:p>
        </p:txBody>
      </p:sp>
      <p:sp>
        <p:nvSpPr>
          <p:cNvPr id="71683" name="Rectangle 3"/>
          <p:cNvSpPr>
            <a:spLocks noGrp="1" noRot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r>
              <a:rPr lang="en-US" smtClean="0">
                <a:effectLst/>
              </a:rPr>
              <a:t>Usually, the data members are defined in a private part of the class- information hiding</a:t>
            </a:r>
          </a:p>
          <a:p>
            <a:endParaRPr lang="en-US" smtClean="0">
              <a:effectLst/>
            </a:endParaRPr>
          </a:p>
          <a:p>
            <a:r>
              <a:rPr lang="en-US" smtClean="0">
                <a:effectLst/>
              </a:rPr>
              <a:t>Accessor Functions are functions that are used to access these private data members.</a:t>
            </a:r>
          </a:p>
          <a:p>
            <a:endParaRPr lang="en-US" smtClean="0">
              <a:effectLst/>
            </a:endParaRPr>
          </a:p>
          <a:p>
            <a:r>
              <a:rPr lang="en-US" smtClean="0">
                <a:effectLst/>
              </a:rPr>
              <a:t>Accessor Functions are also useful in reducing error.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smtClean="0"/>
              <a:t>There are functions that are meant to be read only</a:t>
            </a:r>
          </a:p>
          <a:p>
            <a:pPr eaLnBrk="1" hangingPunct="1">
              <a:defRPr/>
            </a:pPr>
            <a:r>
              <a:rPr lang="en-US" sz="4400" smtClean="0"/>
              <a:t>There must exist a mechanism to detect error if such functions accidentally change the data member</a:t>
            </a:r>
          </a:p>
        </p:txBody>
      </p:sp>
      <p:sp>
        <p:nvSpPr>
          <p:cNvPr id="291843" name="Rectangle 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smtClean="0">
                <a:latin typeface="Courier New" pitchFamily="49" charset="0"/>
              </a:rPr>
              <a:t>const</a:t>
            </a:r>
            <a:r>
              <a:rPr lang="en-US" sz="4000" smtClean="0"/>
              <a:t> Member Functions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smtClean="0"/>
              <a:t>Keyword </a:t>
            </a:r>
            <a:r>
              <a:rPr lang="en-US" sz="4400" b="1" smtClean="0">
                <a:latin typeface="Courier New" pitchFamily="49" charset="0"/>
              </a:rPr>
              <a:t>const</a:t>
            </a:r>
            <a:r>
              <a:rPr lang="en-US" sz="4400" b="1" smtClean="0"/>
              <a:t> </a:t>
            </a:r>
            <a:r>
              <a:rPr lang="en-US" sz="4400" smtClean="0"/>
              <a:t>is placed at the end of the parameter list</a:t>
            </a:r>
          </a:p>
        </p:txBody>
      </p:sp>
      <p:sp>
        <p:nvSpPr>
          <p:cNvPr id="293891" name="Rectangle 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smtClean="0">
                <a:latin typeface="Courier New" pitchFamily="49" charset="0"/>
              </a:rPr>
              <a:t>const</a:t>
            </a:r>
            <a:r>
              <a:rPr lang="en-US" sz="4000" smtClean="0"/>
              <a:t> Member Functions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smtClean="0">
                <a:latin typeface="Courier New" pitchFamily="49" charset="0"/>
              </a:rPr>
              <a:t>const</a:t>
            </a:r>
            <a:r>
              <a:rPr lang="en-US" sz="4000" smtClean="0"/>
              <a:t> Member Functions</a:t>
            </a:r>
          </a:p>
        </p:txBody>
      </p:sp>
      <p:sp>
        <p:nvSpPr>
          <p:cNvPr id="2959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smtClean="0"/>
              <a:t>Declaration: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class ClassName{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	ReturnVal Function() const;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};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sz="2800" b="1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smtClean="0"/>
              <a:t>Definition: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ReturnVal ClassName::Function() const{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	…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}</a:t>
            </a:r>
            <a:endParaRPr lang="en-US" sz="2800" b="1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sz="2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29696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class Student{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public: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	int getRollNo() </a:t>
            </a:r>
            <a:r>
              <a:rPr lang="en-US" b="1" smtClean="0">
                <a:solidFill>
                  <a:schemeClr val="tx2"/>
                </a:solidFill>
                <a:latin typeface="Courier New" pitchFamily="49" charset="0"/>
              </a:rPr>
              <a:t>const</a:t>
            </a:r>
            <a:r>
              <a:rPr lang="en-US" b="1" smtClean="0">
                <a:latin typeface="Courier New" pitchFamily="49" charset="0"/>
              </a:rPr>
              <a:t>	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		return rollNo;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	}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latin typeface="Courier New" pitchFamily="49" charset="0"/>
              </a:rPr>
              <a:t>const</a:t>
            </a:r>
            <a:r>
              <a:rPr lang="en-US" smtClean="0"/>
              <a:t> Functions</a:t>
            </a:r>
          </a:p>
        </p:txBody>
      </p:sp>
      <p:sp>
        <p:nvSpPr>
          <p:cNvPr id="29901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Constant member functions cannot modify the state of any object</a:t>
            </a:r>
          </a:p>
          <a:p>
            <a:pPr eaLnBrk="1" hangingPunct="1">
              <a:defRPr/>
            </a:pPr>
            <a:r>
              <a:rPr lang="en-US" sz="4000" smtClean="0"/>
              <a:t>They are just </a:t>
            </a:r>
            <a:r>
              <a:rPr lang="en-US" sz="4000" b="1" i="1" smtClean="0"/>
              <a:t>“read-only”</a:t>
            </a:r>
          </a:p>
          <a:p>
            <a:pPr eaLnBrk="1" hangingPunct="1">
              <a:defRPr/>
            </a:pPr>
            <a:r>
              <a:rPr lang="en-US" sz="4000" smtClean="0"/>
              <a:t>Errors due to typing are also caught at compile time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3010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bool Student::isRollNo(int aNo){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	if(rollNo =</a:t>
            </a:r>
            <a:r>
              <a:rPr lang="en-US" sz="1000" b="1" smtClean="0">
                <a:latin typeface="Courier New" pitchFamily="49" charset="0"/>
              </a:rPr>
              <a:t> </a:t>
            </a:r>
            <a:r>
              <a:rPr lang="en-US" b="1" smtClean="0">
                <a:latin typeface="Courier New" pitchFamily="49" charset="0"/>
              </a:rPr>
              <a:t>= aNo){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		return true;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	}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	return false;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3020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bool Student::isRollNo(int aNo){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	/*undetected typing mistake*/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	if(rollNo = aNo){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		return true;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	}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	return false;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30310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bool Student::isRollNo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					(int aNo)const{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	/*compiler error*/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	if(rollNo = aNo){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		return true;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	return false;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latin typeface="Courier New" pitchFamily="49" charset="0"/>
              </a:rPr>
              <a:t>const</a:t>
            </a:r>
            <a:r>
              <a:rPr lang="en-US" smtClean="0"/>
              <a:t> Functions</a:t>
            </a:r>
          </a:p>
        </p:txBody>
      </p:sp>
      <p:sp>
        <p:nvSpPr>
          <p:cNvPr id="3041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Constructors and Destructors cannot be </a:t>
            </a:r>
            <a:r>
              <a:rPr lang="en-US" sz="4000" b="1" smtClean="0">
                <a:latin typeface="Courier New" pitchFamily="49" charset="0"/>
              </a:rPr>
              <a:t>const</a:t>
            </a:r>
          </a:p>
          <a:p>
            <a:pPr eaLnBrk="1" hangingPunct="1">
              <a:defRPr/>
            </a:pPr>
            <a:r>
              <a:rPr lang="en-US" sz="4000" smtClean="0"/>
              <a:t>Constructor and destructor are used to modify the object to a well defined state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3328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sz="3600" b="1" smtClean="0">
                <a:latin typeface="Courier New" pitchFamily="49" charset="0"/>
              </a:rPr>
              <a:t>class Time{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3600" b="1" smtClean="0">
                <a:latin typeface="Courier New" pitchFamily="49" charset="0"/>
              </a:rPr>
              <a:t>public: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3600" b="1" smtClean="0">
                <a:latin typeface="Courier New" pitchFamily="49" charset="0"/>
              </a:rPr>
              <a:t>	Time() const {}   </a:t>
            </a:r>
            <a:r>
              <a:rPr lang="en-US" sz="3600" b="1" i="1" smtClean="0">
                <a:latin typeface="Courier New" pitchFamily="49" charset="0"/>
              </a:rPr>
              <a:t>//error…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3600" b="1" smtClean="0">
                <a:latin typeface="Courier New" pitchFamily="49" charset="0"/>
              </a:rPr>
              <a:t>	~Time() const {}  </a:t>
            </a:r>
            <a:r>
              <a:rPr lang="en-US" sz="3600" b="1" i="1" smtClean="0">
                <a:latin typeface="Courier New" pitchFamily="49" charset="0"/>
              </a:rPr>
              <a:t>//error…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3600" b="1" smtClean="0">
                <a:latin typeface="Courier New" pitchFamily="49" charset="0"/>
              </a:rPr>
              <a:t>};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026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Example-Accessing Data Members</a:t>
            </a:r>
          </a:p>
        </p:txBody>
      </p:sp>
      <p:sp>
        <p:nvSpPr>
          <p:cNvPr id="136195" name="Rectangle 1027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600" b="1" smtClean="0">
                <a:latin typeface="Courier New" pitchFamily="49" charset="0"/>
              </a:rPr>
              <a:t>class Student{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600" b="1" smtClean="0">
                <a:latin typeface="Courier New" pitchFamily="49" charset="0"/>
              </a:rPr>
              <a:t>	…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600" b="1" smtClean="0">
                <a:latin typeface="Courier New" pitchFamily="49" charset="0"/>
              </a:rPr>
              <a:t>	public: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600" b="1" smtClean="0">
                <a:latin typeface="Courier New" pitchFamily="49" charset="0"/>
              </a:rPr>
              <a:t>	void setRollNo(int aRollNo);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600" b="1" smtClean="0">
                <a:latin typeface="Courier New" pitchFamily="49" charset="0"/>
              </a:rPr>
              <a:t>};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600" b="1" smtClean="0">
                <a:latin typeface="Courier New" pitchFamily="49" charset="0"/>
              </a:rPr>
              <a:t> void Student::setRollNo(int 							aRollNo){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600" b="1" smtClean="0">
                <a:latin typeface="Courier New" pitchFamily="49" charset="0"/>
              </a:rPr>
              <a:t>	…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600" b="1" smtClean="0">
                <a:latin typeface="Courier New" pitchFamily="49" charset="0"/>
              </a:rPr>
              <a:t>	rollNo = aRollNo;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6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8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6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6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b="1" smtClean="0">
                <a:latin typeface="Courier New" pitchFamily="49" charset="0"/>
              </a:rPr>
              <a:t>const</a:t>
            </a:r>
            <a:r>
              <a:rPr lang="en-US" sz="4800" b="1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mtClean="0"/>
              <a:t>Function</a:t>
            </a:r>
          </a:p>
        </p:txBody>
      </p:sp>
      <p:sp>
        <p:nvSpPr>
          <p:cNvPr id="32153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smtClean="0"/>
              <a:t>Constant member function cannot change data member</a:t>
            </a:r>
          </a:p>
          <a:p>
            <a:pPr eaLnBrk="1" hangingPunct="1">
              <a:defRPr/>
            </a:pPr>
            <a:r>
              <a:rPr lang="en-US" sz="4400" smtClean="0"/>
              <a:t>Constant member function cannot access non-constant member functions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3225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722438"/>
            <a:ext cx="82296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class Student{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	char * name;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public: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	char *getName();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	void setName(char * aName);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	int ConstFunc() const{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		name = getName();	//error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		setName(“Ahmad”);//error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Problem</a:t>
            </a:r>
          </a:p>
        </p:txBody>
      </p:sp>
      <p:sp>
        <p:nvSpPr>
          <p:cNvPr id="3174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smtClean="0"/>
              <a:t>Change the class Student such that a student is given a roll number when the object is created and cannot be changed afterwards</a:t>
            </a:r>
          </a:p>
          <a:p>
            <a:pPr eaLnBrk="1" hangingPunct="1">
              <a:defRPr/>
            </a:pPr>
            <a:endParaRPr lang="en-US" sz="4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Student Class</a:t>
            </a:r>
          </a:p>
        </p:txBody>
      </p:sp>
      <p:sp>
        <p:nvSpPr>
          <p:cNvPr id="33792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class Student{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	int rollNo;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	Student(int aNo);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	int getRollNo();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	void setRollNo(int aNo);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Modified Student Class</a:t>
            </a:r>
          </a:p>
        </p:txBody>
      </p:sp>
      <p:sp>
        <p:nvSpPr>
          <p:cNvPr id="33689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class Student{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	const int rollNo;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	Student(int aNo);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	int getRollNo();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	void setRollNo(int aNo);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31846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sz="3600" b="1" smtClean="0">
                <a:latin typeface="Courier New" pitchFamily="49" charset="0"/>
              </a:rPr>
              <a:t>Student::Student(int aRollNo)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3600" b="1" smtClean="0">
                <a:latin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3600" b="1" smtClean="0">
                <a:latin typeface="Courier New" pitchFamily="49" charset="0"/>
              </a:rPr>
              <a:t>	rollNo = aRollNo;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3600" b="1" smtClean="0">
                <a:latin typeface="Courier New" pitchFamily="49" charset="0"/>
              </a:rPr>
              <a:t>	/*error: cannot modify a constant data member*/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3600" b="1" smtClean="0">
                <a:latin typeface="Courier New" pitchFamily="49" charset="0"/>
              </a:rPr>
              <a:t>}</a:t>
            </a:r>
          </a:p>
          <a:p>
            <a:pPr eaLnBrk="1" hangingPunct="1">
              <a:buFont typeface="Arial" charset="0"/>
              <a:buNone/>
              <a:defRPr/>
            </a:pPr>
            <a:endParaRPr lang="en-US" sz="3600" b="1" smtClean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31949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void Student::SetRollNo(int i)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	rollNo = i;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	/*error: cannot modify a constant data member*/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Member Initializer List</a:t>
            </a:r>
          </a:p>
        </p:txBody>
      </p:sp>
      <p:sp>
        <p:nvSpPr>
          <p:cNvPr id="33894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smtClean="0"/>
              <a:t>A member initializer list is a mechanism to initialize data members</a:t>
            </a:r>
          </a:p>
          <a:p>
            <a:pPr eaLnBrk="1" hangingPunct="1">
              <a:defRPr/>
            </a:pPr>
            <a:r>
              <a:rPr lang="en-US" sz="3600" smtClean="0"/>
              <a:t>It is given after closing parenthesis of parameter list of constructor</a:t>
            </a:r>
          </a:p>
          <a:p>
            <a:pPr eaLnBrk="1" hangingPunct="1">
              <a:defRPr/>
            </a:pPr>
            <a:r>
              <a:rPr lang="en-US" sz="3600" smtClean="0"/>
              <a:t>In case of more then one member use comma separated list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29081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class Student{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	const int rollNo;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	char *name;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	float GPA;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	Student(int aRollNo)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	: rollNo(aRollNo), name(Null), GPA(0.0){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		…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Order of Initialization</a:t>
            </a:r>
          </a:p>
        </p:txBody>
      </p:sp>
      <p:sp>
        <p:nvSpPr>
          <p:cNvPr id="34816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Data member are initialized in order they are declared</a:t>
            </a:r>
          </a:p>
          <a:p>
            <a:pPr eaLnBrk="1" hangingPunct="1">
              <a:defRPr/>
            </a:pPr>
            <a:r>
              <a:rPr lang="en-US" smtClean="0"/>
              <a:t>Order in member initializer list is not significant at all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Example-Avoiding Error</a:t>
            </a:r>
          </a:p>
        </p:txBody>
      </p:sp>
      <p:sp>
        <p:nvSpPr>
          <p:cNvPr id="88067" name="Rectangle 3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3100" b="1" smtClean="0">
                <a:latin typeface="Courier New" pitchFamily="49" charset="0"/>
              </a:rPr>
              <a:t>Student::setRollNo(</a:t>
            </a:r>
            <a:r>
              <a:rPr lang="en-US" sz="2800" b="1" smtClean="0">
                <a:latin typeface="Courier New" pitchFamily="49" charset="0"/>
              </a:rPr>
              <a:t>int aRollNo</a:t>
            </a:r>
            <a:r>
              <a:rPr lang="en-US" sz="3100" b="1" smtClean="0">
                <a:latin typeface="Courier New" pitchFamily="49" charset="0"/>
              </a:rPr>
              <a:t>){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3100" b="1" smtClean="0">
                <a:latin typeface="Courier New" pitchFamily="49" charset="0"/>
              </a:rPr>
              <a:t>	if(aRollNo &lt; 0){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3100" b="1" smtClean="0">
                <a:latin typeface="Courier New" pitchFamily="49" charset="0"/>
              </a:rPr>
              <a:t>		rollNo = 0;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3100" b="1" smtClean="0">
                <a:latin typeface="Courier New" pitchFamily="49" charset="0"/>
              </a:rPr>
              <a:t>	}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3100" b="1" smtClean="0">
                <a:latin typeface="Courier New" pitchFamily="49" charset="0"/>
              </a:rPr>
              <a:t>	else {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3100" b="1" smtClean="0">
                <a:latin typeface="Courier New" pitchFamily="49" charset="0"/>
              </a:rPr>
              <a:t>	rollNo = aRollNo;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3100" b="1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3100" b="1" smtClean="0">
                <a:latin typeface="Courier New" pitchFamily="49" charset="0"/>
              </a:rPr>
              <a:t>	…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31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34918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3600" b="1" smtClean="0">
                <a:latin typeface="Courier New" pitchFamily="49" charset="0"/>
              </a:rPr>
              <a:t>class ABC{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3600" b="1" smtClean="0">
                <a:latin typeface="Courier New" pitchFamily="49" charset="0"/>
              </a:rPr>
              <a:t>	int x;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3600" b="1" smtClean="0">
                <a:latin typeface="Courier New" pitchFamily="49" charset="0"/>
              </a:rPr>
              <a:t>	int y;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3600" b="1" smtClean="0">
                <a:latin typeface="Courier New" pitchFamily="49" charset="0"/>
              </a:rPr>
              <a:t>	int z;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3600" b="1" smtClean="0">
                <a:latin typeface="Courier New" pitchFamily="49" charset="0"/>
              </a:rPr>
              <a:t>public: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3600" b="1" smtClean="0">
                <a:latin typeface="Courier New" pitchFamily="49" charset="0"/>
              </a:rPr>
              <a:t>	ABC();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3600" b="1" smtClean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3522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3600" b="1" smtClean="0">
                <a:latin typeface="Courier New" pitchFamily="49" charset="0"/>
              </a:rPr>
              <a:t>ABC::ABC():y(10),x(y),z(y)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36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3600" b="1" smtClean="0">
                <a:latin typeface="Courier New" pitchFamily="49" charset="0"/>
              </a:rPr>
              <a:t>	…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36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3600" b="1" smtClean="0">
                <a:latin typeface="Courier New" pitchFamily="49" charset="0"/>
              </a:rPr>
              <a:t>/*	x = Junk value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3600" b="1" smtClean="0">
                <a:latin typeface="Courier New" pitchFamily="49" charset="0"/>
              </a:rPr>
              <a:t>		y = 10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3600" b="1" smtClean="0">
                <a:latin typeface="Courier New" pitchFamily="49" charset="0"/>
              </a:rPr>
              <a:t>		z = 10	*/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b="1" smtClean="0">
                <a:latin typeface="Courier New" pitchFamily="49" charset="0"/>
              </a:rPr>
              <a:t>const</a:t>
            </a:r>
            <a:r>
              <a:rPr lang="en-US" sz="4800" b="1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mtClean="0"/>
              <a:t>Objects</a:t>
            </a:r>
          </a:p>
        </p:txBody>
      </p:sp>
      <p:sp>
        <p:nvSpPr>
          <p:cNvPr id="3072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smtClean="0"/>
              <a:t>Objects can be declared constant with the use of const keyword</a:t>
            </a:r>
          </a:p>
          <a:p>
            <a:pPr eaLnBrk="1" hangingPunct="1">
              <a:defRPr/>
            </a:pPr>
            <a:r>
              <a:rPr lang="en-US" sz="4400" smtClean="0"/>
              <a:t>Constant objects cannot change their state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32358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int main()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	const Student aStudent;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	return 0;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/>
              <a:t>Example</a:t>
            </a:r>
            <a:endParaRPr lang="en-US" smtClean="0"/>
          </a:p>
        </p:txBody>
      </p:sp>
      <p:sp>
        <p:nvSpPr>
          <p:cNvPr id="30925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class Student{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	int rollNo;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public: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	int getRollNo(){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		return rollNo;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	}	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32461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int main(){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	const Student aStudent;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	int a = aStudent.getRollNo();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	//error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smtClean="0">
                <a:latin typeface="Courier New" pitchFamily="49" charset="0"/>
              </a:rPr>
              <a:t>const</a:t>
            </a:r>
            <a:r>
              <a:rPr lang="en-US" sz="4000" smtClean="0"/>
              <a:t> Objects</a:t>
            </a:r>
          </a:p>
        </p:txBody>
      </p:sp>
      <p:sp>
        <p:nvSpPr>
          <p:cNvPr id="30822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b="1" smtClean="0">
                <a:latin typeface="Courier New" pitchFamily="49" charset="0"/>
              </a:rPr>
              <a:t>const</a:t>
            </a:r>
            <a:r>
              <a:rPr lang="en-US" sz="4400" smtClean="0"/>
              <a:t> objects cannot access “</a:t>
            </a:r>
            <a:r>
              <a:rPr lang="en-US" sz="4400" i="1" smtClean="0"/>
              <a:t>non const”</a:t>
            </a:r>
            <a:r>
              <a:rPr lang="en-US" sz="4400" smtClean="0"/>
              <a:t> member function</a:t>
            </a:r>
          </a:p>
          <a:p>
            <a:pPr eaLnBrk="1" hangingPunct="1">
              <a:defRPr/>
            </a:pPr>
            <a:r>
              <a:rPr lang="en-US" sz="4400" smtClean="0"/>
              <a:t>Chances of unintentional modification are eliminated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cs typeface="Arial" charset="0"/>
              </a:rPr>
              <a:t>Example</a:t>
            </a:r>
            <a:endParaRPr lang="en-US" smtClean="0">
              <a:cs typeface="Arial" charset="0"/>
            </a:endParaRPr>
          </a:p>
        </p:txBody>
      </p:sp>
      <p:sp>
        <p:nvSpPr>
          <p:cNvPr id="3409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class Student{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	int rollNo;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public: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	int getRollNo()const{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		return rollNo;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	}	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3399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int main(){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	const Student aStudent;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	int a = aStudent.getRollNo();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}</a:t>
            </a:r>
          </a:p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Constant data members</a:t>
            </a:r>
          </a:p>
        </p:txBody>
      </p:sp>
      <p:sp>
        <p:nvSpPr>
          <p:cNvPr id="3430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Make all functions that don’t change the state of the object constant</a:t>
            </a:r>
          </a:p>
          <a:p>
            <a:pPr eaLnBrk="1" hangingPunct="1">
              <a:defRPr/>
            </a:pPr>
            <a:r>
              <a:rPr lang="en-US" smtClean="0"/>
              <a:t>This will enable constant objects to access more member functions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Example- Getter</a:t>
            </a:r>
          </a:p>
        </p:txBody>
      </p:sp>
      <p:sp>
        <p:nvSpPr>
          <p:cNvPr id="83971" name="Rectangle 3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b="1" smtClean="0">
                <a:latin typeface="Courier New" pitchFamily="49" charset="0"/>
              </a:rPr>
              <a:t>class Student{</a:t>
            </a:r>
          </a:p>
          <a:p>
            <a:pPr eaLnBrk="1" hangingPunct="1">
              <a:buFont typeface="Arial" charset="0"/>
              <a:buNone/>
            </a:pPr>
            <a:r>
              <a:rPr lang="en-US" b="1" smtClean="0">
                <a:latin typeface="Courier New" pitchFamily="49" charset="0"/>
              </a:rPr>
              <a:t>	int rollNo;</a:t>
            </a:r>
          </a:p>
          <a:p>
            <a:pPr eaLnBrk="1" hangingPunct="1">
              <a:buFont typeface="Arial" charset="0"/>
              <a:buNone/>
            </a:pPr>
            <a:r>
              <a:rPr lang="en-US" b="1" smtClean="0">
                <a:latin typeface="Courier New" pitchFamily="49" charset="0"/>
              </a:rPr>
              <a:t>public:</a:t>
            </a:r>
          </a:p>
          <a:p>
            <a:pPr eaLnBrk="1" hangingPunct="1">
              <a:buFont typeface="Arial" charset="0"/>
              <a:buNone/>
            </a:pPr>
            <a:r>
              <a:rPr lang="en-US" b="1" smtClean="0">
                <a:latin typeface="Courier New" pitchFamily="49" charset="0"/>
              </a:rPr>
              <a:t>	int getRollNo(){</a:t>
            </a:r>
          </a:p>
          <a:p>
            <a:pPr eaLnBrk="1" hangingPunct="1">
              <a:buFont typeface="Arial" charset="0"/>
              <a:buNone/>
            </a:pPr>
            <a:r>
              <a:rPr lang="en-US" b="1" smtClean="0">
                <a:latin typeface="Courier New" pitchFamily="49" charset="0"/>
              </a:rPr>
              <a:t>		return rollNo;</a:t>
            </a:r>
          </a:p>
          <a:p>
            <a:pPr eaLnBrk="1" hangingPunct="1">
              <a:buFont typeface="Arial" charset="0"/>
              <a:buNone/>
            </a:pPr>
            <a:r>
              <a:rPr lang="en-US" b="1" smtClean="0">
                <a:latin typeface="Courier New" pitchFamily="49" charset="0"/>
              </a:rPr>
              <a:t>	}</a:t>
            </a:r>
          </a:p>
          <a:p>
            <a:pPr eaLnBrk="1" hangingPunct="1">
              <a:buFont typeface="Arial" charset="0"/>
              <a:buNone/>
            </a:pPr>
            <a:r>
              <a:rPr lang="en-US" b="1" smtClean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Static Variables</a:t>
            </a:r>
          </a:p>
        </p:txBody>
      </p:sp>
      <p:sp>
        <p:nvSpPr>
          <p:cNvPr id="2641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Lifetime of static variable is throughout the program life</a:t>
            </a:r>
          </a:p>
          <a:p>
            <a:pPr eaLnBrk="1" hangingPunct="1">
              <a:defRPr/>
            </a:pPr>
            <a:r>
              <a:rPr lang="en-US" sz="4000" smtClean="0"/>
              <a:t>If static variables are not explicitly initialized then they are initialized to 0 of appropriate type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26521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void func1(int i){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	static int staticInt = i;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	cout &lt;&lt; staticInt &lt;&lt; endl;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int main(){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	func1(1);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	func1(2);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}</a:t>
            </a: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5410200" y="4114800"/>
            <a:ext cx="2667000" cy="17526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3600"/>
              <a:t>Output:</a:t>
            </a:r>
          </a:p>
          <a:p>
            <a:r>
              <a:rPr lang="en-US" sz="3600"/>
              <a:t>1</a:t>
            </a:r>
          </a:p>
          <a:p>
            <a:r>
              <a:rPr lang="en-US" sz="3600"/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Static Data Member</a:t>
            </a:r>
          </a:p>
        </p:txBody>
      </p:sp>
      <p:sp>
        <p:nvSpPr>
          <p:cNvPr id="22118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indent="0" eaLnBrk="1" hangingPunct="1">
              <a:buFont typeface="Arial" charset="0"/>
              <a:buNone/>
              <a:defRPr/>
            </a:pPr>
            <a:r>
              <a:rPr lang="en-US" sz="4400" b="1" smtClean="0"/>
              <a:t>Definition</a:t>
            </a:r>
          </a:p>
          <a:p>
            <a:pPr indent="0" eaLnBrk="1" hangingPunct="1">
              <a:buFont typeface="Arial" charset="0"/>
              <a:buNone/>
              <a:defRPr/>
            </a:pPr>
            <a:r>
              <a:rPr lang="en-US" sz="4400" smtClean="0"/>
              <a:t>“A variable that is part of a class, yet is not part of an object of that class, is called static data member”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Static Data Member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smtClean="0"/>
              <a:t>They are shared by all instances of the class</a:t>
            </a:r>
          </a:p>
          <a:p>
            <a:pPr eaLnBrk="1" hangingPunct="1">
              <a:defRPr/>
            </a:pPr>
            <a:r>
              <a:rPr lang="en-US" sz="4400" smtClean="0"/>
              <a:t>They do not belong to any particular instance of a class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Arial" charset="0"/>
              </a:rPr>
              <a:t>Class vs. Instance Variable</a:t>
            </a:r>
          </a:p>
        </p:txBody>
      </p:sp>
      <p:sp>
        <p:nvSpPr>
          <p:cNvPr id="3563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722438"/>
            <a:ext cx="8229600" cy="45259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4000" b="1" smtClean="0">
                <a:latin typeface="Courier New" pitchFamily="49" charset="0"/>
              </a:rPr>
              <a:t>Student s</a:t>
            </a:r>
            <a:r>
              <a:rPr lang="en-US" sz="4000" b="1" i="1" smtClean="0">
                <a:latin typeface="Courier New" pitchFamily="49" charset="0"/>
              </a:rPr>
              <a:t>1</a:t>
            </a:r>
            <a:r>
              <a:rPr lang="en-US" sz="4000" b="1" smtClean="0">
                <a:latin typeface="Courier New" pitchFamily="49" charset="0"/>
              </a:rPr>
              <a:t>, </a:t>
            </a:r>
            <a:r>
              <a:rPr lang="en-US" sz="4000" b="1" i="1" smtClean="0">
                <a:latin typeface="Courier New" pitchFamily="49" charset="0"/>
              </a:rPr>
              <a:t>s2</a:t>
            </a:r>
            <a:r>
              <a:rPr lang="en-US" sz="4000" b="1" smtClean="0">
                <a:latin typeface="Courier New" pitchFamily="49" charset="0"/>
              </a:rPr>
              <a:t>, </a:t>
            </a:r>
            <a:r>
              <a:rPr lang="en-US" sz="4000" b="1" i="1" smtClean="0">
                <a:latin typeface="Courier New" pitchFamily="49" charset="0"/>
              </a:rPr>
              <a:t>s3</a:t>
            </a:r>
            <a:r>
              <a:rPr lang="en-US" sz="4000" b="1" smtClean="0">
                <a:latin typeface="Courier New" pitchFamily="49" charset="0"/>
              </a:rPr>
              <a:t>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95400" y="2068513"/>
            <a:ext cx="6858000" cy="4256087"/>
            <a:chOff x="816" y="1303"/>
            <a:chExt cx="4320" cy="268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16" y="1303"/>
              <a:ext cx="3792" cy="2681"/>
              <a:chOff x="816" y="1303"/>
              <a:chExt cx="3792" cy="2681"/>
            </a:xfrm>
          </p:grpSpPr>
          <p:sp>
            <p:nvSpPr>
              <p:cNvPr id="37903" name="Oval 6"/>
              <p:cNvSpPr>
                <a:spLocks noChangeArrowheads="1"/>
              </p:cNvSpPr>
              <p:nvPr/>
            </p:nvSpPr>
            <p:spPr bwMode="auto">
              <a:xfrm rot="200346">
                <a:off x="2304" y="2291"/>
                <a:ext cx="2304" cy="1098"/>
              </a:xfrm>
              <a:prstGeom prst="ellipse">
                <a:avLst/>
              </a:prstGeom>
              <a:solidFill>
                <a:srgbClr val="DCEF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4" name="Oval 7"/>
              <p:cNvSpPr>
                <a:spLocks noChangeArrowheads="1"/>
              </p:cNvSpPr>
              <p:nvPr/>
            </p:nvSpPr>
            <p:spPr bwMode="auto">
              <a:xfrm rot="-1562013">
                <a:off x="816" y="2592"/>
                <a:ext cx="2496" cy="1392"/>
              </a:xfrm>
              <a:prstGeom prst="ellipse">
                <a:avLst/>
              </a:prstGeom>
              <a:solidFill>
                <a:srgbClr val="48A9B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7905" name="Oval 8"/>
              <p:cNvSpPr>
                <a:spLocks noChangeArrowheads="1"/>
              </p:cNvSpPr>
              <p:nvPr/>
            </p:nvSpPr>
            <p:spPr bwMode="auto">
              <a:xfrm rot="3565691">
                <a:off x="1261" y="1636"/>
                <a:ext cx="2003" cy="1337"/>
              </a:xfrm>
              <a:prstGeom prst="ellipse">
                <a:avLst/>
              </a:prstGeom>
              <a:solidFill>
                <a:srgbClr val="9DD3D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6" name="Oval 9"/>
              <p:cNvSpPr>
                <a:spLocks noChangeArrowheads="1"/>
              </p:cNvSpPr>
              <p:nvPr/>
            </p:nvSpPr>
            <p:spPr bwMode="auto">
              <a:xfrm>
                <a:off x="1680" y="2112"/>
                <a:ext cx="1680" cy="144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b="1" i="1">
                    <a:solidFill>
                      <a:srgbClr val="000000"/>
                    </a:solidFill>
                  </a:rPr>
                  <a:t>Class Space</a:t>
                </a:r>
              </a:p>
            </p:txBody>
          </p:sp>
          <p:sp>
            <p:nvSpPr>
              <p:cNvPr id="37907" name="Text Box 10"/>
              <p:cNvSpPr txBox="1">
                <a:spLocks noChangeArrowheads="1"/>
              </p:cNvSpPr>
              <p:nvPr/>
            </p:nvSpPr>
            <p:spPr bwMode="auto">
              <a:xfrm>
                <a:off x="960" y="3504"/>
                <a:ext cx="14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b="1">
                    <a:solidFill>
                      <a:srgbClr val="000000"/>
                    </a:solidFill>
                    <a:latin typeface="Courier New" pitchFamily="49" charset="0"/>
                  </a:rPr>
                  <a:t>s1</a:t>
                </a:r>
                <a:r>
                  <a:rPr lang="en-US" sz="2000" b="1" i="1">
                    <a:solidFill>
                      <a:srgbClr val="000000"/>
                    </a:solidFill>
                    <a:latin typeface="Courier New" pitchFamily="49" charset="0"/>
                  </a:rPr>
                  <a:t>(rollNo,…)</a:t>
                </a:r>
              </a:p>
            </p:txBody>
          </p:sp>
          <p:sp>
            <p:nvSpPr>
              <p:cNvPr id="37908" name="Text Box 11"/>
              <p:cNvSpPr txBox="1">
                <a:spLocks noChangeArrowheads="1"/>
              </p:cNvSpPr>
              <p:nvPr/>
            </p:nvSpPr>
            <p:spPr bwMode="auto">
              <a:xfrm>
                <a:off x="1488" y="1824"/>
                <a:ext cx="17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b="1">
                    <a:solidFill>
                      <a:srgbClr val="000000"/>
                    </a:solidFill>
                    <a:latin typeface="Courier New" pitchFamily="49" charset="0"/>
                  </a:rPr>
                  <a:t>s2</a:t>
                </a:r>
                <a:r>
                  <a:rPr lang="en-US" sz="2000" b="1" i="1">
                    <a:solidFill>
                      <a:srgbClr val="000000"/>
                    </a:solidFill>
                    <a:latin typeface="Courier New" pitchFamily="49" charset="0"/>
                  </a:rPr>
                  <a:t>(rollNo,…)</a:t>
                </a:r>
              </a:p>
            </p:txBody>
          </p:sp>
        </p:grpSp>
        <p:sp>
          <p:nvSpPr>
            <p:cNvPr id="37902" name="Text Box 12"/>
            <p:cNvSpPr txBox="1">
              <a:spLocks noChangeArrowheads="1"/>
            </p:cNvSpPr>
            <p:nvPr/>
          </p:nvSpPr>
          <p:spPr bwMode="auto">
            <a:xfrm>
              <a:off x="3360" y="2736"/>
              <a:ext cx="17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solidFill>
                    <a:srgbClr val="000000"/>
                  </a:solidFill>
                  <a:latin typeface="Courier New" pitchFamily="49" charset="0"/>
                </a:rPr>
                <a:t>s3</a:t>
              </a:r>
              <a:r>
                <a:rPr lang="en-US" sz="2000" b="1" i="1">
                  <a:solidFill>
                    <a:srgbClr val="000000"/>
                  </a:solidFill>
                  <a:latin typeface="Courier New" pitchFamily="49" charset="0"/>
                </a:rPr>
                <a:t>(rollNo,…)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114800" y="3200400"/>
            <a:ext cx="3733800" cy="2819400"/>
            <a:chOff x="2592" y="2016"/>
            <a:chExt cx="2352" cy="1776"/>
          </a:xfrm>
        </p:grpSpPr>
        <p:sp>
          <p:nvSpPr>
            <p:cNvPr id="37899" name="Line 14"/>
            <p:cNvSpPr>
              <a:spLocks noChangeShapeType="1"/>
            </p:cNvSpPr>
            <p:nvPr/>
          </p:nvSpPr>
          <p:spPr bwMode="auto">
            <a:xfrm>
              <a:off x="4944" y="2016"/>
              <a:ext cx="0" cy="17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0" name="Line 15"/>
            <p:cNvSpPr>
              <a:spLocks noChangeShapeType="1"/>
            </p:cNvSpPr>
            <p:nvPr/>
          </p:nvSpPr>
          <p:spPr bwMode="auto">
            <a:xfrm flipH="1" flipV="1">
              <a:off x="2592" y="3792"/>
              <a:ext cx="23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894" name="Text Box 16"/>
          <p:cNvSpPr txBox="1">
            <a:spLocks noChangeArrowheads="1"/>
          </p:cNvSpPr>
          <p:nvPr/>
        </p:nvSpPr>
        <p:spPr bwMode="auto">
          <a:xfrm>
            <a:off x="5486400" y="2667000"/>
            <a:ext cx="331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Instance Variable</a:t>
            </a:r>
          </a:p>
        </p:txBody>
      </p:sp>
      <p:sp>
        <p:nvSpPr>
          <p:cNvPr id="37895" name="Line 17"/>
          <p:cNvSpPr>
            <a:spLocks noChangeShapeType="1"/>
          </p:cNvSpPr>
          <p:nvPr/>
        </p:nvSpPr>
        <p:spPr bwMode="auto">
          <a:xfrm flipH="1">
            <a:off x="6477000" y="32766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7896" name="Line 18"/>
          <p:cNvSpPr>
            <a:spLocks noChangeShapeType="1"/>
          </p:cNvSpPr>
          <p:nvPr/>
        </p:nvSpPr>
        <p:spPr bwMode="auto">
          <a:xfrm flipH="1">
            <a:off x="4572000" y="30480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7897" name="Text Box 19"/>
          <p:cNvSpPr txBox="1">
            <a:spLocks noChangeArrowheads="1"/>
          </p:cNvSpPr>
          <p:nvPr/>
        </p:nvSpPr>
        <p:spPr bwMode="auto">
          <a:xfrm>
            <a:off x="0" y="3048000"/>
            <a:ext cx="213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Class Variable</a:t>
            </a:r>
          </a:p>
        </p:txBody>
      </p:sp>
      <p:sp>
        <p:nvSpPr>
          <p:cNvPr id="37898" name="Line 20"/>
          <p:cNvSpPr>
            <a:spLocks noChangeShapeType="1"/>
          </p:cNvSpPr>
          <p:nvPr/>
        </p:nvSpPr>
        <p:spPr bwMode="auto">
          <a:xfrm>
            <a:off x="1371600" y="3657600"/>
            <a:ext cx="1905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Static Data Member (Syntax)</a:t>
            </a:r>
          </a:p>
        </p:txBody>
      </p:sp>
      <p:sp>
        <p:nvSpPr>
          <p:cNvPr id="2232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874838"/>
            <a:ext cx="8229600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Keyword static is used to make a data member static</a:t>
            </a:r>
          </a:p>
          <a:p>
            <a:pPr eaLnBrk="1" hangingPunct="1">
              <a:defRPr/>
            </a:pPr>
            <a:endParaRPr lang="en-US" sz="240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3600" b="1" smtClean="0">
                <a:latin typeface="Courier New" pitchFamily="49" charset="0"/>
              </a:rPr>
              <a:t>class ClassName{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3600" b="1" smtClean="0">
                <a:latin typeface="Courier New" pitchFamily="49" charset="0"/>
              </a:rPr>
              <a:t>…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3600" b="1" smtClean="0">
                <a:latin typeface="Courier New" pitchFamily="49" charset="0"/>
              </a:rPr>
              <a:t>static DataType VariableName;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3600" b="1" smtClean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Defining Static Data Member</a:t>
            </a:r>
          </a:p>
        </p:txBody>
      </p:sp>
      <p:sp>
        <p:nvSpPr>
          <p:cNvPr id="267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685800"/>
            <a:ext cx="8229600" cy="4525963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sz="4000" smtClean="0"/>
              <a:t>Static data member is declared inside the class</a:t>
            </a:r>
          </a:p>
          <a:p>
            <a:pPr eaLnBrk="1" hangingPunct="1">
              <a:defRPr/>
            </a:pPr>
            <a:r>
              <a:rPr lang="en-US" sz="4000" smtClean="0"/>
              <a:t>But they are defined outside the class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Defining Static Data Member</a:t>
            </a:r>
          </a:p>
        </p:txBody>
      </p:sp>
      <p:sp>
        <p:nvSpPr>
          <p:cNvPr id="26829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class ClassName{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…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static DataType VariableName;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};</a:t>
            </a:r>
          </a:p>
          <a:p>
            <a:pPr eaLnBrk="1" hangingPunct="1">
              <a:buFont typeface="Arial" charset="0"/>
              <a:buNone/>
              <a:defRPr/>
            </a:pPr>
            <a:endParaRPr lang="en-US" sz="2800" b="1" smtClean="0">
              <a:latin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DataType ClassName::VariableName;</a:t>
            </a:r>
            <a:endParaRPr lang="en-US" sz="2800" smtClean="0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Initializing Static Data Member</a:t>
            </a:r>
          </a:p>
        </p:txBody>
      </p:sp>
      <p:sp>
        <p:nvSpPr>
          <p:cNvPr id="22835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smtClean="0"/>
              <a:t>Static data members should be initialized once at file scope</a:t>
            </a:r>
          </a:p>
          <a:p>
            <a:pPr eaLnBrk="1" hangingPunct="1">
              <a:defRPr/>
            </a:pPr>
            <a:r>
              <a:rPr lang="en-US" sz="4400" smtClean="0"/>
              <a:t>They are initialized at the time of definition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22937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class Student{</a:t>
            </a:r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private:</a:t>
            </a:r>
          </a:p>
          <a:p>
            <a:pPr marL="457200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static int noOfStudents;</a:t>
            </a:r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public:</a:t>
            </a:r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…</a:t>
            </a:r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};</a:t>
            </a:r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int Student::noOfStudents</a:t>
            </a:r>
            <a:r>
              <a:rPr lang="en-US" b="1" smtClean="0">
                <a:latin typeface="Courier New" pitchFamily="49" charset="0"/>
              </a:rPr>
              <a:t> = 0;</a:t>
            </a:r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/*private static member cannot be accessed outside the class except for initialization*/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600200"/>
            <a:ext cx="8540750" cy="4498975"/>
          </a:xfrm>
        </p:spPr>
        <p:txBody>
          <a:bodyPr/>
          <a:lstStyle/>
          <a:p>
            <a:pPr lvl="6">
              <a:buNone/>
            </a:pPr>
            <a:r>
              <a:rPr lang="en-US" sz="17900" i="1" dirty="0" smtClean="0"/>
              <a:t>this</a:t>
            </a:r>
            <a:r>
              <a:rPr lang="en-US" dirty="0" smtClean="0"/>
              <a:t> </a:t>
            </a:r>
            <a:r>
              <a:rPr lang="en-US" sz="2800" dirty="0" smtClean="0"/>
              <a:t>Pointer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Initializing Static Data Member</a:t>
            </a:r>
          </a:p>
        </p:txBody>
      </p:sp>
      <p:sp>
        <p:nvSpPr>
          <p:cNvPr id="26931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smtClean="0"/>
              <a:t>If static data members are not explicitly initialized at the time of definition then they are initialized to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27033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3600" b="1" smtClean="0">
                <a:latin typeface="Courier New" pitchFamily="49" charset="0"/>
              </a:rPr>
              <a:t>int Student::noOfStudents;</a:t>
            </a:r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sz="3600" b="1" smtClean="0">
              <a:latin typeface="Courier New" pitchFamily="49" charset="0"/>
            </a:endParaRPr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3600" b="1" smtClean="0">
                <a:latin typeface="Courier New" pitchFamily="49" charset="0"/>
              </a:rPr>
              <a:t>is equivalent to</a:t>
            </a:r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sz="3600" b="1" smtClean="0">
              <a:latin typeface="Courier New" pitchFamily="49" charset="0"/>
            </a:endParaRPr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3600" b="1" smtClean="0">
                <a:latin typeface="Courier New" pitchFamily="49" charset="0"/>
              </a:rPr>
              <a:t>int Student::noOfStudents=0;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Accessing Static Data Member</a:t>
            </a:r>
          </a:p>
        </p:txBody>
      </p:sp>
      <p:sp>
        <p:nvSpPr>
          <p:cNvPr id="3799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722438"/>
            <a:ext cx="8229600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To access a static data member there are two ways</a:t>
            </a:r>
          </a:p>
          <a:p>
            <a:pPr lvl="1" eaLnBrk="1" hangingPunct="1">
              <a:defRPr/>
            </a:pPr>
            <a:r>
              <a:rPr lang="en-US" smtClean="0"/>
              <a:t>Access like a normal data member</a:t>
            </a:r>
          </a:p>
          <a:p>
            <a:pPr lvl="1" eaLnBrk="1" hangingPunct="1">
              <a:defRPr/>
            </a:pPr>
            <a:r>
              <a:rPr lang="en-US" smtClean="0"/>
              <a:t>Access using a scope resolution operator ‘::’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3809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class Student{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public: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static int noOfStudents;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};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int Student::noOfStudents;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int main(){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Student aStudent;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aStudent.noOfStudents = 1;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Student::noOfStudents = 1;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Life of Static Data Member</a:t>
            </a:r>
          </a:p>
        </p:txBody>
      </p:sp>
      <p:sp>
        <p:nvSpPr>
          <p:cNvPr id="38195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They are created even when there is no object of a class</a:t>
            </a:r>
          </a:p>
          <a:p>
            <a:pPr eaLnBrk="1" hangingPunct="1">
              <a:defRPr/>
            </a:pPr>
            <a:r>
              <a:rPr lang="en-US" smtClean="0"/>
              <a:t>They remain in memory even when all objects of a class  are destroyed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38297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class Student{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public: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static int noOfStudents;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};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int Student::noOfStudents;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int main(){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Student::noOfStudents = 1;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3840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class Student{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public: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static int noOfStudents;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int Student::noOfStudents;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int main(){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	Student aStudent;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	aStudent.noOfStudents = 1;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Student::noOfStudents = 1;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Uses</a:t>
            </a:r>
          </a:p>
        </p:txBody>
      </p:sp>
      <p:sp>
        <p:nvSpPr>
          <p:cNvPr id="38502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smtClean="0"/>
              <a:t>They can be used to store information that is required by all objects, like global variables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38605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400" smtClean="0"/>
              <a:t>Modify the class Student such that one can know the number of student created in a system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38707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class Student{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…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public: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	static int noOfStudents;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	Student();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	~Student();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…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};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int Student::noOfStudents = 0;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1026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this</a:t>
            </a:r>
            <a:r>
              <a:rPr lang="en-US" smtClean="0"/>
              <a:t>  </a:t>
            </a:r>
            <a:r>
              <a:rPr lang="en-US" b="1" smtClean="0"/>
              <a:t>Pointer</a:t>
            </a:r>
          </a:p>
        </p:txBody>
      </p:sp>
      <p:sp>
        <p:nvSpPr>
          <p:cNvPr id="149507" name="Rectangle 1027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800" b="1" smtClean="0">
                <a:latin typeface="Courier New" pitchFamily="49" charset="0"/>
              </a:rPr>
              <a:t>class Student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800" b="1" smtClean="0">
                <a:latin typeface="Courier New" pitchFamily="49" charset="0"/>
              </a:rPr>
              <a:t>	int rollNo;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800" b="1" smtClean="0">
                <a:latin typeface="Courier New" pitchFamily="49" charset="0"/>
              </a:rPr>
              <a:t>	char *name;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800" b="1" smtClean="0">
                <a:latin typeface="Courier New" pitchFamily="49" charset="0"/>
              </a:rPr>
              <a:t>	float GPA;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800" b="1" smtClean="0">
                <a:latin typeface="Courier New" pitchFamily="49" charset="0"/>
              </a:rPr>
              <a:t>public: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800" b="1" smtClean="0">
                <a:latin typeface="Courier New" pitchFamily="49" charset="0"/>
              </a:rPr>
              <a:t>	int getRollNo();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800" b="1" smtClean="0">
                <a:latin typeface="Courier New" pitchFamily="49" charset="0"/>
              </a:rPr>
              <a:t>	void setRollNo(int rollNo);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800" b="1" smtClean="0">
                <a:latin typeface="Courier New" pitchFamily="49" charset="0"/>
              </a:rPr>
              <a:t>…..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800" b="1" smtClean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9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9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9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9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38809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Student::Student(){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	 noOfStudents++;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}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Student::~Student(){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	 noOfStudents--;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3891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int Student::noOfStudents = 0;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int main(){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	cout &lt;&lt;Student::noOfStudents &lt;&lt;endl;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	Student studentA;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	cout &lt;&lt;Student::noOfStudents &lt;&lt;endl;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	Student studentB;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	cout &lt;&lt;Student::noOfStudents &lt;&lt;endl;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}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048000" y="4724400"/>
            <a:ext cx="3124200" cy="19050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/>
              <a:t>Output:</a:t>
            </a:r>
          </a:p>
          <a:p>
            <a:r>
              <a:rPr lang="en-US" sz="3200"/>
              <a:t>0</a:t>
            </a:r>
          </a:p>
          <a:p>
            <a:r>
              <a:rPr lang="en-US" sz="3200"/>
              <a:t>1</a:t>
            </a:r>
          </a:p>
          <a:p>
            <a:r>
              <a:rPr lang="en-US" sz="3200"/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Problem</a:t>
            </a:r>
          </a:p>
        </p:txBody>
      </p:sp>
      <p:sp>
        <p:nvSpPr>
          <p:cNvPr id="39014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noOfStudents is accessible outside the class</a:t>
            </a:r>
          </a:p>
          <a:p>
            <a:pPr eaLnBrk="1" hangingPunct="1">
              <a:defRPr/>
            </a:pPr>
            <a:r>
              <a:rPr lang="en-US" smtClean="0"/>
              <a:t>Bad design as the local data member is kept public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Static Member Function</a:t>
            </a:r>
          </a:p>
        </p:txBody>
      </p:sp>
      <p:sp>
        <p:nvSpPr>
          <p:cNvPr id="3911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sz="3600" b="1" smtClean="0"/>
              <a:t>Definition: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3600" smtClean="0"/>
              <a:t>“The function that needs access to the members of a class, yet does not need to be invoked by a particular object, is called static member function”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Static Member Function</a:t>
            </a:r>
          </a:p>
        </p:txBody>
      </p:sp>
      <p:sp>
        <p:nvSpPr>
          <p:cNvPr id="3921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They are used to access static data members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Access mechanism for static member functions is same as that of static data members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They cannot access any non-static members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39321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class Student{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	static int noOfStudents;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	int rollNo;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public: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	static int getTotalStudent(){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		return noOfStudents;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};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int main(){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	int i = Student::getTotalStudents();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Accessing non static data members</a:t>
            </a:r>
          </a:p>
        </p:txBody>
      </p:sp>
      <p:sp>
        <p:nvSpPr>
          <p:cNvPr id="3942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int Student::getTotalStudents(){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	return rollNo;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}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int main(){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	int i = Student::getTotalStudents();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	/*Error: There is no instance of Student, rollNo cannot be accessed*/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this Pointer</a:t>
            </a:r>
          </a:p>
        </p:txBody>
      </p:sp>
      <p:sp>
        <p:nvSpPr>
          <p:cNvPr id="39526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 smtClean="0"/>
              <a:t>this</a:t>
            </a:r>
            <a:r>
              <a:rPr lang="en-US" smtClean="0"/>
              <a:t> pointer is passed implicitly to member functions</a:t>
            </a:r>
          </a:p>
          <a:p>
            <a:pPr eaLnBrk="1" hangingPunct="1">
              <a:defRPr/>
            </a:pPr>
            <a:r>
              <a:rPr lang="en-US" i="1" smtClean="0"/>
              <a:t>this</a:t>
            </a:r>
            <a:r>
              <a:rPr lang="en-US" smtClean="0"/>
              <a:t> pointer is not passed to static member functions</a:t>
            </a:r>
          </a:p>
          <a:p>
            <a:pPr eaLnBrk="1" hangingPunct="1">
              <a:defRPr/>
            </a:pPr>
            <a:r>
              <a:rPr lang="en-US" smtClean="0"/>
              <a:t>Reason is static member functions cannot access non static data members</a:t>
            </a: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Global Variable vs. Static Members</a:t>
            </a:r>
          </a:p>
        </p:txBody>
      </p:sp>
      <p:sp>
        <p:nvSpPr>
          <p:cNvPr id="39629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smtClean="0"/>
              <a:t>Alternative to static member is to use global variable</a:t>
            </a:r>
          </a:p>
          <a:p>
            <a:pPr eaLnBrk="1" hangingPunct="1">
              <a:defRPr/>
            </a:pPr>
            <a:r>
              <a:rPr lang="en-US" sz="3600" smtClean="0"/>
              <a:t>Global variables are accessible to all entities of the program</a:t>
            </a:r>
          </a:p>
          <a:p>
            <a:pPr lvl="1" eaLnBrk="1" hangingPunct="1">
              <a:defRPr/>
            </a:pPr>
            <a:r>
              <a:rPr lang="en-US" sz="3200" smtClean="0"/>
              <a:t>Against information hiding</a:t>
            </a: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0"/>
            <a:ext cx="8540750" cy="4498975"/>
          </a:xfrm>
        </p:spPr>
        <p:txBody>
          <a:bodyPr/>
          <a:lstStyle/>
          <a:p>
            <a:pPr>
              <a:buNone/>
            </a:pPr>
            <a:r>
              <a:rPr lang="en-US" sz="11500" dirty="0" smtClean="0"/>
              <a:t>???????????????????????????????????????????</a:t>
            </a:r>
            <a:endParaRPr lang="en-US" sz="1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i="1" smtClean="0"/>
              <a:t>this</a:t>
            </a:r>
            <a:r>
              <a:rPr lang="en-US" smtClean="0"/>
              <a:t>  </a:t>
            </a:r>
            <a:r>
              <a:rPr lang="en-US" b="1" smtClean="0"/>
              <a:t>Pointer</a:t>
            </a:r>
          </a:p>
        </p:txBody>
      </p:sp>
      <p:sp>
        <p:nvSpPr>
          <p:cNvPr id="7680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1625" y="1600200"/>
            <a:ext cx="8540750" cy="3048000"/>
          </a:xfrm>
          <a:noFill/>
        </p:spPr>
        <p:txBody>
          <a:bodyPr/>
          <a:lstStyle/>
          <a:p>
            <a:r>
              <a:rPr lang="en-US" smtClean="0">
                <a:effectLst/>
              </a:rPr>
              <a:t>The compiler reserves space for the functions defined in the class.</a:t>
            </a:r>
          </a:p>
          <a:p>
            <a:endParaRPr lang="en-US" smtClean="0">
              <a:effectLst/>
            </a:endParaRPr>
          </a:p>
          <a:p>
            <a:r>
              <a:rPr lang="en-US" smtClean="0">
                <a:effectLst/>
              </a:rPr>
              <a:t>Space for data is not allocated since no object is yet created.</a:t>
            </a:r>
          </a:p>
        </p:txBody>
      </p:sp>
      <p:sp>
        <p:nvSpPr>
          <p:cNvPr id="76804" name="Oval 4"/>
          <p:cNvSpPr>
            <a:spLocks noChangeArrowheads="1"/>
          </p:cNvSpPr>
          <p:nvPr/>
        </p:nvSpPr>
        <p:spPr bwMode="auto">
          <a:xfrm>
            <a:off x="2438400" y="4800600"/>
            <a:ext cx="4343400" cy="1676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3124200" y="5105400"/>
            <a:ext cx="3178175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Function Space</a:t>
            </a:r>
          </a:p>
          <a:p>
            <a:pPr>
              <a:spcBef>
                <a:spcPct val="50000"/>
              </a:spcBef>
            </a:pPr>
            <a:r>
              <a:rPr lang="en-US" sz="3200"/>
              <a:t> </a:t>
            </a:r>
            <a:r>
              <a:rPr lang="en-US" sz="2400"/>
              <a:t>getRollNo(); …..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i="1" smtClean="0"/>
              <a:t>this</a:t>
            </a:r>
            <a:r>
              <a:rPr lang="en-US" smtClean="0"/>
              <a:t>  </a:t>
            </a:r>
            <a:r>
              <a:rPr lang="en-US" b="1" smtClean="0"/>
              <a:t>Pointer</a:t>
            </a:r>
          </a:p>
        </p:txBody>
      </p:sp>
      <p:sp>
        <p:nvSpPr>
          <p:cNvPr id="7782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1625" y="1600200"/>
            <a:ext cx="8540750" cy="838200"/>
          </a:xfrm>
          <a:noFill/>
        </p:spPr>
        <p:txBody>
          <a:bodyPr/>
          <a:lstStyle/>
          <a:p>
            <a:r>
              <a:rPr lang="en-US" smtClean="0">
                <a:effectLst/>
              </a:rPr>
              <a:t>Student s1,s2,s3</a:t>
            </a:r>
          </a:p>
        </p:txBody>
      </p:sp>
      <p:sp>
        <p:nvSpPr>
          <p:cNvPr id="77828" name="Oval 4"/>
          <p:cNvSpPr>
            <a:spLocks noChangeArrowheads="1"/>
          </p:cNvSpPr>
          <p:nvPr/>
        </p:nvSpPr>
        <p:spPr bwMode="auto">
          <a:xfrm>
            <a:off x="2286000" y="2971800"/>
            <a:ext cx="4343400" cy="1676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2895600" y="3200400"/>
            <a:ext cx="3178175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Function Space</a:t>
            </a:r>
          </a:p>
          <a:p>
            <a:pPr>
              <a:spcBef>
                <a:spcPct val="50000"/>
              </a:spcBef>
            </a:pPr>
            <a:r>
              <a:rPr lang="en-US" sz="3200"/>
              <a:t> </a:t>
            </a:r>
            <a:r>
              <a:rPr lang="en-US" sz="2400"/>
              <a:t>getRollNo(); …..</a:t>
            </a:r>
          </a:p>
        </p:txBody>
      </p:sp>
      <p:sp>
        <p:nvSpPr>
          <p:cNvPr id="77831" name="Oval 7"/>
          <p:cNvSpPr>
            <a:spLocks noChangeArrowheads="1"/>
          </p:cNvSpPr>
          <p:nvPr/>
        </p:nvSpPr>
        <p:spPr bwMode="auto">
          <a:xfrm>
            <a:off x="1143000" y="3581400"/>
            <a:ext cx="2057400" cy="266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1219200" y="4648200"/>
            <a:ext cx="19050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S1(roollNo</a:t>
            </a:r>
            <a:r>
              <a:rPr lang="en-US"/>
              <a:t>,…..)</a:t>
            </a:r>
          </a:p>
        </p:txBody>
      </p:sp>
      <p:sp>
        <p:nvSpPr>
          <p:cNvPr id="77833" name="Oval 9"/>
          <p:cNvSpPr>
            <a:spLocks noChangeArrowheads="1"/>
          </p:cNvSpPr>
          <p:nvPr/>
        </p:nvSpPr>
        <p:spPr bwMode="auto">
          <a:xfrm>
            <a:off x="3200400" y="4419600"/>
            <a:ext cx="2057400" cy="266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3276600" y="5486400"/>
            <a:ext cx="19050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S2(roollNo</a:t>
            </a:r>
            <a:r>
              <a:rPr lang="en-US"/>
              <a:t>,…..)</a:t>
            </a:r>
          </a:p>
        </p:txBody>
      </p:sp>
      <p:sp>
        <p:nvSpPr>
          <p:cNvPr id="77835" name="Oval 11"/>
          <p:cNvSpPr>
            <a:spLocks noChangeArrowheads="1"/>
          </p:cNvSpPr>
          <p:nvPr/>
        </p:nvSpPr>
        <p:spPr bwMode="auto">
          <a:xfrm>
            <a:off x="5410200" y="3733800"/>
            <a:ext cx="2057400" cy="266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Text Box 12"/>
          <p:cNvSpPr txBox="1">
            <a:spLocks noChangeArrowheads="1"/>
          </p:cNvSpPr>
          <p:nvPr/>
        </p:nvSpPr>
        <p:spPr bwMode="auto">
          <a:xfrm>
            <a:off x="5486400" y="4800600"/>
            <a:ext cx="19050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S3(roollNo</a:t>
            </a:r>
            <a:r>
              <a:rPr lang="en-US"/>
              <a:t>,…..)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ompass">
  <a:themeElements>
    <a:clrScheme name="1_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1_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1299</TotalTime>
  <Words>1315</Words>
  <Application>Microsoft PowerPoint</Application>
  <PresentationFormat>On-screen Show (4:3)</PresentationFormat>
  <Paragraphs>494</Paragraphs>
  <Slides>79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0" baseType="lpstr">
      <vt:lpstr>1_Compass</vt:lpstr>
      <vt:lpstr>GOOD Bye OOP</vt:lpstr>
      <vt:lpstr>Accessor Functions</vt:lpstr>
      <vt:lpstr>Example-Accessing Data Members</vt:lpstr>
      <vt:lpstr>Example-Avoiding Error</vt:lpstr>
      <vt:lpstr>Example- Getter</vt:lpstr>
      <vt:lpstr>Slide 6</vt:lpstr>
      <vt:lpstr>this  Pointer</vt:lpstr>
      <vt:lpstr>this  Pointer</vt:lpstr>
      <vt:lpstr>this  Pointer</vt:lpstr>
      <vt:lpstr>this  Pointer</vt:lpstr>
      <vt:lpstr>this  Pointer</vt:lpstr>
      <vt:lpstr>Passing this  Pointer</vt:lpstr>
      <vt:lpstr>Declaration of this pointer</vt:lpstr>
      <vt:lpstr>this Pointer</vt:lpstr>
      <vt:lpstr>Compiler Generated Code</vt:lpstr>
      <vt:lpstr>this Pointer</vt:lpstr>
      <vt:lpstr>Example</vt:lpstr>
      <vt:lpstr>Example</vt:lpstr>
      <vt:lpstr>const</vt:lpstr>
      <vt:lpstr>const Member Functions</vt:lpstr>
      <vt:lpstr>const Member Functions</vt:lpstr>
      <vt:lpstr>const Member Functions</vt:lpstr>
      <vt:lpstr>Example</vt:lpstr>
      <vt:lpstr>const Functions</vt:lpstr>
      <vt:lpstr>Example</vt:lpstr>
      <vt:lpstr>Example</vt:lpstr>
      <vt:lpstr>Example</vt:lpstr>
      <vt:lpstr>const Functions</vt:lpstr>
      <vt:lpstr>Example</vt:lpstr>
      <vt:lpstr>const Function</vt:lpstr>
      <vt:lpstr>Example</vt:lpstr>
      <vt:lpstr>Problem</vt:lpstr>
      <vt:lpstr>Student Class</vt:lpstr>
      <vt:lpstr>Modified Student Class</vt:lpstr>
      <vt:lpstr>Example</vt:lpstr>
      <vt:lpstr>Example</vt:lpstr>
      <vt:lpstr>Member Initializer List</vt:lpstr>
      <vt:lpstr>Example</vt:lpstr>
      <vt:lpstr>Order of Initialization</vt:lpstr>
      <vt:lpstr>Example</vt:lpstr>
      <vt:lpstr>Example</vt:lpstr>
      <vt:lpstr>const Objects</vt:lpstr>
      <vt:lpstr>Example</vt:lpstr>
      <vt:lpstr>Example</vt:lpstr>
      <vt:lpstr>Example</vt:lpstr>
      <vt:lpstr>const Objects</vt:lpstr>
      <vt:lpstr>Example</vt:lpstr>
      <vt:lpstr>Example</vt:lpstr>
      <vt:lpstr>Constant data members</vt:lpstr>
      <vt:lpstr>Static Variables</vt:lpstr>
      <vt:lpstr>Example</vt:lpstr>
      <vt:lpstr>Static Data Member</vt:lpstr>
      <vt:lpstr>Static Data Member</vt:lpstr>
      <vt:lpstr>Class vs. Instance Variable</vt:lpstr>
      <vt:lpstr>Static Data Member (Syntax)</vt:lpstr>
      <vt:lpstr>Defining Static Data Member</vt:lpstr>
      <vt:lpstr>Defining Static Data Member</vt:lpstr>
      <vt:lpstr>Initializing Static Data Member</vt:lpstr>
      <vt:lpstr>Example</vt:lpstr>
      <vt:lpstr>Initializing Static Data Member</vt:lpstr>
      <vt:lpstr>Example</vt:lpstr>
      <vt:lpstr>Accessing Static Data Member</vt:lpstr>
      <vt:lpstr>Example</vt:lpstr>
      <vt:lpstr>Life of Static Data Member</vt:lpstr>
      <vt:lpstr>Example</vt:lpstr>
      <vt:lpstr>Example</vt:lpstr>
      <vt:lpstr>Uses</vt:lpstr>
      <vt:lpstr>Example</vt:lpstr>
      <vt:lpstr>Example</vt:lpstr>
      <vt:lpstr>Example</vt:lpstr>
      <vt:lpstr>Example</vt:lpstr>
      <vt:lpstr>Problem</vt:lpstr>
      <vt:lpstr>Static Member Function</vt:lpstr>
      <vt:lpstr>Static Member Function</vt:lpstr>
      <vt:lpstr>Example</vt:lpstr>
      <vt:lpstr>Accessing non static data members</vt:lpstr>
      <vt:lpstr>this Pointer</vt:lpstr>
      <vt:lpstr>Global Variable vs. Static Members</vt:lpstr>
      <vt:lpstr>Slide 79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hafizrizwan</cp:lastModifiedBy>
  <cp:revision>490</cp:revision>
  <dcterms:created xsi:type="dcterms:W3CDTF">1601-01-01T00:00:00Z</dcterms:created>
  <dcterms:modified xsi:type="dcterms:W3CDTF">2011-06-08T04:24:49Z</dcterms:modified>
</cp:coreProperties>
</file>