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  <p:sldMasterId id="2147484092" r:id="rId2"/>
    <p:sldMasterId id="2147484116" r:id="rId3"/>
    <p:sldMasterId id="2147484128" r:id="rId4"/>
    <p:sldMasterId id="2147484140" r:id="rId5"/>
    <p:sldMasterId id="2147484152" r:id="rId6"/>
    <p:sldMasterId id="2147484188" r:id="rId7"/>
    <p:sldMasterId id="2147484200" r:id="rId8"/>
  </p:sldMasterIdLst>
  <p:notesMasterIdLst>
    <p:notesMasterId r:id="rId25"/>
  </p:notesMasterIdLst>
  <p:sldIdLst>
    <p:sldId id="275" r:id="rId9"/>
    <p:sldId id="278" r:id="rId10"/>
    <p:sldId id="262" r:id="rId11"/>
    <p:sldId id="261" r:id="rId12"/>
    <p:sldId id="272" r:id="rId13"/>
    <p:sldId id="265" r:id="rId14"/>
    <p:sldId id="273" r:id="rId15"/>
    <p:sldId id="266" r:id="rId16"/>
    <p:sldId id="281" r:id="rId17"/>
    <p:sldId id="271" r:id="rId18"/>
    <p:sldId id="279" r:id="rId19"/>
    <p:sldId id="280" r:id="rId20"/>
    <p:sldId id="269" r:id="rId21"/>
    <p:sldId id="270" r:id="rId22"/>
    <p:sldId id="276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9142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71339" algn="l" defTabSz="9142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828454" algn="l" defTabSz="9142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5567" algn="l" defTabSz="9142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742680" algn="l" defTabSz="9142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199793" algn="l" defTabSz="9142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656906" algn="l" defTabSz="91422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628F5-9549-48A4-89FF-131B47A83003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CF0D5-D026-4205-80DF-A8475550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7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39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54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67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80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93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06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CF0D5-D026-4205-80DF-A8475550AA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5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368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3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095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9799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2484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2030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0724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9679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5325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3016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8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11B57-634E-469A-BFFC-2C4B7611047D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56F55-07CB-4075-8E08-DD76AD3D5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7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6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28600"/>
            <a:ext cx="7242048" cy="1143000"/>
          </a:xfrm>
        </p:spPr>
        <p:txBody>
          <a:bodyPr/>
          <a:lstStyle/>
          <a:p>
            <a:pPr marL="0" indent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29029" y="0"/>
            <a:ext cx="9130145" cy="68580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990600"/>
            <a:ext cx="5044440" cy="7802563"/>
          </a:xfrm>
        </p:spPr>
        <p:txBody>
          <a:bodyPr/>
          <a:lstStyle/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Topologies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             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69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648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 smtClean="0"/>
              <a:t>Advantages:</a:t>
            </a:r>
          </a:p>
          <a:p>
            <a:pPr marL="0" indent="0">
              <a:buNone/>
            </a:pPr>
            <a:endParaRPr lang="en-US" sz="1200" u="sng" dirty="0" smtClean="0"/>
          </a:p>
          <a:p>
            <a:r>
              <a:rPr lang="en-US" sz="2400" dirty="0"/>
              <a:t>Easy to connect new </a:t>
            </a:r>
            <a:r>
              <a:rPr lang="en-US" sz="2400" dirty="0" smtClean="0"/>
              <a:t>nodes</a:t>
            </a:r>
          </a:p>
          <a:p>
            <a:r>
              <a:rPr lang="en-US" sz="2400" dirty="0"/>
              <a:t>Failure of one </a:t>
            </a:r>
            <a:r>
              <a:rPr lang="en-US" sz="2400" dirty="0" smtClean="0"/>
              <a:t>node</a:t>
            </a:r>
          </a:p>
          <a:p>
            <a:r>
              <a:rPr lang="en-US" sz="2400" dirty="0"/>
              <a:t>As compared to Bus topology it gives </a:t>
            </a:r>
            <a:r>
              <a:rPr lang="en-US" sz="2400" dirty="0" smtClean="0"/>
              <a:t>much </a:t>
            </a:r>
            <a:r>
              <a:rPr lang="en-US" sz="2400" dirty="0"/>
              <a:t>better </a:t>
            </a:r>
            <a:r>
              <a:rPr lang="en-US" sz="2400" dirty="0" smtClean="0"/>
              <a:t>performance</a:t>
            </a:r>
          </a:p>
          <a:p>
            <a:pPr marL="0" indent="0">
              <a:buNone/>
            </a:pPr>
            <a:r>
              <a:rPr lang="en-US" sz="2600" u="sng" dirty="0" smtClean="0"/>
              <a:t>Disadvantages:</a:t>
            </a:r>
          </a:p>
          <a:p>
            <a:r>
              <a:rPr lang="en-US" sz="2400" dirty="0" smtClean="0"/>
              <a:t>Length of cable</a:t>
            </a:r>
          </a:p>
          <a:p>
            <a:r>
              <a:rPr lang="en-US" sz="2400" dirty="0" smtClean="0"/>
              <a:t>Hub fails</a:t>
            </a:r>
          </a:p>
          <a:p>
            <a:r>
              <a:rPr lang="en-US" sz="2400" dirty="0" smtClean="0"/>
              <a:t>More expensive</a:t>
            </a:r>
          </a:p>
          <a:p>
            <a:endParaRPr lang="en-US" sz="1200" dirty="0" smtClean="0"/>
          </a:p>
          <a:p>
            <a:pPr marL="0" indent="0">
              <a:buNone/>
            </a:pPr>
            <a:endParaRPr lang="en-US" sz="1200" u="sng" dirty="0" smtClean="0"/>
          </a:p>
        </p:txBody>
      </p:sp>
      <p:pic>
        <p:nvPicPr>
          <p:cNvPr id="12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68552"/>
            <a:ext cx="4038600" cy="390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9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3000"/>
                <a:shade val="20000"/>
              </a:schemeClr>
              <a:schemeClr val="bg1">
                <a:tint val="90000"/>
                <a:shade val="85000"/>
                <a:satMod val="115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</a:extLst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 Topology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905000"/>
            <a:ext cx="4040188" cy="4754562"/>
          </a:xfrm>
        </p:spPr>
        <p:txBody>
          <a:bodyPr/>
          <a:lstStyle/>
          <a:p>
            <a:r>
              <a:rPr lang="en-US" sz="3200" u="sng" dirty="0" smtClean="0"/>
              <a:t>Definition:</a:t>
            </a:r>
          </a:p>
          <a:p>
            <a:r>
              <a:rPr lang="en-US" dirty="0" smtClean="0"/>
              <a:t>It combines the characteristic of bus and star topology. It consists of different groups of computers attached in a star topology.</a:t>
            </a:r>
          </a:p>
          <a:p>
            <a:r>
              <a:rPr lang="en-US" sz="3200" u="sng" dirty="0" smtClean="0"/>
              <a:t>Working: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tree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052623"/>
            <a:ext cx="3429000" cy="390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14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eave">
          <a:fgClr>
            <a:schemeClr val="bg2">
              <a:lumMod val="90000"/>
            </a:schemeClr>
          </a:fgClr>
          <a:bgClr>
            <a:schemeClr val="bg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648200" cy="57912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Advantages: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provides point-</a:t>
            </a:r>
            <a:r>
              <a:rPr lang="en-US" dirty="0"/>
              <a:t>t</a:t>
            </a:r>
            <a:r>
              <a:rPr lang="en-US" dirty="0" smtClean="0"/>
              <a:t>o-point wiring.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It is supported by several hardware and software vendors.</a:t>
            </a:r>
          </a:p>
          <a:p>
            <a:pPr marL="0" indent="0">
              <a:buNone/>
            </a:pPr>
            <a:r>
              <a:rPr lang="en-US" sz="3200" dirty="0" smtClean="0"/>
              <a:t>Disadvantages: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Cable length is limited.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If backbone line breaks, entire segment goes down.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Difficult to configure.</a:t>
            </a:r>
          </a:p>
          <a:p>
            <a:endParaRPr lang="en-US" sz="3200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752600"/>
            <a:ext cx="3803650" cy="3803650"/>
          </a:xfrm>
        </p:spPr>
      </p:pic>
    </p:spTree>
    <p:extLst>
      <p:ext uri="{BB962C8B-B14F-4D97-AF65-F5344CB8AC3E}">
        <p14:creationId xmlns:p14="http://schemas.microsoft.com/office/powerpoint/2010/main" val="5485523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1">
                <a:tint val="90000"/>
              </a:schemeClr>
            </a:gs>
            <a:gs pos="80000">
              <a:schemeClr val="bg1">
                <a:shade val="100000"/>
                <a:satMod val="115000"/>
              </a:schemeClr>
            </a:gs>
            <a:gs pos="95000">
              <a:schemeClr val="bg1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Mesh Topology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91000" cy="4590288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sz="3000" u="sng" dirty="0" smtClean="0"/>
              <a:t>Definition:</a:t>
            </a:r>
          </a:p>
          <a:p>
            <a:r>
              <a:rPr lang="en-US" sz="3000" dirty="0" smtClean="0"/>
              <a:t>In this topology, every device in the network is physically connected to every other device in the network.</a:t>
            </a:r>
          </a:p>
          <a:p>
            <a:r>
              <a:rPr lang="en-US" sz="3000" dirty="0" smtClean="0"/>
              <a:t>Different paths.</a:t>
            </a:r>
          </a:p>
          <a:p>
            <a:r>
              <a:rPr lang="en-US" sz="3000" dirty="0" smtClean="0"/>
              <a:t>Wide area use.</a:t>
            </a:r>
          </a:p>
          <a:p>
            <a:pPr marL="114300" indent="0">
              <a:buNone/>
            </a:pPr>
            <a:r>
              <a:rPr lang="en-US" sz="3000" u="sng" dirty="0" smtClean="0"/>
              <a:t>Working:</a:t>
            </a:r>
          </a:p>
          <a:p>
            <a:pPr marL="411480" lvl="1" indent="0" algn="just">
              <a:buNone/>
            </a:pPr>
            <a:r>
              <a:rPr lang="en-US" sz="3000" dirty="0" smtClean="0"/>
              <a:t>All computer nodes have equal access to the network. There is no server in this network.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371600"/>
            <a:ext cx="3922252" cy="4345781"/>
          </a:xfrm>
        </p:spPr>
      </p:pic>
    </p:spTree>
    <p:extLst>
      <p:ext uri="{BB962C8B-B14F-4D97-AF65-F5344CB8AC3E}">
        <p14:creationId xmlns:p14="http://schemas.microsoft.com/office/powerpoint/2010/main" val="383032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>
            <a:duotone>
              <a:schemeClr val="bg1">
                <a:tint val="70000"/>
                <a:satMod val="170000"/>
              </a:schemeClr>
              <a:schemeClr val="bg1">
                <a:shade val="70000"/>
                <a:satMod val="13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5105400" cy="73914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Advantages:</a:t>
            </a:r>
          </a:p>
          <a:p>
            <a:r>
              <a:rPr lang="en-US" sz="2300" dirty="0"/>
              <a:t>Manages high amounts of traffic</a:t>
            </a:r>
          </a:p>
          <a:p>
            <a:r>
              <a:rPr lang="en-US" sz="2300" dirty="0"/>
              <a:t>failure of a device</a:t>
            </a:r>
          </a:p>
          <a:p>
            <a:r>
              <a:rPr lang="en-US" sz="2300" dirty="0"/>
              <a:t>Adding additional devices</a:t>
            </a:r>
          </a:p>
          <a:p>
            <a:pPr marL="0" indent="0">
              <a:buNone/>
            </a:pPr>
            <a:r>
              <a:rPr lang="en-US" u="sng" dirty="0" smtClean="0"/>
              <a:t>Disadvantages:</a:t>
            </a:r>
          </a:p>
          <a:p>
            <a:r>
              <a:rPr lang="en-US" sz="2300" dirty="0"/>
              <a:t>Costly</a:t>
            </a:r>
          </a:p>
          <a:p>
            <a:r>
              <a:rPr lang="en-US" sz="2300" dirty="0" smtClean="0"/>
              <a:t>maintaining</a:t>
            </a:r>
            <a:r>
              <a:rPr lang="en-US" sz="2300" dirty="0"/>
              <a:t> is difficult</a:t>
            </a:r>
          </a:p>
          <a:p>
            <a:r>
              <a:rPr lang="en-US" sz="2400" dirty="0" smtClean="0"/>
              <a:t>Less desirable option </a:t>
            </a:r>
            <a:endParaRPr lang="en-US" sz="2400" dirty="0"/>
          </a:p>
        </p:txBody>
      </p:sp>
      <p:pic>
        <p:nvPicPr>
          <p:cNvPr id="11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752600"/>
            <a:ext cx="3178443" cy="3759733"/>
          </a:xfrm>
        </p:spPr>
      </p:pic>
    </p:spTree>
    <p:extLst>
      <p:ext uri="{BB962C8B-B14F-4D97-AF65-F5344CB8AC3E}">
        <p14:creationId xmlns:p14="http://schemas.microsoft.com/office/powerpoint/2010/main" val="52101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0"/>
            <a:ext cx="7239000" cy="1143000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mesh topology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04800" y="990600"/>
            <a:ext cx="5184648" cy="65501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It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occurs when every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node has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 circuit connecting it to every other node in a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network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Full-mesh topology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Partial-mesh topology</a:t>
            </a:r>
          </a:p>
          <a:p>
            <a:pPr marL="0" indent="0">
              <a:buNone/>
            </a:pPr>
            <a:r>
              <a:rPr lang="en-US" sz="3200" u="sng" dirty="0">
                <a:solidFill>
                  <a:schemeClr val="tx1">
                    <a:lumMod val="50000"/>
                  </a:schemeClr>
                </a:solidFill>
              </a:rPr>
              <a:t>Full-mesh topology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It occurs when every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nodehas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a circuit connecting it to every other node in a network</a:t>
            </a:r>
          </a:p>
          <a:p>
            <a:pPr marL="0" indent="0">
              <a:buNone/>
            </a:pPr>
            <a:r>
              <a:rPr lang="en-US" sz="3200" u="sng" dirty="0">
                <a:solidFill>
                  <a:schemeClr val="tx1">
                    <a:lumMod val="50000"/>
                  </a:schemeClr>
                </a:solidFill>
              </a:rPr>
              <a:t>Partial-mesh topology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 this topology, some nodes are organized in a full mesh scheme but others are only connected to one or two in the network</a:t>
            </a: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5400" dirty="0" smtClean="0">
                <a:solidFill>
                  <a:schemeClr val="tx1">
                    <a:lumMod val="50000"/>
                  </a:schemeClr>
                </a:solidFill>
              </a:rPr>
              <a:t>        </a:t>
            </a:r>
            <a:endParaRPr lang="en-US" sz="5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5562600" y="1752600"/>
            <a:ext cx="3730752" cy="438912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5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6800" y="2895600"/>
            <a:ext cx="6629400" cy="1219201"/>
          </a:xfrm>
        </p:spPr>
        <p:txBody>
          <a:bodyPr/>
          <a:lstStyle/>
          <a:p>
            <a:r>
              <a:rPr lang="en-US" sz="5400" dirty="0">
                <a:solidFill>
                  <a:schemeClr val="bg1"/>
                </a:solidFill>
              </a:rPr>
              <a:t>Thank You !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13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applause.wav"/>
          </p:stSnd>
        </p:sndAc>
      </p:transition>
    </mc:Choice>
    <mc:Fallback xmlns="">
      <p:transition spd="slow">
        <p:sndAc>
          <p:stSnd>
            <p:snd r:embed="rId3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81000" y="1600200"/>
            <a:ext cx="4038600" cy="5105396"/>
          </a:xfrm>
        </p:spPr>
        <p:txBody>
          <a:bodyPr/>
          <a:lstStyle/>
          <a:p>
            <a:pPr marL="0" indent="0">
              <a:buNone/>
            </a:pPr>
            <a:r>
              <a:rPr lang="en-US" sz="3600" b="1" u="sng" dirty="0" smtClean="0"/>
              <a:t>Definition:</a:t>
            </a:r>
          </a:p>
          <a:p>
            <a:pPr marL="0" indent="0">
              <a:buNone/>
            </a:pPr>
            <a:r>
              <a:rPr lang="en-US" sz="3200" dirty="0" smtClean="0"/>
              <a:t>“The way how the devices on a network are arranged and comminicate with each other is called  Topology”.</a:t>
            </a:r>
          </a:p>
          <a:p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362200"/>
            <a:ext cx="4038600" cy="3626639"/>
          </a:xfrm>
        </p:spPr>
      </p:pic>
    </p:spTree>
    <p:extLst>
      <p:ext uri="{BB962C8B-B14F-4D97-AF65-F5344CB8AC3E}">
        <p14:creationId xmlns:p14="http://schemas.microsoft.com/office/powerpoint/2010/main" val="355788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narVert">
          <a:fgClr>
            <a:schemeClr val="tx1">
              <a:lumMod val="50000"/>
              <a:lumOff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u="sng" dirty="0" smtClean="0">
                <a:solidFill>
                  <a:schemeClr val="tx1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Types:</a:t>
            </a:r>
            <a:endParaRPr lang="en-US" u="sng" dirty="0">
              <a:solidFill>
                <a:schemeClr val="tx1"/>
              </a:solidFill>
              <a:latin typeface="Baskerville Old Face" panose="02020602080505020303" pitchFamily="18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578928" y="2313708"/>
            <a:ext cx="0" cy="86367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90600" y="3189003"/>
            <a:ext cx="71628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00800" y="3189003"/>
            <a:ext cx="0" cy="102859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578928" y="3189003"/>
            <a:ext cx="0" cy="237359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514110" y="3932457"/>
            <a:ext cx="1981200" cy="822000"/>
          </a:xfrm>
          <a:prstGeom prst="rect">
            <a:avLst/>
          </a:prstGeom>
          <a:ln w="28575"/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24" tIns="45712" rIns="91424" bIns="45712" spcCol="0" rtlCol="0" anchor="ctr"/>
          <a:lstStyle/>
          <a:p>
            <a:pPr algn="ctr"/>
            <a:r>
              <a:rPr lang="en-US" sz="2400" dirty="0" smtClean="0"/>
              <a:t>Tree Topology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162800" y="5151602"/>
            <a:ext cx="1981200" cy="822000"/>
          </a:xfrm>
          <a:prstGeom prst="rect">
            <a:avLst/>
          </a:prstGeom>
          <a:ln w="28575"/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24" tIns="45712" rIns="91424" bIns="45712" spcCol="0" rtlCol="0" anchor="ctr"/>
          <a:lstStyle/>
          <a:p>
            <a:pPr algn="ctr"/>
            <a:r>
              <a:rPr lang="en-US" sz="2400" dirty="0" smtClean="0"/>
              <a:t>Mesh Topology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3532910" y="5119257"/>
            <a:ext cx="1981200" cy="822000"/>
          </a:xfrm>
          <a:prstGeom prst="rect">
            <a:avLst/>
          </a:prstGeom>
          <a:ln w="28575"/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24" tIns="45712" rIns="91424" bIns="45712" spcCol="0" rtlCol="0" anchor="ctr"/>
          <a:lstStyle/>
          <a:p>
            <a:pPr algn="ctr"/>
            <a:r>
              <a:rPr lang="en-US" sz="2400" dirty="0" smtClean="0"/>
              <a:t>Star Topology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0" y="5158529"/>
            <a:ext cx="1981200" cy="822000"/>
          </a:xfrm>
          <a:prstGeom prst="rect">
            <a:avLst/>
          </a:prstGeom>
          <a:ln w="28575"/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24" tIns="45712" rIns="91424" bIns="45712" spcCol="0" rtlCol="0" anchor="ctr"/>
          <a:lstStyle/>
          <a:p>
            <a:pPr algn="ctr"/>
            <a:r>
              <a:rPr lang="en-US" sz="2400" dirty="0" smtClean="0"/>
              <a:t>Bus Topology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1600200" y="3964802"/>
            <a:ext cx="1981200" cy="822000"/>
          </a:xfrm>
          <a:prstGeom prst="rect">
            <a:avLst/>
          </a:prstGeom>
          <a:ln w="28575"/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24" tIns="45712" rIns="91424" bIns="45712" spcCol="0" rtlCol="0" anchor="ctr"/>
          <a:lstStyle/>
          <a:p>
            <a:pPr algn="ctr"/>
            <a:r>
              <a:rPr lang="en-US" sz="2400" dirty="0" smtClean="0"/>
              <a:t>Ring Topology</a:t>
            </a:r>
            <a:endParaRPr lang="en-US" sz="2400" dirty="0"/>
          </a:p>
        </p:txBody>
      </p:sp>
      <p:sp>
        <p:nvSpPr>
          <p:cNvPr id="53" name="Rectangle 52"/>
          <p:cNvSpPr/>
          <p:nvPr/>
        </p:nvSpPr>
        <p:spPr>
          <a:xfrm>
            <a:off x="3048000" y="1627908"/>
            <a:ext cx="3352800" cy="685800"/>
          </a:xfrm>
          <a:prstGeom prst="rect">
            <a:avLst/>
          </a:prstGeom>
          <a:ln/>
        </p:spPr>
        <p:style>
          <a:lnRef idx="1">
            <a:schemeClr val="dk1"/>
          </a:lnRef>
          <a:fillRef idx="1003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24" tIns="45712" rIns="91424" bIns="45712" spcCol="0" rtlCol="0" anchor="ctr"/>
          <a:lstStyle/>
          <a:p>
            <a:pPr algn="ctr"/>
            <a:r>
              <a:rPr lang="en-US" sz="2800" dirty="0" smtClean="0"/>
              <a:t>Topology</a:t>
            </a:r>
            <a:endParaRPr lang="en-US" sz="2800" dirty="0"/>
          </a:p>
        </p:txBody>
      </p:sp>
      <p:cxnSp>
        <p:nvCxnSpPr>
          <p:cNvPr id="27" name="Straight Connector 26"/>
          <p:cNvCxnSpPr>
            <a:endCxn id="31" idx="0"/>
          </p:cNvCxnSpPr>
          <p:nvPr/>
        </p:nvCxnSpPr>
        <p:spPr>
          <a:xfrm>
            <a:off x="2590800" y="3189003"/>
            <a:ext cx="0" cy="775799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90600" y="3156657"/>
            <a:ext cx="0" cy="19626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8" idx="0"/>
          </p:cNvCxnSpPr>
          <p:nvPr/>
        </p:nvCxnSpPr>
        <p:spPr>
          <a:xfrm flipH="1">
            <a:off x="8153400" y="3156658"/>
            <a:ext cx="13855" cy="19949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29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Topology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371600"/>
            <a:ext cx="8534400" cy="459028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In this network topology, all computers or nodes are connected to a common communication medium. This medium is often a central wire known as bus. 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The terminators are used at the end of a bus to absorb signals. 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Used with Local Area Network.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267200"/>
            <a:ext cx="8153400" cy="2412741"/>
          </a:xfrm>
        </p:spPr>
      </p:pic>
    </p:spTree>
    <p:extLst>
      <p:ext uri="{BB962C8B-B14F-4D97-AF65-F5344CB8AC3E}">
        <p14:creationId xmlns:p14="http://schemas.microsoft.com/office/powerpoint/2010/main" val="282542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duotone>
              <a:schemeClr val="bg1">
                <a:shade val="80000"/>
              </a:schemeClr>
              <a:schemeClr val="bg1">
                <a:tint val="98000"/>
                <a:satMod val="13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183880" cy="105156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28600" y="762000"/>
            <a:ext cx="60960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chemeClr val="bg2">
                    <a:lumMod val="10000"/>
                  </a:schemeClr>
                </a:solidFill>
              </a:rPr>
              <a:t>Advantages:</a:t>
            </a:r>
          </a:p>
          <a:p>
            <a:pPr marL="0" indent="0">
              <a:buNone/>
            </a:pPr>
            <a:endParaRPr lang="en-US" sz="1000" u="sng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Requires  small cable length.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Less expensive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If one node fails, it does not affect the network.</a:t>
            </a:r>
            <a:endParaRPr lang="en-US" u="sng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en-US" u="sng" dirty="0" smtClean="0">
                <a:solidFill>
                  <a:schemeClr val="bg2">
                    <a:lumMod val="10000"/>
                  </a:schemeClr>
                </a:solidFill>
              </a:rPr>
              <a:t>Disadvantages:</a:t>
            </a:r>
          </a:p>
          <a:p>
            <a:pPr marL="0" indent="0">
              <a:buNone/>
            </a:pPr>
            <a:endParaRPr lang="en-US" sz="1050" u="sng" dirty="0" smtClean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Bus topology is not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good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for large networks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Number of devices affects its efficiency.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975" y="1676400"/>
            <a:ext cx="3502025" cy="3386613"/>
          </a:xfrm>
        </p:spPr>
      </p:pic>
    </p:spTree>
    <p:extLst>
      <p:ext uri="{BB962C8B-B14F-4D97-AF65-F5344CB8AC3E}">
        <p14:creationId xmlns:p14="http://schemas.microsoft.com/office/powerpoint/2010/main" val="62486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620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Ring Topology</a:t>
            </a:r>
            <a:endParaRPr lang="en-US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219200"/>
            <a:ext cx="4876800" cy="5638800"/>
          </a:xfrm>
        </p:spPr>
        <p:txBody>
          <a:bodyPr>
            <a:normAutofit fontScale="85000" lnSpcReduction="20000"/>
          </a:bodyPr>
          <a:lstStyle/>
          <a:p>
            <a:pPr marL="114278" indent="0">
              <a:buNone/>
            </a:pPr>
            <a:r>
              <a:rPr lang="en-US" sz="3200" b="1" u="sng" dirty="0"/>
              <a:t>Definition:</a:t>
            </a:r>
          </a:p>
          <a:p>
            <a:pPr marL="114278" indent="0">
              <a:buNone/>
            </a:pPr>
            <a:r>
              <a:rPr lang="en-US" dirty="0"/>
              <a:t>In this topology, each computer is connected to the next computer with the last one connected to the first. Thus, a ring of computer is formed.</a:t>
            </a:r>
          </a:p>
          <a:p>
            <a:pPr marL="114278" indent="0">
              <a:buNone/>
            </a:pPr>
            <a:endParaRPr lang="en-US" sz="2300" dirty="0"/>
          </a:p>
          <a:p>
            <a:pPr marL="114300" indent="0">
              <a:buNone/>
            </a:pPr>
            <a:r>
              <a:rPr lang="en-US" b="1" u="sng" dirty="0" smtClean="0"/>
              <a:t>Working:</a:t>
            </a:r>
          </a:p>
          <a:p>
            <a:r>
              <a:rPr lang="en-US" dirty="0" smtClean="0"/>
              <a:t>Flow of data is in clock-wise direction.</a:t>
            </a:r>
          </a:p>
          <a:p>
            <a:r>
              <a:rPr lang="en-US" dirty="0" smtClean="0"/>
              <a:t>Token ring is used in this network. A node can only access the network if it has token ring.</a:t>
            </a:r>
          </a:p>
          <a:p>
            <a:r>
              <a:rPr lang="en-US" dirty="0" smtClean="0"/>
              <a:t>Token ring is like a ticket which transfers from computer to computer</a:t>
            </a:r>
            <a:endParaRPr lang="en-US" dirty="0"/>
          </a:p>
        </p:txBody>
      </p:sp>
      <p:pic>
        <p:nvPicPr>
          <p:cNvPr id="18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28800"/>
            <a:ext cx="4343400" cy="4230095"/>
          </a:xfrm>
        </p:spPr>
      </p:pic>
    </p:spTree>
    <p:extLst>
      <p:ext uri="{BB962C8B-B14F-4D97-AF65-F5344CB8AC3E}">
        <p14:creationId xmlns:p14="http://schemas.microsoft.com/office/powerpoint/2010/main" val="268585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14400"/>
            <a:ext cx="5105400" cy="5135563"/>
          </a:xfrm>
          <a:pattFill prst="pct25">
            <a:fgClr>
              <a:schemeClr val="bg2">
                <a:lumMod val="60000"/>
                <a:lumOff val="40000"/>
              </a:schemeClr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Advantages:</a:t>
            </a:r>
          </a:p>
          <a:p>
            <a:r>
              <a:rPr lang="en-US" dirty="0" smtClean="0"/>
              <a:t>Not much expensive</a:t>
            </a:r>
          </a:p>
          <a:p>
            <a:r>
              <a:rPr lang="en-US" dirty="0" smtClean="0"/>
              <a:t>Equal access of computer nodes.</a:t>
            </a:r>
          </a:p>
          <a:p>
            <a:pPr marL="0" indent="0">
              <a:buNone/>
            </a:pPr>
            <a:r>
              <a:rPr lang="en-US" u="sng" dirty="0" smtClean="0"/>
              <a:t>Disadvantages:</a:t>
            </a:r>
          </a:p>
          <a:p>
            <a:r>
              <a:rPr lang="en-US" dirty="0" smtClean="0"/>
              <a:t>Failure of one node, can causes affect on network</a:t>
            </a:r>
          </a:p>
          <a:p>
            <a:r>
              <a:rPr lang="en-US" dirty="0" smtClean="0"/>
              <a:t>Adding or removing computers affect whole network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257800" y="1066800"/>
            <a:ext cx="4164638" cy="4724400"/>
          </a:xfrm>
        </p:spPr>
      </p:pic>
    </p:spTree>
    <p:extLst>
      <p:ext uri="{BB962C8B-B14F-4D97-AF65-F5344CB8AC3E}">
        <p14:creationId xmlns:p14="http://schemas.microsoft.com/office/powerpoint/2010/main" val="288651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>
            <a:duotone>
              <a:schemeClr val="bg1">
                <a:tint val="70000"/>
                <a:satMod val="170000"/>
              </a:schemeClr>
              <a:schemeClr val="bg1">
                <a:shade val="70000"/>
                <a:satMod val="13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Topology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876800" cy="452596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Definition:</a:t>
            </a:r>
          </a:p>
          <a:p>
            <a:pPr marL="0" indent="0">
              <a:buNone/>
            </a:pPr>
            <a:endParaRPr lang="en-US" sz="1100" u="sng" dirty="0" smtClean="0"/>
          </a:p>
          <a:p>
            <a:pPr marL="0" indent="0">
              <a:buNone/>
            </a:pPr>
            <a:r>
              <a:rPr lang="en-US" sz="2800" dirty="0"/>
              <a:t>All computers in star topology are connected with central device called hub. Star topology is mostly used in </a:t>
            </a:r>
            <a:r>
              <a:rPr lang="en-US" sz="2800" b="1" dirty="0"/>
              <a:t>client-server</a:t>
            </a:r>
            <a:r>
              <a:rPr lang="en-US" sz="2800" dirty="0"/>
              <a:t> network. </a:t>
            </a:r>
            <a:endParaRPr lang="en-US" u="sng" dirty="0" smtClean="0"/>
          </a:p>
          <a:p>
            <a:endParaRPr lang="en-US" dirty="0"/>
          </a:p>
        </p:txBody>
      </p:sp>
      <p:pic>
        <p:nvPicPr>
          <p:cNvPr id="14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600201"/>
            <a:ext cx="3713017" cy="3962400"/>
          </a:xfrm>
        </p:spPr>
      </p:pic>
    </p:spTree>
    <p:extLst>
      <p:ext uri="{BB962C8B-B14F-4D97-AF65-F5344CB8AC3E}">
        <p14:creationId xmlns:p14="http://schemas.microsoft.com/office/powerpoint/2010/main" val="159010879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33400"/>
            <a:ext cx="6777318" cy="1731982"/>
          </a:xfrm>
        </p:spPr>
        <p:txBody>
          <a:bodyPr>
            <a:noAutofit/>
          </a:bodyPr>
          <a:lstStyle/>
          <a:p>
            <a:r>
              <a:rPr lang="en-US" sz="5400" dirty="0" smtClean="0"/>
              <a:t>WORKING OF STAR TOPOLOGY: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133600"/>
            <a:ext cx="6400800" cy="17526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Transmission through a central point.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One PC send data to the central device (hub)and this way computer connected with one another.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Computer is not directly connected with one another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The main communication source is “HUB”.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33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rmal">
  <a:themeElements>
    <a:clrScheme name="Thermal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839</TotalTime>
  <Words>535</Words>
  <Application>Microsoft Office PowerPoint</Application>
  <PresentationFormat>On-screen Show (4:3)</PresentationFormat>
  <Paragraphs>105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Adjacency</vt:lpstr>
      <vt:lpstr>1_Adjacency</vt:lpstr>
      <vt:lpstr>Thermal</vt:lpstr>
      <vt:lpstr>Apothecary</vt:lpstr>
      <vt:lpstr>Hardcover</vt:lpstr>
      <vt:lpstr>Trek</vt:lpstr>
      <vt:lpstr>NewsPrint</vt:lpstr>
      <vt:lpstr>Office Theme</vt:lpstr>
      <vt:lpstr>PowerPoint Presentation</vt:lpstr>
      <vt:lpstr>Topology</vt:lpstr>
      <vt:lpstr>Types:</vt:lpstr>
      <vt:lpstr>Bus Topology</vt:lpstr>
      <vt:lpstr> </vt:lpstr>
      <vt:lpstr>                Ring Topology</vt:lpstr>
      <vt:lpstr>PowerPoint Presentation</vt:lpstr>
      <vt:lpstr>Star Topology</vt:lpstr>
      <vt:lpstr>WORKING OF STAR TOPOLOGY:</vt:lpstr>
      <vt:lpstr>PowerPoint Presentation</vt:lpstr>
      <vt:lpstr>Tree Topology</vt:lpstr>
      <vt:lpstr>PowerPoint Presentation</vt:lpstr>
      <vt:lpstr>               Mesh Topology</vt:lpstr>
      <vt:lpstr>PowerPoint Presentation</vt:lpstr>
      <vt:lpstr>Types of mesh topology</vt:lpstr>
      <vt:lpstr>Thank You ! </vt:lpstr>
    </vt:vector>
  </TitlesOfParts>
  <Company>MyCompanyName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Ring Topology</dc:title>
  <dc:creator>MyUserName</dc:creator>
  <cp:lastModifiedBy>MyUserName</cp:lastModifiedBy>
  <cp:revision>59</cp:revision>
  <dcterms:created xsi:type="dcterms:W3CDTF">2019-11-25T12:07:07Z</dcterms:created>
  <dcterms:modified xsi:type="dcterms:W3CDTF">2019-12-06T15:52:18Z</dcterms:modified>
</cp:coreProperties>
</file>