
<file path=[Content_Types].xml><?xml version="1.0" encoding="utf-8"?>
<Types xmlns="http://schemas.openxmlformats.org/package/2006/content-types">
  <Default Extension="png" ContentType="image/png"/>
  <Default Extension="webp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56" r:id="rId3"/>
    <p:sldId id="261" r:id="rId4"/>
    <p:sldId id="257" r:id="rId5"/>
    <p:sldId id="262" r:id="rId6"/>
    <p:sldId id="258" r:id="rId7"/>
    <p:sldId id="259" r:id="rId8"/>
    <p:sldId id="263" r:id="rId9"/>
    <p:sldId id="264" r:id="rId10"/>
    <p:sldId id="265" r:id="rId11"/>
    <p:sldId id="266" r:id="rId12"/>
    <p:sldId id="269" r:id="rId13"/>
    <p:sldId id="267" r:id="rId14"/>
    <p:sldId id="26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3749"/>
    <a:srgbClr val="F1B1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B5E12-1DA8-462B-9C7A-609CBC68A4CE}" type="datetimeFigureOut">
              <a:rPr lang="en-US" smtClean="0"/>
              <a:t>24-Nov-24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45B5C-CA99-4C0E-9E59-C5BCCFAC0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281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B5E12-1DA8-462B-9C7A-609CBC68A4CE}" type="datetimeFigureOut">
              <a:rPr lang="en-US" smtClean="0"/>
              <a:t>24-Nov-24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45B5C-CA99-4C0E-9E59-C5BCCFAC0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156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B5E12-1DA8-462B-9C7A-609CBC68A4CE}" type="datetimeFigureOut">
              <a:rPr lang="en-US" smtClean="0"/>
              <a:t>24-Nov-24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45B5C-CA99-4C0E-9E59-C5BCCFAC0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448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B5E12-1DA8-462B-9C7A-609CBC68A4CE}" type="datetimeFigureOut">
              <a:rPr lang="en-US" smtClean="0"/>
              <a:t>24-Nov-24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45B5C-CA99-4C0E-9E59-C5BCCFAC0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081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B5E12-1DA8-462B-9C7A-609CBC68A4CE}" type="datetimeFigureOut">
              <a:rPr lang="en-US" smtClean="0"/>
              <a:t>24-Nov-24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45B5C-CA99-4C0E-9E59-C5BCCFAC0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473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B5E12-1DA8-462B-9C7A-609CBC68A4CE}" type="datetimeFigureOut">
              <a:rPr lang="en-US" smtClean="0"/>
              <a:t>24-Nov-24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45B5C-CA99-4C0E-9E59-C5BCCFAC0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180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B5E12-1DA8-462B-9C7A-609CBC68A4CE}" type="datetimeFigureOut">
              <a:rPr lang="en-US" smtClean="0"/>
              <a:t>24-Nov-24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45B5C-CA99-4C0E-9E59-C5BCCFAC0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265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B5E12-1DA8-462B-9C7A-609CBC68A4CE}" type="datetimeFigureOut">
              <a:rPr lang="en-US" smtClean="0"/>
              <a:t>24-Nov-24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45B5C-CA99-4C0E-9E59-C5BCCFAC0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974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B5E12-1DA8-462B-9C7A-609CBC68A4CE}" type="datetimeFigureOut">
              <a:rPr lang="en-US" smtClean="0"/>
              <a:t>24-Nov-24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45B5C-CA99-4C0E-9E59-C5BCCFAC0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308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B5E12-1DA8-462B-9C7A-609CBC68A4CE}" type="datetimeFigureOut">
              <a:rPr lang="en-US" smtClean="0"/>
              <a:t>24-Nov-24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45B5C-CA99-4C0E-9E59-C5BCCFAC0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870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B5E12-1DA8-462B-9C7A-609CBC68A4CE}" type="datetimeFigureOut">
              <a:rPr lang="en-US" smtClean="0"/>
              <a:t>24-Nov-24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45B5C-CA99-4C0E-9E59-C5BCCFAC0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225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BB5E12-1DA8-462B-9C7A-609CBC68A4CE}" type="datetimeFigureOut">
              <a:rPr lang="en-US" smtClean="0"/>
              <a:t>24-Nov-24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C45B5C-CA99-4C0E-9E59-C5BCCFAC0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5546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jp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29.jp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webp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eb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tx2">
                <a:lumMod val="25000"/>
              </a:schemeClr>
            </a:gs>
            <a:gs pos="100000">
              <a:schemeClr val="accent5">
                <a:lumMod val="7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>
            <a:spLocks/>
          </p:cNvSpPr>
          <p:nvPr/>
        </p:nvSpPr>
        <p:spPr>
          <a:xfrm>
            <a:off x="770714" y="3355161"/>
            <a:ext cx="1625363" cy="1607210"/>
          </a:xfrm>
          <a:prstGeom prst="ellipse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37879" r="-37879"/>
            </a:stretch>
          </a:blip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283641" y="3029597"/>
            <a:ext cx="19421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Developed By</a:t>
            </a:r>
            <a:endParaRPr lang="en-US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283641" y="3355161"/>
            <a:ext cx="5134739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dirty="0" err="1" smtClean="0">
                <a:ln w="0"/>
                <a:gradFill>
                  <a:gsLst>
                    <a:gs pos="57000">
                      <a:srgbClr val="F1B1DA"/>
                    </a:gs>
                    <a:gs pos="100000">
                      <a:schemeClr val="tx1"/>
                    </a:gs>
                  </a:gsLst>
                  <a:lin ang="3600000" scaled="0"/>
                </a:gra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lin Sans FB" panose="020E0602020502020306" pitchFamily="34" charset="0"/>
              </a:rPr>
              <a:t>Sadaf</a:t>
            </a:r>
            <a:r>
              <a:rPr lang="en-US" sz="6600" dirty="0" smtClean="0">
                <a:ln w="0"/>
                <a:gradFill>
                  <a:gsLst>
                    <a:gs pos="57000">
                      <a:srgbClr val="F1B1DA"/>
                    </a:gs>
                    <a:gs pos="100000">
                      <a:schemeClr val="tx1"/>
                    </a:gs>
                  </a:gsLst>
                  <a:lin ang="3600000" scaled="0"/>
                </a:gra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lin Sans FB" panose="020E0602020502020306" pitchFamily="34" charset="0"/>
              </a:rPr>
              <a:t> Shahab</a:t>
            </a:r>
            <a:endParaRPr lang="en-US" sz="6600" dirty="0">
              <a:ln w="0"/>
              <a:gradFill>
                <a:gsLst>
                  <a:gs pos="57000">
                    <a:srgbClr val="F1B1DA"/>
                  </a:gs>
                  <a:gs pos="100000">
                    <a:schemeClr val="tx1"/>
                  </a:gs>
                </a:gsLst>
                <a:lin ang="3600000" scaled="0"/>
              </a:gra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erlin Sans FB" panose="020E0602020502020306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83641" y="338530"/>
            <a:ext cx="82734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 smtClean="0">
                <a:ln w="0"/>
                <a:gradFill>
                  <a:gsLst>
                    <a:gs pos="29000">
                      <a:srgbClr val="92D050"/>
                    </a:gs>
                    <a:gs pos="54000">
                      <a:srgbClr val="00B0F0"/>
                    </a:gs>
                    <a:gs pos="81000">
                      <a:schemeClr val="tx1"/>
                    </a:gs>
                  </a:gsLst>
                  <a:lin ang="3600000" scaled="0"/>
                </a:gra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lin Sans FB" panose="020E0602020502020306" pitchFamily="34" charset="0"/>
              </a:rPr>
              <a:t>Saylani</a:t>
            </a:r>
            <a:r>
              <a:rPr lang="en-US" sz="3600" dirty="0" smtClean="0">
                <a:ln w="0"/>
                <a:gradFill>
                  <a:gsLst>
                    <a:gs pos="29000">
                      <a:srgbClr val="92D050"/>
                    </a:gs>
                    <a:gs pos="54000">
                      <a:srgbClr val="00B0F0"/>
                    </a:gs>
                    <a:gs pos="81000">
                      <a:schemeClr val="tx1"/>
                    </a:gs>
                  </a:gsLst>
                  <a:lin ang="3600000" scaled="0"/>
                </a:gra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lin Sans FB" panose="020E0602020502020306" pitchFamily="34" charset="0"/>
              </a:rPr>
              <a:t> Mass IT Training Presentation Task</a:t>
            </a:r>
            <a:endParaRPr lang="en-US" sz="3600" dirty="0">
              <a:ln w="0"/>
              <a:gradFill>
                <a:gsLst>
                  <a:gs pos="29000">
                    <a:srgbClr val="92D050"/>
                  </a:gs>
                  <a:gs pos="54000">
                    <a:srgbClr val="00B0F0"/>
                  </a:gs>
                  <a:gs pos="81000">
                    <a:schemeClr val="tx1"/>
                  </a:gs>
                </a:gsLst>
                <a:lin ang="3600000" scaled="0"/>
              </a:gra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erlin Sans FB" panose="020E0602020502020306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83641" y="5157042"/>
            <a:ext cx="2582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Technologies Used:</a:t>
            </a:r>
            <a:endParaRPr lang="en-US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283641" y="4408379"/>
            <a:ext cx="5382243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Front-End Developer &amp; Graphics Designer</a:t>
            </a:r>
            <a:endParaRPr lang="en-US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5045" y="5883352"/>
            <a:ext cx="590105" cy="59010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3641" y="5773652"/>
            <a:ext cx="809505" cy="80950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862" y="5808171"/>
            <a:ext cx="740467" cy="74046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5865" y="5860448"/>
            <a:ext cx="798007" cy="635912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3283641" y="1347889"/>
            <a:ext cx="4507965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dirty="0" err="1" smtClean="0">
                <a:ln w="0">
                  <a:solidFill>
                    <a:schemeClr val="tx1"/>
                  </a:solidFill>
                </a:ln>
                <a:gradFill>
                  <a:gsLst>
                    <a:gs pos="44000">
                      <a:schemeClr val="accent5">
                        <a:lumMod val="75000"/>
                      </a:schemeClr>
                    </a:gs>
                    <a:gs pos="13441">
                      <a:schemeClr val="accent5"/>
                    </a:gs>
                    <a:gs pos="74000">
                      <a:schemeClr val="tx1"/>
                    </a:gs>
                  </a:gsLst>
                  <a:lin ang="3600000" scaled="0"/>
                </a:gra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lin Sans FB" panose="020E0602020502020306" pitchFamily="34" charset="0"/>
              </a:rPr>
              <a:t>Ifra</a:t>
            </a:r>
            <a:r>
              <a:rPr lang="en-US" sz="6600" dirty="0" smtClean="0">
                <a:ln w="0">
                  <a:solidFill>
                    <a:schemeClr val="tx1"/>
                  </a:solidFill>
                </a:ln>
                <a:gradFill>
                  <a:gsLst>
                    <a:gs pos="44000">
                      <a:schemeClr val="accent5">
                        <a:lumMod val="75000"/>
                      </a:schemeClr>
                    </a:gs>
                    <a:gs pos="13441">
                      <a:schemeClr val="accent5"/>
                    </a:gs>
                    <a:gs pos="74000">
                      <a:schemeClr val="tx1"/>
                    </a:gs>
                  </a:gsLst>
                  <a:lin ang="3600000" scaled="0"/>
                </a:gra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lin Sans FB" panose="020E0602020502020306" pitchFamily="34" charset="0"/>
              </a:rPr>
              <a:t> </a:t>
            </a:r>
            <a:r>
              <a:rPr lang="en-US" sz="6600" dirty="0" err="1" smtClean="0">
                <a:ln w="0">
                  <a:solidFill>
                    <a:schemeClr val="tx1"/>
                  </a:solidFill>
                </a:ln>
                <a:gradFill>
                  <a:gsLst>
                    <a:gs pos="44000">
                      <a:schemeClr val="accent5">
                        <a:lumMod val="75000"/>
                      </a:schemeClr>
                    </a:gs>
                    <a:gs pos="13441">
                      <a:schemeClr val="accent5"/>
                    </a:gs>
                    <a:gs pos="74000">
                      <a:schemeClr val="tx1"/>
                    </a:gs>
                  </a:gsLst>
                  <a:lin ang="3600000" scaled="0"/>
                </a:gra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lin Sans FB" panose="020E0602020502020306" pitchFamily="34" charset="0"/>
              </a:rPr>
              <a:t>Shamim</a:t>
            </a:r>
            <a:endParaRPr lang="en-US" sz="6600" dirty="0">
              <a:ln w="0">
                <a:solidFill>
                  <a:schemeClr val="tx1"/>
                </a:solidFill>
              </a:ln>
              <a:gradFill>
                <a:gsLst>
                  <a:gs pos="44000">
                    <a:schemeClr val="accent5">
                      <a:lumMod val="75000"/>
                    </a:schemeClr>
                  </a:gs>
                  <a:gs pos="13441">
                    <a:schemeClr val="accent5"/>
                  </a:gs>
                  <a:gs pos="74000">
                    <a:schemeClr val="tx1"/>
                  </a:gs>
                </a:gsLst>
                <a:lin ang="3600000" scaled="0"/>
              </a:gra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erlin Sans FB" panose="020E0602020502020306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283641" y="1045712"/>
            <a:ext cx="23433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Course Instructor</a:t>
            </a:r>
            <a:endParaRPr lang="en-US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387" y="522177"/>
            <a:ext cx="1933708" cy="193370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01844103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3000"/>
                <a:satMod val="150000"/>
                <a:shade val="98000"/>
                <a:lumMod val="102000"/>
              </a:schemeClr>
            </a:gs>
            <a:gs pos="50000">
              <a:schemeClr val="bg2">
                <a:tint val="98000"/>
                <a:satMod val="130000"/>
                <a:shade val="90000"/>
                <a:lumMod val="103000"/>
              </a:schemeClr>
            </a:gs>
            <a:gs pos="100000">
              <a:srgbClr val="002060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22" t="1807" r="5492" b="5600"/>
          <a:stretch/>
        </p:blipFill>
        <p:spPr>
          <a:xfrm>
            <a:off x="1334223" y="1105787"/>
            <a:ext cx="9719513" cy="525799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5" name="Rectangle 4"/>
          <p:cNvSpPr/>
          <p:nvPr/>
        </p:nvSpPr>
        <p:spPr>
          <a:xfrm>
            <a:off x="4262675" y="292964"/>
            <a:ext cx="329724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Berlin Sans FB" panose="020E0602020502020306" pitchFamily="34" charset="0"/>
              </a:rPr>
              <a:t>Download Receipt</a:t>
            </a:r>
            <a:endParaRPr lang="en-US" sz="3200" dirty="0">
              <a:latin typeface="Berlin Sans FB" panose="020E0602020502020306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5552" y="303589"/>
            <a:ext cx="601309" cy="601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0163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3000"/>
                <a:satMod val="150000"/>
                <a:shade val="98000"/>
                <a:lumMod val="102000"/>
              </a:schemeClr>
            </a:gs>
            <a:gs pos="50000">
              <a:schemeClr val="bg2">
                <a:tint val="98000"/>
                <a:satMod val="130000"/>
                <a:shade val="90000"/>
                <a:lumMod val="103000"/>
              </a:schemeClr>
            </a:gs>
            <a:gs pos="100000">
              <a:srgbClr val="002060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5019" y="356759"/>
            <a:ext cx="757399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/>
              <a:t>Data Stored In Local Storage You Can Watch</a:t>
            </a:r>
            <a:endParaRPr lang="en-US" sz="32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4319" y="1079654"/>
            <a:ext cx="9050015" cy="5390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0354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3000"/>
                <a:satMod val="150000"/>
                <a:shade val="98000"/>
                <a:lumMod val="102000"/>
              </a:schemeClr>
            </a:gs>
            <a:gs pos="50000">
              <a:schemeClr val="bg2">
                <a:tint val="98000"/>
                <a:satMod val="130000"/>
                <a:shade val="90000"/>
                <a:lumMod val="103000"/>
              </a:schemeClr>
            </a:gs>
            <a:gs pos="100000">
              <a:srgbClr val="002060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709684" y="713786"/>
            <a:ext cx="626923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latin typeface="Berlin Sans FB" panose="020E0602020502020306" pitchFamily="34" charset="0"/>
              </a:rPr>
              <a:t>Key Features of the Automated Fee Management System</a:t>
            </a:r>
          </a:p>
        </p:txBody>
      </p:sp>
      <p:sp>
        <p:nvSpPr>
          <p:cNvPr id="5" name="Rectangle 4"/>
          <p:cNvSpPr/>
          <p:nvPr/>
        </p:nvSpPr>
        <p:spPr>
          <a:xfrm>
            <a:off x="5617861" y="2178947"/>
            <a:ext cx="6096000" cy="37856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Generate receipts for individual students   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Calculate total fee amount based on selected months  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Download receipt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Print receipts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Record save in local storage of PC or mobile.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Send receipt to the parents.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Compatible in every browser.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You can use it in home tuition, institute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6294" y="2563851"/>
            <a:ext cx="1882048" cy="18820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77" t="7817" r="9410" b="6583"/>
          <a:stretch/>
        </p:blipFill>
        <p:spPr>
          <a:xfrm>
            <a:off x="482154" y="770625"/>
            <a:ext cx="1794127" cy="18635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156" y="4378526"/>
            <a:ext cx="1545138" cy="15451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23" r="18723"/>
          <a:stretch/>
        </p:blipFill>
        <p:spPr>
          <a:xfrm>
            <a:off x="3508863" y="4445899"/>
            <a:ext cx="1678529" cy="1716607"/>
          </a:xfrm>
          <a:prstGeom prst="ellipse">
            <a:avLst/>
          </a:prstGeom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4943" y="1086086"/>
            <a:ext cx="1703132" cy="17031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960191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3000"/>
                <a:satMod val="150000"/>
                <a:shade val="98000"/>
                <a:lumMod val="102000"/>
              </a:schemeClr>
            </a:gs>
            <a:gs pos="50000">
              <a:schemeClr val="bg2">
                <a:tint val="98000"/>
                <a:satMod val="130000"/>
                <a:shade val="90000"/>
                <a:lumMod val="103000"/>
              </a:schemeClr>
            </a:gs>
            <a:gs pos="100000">
              <a:srgbClr val="002060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05166" y="660622"/>
            <a:ext cx="528965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latin typeface="Berlin Sans FB" panose="020E0602020502020306" pitchFamily="34" charset="0"/>
              </a:rPr>
              <a:t>Conclusion and Benefits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56657" y="1809964"/>
            <a:ext cx="5786673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Efficiency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: Reduces manual errors and time spent in fee collection.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Transparency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: Clear fee breakdown and records.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Convenience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: Users can generate, download, and view receipts anytime.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Scalability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: Can easily be adopted by institutions of small sizes. Like</a:t>
            </a:r>
            <a:r>
              <a:rPr kumimoji="0" lang="en-US" alt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(Tuitions)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000" baseline="0" dirty="0" smtClean="0"/>
              <a:t>Easy to use: Responsive</a:t>
            </a:r>
            <a:r>
              <a:rPr lang="en-US" altLang="en-US" sz="2000" dirty="0" smtClean="0"/>
              <a:t> UI , You can use it as like in Pc also in mobile.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9271" y="1572308"/>
            <a:ext cx="4722628" cy="4722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2246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3000"/>
                <a:satMod val="150000"/>
                <a:shade val="98000"/>
                <a:lumMod val="102000"/>
              </a:schemeClr>
            </a:gs>
            <a:gs pos="50000">
              <a:schemeClr val="bg2">
                <a:tint val="98000"/>
                <a:satMod val="130000"/>
                <a:shade val="90000"/>
                <a:lumMod val="103000"/>
              </a:schemeClr>
            </a:gs>
            <a:gs pos="100000">
              <a:srgbClr val="002060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237396" y="263731"/>
            <a:ext cx="19547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Solution Overview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614331" y="3013547"/>
            <a:ext cx="119571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000" b="1" dirty="0"/>
              <a:t>Efficiency</a:t>
            </a:r>
            <a:endParaRPr lang="en-US" sz="20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7998" y="1310769"/>
            <a:ext cx="1468379" cy="146837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5139" y="1264187"/>
            <a:ext cx="1561543" cy="156154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5523974" y="3013547"/>
            <a:ext cx="12638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000" b="1" dirty="0" smtClean="0"/>
              <a:t>Save Time</a:t>
            </a:r>
            <a:endParaRPr lang="en-US" sz="2000" b="1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2450" y="1298098"/>
            <a:ext cx="1493720" cy="149372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9092349" y="3013547"/>
            <a:ext cx="121392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000" b="1" dirty="0" smtClean="0"/>
              <a:t>Better UX</a:t>
            </a:r>
            <a:endParaRPr lang="en-US" sz="2000" b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094" y="4060320"/>
            <a:ext cx="1248186" cy="1248186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4877964" y="5752965"/>
            <a:ext cx="255589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000" b="1" dirty="0" smtClean="0"/>
              <a:t>Browser Compatibility</a:t>
            </a:r>
            <a:endParaRPr lang="en-US" sz="2000" b="1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3126" y="3791629"/>
            <a:ext cx="1785569" cy="1785569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701934" y="5752965"/>
            <a:ext cx="30205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000" b="1" dirty="0" smtClean="0"/>
              <a:t>Local Storage (data stored)</a:t>
            </a:r>
            <a:endParaRPr lang="en-US" sz="2000" b="1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6622" y="3751725"/>
            <a:ext cx="1865376" cy="1865376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8568231" y="5752965"/>
            <a:ext cx="226215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000" b="1" dirty="0" smtClean="0"/>
              <a:t>Less Time Consume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7676889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3000"/>
                <a:satMod val="150000"/>
                <a:shade val="98000"/>
                <a:lumMod val="102000"/>
              </a:schemeClr>
            </a:gs>
            <a:gs pos="50000">
              <a:schemeClr val="bg2">
                <a:tint val="98000"/>
                <a:satMod val="130000"/>
                <a:shade val="90000"/>
                <a:lumMod val="103000"/>
              </a:schemeClr>
            </a:gs>
            <a:gs pos="100000">
              <a:srgbClr val="002060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32638" y="426428"/>
            <a:ext cx="759519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 smtClean="0">
                <a:latin typeface="Berlin Sans FB" panose="020E0602020502020306" pitchFamily="34" charset="0"/>
              </a:rPr>
              <a:t>Embrace The Digital Transformation For Smoother Operations And Better Management.</a:t>
            </a:r>
            <a:endParaRPr lang="en-US" sz="2800" dirty="0">
              <a:latin typeface="Berlin Sans FB" panose="020E0602020502020306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125082" y="5060017"/>
            <a:ext cx="6210304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smtClean="0">
                <a:latin typeface="Berlin Sans FB" panose="020E0602020502020306" pitchFamily="34" charset="0"/>
              </a:rPr>
              <a:t>Thank You For Your Attention!</a:t>
            </a:r>
            <a:endParaRPr lang="en-US" sz="4400" b="1" dirty="0">
              <a:latin typeface="Berlin Sans FB" panose="020E0602020502020306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1592" y="2112967"/>
            <a:ext cx="2532459" cy="253245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9321784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70C0"/>
            </a:gs>
            <a:gs pos="50000">
              <a:schemeClr val="bg2">
                <a:tint val="98000"/>
                <a:satMod val="130000"/>
                <a:shade val="90000"/>
                <a:lumMod val="103000"/>
              </a:schemeClr>
            </a:gs>
            <a:gs pos="100000">
              <a:srgbClr val="002060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599624" y="1791263"/>
            <a:ext cx="10796105" cy="2340078"/>
          </a:xfrm>
        </p:spPr>
        <p:txBody>
          <a:bodyPr>
            <a:noAutofit/>
          </a:bodyPr>
          <a:lstStyle/>
          <a:p>
            <a:r>
              <a:rPr lang="en-US" sz="8000" dirty="0" smtClean="0">
                <a:latin typeface="Berlin Sans FB" panose="020E0602020502020306" pitchFamily="34" charset="0"/>
              </a:rPr>
              <a:t>Automated Fee Management System</a:t>
            </a:r>
            <a:endParaRPr lang="en-US" sz="8000" dirty="0">
              <a:latin typeface="Berlin Sans FB" panose="020E0602020502020306" pitchFamily="34" charset="0"/>
            </a:endParaRPr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1425675" y="4306589"/>
            <a:ext cx="9144000" cy="1111219"/>
          </a:xfrm>
        </p:spPr>
        <p:txBody>
          <a:bodyPr>
            <a:noAutofit/>
          </a:bodyPr>
          <a:lstStyle/>
          <a:p>
            <a:r>
              <a:rPr lang="en-US" sz="3200" b="1" dirty="0" smtClean="0"/>
              <a:t>Streamlining Fee Collection For Educational Institutions</a:t>
            </a:r>
            <a:endParaRPr lang="en-US" sz="3200" b="1" dirty="0"/>
          </a:p>
        </p:txBody>
      </p:sp>
      <p:sp>
        <p:nvSpPr>
          <p:cNvPr id="8" name="Rectangle 7"/>
          <p:cNvSpPr/>
          <p:nvPr/>
        </p:nvSpPr>
        <p:spPr>
          <a:xfrm>
            <a:off x="4828926" y="846574"/>
            <a:ext cx="233749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 smtClean="0">
                <a:latin typeface="Ayrton pight" panose="02000506000000020002" pitchFamily="2" charset="0"/>
              </a:rPr>
              <a:t>Introduction</a:t>
            </a:r>
            <a:endParaRPr lang="en-US" sz="4400" dirty="0">
              <a:latin typeface="Ayrton pight" panose="02000506000000020002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69318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3000"/>
                <a:satMod val="150000"/>
                <a:shade val="98000"/>
                <a:lumMod val="102000"/>
              </a:schemeClr>
            </a:gs>
            <a:gs pos="50000">
              <a:schemeClr val="bg2">
                <a:tint val="98000"/>
                <a:satMod val="130000"/>
                <a:shade val="90000"/>
                <a:lumMod val="103000"/>
              </a:schemeClr>
            </a:gs>
            <a:gs pos="100000">
              <a:srgbClr val="002060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85891" y="550385"/>
            <a:ext cx="813395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latin typeface="Berlin Sans FB" panose="020E0602020502020306" pitchFamily="34" charset="0"/>
              </a:rPr>
              <a:t>Introduction to Fee Management Systems</a:t>
            </a:r>
          </a:p>
        </p:txBody>
      </p:sp>
      <p:sp>
        <p:nvSpPr>
          <p:cNvPr id="5" name="Rectangle 4"/>
          <p:cNvSpPr/>
          <p:nvPr/>
        </p:nvSpPr>
        <p:spPr>
          <a:xfrm>
            <a:off x="1085891" y="1766516"/>
            <a:ext cx="52567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Why Efficient Fee Management Matters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692726" y="2431438"/>
            <a:ext cx="5430983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Efficient fee management systems are crucial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for educational institutions to ensure smooth operations.</a:t>
            </a:r>
          </a:p>
          <a:p>
            <a:pPr marL="342900" marR="0" lvl="0" indent="-34290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They help manage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student fees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track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payments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and generate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receipts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accurately.</a:t>
            </a:r>
          </a:p>
          <a:p>
            <a:pPr marL="342900" marR="0" lvl="0" indent="-34290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An automated system reduces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manual errors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enhances productivity, and saves valuable time.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0545" y="1298345"/>
            <a:ext cx="4656292" cy="4632392"/>
          </a:xfrm>
          <a:prstGeom prst="ellipse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4821766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3000"/>
                <a:satMod val="150000"/>
                <a:shade val="98000"/>
                <a:lumMod val="102000"/>
              </a:schemeClr>
            </a:gs>
            <a:gs pos="50000">
              <a:schemeClr val="bg2">
                <a:tint val="98000"/>
                <a:satMod val="130000"/>
                <a:shade val="90000"/>
                <a:lumMod val="103000"/>
              </a:schemeClr>
            </a:gs>
            <a:gs pos="100000">
              <a:srgbClr val="002060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69487" y="504001"/>
            <a:ext cx="20036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Problem Statement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569487" y="975935"/>
            <a:ext cx="1118563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latin typeface="Berlin Sans FB" panose="020E0602020502020306" pitchFamily="34" charset="0"/>
              </a:rPr>
              <a:t>Manual Fee Collection: A Time-Consuming Task</a:t>
            </a:r>
          </a:p>
        </p:txBody>
      </p:sp>
      <p:sp>
        <p:nvSpPr>
          <p:cNvPr id="6" name="Rectangle 5"/>
          <p:cNvSpPr/>
          <p:nvPr/>
        </p:nvSpPr>
        <p:spPr>
          <a:xfrm>
            <a:off x="1045164" y="2664113"/>
            <a:ext cx="3289811" cy="30469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Manual Data Entry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Calculation Errors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Wasting Paper And Ink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Time-consuming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0249" y="2238811"/>
            <a:ext cx="5408783" cy="3605855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69487" y="1915645"/>
            <a:ext cx="47574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Manual fee management is time-consuming, prone to errors, and lacks </a:t>
            </a:r>
            <a:r>
              <a:rPr lang="en-US" dirty="0" smtClean="0"/>
              <a:t>transparency.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946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3000"/>
                <a:satMod val="150000"/>
                <a:shade val="98000"/>
                <a:lumMod val="102000"/>
              </a:schemeClr>
            </a:gs>
            <a:gs pos="50000">
              <a:schemeClr val="bg2">
                <a:tint val="98000"/>
                <a:satMod val="130000"/>
                <a:shade val="90000"/>
                <a:lumMod val="103000"/>
              </a:schemeClr>
            </a:gs>
            <a:gs pos="100000">
              <a:srgbClr val="002060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249043" y="754129"/>
            <a:ext cx="5762417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>
                <a:latin typeface="Berlin Sans FB" panose="020E0602020502020306" pitchFamily="34" charset="0"/>
              </a:rPr>
              <a:t>Challenges in Manual Fee Management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049925" y="2950295"/>
            <a:ext cx="6160655" cy="30839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Manual fee tracking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leads to errors and delays.</a:t>
            </a:r>
          </a:p>
          <a:p>
            <a:pPr marL="285750" marR="0" lvl="0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Difficult to maintain an accurate record of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payments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and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dues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285750" marR="0" lvl="0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Time-consuming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process for issuing receipts and following up with students.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2200679"/>
            <a:ext cx="5393713" cy="416796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152242" y="940231"/>
            <a:ext cx="20036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Problem Statement</a:t>
            </a:r>
          </a:p>
        </p:txBody>
      </p:sp>
    </p:spTree>
    <p:extLst>
      <p:ext uri="{BB962C8B-B14F-4D97-AF65-F5344CB8AC3E}">
        <p14:creationId xmlns:p14="http://schemas.microsoft.com/office/powerpoint/2010/main" val="30656712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3000"/>
                <a:satMod val="150000"/>
                <a:shade val="98000"/>
                <a:lumMod val="102000"/>
              </a:schemeClr>
            </a:gs>
            <a:gs pos="50000">
              <a:schemeClr val="bg2">
                <a:tint val="98000"/>
                <a:satMod val="130000"/>
                <a:shade val="90000"/>
                <a:lumMod val="103000"/>
              </a:schemeClr>
            </a:gs>
            <a:gs pos="100000">
              <a:srgbClr val="002060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42880" y="373639"/>
            <a:ext cx="20036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Problem Statement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5501851" y="591694"/>
            <a:ext cx="21775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/>
              <a:t>Manual Data Entry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380" y="2177368"/>
            <a:ext cx="3071593" cy="23031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2299" y="1028071"/>
            <a:ext cx="3147071" cy="241998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9" name="Rectangle 8"/>
          <p:cNvSpPr/>
          <p:nvPr/>
        </p:nvSpPr>
        <p:spPr>
          <a:xfrm>
            <a:off x="7949704" y="4379001"/>
            <a:ext cx="19736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/>
              <a:t>Time-Consuming</a:t>
            </a:r>
            <a:endParaRPr lang="en-US" sz="2000" b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7851" y="2317047"/>
            <a:ext cx="2264116" cy="226200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1" name="Rectangle 10"/>
          <p:cNvSpPr/>
          <p:nvPr/>
        </p:nvSpPr>
        <p:spPr>
          <a:xfrm>
            <a:off x="1584696" y="1837951"/>
            <a:ext cx="266708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000" b="1" dirty="0" smtClean="0"/>
              <a:t>Wasting Paper And Ink</a:t>
            </a:r>
            <a:endParaRPr lang="en-US" sz="20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2300" y="3702373"/>
            <a:ext cx="3147071" cy="22198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2" name="Rectangle 11"/>
          <p:cNvSpPr/>
          <p:nvPr/>
        </p:nvSpPr>
        <p:spPr>
          <a:xfrm>
            <a:off x="4472082" y="5976495"/>
            <a:ext cx="205953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/>
              <a:t>Calculation Errors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7617574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3000"/>
                <a:satMod val="150000"/>
                <a:shade val="98000"/>
                <a:lumMod val="102000"/>
              </a:schemeClr>
            </a:gs>
            <a:gs pos="50000">
              <a:schemeClr val="bg2">
                <a:tint val="98000"/>
                <a:satMod val="130000"/>
                <a:shade val="90000"/>
                <a:lumMod val="103000"/>
              </a:schemeClr>
            </a:gs>
            <a:gs pos="100000">
              <a:srgbClr val="002060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149762" y="773542"/>
            <a:ext cx="19547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Solution Overview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075333" y="1470251"/>
            <a:ext cx="474807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latin typeface="Berlin Sans FB" panose="020E0602020502020306" pitchFamily="34" charset="0"/>
              </a:rPr>
              <a:t>Dashboard Overview</a:t>
            </a:r>
          </a:p>
        </p:txBody>
      </p:sp>
      <p:sp>
        <p:nvSpPr>
          <p:cNvPr id="9" name="Rectangle 8"/>
          <p:cNvSpPr/>
          <p:nvPr/>
        </p:nvSpPr>
        <p:spPr>
          <a:xfrm>
            <a:off x="7149762" y="2372738"/>
            <a:ext cx="535412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The system’s </a:t>
            </a:r>
            <a:r>
              <a:rPr lang="en-US" b="1" dirty="0" smtClean="0"/>
              <a:t>DASHBOARD</a:t>
            </a:r>
            <a:r>
              <a:rPr lang="en-US" dirty="0" smtClean="0"/>
              <a:t> is user-friendly and designed for easy navigation.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149762" y="3213200"/>
            <a:ext cx="309251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latin typeface="Berlin Sans FB" panose="020E0602020502020306" pitchFamily="34" charset="0"/>
              </a:rPr>
              <a:t>Features include: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534282" y="3973422"/>
            <a:ext cx="3140364" cy="12372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Generate Fee </a:t>
            </a:r>
            <a:r>
              <a:rPr lang="en-US" sz="2000" dirty="0" smtClean="0"/>
              <a:t>Receipts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View </a:t>
            </a:r>
            <a:r>
              <a:rPr lang="en-US" sz="2000" dirty="0"/>
              <a:t>Generated </a:t>
            </a:r>
            <a:r>
              <a:rPr lang="en-US" sz="2000" dirty="0" smtClean="0"/>
              <a:t>Receipts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906" y="773542"/>
            <a:ext cx="6800818" cy="56456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848878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3000"/>
                <a:satMod val="150000"/>
                <a:shade val="98000"/>
                <a:lumMod val="102000"/>
              </a:schemeClr>
            </a:gs>
            <a:gs pos="50000">
              <a:schemeClr val="bg2">
                <a:tint val="98000"/>
                <a:satMod val="130000"/>
                <a:shade val="90000"/>
                <a:lumMod val="103000"/>
              </a:schemeClr>
            </a:gs>
            <a:gs pos="100000">
              <a:srgbClr val="002060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717016" y="362588"/>
            <a:ext cx="86052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latin typeface="Berlin Sans FB" panose="020E0602020502020306" pitchFamily="34" charset="0"/>
              </a:rPr>
              <a:t>Introducing the Student Fee Management System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627" y="1114160"/>
            <a:ext cx="9346019" cy="525713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7986667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3000"/>
                <a:satMod val="150000"/>
                <a:shade val="98000"/>
                <a:lumMod val="102000"/>
              </a:schemeClr>
            </a:gs>
            <a:gs pos="50000">
              <a:schemeClr val="bg2">
                <a:tint val="98000"/>
                <a:satMod val="130000"/>
                <a:shade val="90000"/>
                <a:lumMod val="103000"/>
              </a:schemeClr>
            </a:gs>
            <a:gs pos="100000">
              <a:srgbClr val="002060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812" y="1092821"/>
            <a:ext cx="9465053" cy="532409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5" name="Rectangle 4"/>
          <p:cNvSpPr/>
          <p:nvPr/>
        </p:nvSpPr>
        <p:spPr>
          <a:xfrm>
            <a:off x="3895469" y="378025"/>
            <a:ext cx="513153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Berlin Sans FB" panose="020E0602020502020306" pitchFamily="34" charset="0"/>
              </a:rPr>
              <a:t>View Generated  </a:t>
            </a:r>
            <a:r>
              <a:rPr lang="en-US" sz="3200" dirty="0" smtClean="0">
                <a:latin typeface="Berlin Sans FB" panose="020E0602020502020306" pitchFamily="34" charset="0"/>
              </a:rPr>
              <a:t>Fee Receipt</a:t>
            </a:r>
            <a:endParaRPr lang="en-US" sz="3200" dirty="0"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0811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408</TotalTime>
  <Words>375</Words>
  <Application>Microsoft Office PowerPoint</Application>
  <PresentationFormat>Widescreen</PresentationFormat>
  <Paragraphs>66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Ayrton pight</vt:lpstr>
      <vt:lpstr>Berlin Sans FB</vt:lpstr>
      <vt:lpstr>Calibri</vt:lpstr>
      <vt:lpstr>Calibri Light</vt:lpstr>
      <vt:lpstr>Office Theme</vt:lpstr>
      <vt:lpstr>PowerPoint Presentation</vt:lpstr>
      <vt:lpstr>Automated Fee Management System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Automated Fee Management System</dc:title>
  <dc:creator>aa</dc:creator>
  <cp:lastModifiedBy>aa</cp:lastModifiedBy>
  <cp:revision>26</cp:revision>
  <dcterms:created xsi:type="dcterms:W3CDTF">2024-11-23T12:37:51Z</dcterms:created>
  <dcterms:modified xsi:type="dcterms:W3CDTF">2024-11-23T23:41:24Z</dcterms:modified>
</cp:coreProperties>
</file>