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 id="2147483683" r:id="rId2"/>
    <p:sldMasterId id="2147483684" r:id="rId3"/>
  </p:sldMasterIdLst>
  <p:notesMasterIdLst>
    <p:notesMasterId r:id="rId99"/>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Lst>
  <p:sldSz cx="9144000" cy="5143500" type="screen16x9"/>
  <p:notesSz cx="6858000" cy="9144000"/>
  <p:embeddedFontLst>
    <p:embeddedFont>
      <p:font typeface="Roboto" panose="02000000000000000000" pitchFamily="2" charset="0"/>
      <p:regular r:id="rId100"/>
      <p:bold r:id="rId101"/>
      <p:italic r:id="rId102"/>
      <p:boldItalic r:id="rId103"/>
    </p:embeddedFont>
    <p:embeddedFont>
      <p:font typeface="Roboto Medium" panose="02000000000000000000" pitchFamily="2" charset="0"/>
      <p:regular r:id="rId104"/>
      <p:bold r:id="rId105"/>
      <p:italic r:id="rId106"/>
      <p:boldItalic r:id="rId10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 /><Relationship Id="rId21" Type="http://schemas.openxmlformats.org/officeDocument/2006/relationships/slide" Target="slides/slide18.xml" /><Relationship Id="rId42" Type="http://schemas.openxmlformats.org/officeDocument/2006/relationships/slide" Target="slides/slide39.xml" /><Relationship Id="rId47" Type="http://schemas.openxmlformats.org/officeDocument/2006/relationships/slide" Target="slides/slide44.xml" /><Relationship Id="rId63" Type="http://schemas.openxmlformats.org/officeDocument/2006/relationships/slide" Target="slides/slide60.xml" /><Relationship Id="rId68" Type="http://schemas.openxmlformats.org/officeDocument/2006/relationships/slide" Target="slides/slide65.xml" /><Relationship Id="rId84" Type="http://schemas.openxmlformats.org/officeDocument/2006/relationships/slide" Target="slides/slide81.xml" /><Relationship Id="rId89" Type="http://schemas.openxmlformats.org/officeDocument/2006/relationships/slide" Target="slides/slide86.xml" /><Relationship Id="rId2" Type="http://schemas.openxmlformats.org/officeDocument/2006/relationships/slideMaster" Target="slideMasters/slideMaster2.xml" /><Relationship Id="rId16" Type="http://schemas.openxmlformats.org/officeDocument/2006/relationships/slide" Target="slides/slide13.xml" /><Relationship Id="rId29" Type="http://schemas.openxmlformats.org/officeDocument/2006/relationships/slide" Target="slides/slide26.xml" /><Relationship Id="rId107" Type="http://schemas.openxmlformats.org/officeDocument/2006/relationships/font" Target="fonts/font8.fntdata" /><Relationship Id="rId11" Type="http://schemas.openxmlformats.org/officeDocument/2006/relationships/slide" Target="slides/slide8.xml" /><Relationship Id="rId24" Type="http://schemas.openxmlformats.org/officeDocument/2006/relationships/slide" Target="slides/slide21.xml" /><Relationship Id="rId32" Type="http://schemas.openxmlformats.org/officeDocument/2006/relationships/slide" Target="slides/slide29.xml" /><Relationship Id="rId37" Type="http://schemas.openxmlformats.org/officeDocument/2006/relationships/slide" Target="slides/slide34.xml" /><Relationship Id="rId40" Type="http://schemas.openxmlformats.org/officeDocument/2006/relationships/slide" Target="slides/slide37.xml" /><Relationship Id="rId45" Type="http://schemas.openxmlformats.org/officeDocument/2006/relationships/slide" Target="slides/slide42.xml" /><Relationship Id="rId53" Type="http://schemas.openxmlformats.org/officeDocument/2006/relationships/slide" Target="slides/slide50.xml" /><Relationship Id="rId58" Type="http://schemas.openxmlformats.org/officeDocument/2006/relationships/slide" Target="slides/slide55.xml" /><Relationship Id="rId66" Type="http://schemas.openxmlformats.org/officeDocument/2006/relationships/slide" Target="slides/slide63.xml" /><Relationship Id="rId74" Type="http://schemas.openxmlformats.org/officeDocument/2006/relationships/slide" Target="slides/slide71.xml" /><Relationship Id="rId79" Type="http://schemas.openxmlformats.org/officeDocument/2006/relationships/slide" Target="slides/slide76.xml" /><Relationship Id="rId87" Type="http://schemas.openxmlformats.org/officeDocument/2006/relationships/slide" Target="slides/slide84.xml" /><Relationship Id="rId102" Type="http://schemas.openxmlformats.org/officeDocument/2006/relationships/font" Target="fonts/font3.fntdata" /><Relationship Id="rId110" Type="http://schemas.openxmlformats.org/officeDocument/2006/relationships/theme" Target="theme/theme1.xml" /><Relationship Id="rId5" Type="http://schemas.openxmlformats.org/officeDocument/2006/relationships/slide" Target="slides/slide2.xml" /><Relationship Id="rId61" Type="http://schemas.openxmlformats.org/officeDocument/2006/relationships/slide" Target="slides/slide58.xml" /><Relationship Id="rId82" Type="http://schemas.openxmlformats.org/officeDocument/2006/relationships/slide" Target="slides/slide79.xml" /><Relationship Id="rId90" Type="http://schemas.openxmlformats.org/officeDocument/2006/relationships/slide" Target="slides/slide87.xml" /><Relationship Id="rId95" Type="http://schemas.openxmlformats.org/officeDocument/2006/relationships/slide" Target="slides/slide92.xml" /><Relationship Id="rId19" Type="http://schemas.openxmlformats.org/officeDocument/2006/relationships/slide" Target="slides/slide16.xml" /><Relationship Id="rId14" Type="http://schemas.openxmlformats.org/officeDocument/2006/relationships/slide" Target="slides/slide11.xml" /><Relationship Id="rId22" Type="http://schemas.openxmlformats.org/officeDocument/2006/relationships/slide" Target="slides/slide19.xml" /><Relationship Id="rId27" Type="http://schemas.openxmlformats.org/officeDocument/2006/relationships/slide" Target="slides/slide24.xml" /><Relationship Id="rId30" Type="http://schemas.openxmlformats.org/officeDocument/2006/relationships/slide" Target="slides/slide27.xml" /><Relationship Id="rId35" Type="http://schemas.openxmlformats.org/officeDocument/2006/relationships/slide" Target="slides/slide32.xml" /><Relationship Id="rId43" Type="http://schemas.openxmlformats.org/officeDocument/2006/relationships/slide" Target="slides/slide40.xml" /><Relationship Id="rId48" Type="http://schemas.openxmlformats.org/officeDocument/2006/relationships/slide" Target="slides/slide45.xml" /><Relationship Id="rId56" Type="http://schemas.openxmlformats.org/officeDocument/2006/relationships/slide" Target="slides/slide53.xml" /><Relationship Id="rId64" Type="http://schemas.openxmlformats.org/officeDocument/2006/relationships/slide" Target="slides/slide61.xml" /><Relationship Id="rId69" Type="http://schemas.openxmlformats.org/officeDocument/2006/relationships/slide" Target="slides/slide66.xml" /><Relationship Id="rId77" Type="http://schemas.openxmlformats.org/officeDocument/2006/relationships/slide" Target="slides/slide74.xml" /><Relationship Id="rId100" Type="http://schemas.openxmlformats.org/officeDocument/2006/relationships/font" Target="fonts/font1.fntdata" /><Relationship Id="rId105" Type="http://schemas.openxmlformats.org/officeDocument/2006/relationships/font" Target="fonts/font6.fntdata" /><Relationship Id="rId8" Type="http://schemas.openxmlformats.org/officeDocument/2006/relationships/slide" Target="slides/slide5.xml" /><Relationship Id="rId51" Type="http://schemas.openxmlformats.org/officeDocument/2006/relationships/slide" Target="slides/slide48.xml" /><Relationship Id="rId72" Type="http://schemas.openxmlformats.org/officeDocument/2006/relationships/slide" Target="slides/slide69.xml" /><Relationship Id="rId80" Type="http://schemas.openxmlformats.org/officeDocument/2006/relationships/slide" Target="slides/slide77.xml" /><Relationship Id="rId85" Type="http://schemas.openxmlformats.org/officeDocument/2006/relationships/slide" Target="slides/slide82.xml" /><Relationship Id="rId93" Type="http://schemas.openxmlformats.org/officeDocument/2006/relationships/slide" Target="slides/slide90.xml" /><Relationship Id="rId98" Type="http://schemas.openxmlformats.org/officeDocument/2006/relationships/slide" Target="slides/slide95.xml" /><Relationship Id="rId3" Type="http://schemas.openxmlformats.org/officeDocument/2006/relationships/slideMaster" Target="slideMasters/slideMaster3.xml" /><Relationship Id="rId12" Type="http://schemas.openxmlformats.org/officeDocument/2006/relationships/slide" Target="slides/slide9.xml" /><Relationship Id="rId17" Type="http://schemas.openxmlformats.org/officeDocument/2006/relationships/slide" Target="slides/slide14.xml" /><Relationship Id="rId25" Type="http://schemas.openxmlformats.org/officeDocument/2006/relationships/slide" Target="slides/slide22.xml" /><Relationship Id="rId33" Type="http://schemas.openxmlformats.org/officeDocument/2006/relationships/slide" Target="slides/slide30.xml" /><Relationship Id="rId38" Type="http://schemas.openxmlformats.org/officeDocument/2006/relationships/slide" Target="slides/slide35.xml" /><Relationship Id="rId46" Type="http://schemas.openxmlformats.org/officeDocument/2006/relationships/slide" Target="slides/slide43.xml" /><Relationship Id="rId59" Type="http://schemas.openxmlformats.org/officeDocument/2006/relationships/slide" Target="slides/slide56.xml" /><Relationship Id="rId67" Type="http://schemas.openxmlformats.org/officeDocument/2006/relationships/slide" Target="slides/slide64.xml" /><Relationship Id="rId103" Type="http://schemas.openxmlformats.org/officeDocument/2006/relationships/font" Target="fonts/font4.fntdata" /><Relationship Id="rId108" Type="http://schemas.openxmlformats.org/officeDocument/2006/relationships/presProps" Target="presProps.xml" /><Relationship Id="rId20" Type="http://schemas.openxmlformats.org/officeDocument/2006/relationships/slide" Target="slides/slide17.xml" /><Relationship Id="rId41" Type="http://schemas.openxmlformats.org/officeDocument/2006/relationships/slide" Target="slides/slide38.xml" /><Relationship Id="rId54" Type="http://schemas.openxmlformats.org/officeDocument/2006/relationships/slide" Target="slides/slide51.xml" /><Relationship Id="rId62" Type="http://schemas.openxmlformats.org/officeDocument/2006/relationships/slide" Target="slides/slide59.xml" /><Relationship Id="rId70" Type="http://schemas.openxmlformats.org/officeDocument/2006/relationships/slide" Target="slides/slide67.xml" /><Relationship Id="rId75" Type="http://schemas.openxmlformats.org/officeDocument/2006/relationships/slide" Target="slides/slide72.xml" /><Relationship Id="rId83" Type="http://schemas.openxmlformats.org/officeDocument/2006/relationships/slide" Target="slides/slide80.xml" /><Relationship Id="rId88" Type="http://schemas.openxmlformats.org/officeDocument/2006/relationships/slide" Target="slides/slide85.xml" /><Relationship Id="rId91" Type="http://schemas.openxmlformats.org/officeDocument/2006/relationships/slide" Target="slides/slide88.xml" /><Relationship Id="rId96" Type="http://schemas.openxmlformats.org/officeDocument/2006/relationships/slide" Target="slides/slide93.xml" /><Relationship Id="rId111"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3.xml" /><Relationship Id="rId15" Type="http://schemas.openxmlformats.org/officeDocument/2006/relationships/slide" Target="slides/slide12.xml" /><Relationship Id="rId23" Type="http://schemas.openxmlformats.org/officeDocument/2006/relationships/slide" Target="slides/slide20.xml" /><Relationship Id="rId28" Type="http://schemas.openxmlformats.org/officeDocument/2006/relationships/slide" Target="slides/slide25.xml" /><Relationship Id="rId36" Type="http://schemas.openxmlformats.org/officeDocument/2006/relationships/slide" Target="slides/slide33.xml" /><Relationship Id="rId49" Type="http://schemas.openxmlformats.org/officeDocument/2006/relationships/slide" Target="slides/slide46.xml" /><Relationship Id="rId57" Type="http://schemas.openxmlformats.org/officeDocument/2006/relationships/slide" Target="slides/slide54.xml" /><Relationship Id="rId106" Type="http://schemas.openxmlformats.org/officeDocument/2006/relationships/font" Target="fonts/font7.fntdata" /><Relationship Id="rId10" Type="http://schemas.openxmlformats.org/officeDocument/2006/relationships/slide" Target="slides/slide7.xml" /><Relationship Id="rId31" Type="http://schemas.openxmlformats.org/officeDocument/2006/relationships/slide" Target="slides/slide28.xml" /><Relationship Id="rId44" Type="http://schemas.openxmlformats.org/officeDocument/2006/relationships/slide" Target="slides/slide41.xml" /><Relationship Id="rId52" Type="http://schemas.openxmlformats.org/officeDocument/2006/relationships/slide" Target="slides/slide49.xml" /><Relationship Id="rId60" Type="http://schemas.openxmlformats.org/officeDocument/2006/relationships/slide" Target="slides/slide57.xml" /><Relationship Id="rId65" Type="http://schemas.openxmlformats.org/officeDocument/2006/relationships/slide" Target="slides/slide62.xml" /><Relationship Id="rId73" Type="http://schemas.openxmlformats.org/officeDocument/2006/relationships/slide" Target="slides/slide70.xml" /><Relationship Id="rId78" Type="http://schemas.openxmlformats.org/officeDocument/2006/relationships/slide" Target="slides/slide75.xml" /><Relationship Id="rId81" Type="http://schemas.openxmlformats.org/officeDocument/2006/relationships/slide" Target="slides/slide78.xml" /><Relationship Id="rId86" Type="http://schemas.openxmlformats.org/officeDocument/2006/relationships/slide" Target="slides/slide83.xml" /><Relationship Id="rId94" Type="http://schemas.openxmlformats.org/officeDocument/2006/relationships/slide" Target="slides/slide91.xml" /><Relationship Id="rId99" Type="http://schemas.openxmlformats.org/officeDocument/2006/relationships/notesMaster" Target="notesMasters/notesMaster1.xml" /><Relationship Id="rId101" Type="http://schemas.openxmlformats.org/officeDocument/2006/relationships/font" Target="fonts/font2.fntdata" /><Relationship Id="rId4" Type="http://schemas.openxmlformats.org/officeDocument/2006/relationships/slide" Target="slides/slide1.xml" /><Relationship Id="rId9" Type="http://schemas.openxmlformats.org/officeDocument/2006/relationships/slide" Target="slides/slide6.xml" /><Relationship Id="rId13" Type="http://schemas.openxmlformats.org/officeDocument/2006/relationships/slide" Target="slides/slide10.xml" /><Relationship Id="rId18" Type="http://schemas.openxmlformats.org/officeDocument/2006/relationships/slide" Target="slides/slide15.xml" /><Relationship Id="rId39" Type="http://schemas.openxmlformats.org/officeDocument/2006/relationships/slide" Target="slides/slide36.xml" /><Relationship Id="rId109" Type="http://schemas.openxmlformats.org/officeDocument/2006/relationships/viewProps" Target="viewProps.xml" /><Relationship Id="rId34" Type="http://schemas.openxmlformats.org/officeDocument/2006/relationships/slide" Target="slides/slide31.xml" /><Relationship Id="rId50" Type="http://schemas.openxmlformats.org/officeDocument/2006/relationships/slide" Target="slides/slide47.xml" /><Relationship Id="rId55" Type="http://schemas.openxmlformats.org/officeDocument/2006/relationships/slide" Target="slides/slide52.xml" /><Relationship Id="rId76" Type="http://schemas.openxmlformats.org/officeDocument/2006/relationships/slide" Target="slides/slide73.xml" /><Relationship Id="rId97" Type="http://schemas.openxmlformats.org/officeDocument/2006/relationships/slide" Target="slides/slide94.xml" /><Relationship Id="rId104" Type="http://schemas.openxmlformats.org/officeDocument/2006/relationships/font" Target="fonts/font5.fntdata" /><Relationship Id="rId7" Type="http://schemas.openxmlformats.org/officeDocument/2006/relationships/slide" Target="slides/slide4.xml" /><Relationship Id="rId71" Type="http://schemas.openxmlformats.org/officeDocument/2006/relationships/slide" Target="slides/slide68.xml" /><Relationship Id="rId92" Type="http://schemas.openxmlformats.org/officeDocument/2006/relationships/slide" Target="slides/slide89.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 /><Relationship Id="rId1" Type="http://schemas.openxmlformats.org/officeDocument/2006/relationships/notesMaster" Target="../notesMasters/notesMaster1.xml" /></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 /><Relationship Id="rId1" Type="http://schemas.openxmlformats.org/officeDocument/2006/relationships/notesMaster" Target="../notesMasters/notesMaster1.xml" /></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 /><Relationship Id="rId1" Type="http://schemas.openxmlformats.org/officeDocument/2006/relationships/notesMaster" Target="../notesMasters/notesMaster1.xml" /></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 /><Relationship Id="rId1" Type="http://schemas.openxmlformats.org/officeDocument/2006/relationships/notesMaster" Target="../notesMasters/notesMaster1.xml" /></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 /><Relationship Id="rId1" Type="http://schemas.openxmlformats.org/officeDocument/2006/relationships/notesMaster" Target="../notesMasters/notesMaster1.xml" /></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 /><Relationship Id="rId1" Type="http://schemas.openxmlformats.org/officeDocument/2006/relationships/notesMaster" Target="../notesMasters/notesMaster1.xml" /></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 /><Relationship Id="rId1" Type="http://schemas.openxmlformats.org/officeDocument/2006/relationships/notesMaster" Target="../notesMasters/notesMaster1.xml" /></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 /><Relationship Id="rId1" Type="http://schemas.openxmlformats.org/officeDocument/2006/relationships/notesMaster" Target="../notesMasters/notesMaster1.xml" /></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 /><Relationship Id="rId1" Type="http://schemas.openxmlformats.org/officeDocument/2006/relationships/notesMaster" Target="../notesMasters/notesMaster1.xml" /></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 /><Relationship Id="rId1" Type="http://schemas.openxmlformats.org/officeDocument/2006/relationships/notesMaster" Target="../notesMasters/notesMaster1.xml" /></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 /><Relationship Id="rId1" Type="http://schemas.openxmlformats.org/officeDocument/2006/relationships/notesMaster" Target="../notesMasters/notesMaster1.xml" /></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 /><Relationship Id="rId1" Type="http://schemas.openxmlformats.org/officeDocument/2006/relationships/notesMaster" Target="../notesMasters/notesMaster1.xml" /></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 /><Relationship Id="rId1" Type="http://schemas.openxmlformats.org/officeDocument/2006/relationships/notesMaster" Target="../notesMasters/notesMaster1.xml" /></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 /><Relationship Id="rId1" Type="http://schemas.openxmlformats.org/officeDocument/2006/relationships/notesMaster" Target="../notesMasters/notesMaster1.xml" /></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 /><Relationship Id="rId1" Type="http://schemas.openxmlformats.org/officeDocument/2006/relationships/notesMaster" Target="../notesMasters/notesMaster1.xml" /></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 /><Relationship Id="rId1" Type="http://schemas.openxmlformats.org/officeDocument/2006/relationships/notesMaster" Target="../notesMasters/notesMaster1.xml" /></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 /><Relationship Id="rId1" Type="http://schemas.openxmlformats.org/officeDocument/2006/relationships/notesMaster" Target="../notesMasters/notesMaster1.xml" /></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 /><Relationship Id="rId1" Type="http://schemas.openxmlformats.org/officeDocument/2006/relationships/notesMaster" Target="../notesMasters/notesMaster1.xml" /></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 /><Relationship Id="rId1" Type="http://schemas.openxmlformats.org/officeDocument/2006/relationships/notesMaster" Target="../notesMasters/notesMaster1.xml" /></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d4be14065_2_4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d4be14065_2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5d4cfe7357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5d4cfe7357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5d4cfe7357_0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5d4cfe7357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5d5e51220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5d5e5122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5d5e51220b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5d5e51220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d5e51220b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d5e51220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5d5e51220b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5d5e51220b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5d61c99d8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5d61c99d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5d61c99d85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5d61c99d8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5d61c99d85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5d61c99d8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5d61c99d85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5d61c99d85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5d4cfe7357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5d4cfe7357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5d61c99d85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5d61c99d85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5d61c99d85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5d61c99d8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5d61c99d85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5d61c99d85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5d61c99d85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5d61c99d85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5d61c99d85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5d61c99d85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5d61c99d85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5d61c99d85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5d61c99d85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5d61c99d85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5d61c99d85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5d61c99d85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5d61c99d85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5d61c99d85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5d61c99d85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5d61c99d85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5d4cfe7357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5d4cfe7357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5d61c99d85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5d61c99d85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5d61c99d85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5d61c99d85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5d6839665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5d683966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5d68396652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5d68396652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5d68396652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5d6839665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5d68396652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5d6839665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5d68396652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5d68396652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5d68396652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5d68396652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8b26d19f04_6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8b26d19f04_6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5d8a53b5c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5d8a53b5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d68396652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d68396652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5d8a53b5cf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5d8a53b5c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5d8a53b5cf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5d8a53b5c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5d8a53b5cf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5d8a53b5c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5d8a53b5cf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5d8a53b5cf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d8a53b5cf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d8a53b5cf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529b853f3e20f0ad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529b853f3e20f0ad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529b853f3e20f0ad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529b853f3e20f0ad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529b853f3e20f0ad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529b853f3e20f0ad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529b853f3e20f0ad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529b853f3e20f0ad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5d8a53b5cf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5d8a53b5c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5d4cfe7357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5d4cfe7357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5d8a53b5cf_0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5d8a53b5cf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5d8a53b5cf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5d8a53b5cf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5d8a53b5cf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5d8a53b5cf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5d8a53b5cf_0_2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5d8a53b5cf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5d8a53b5cf_0_2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5d8a53b5cf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5d8a53b5cf_0_2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5d8a53b5cf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5d8a53b5cf_0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5d8a53b5cf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5d8a53b5cf_0_2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5d8a53b5cf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5d8a53b5cf_0_2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5d8a53b5cf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5d8a53b5cf_0_3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5d8a53b5cf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5d68396652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5d6839665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5d8a53b5cf_0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5d8a53b5cf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5d8a53b5cf_0_3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5d8a53b5cf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5d8a53b5cf_0_3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5d8a53b5cf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5d8a53b5cf_0_3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5d8a53b5cf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5d8a53b5cf_0_3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5d8a53b5cf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5d8a53b5cf_0_3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5d8a53b5cf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5d8a53b5cf_0_3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5d8a53b5cf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5d8a53b5cf_0_3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5d8a53b5cf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5d8a53b5cf_0_3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5d8a53b5cf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5d8a53b5cf_0_3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5d8a53b5cf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5d68396652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5d68396652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5d8a53b5cf_0_3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5d8a53b5cf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5d8a53b5cf_0_4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5d8a53b5cf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5d8a53b5cf_0_4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5d8a53b5cf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5d8a53b5cf_0_4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5d8a53b5cf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5d8d37254f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5d8d37254f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5d8a53b5cf_0_4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5d8a53b5cf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5d8a53b5cf_0_4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9" name="Google Shape;709;g5d8a53b5cf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5d8a53b5cf_0_4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5d8a53b5cf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5d8ea4d9d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5d8ea4d9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5d8ea4d9d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2" name="Google Shape;732;g5d8ea4d9d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5d68396652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5d68396652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5d8ea4d9d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5d8ea4d9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5d8ea4d9d1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5d8ea4d9d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5d8ea4d9d1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5d8ea4d9d1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5d8ea4d9d1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5d8ea4d9d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5d8ea4d9d1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7" name="Google Shape;787;g5d8ea4d9d1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5d8ea4d9d1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3" name="Google Shape;793;g5d8ea4d9d1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5d8ea4d9d1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5d8ea4d9d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6bd2fd852f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6bd2fd852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6bd2fd852f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6bd2fd852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5d8ea4d9d1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5d8ea4d9d1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d4cfe7357_0_1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d4cfe7357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5d8ea4e23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5d8ea4e2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g5d8ea4e23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0" name="Google Shape;840;g5d8ea4e23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5d8ea4e23e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5d8ea4e23e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g5d8ea4e23e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5d8ea4e23e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5d8ea4e23e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5d8ea4e23e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5d8ea4e23e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5d8ea4e23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FFF4BE"/>
        </a:solidFill>
        <a:effectLst/>
      </p:bgPr>
    </p:bg>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65" name="Google Shape;65;p16"/>
          <p:cNvPicPr preferRelativeResize="0"/>
          <p:nvPr/>
        </p:nvPicPr>
        <p:blipFill>
          <a:blip r:embed="rId2">
            <a:alphaModFix/>
          </a:blip>
          <a:stretch>
            <a:fillRect/>
          </a:stretch>
        </p:blipFill>
        <p:spPr>
          <a:xfrm>
            <a:off x="8219241" y="152400"/>
            <a:ext cx="560987" cy="572700"/>
          </a:xfrm>
          <a:prstGeom prst="rect">
            <a:avLst/>
          </a:prstGeom>
          <a:noFill/>
          <a:ln>
            <a:noFill/>
          </a:ln>
        </p:spPr>
      </p:pic>
      <p:sp>
        <p:nvSpPr>
          <p:cNvPr id="66" name="Google Shape;66;p16"/>
          <p:cNvSpPr txBox="1"/>
          <p:nvPr/>
        </p:nvSpPr>
        <p:spPr>
          <a:xfrm>
            <a:off x="4700000" y="4884500"/>
            <a:ext cx="4520700" cy="23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666666"/>
                </a:solidFill>
              </a:rPr>
              <a:t>Source: Kubernetes in Action Book by Marko Luksa (Manning Publications)</a:t>
            </a:r>
            <a:endParaRPr sz="1000">
              <a:solidFill>
                <a:srgbClr val="666666"/>
              </a:solidFill>
            </a:endParaRPr>
          </a:p>
        </p:txBody>
      </p:sp>
      <p:cxnSp>
        <p:nvCxnSpPr>
          <p:cNvPr id="67" name="Google Shape;67;p16"/>
          <p:cNvCxnSpPr/>
          <p:nvPr/>
        </p:nvCxnSpPr>
        <p:spPr>
          <a:xfrm>
            <a:off x="275600" y="985200"/>
            <a:ext cx="8513100" cy="0"/>
          </a:xfrm>
          <a:prstGeom prst="straightConnector1">
            <a:avLst/>
          </a:prstGeom>
          <a:noFill/>
          <a:ln w="9525" cap="flat" cmpd="sng">
            <a:solidFill>
              <a:srgbClr val="0000FF"/>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6" name="Google Shape;86;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7" name="Google Shape;87;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8" name="Google Shape;88;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9"/>
        <p:cNvGrpSpPr/>
        <p:nvPr/>
      </p:nvGrpSpPr>
      <p:grpSpPr>
        <a:xfrm>
          <a:off x="0" y="0"/>
          <a:ext cx="0" cy="0"/>
          <a:chOff x="0" y="0"/>
          <a:chExt cx="0" cy="0"/>
        </a:xfrm>
      </p:grpSpPr>
      <p:sp>
        <p:nvSpPr>
          <p:cNvPr id="90" name="Google Shape;90;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91" name="Google Shape;91;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2"/>
        <p:cNvGrpSpPr/>
        <p:nvPr/>
      </p:nvGrpSpPr>
      <p:grpSpPr>
        <a:xfrm>
          <a:off x="0" y="0"/>
          <a:ext cx="0" cy="0"/>
          <a:chOff x="0" y="0"/>
          <a:chExt cx="0" cy="0"/>
        </a:xfrm>
      </p:grpSpPr>
      <p:sp>
        <p:nvSpPr>
          <p:cNvPr id="93" name="Google Shape;93;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4" name="Google Shape;94;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5" name="Google Shape;95;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6"/>
        <p:cNvGrpSpPr/>
        <p:nvPr/>
      </p:nvGrpSpPr>
      <p:grpSpPr>
        <a:xfrm>
          <a:off x="0" y="0"/>
          <a:ext cx="0" cy="0"/>
          <a:chOff x="0" y="0"/>
          <a:chExt cx="0" cy="0"/>
        </a:xfrm>
      </p:grpSpPr>
      <p:sp>
        <p:nvSpPr>
          <p:cNvPr id="97" name="Google Shape;97;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2"/>
        <p:cNvGrpSpPr/>
        <p:nvPr/>
      </p:nvGrpSpPr>
      <p:grpSpPr>
        <a:xfrm>
          <a:off x="0" y="0"/>
          <a:ext cx="0" cy="0"/>
          <a:chOff x="0" y="0"/>
          <a:chExt cx="0" cy="0"/>
        </a:xfrm>
      </p:grpSpPr>
      <p:sp>
        <p:nvSpPr>
          <p:cNvPr id="103" name="Google Shape;103;p2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4" name="Google Shape;104;p2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5" name="Google Shape;105;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FFF7DD"/>
        </a:solidFill>
        <a:effectLst/>
      </p:bgPr>
    </p:bg>
    <p:spTree>
      <p:nvGrpSpPr>
        <p:cNvPr id="1" name="Shape 106"/>
        <p:cNvGrpSpPr/>
        <p:nvPr/>
      </p:nvGrpSpPr>
      <p:grpSpPr>
        <a:xfrm>
          <a:off x="0" y="0"/>
          <a:ext cx="0" cy="0"/>
          <a:chOff x="0" y="0"/>
          <a:chExt cx="0" cy="0"/>
        </a:xfrm>
      </p:grpSpPr>
      <p:sp>
        <p:nvSpPr>
          <p:cNvPr id="107" name="Google Shape;107;p2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8" name="Google Shape;108;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cxnSp>
        <p:nvCxnSpPr>
          <p:cNvPr id="109" name="Google Shape;109;p27"/>
          <p:cNvCxnSpPr/>
          <p:nvPr/>
        </p:nvCxnSpPr>
        <p:spPr>
          <a:xfrm>
            <a:off x="275600" y="2966400"/>
            <a:ext cx="8513100" cy="0"/>
          </a:xfrm>
          <a:prstGeom prst="straightConnector1">
            <a:avLst/>
          </a:prstGeom>
          <a:noFill/>
          <a:ln w="9525" cap="flat" cmpd="sng">
            <a:solidFill>
              <a:srgbClr val="0000FF"/>
            </a:solidFill>
            <a:prstDash val="solid"/>
            <a:round/>
            <a:headEnd type="none" w="med" len="med"/>
            <a:tailEnd type="none" w="med" len="med"/>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0"/>
        <p:cNvGrpSpPr/>
        <p:nvPr/>
      </p:nvGrpSpPr>
      <p:grpSpPr>
        <a:xfrm>
          <a:off x="0" y="0"/>
          <a:ext cx="0" cy="0"/>
          <a:chOff x="0" y="0"/>
          <a:chExt cx="0" cy="0"/>
        </a:xfrm>
      </p:grpSpPr>
      <p:sp>
        <p:nvSpPr>
          <p:cNvPr id="111" name="Google Shape;111;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2" name="Google Shape;112;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13" name="Google Shape;113;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114" name="Google Shape;114;p28"/>
          <p:cNvPicPr preferRelativeResize="0"/>
          <p:nvPr/>
        </p:nvPicPr>
        <p:blipFill>
          <a:blip r:embed="rId2">
            <a:alphaModFix/>
          </a:blip>
          <a:stretch>
            <a:fillRect/>
          </a:stretch>
        </p:blipFill>
        <p:spPr>
          <a:xfrm>
            <a:off x="8219241" y="152400"/>
            <a:ext cx="560987" cy="572700"/>
          </a:xfrm>
          <a:prstGeom prst="rect">
            <a:avLst/>
          </a:prstGeom>
          <a:noFill/>
          <a:ln>
            <a:noFill/>
          </a:ln>
        </p:spPr>
      </p:pic>
      <p:sp>
        <p:nvSpPr>
          <p:cNvPr id="115" name="Google Shape;115;p28"/>
          <p:cNvSpPr txBox="1"/>
          <p:nvPr/>
        </p:nvSpPr>
        <p:spPr>
          <a:xfrm>
            <a:off x="5116400" y="4646944"/>
            <a:ext cx="4020600" cy="23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999999"/>
                </a:solidFill>
              </a:rPr>
              <a:t>Source: Kubernetes in Action Book by Marko Luksa (Manning Publications)</a:t>
            </a:r>
            <a:endParaRPr sz="900">
              <a:solidFill>
                <a:srgbClr val="999999"/>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8" name="Google Shape;118;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19" name="Google Shape;119;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120" name="Google Shape;120;p29"/>
          <p:cNvPicPr preferRelativeResize="0"/>
          <p:nvPr/>
        </p:nvPicPr>
        <p:blipFill>
          <a:blip r:embed="rId2">
            <a:alphaModFix/>
          </a:blip>
          <a:stretch>
            <a:fillRect/>
          </a:stretch>
        </p:blipFill>
        <p:spPr>
          <a:xfrm>
            <a:off x="8219241" y="152400"/>
            <a:ext cx="560987" cy="572700"/>
          </a:xfrm>
          <a:prstGeom prst="rect">
            <a:avLst/>
          </a:prstGeom>
          <a:noFill/>
          <a:ln>
            <a:noFill/>
          </a:ln>
        </p:spPr>
      </p:pic>
      <p:sp>
        <p:nvSpPr>
          <p:cNvPr id="121" name="Google Shape;121;p29"/>
          <p:cNvSpPr txBox="1"/>
          <p:nvPr/>
        </p:nvSpPr>
        <p:spPr>
          <a:xfrm>
            <a:off x="5116400" y="4893317"/>
            <a:ext cx="4020600" cy="23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666666"/>
                </a:solidFill>
              </a:rPr>
              <a:t>Source: Kubernetes in Action Book by Marko Luksa (Manning Publications)</a:t>
            </a:r>
            <a:endParaRPr sz="900">
              <a:solidFill>
                <a:srgbClr val="666666"/>
              </a:solidFill>
            </a:endParaRPr>
          </a:p>
        </p:txBody>
      </p:sp>
      <p:cxnSp>
        <p:nvCxnSpPr>
          <p:cNvPr id="122" name="Google Shape;122;p29"/>
          <p:cNvCxnSpPr/>
          <p:nvPr/>
        </p:nvCxnSpPr>
        <p:spPr>
          <a:xfrm>
            <a:off x="275600" y="985200"/>
            <a:ext cx="8513100" cy="0"/>
          </a:xfrm>
          <a:prstGeom prst="straightConnector1">
            <a:avLst/>
          </a:prstGeom>
          <a:noFill/>
          <a:ln w="9525" cap="flat" cmpd="sng">
            <a:solidFill>
              <a:srgbClr val="0000FF"/>
            </a:solidFill>
            <a:prstDash val="solid"/>
            <a:round/>
            <a:headEnd type="none" w="med" len="med"/>
            <a:tailEnd type="none" w="med" len="med"/>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5" name="Google Shape;125;p3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26" name="Google Shape;126;p3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27" name="Google Shape;127;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8"/>
        <p:cNvGrpSpPr/>
        <p:nvPr/>
      </p:nvGrpSpPr>
      <p:grpSpPr>
        <a:xfrm>
          <a:off x="0" y="0"/>
          <a:ext cx="0" cy="0"/>
          <a:chOff x="0" y="0"/>
          <a:chExt cx="0" cy="0"/>
        </a:xfrm>
      </p:grpSpPr>
      <p:sp>
        <p:nvSpPr>
          <p:cNvPr id="129" name="Google Shape;12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0" name="Google Shape;130;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1"/>
        <p:cNvGrpSpPr/>
        <p:nvPr/>
      </p:nvGrpSpPr>
      <p:grpSpPr>
        <a:xfrm>
          <a:off x="0" y="0"/>
          <a:ext cx="0" cy="0"/>
          <a:chOff x="0" y="0"/>
          <a:chExt cx="0" cy="0"/>
        </a:xfrm>
      </p:grpSpPr>
      <p:sp>
        <p:nvSpPr>
          <p:cNvPr id="132" name="Google Shape;132;p32"/>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3" name="Google Shape;133;p32"/>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34" name="Google Shape;134;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FFF7DD"/>
        </a:solidFill>
        <a:effectLst/>
      </p:bgPr>
    </p:bg>
    <p:spTree>
      <p:nvGrpSpPr>
        <p:cNvPr id="1" name="Shape 135"/>
        <p:cNvGrpSpPr/>
        <p:nvPr/>
      </p:nvGrpSpPr>
      <p:grpSpPr>
        <a:xfrm>
          <a:off x="0" y="0"/>
          <a:ext cx="0" cy="0"/>
          <a:chOff x="0" y="0"/>
          <a:chExt cx="0" cy="0"/>
        </a:xfrm>
      </p:grpSpPr>
      <p:sp>
        <p:nvSpPr>
          <p:cNvPr id="136" name="Google Shape;136;p33"/>
          <p:cNvSpPr txBox="1">
            <a:spLocks noGrp="1"/>
          </p:cNvSpPr>
          <p:nvPr>
            <p:ph type="title"/>
          </p:nvPr>
        </p:nvSpPr>
        <p:spPr>
          <a:xfrm>
            <a:off x="490250" y="450150"/>
            <a:ext cx="423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37" name="Google Shape;137;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cxnSp>
        <p:nvCxnSpPr>
          <p:cNvPr id="138" name="Google Shape;138;p33"/>
          <p:cNvCxnSpPr/>
          <p:nvPr/>
        </p:nvCxnSpPr>
        <p:spPr>
          <a:xfrm>
            <a:off x="4572000" y="159150"/>
            <a:ext cx="0" cy="4825200"/>
          </a:xfrm>
          <a:prstGeom prst="straightConnector1">
            <a:avLst/>
          </a:prstGeom>
          <a:noFill/>
          <a:ln w="9525" cap="flat" cmpd="sng">
            <a:solidFill>
              <a:srgbClr val="0000FF"/>
            </a:solidFill>
            <a:prstDash val="solid"/>
            <a:round/>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9"/>
        <p:cNvGrpSpPr/>
        <p:nvPr/>
      </p:nvGrpSpPr>
      <p:grpSpPr>
        <a:xfrm>
          <a:off x="0" y="0"/>
          <a:ext cx="0" cy="0"/>
          <a:chOff x="0" y="0"/>
          <a:chExt cx="0" cy="0"/>
        </a:xfrm>
      </p:grpSpPr>
      <p:sp>
        <p:nvSpPr>
          <p:cNvPr id="140" name="Google Shape;140;p3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4"/>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42" name="Google Shape;142;p34"/>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3" name="Google Shape;143;p34"/>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44" name="Google Shape;144;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5"/>
        <p:cNvGrpSpPr/>
        <p:nvPr/>
      </p:nvGrpSpPr>
      <p:grpSpPr>
        <a:xfrm>
          <a:off x="0" y="0"/>
          <a:ext cx="0" cy="0"/>
          <a:chOff x="0" y="0"/>
          <a:chExt cx="0" cy="0"/>
        </a:xfrm>
      </p:grpSpPr>
      <p:sp>
        <p:nvSpPr>
          <p:cNvPr id="146" name="Google Shape;146;p35"/>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147" name="Google Shape;147;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8"/>
        <p:cNvGrpSpPr/>
        <p:nvPr/>
      </p:nvGrpSpPr>
      <p:grpSpPr>
        <a:xfrm>
          <a:off x="0" y="0"/>
          <a:ext cx="0" cy="0"/>
          <a:chOff x="0" y="0"/>
          <a:chExt cx="0" cy="0"/>
        </a:xfrm>
      </p:grpSpPr>
      <p:sp>
        <p:nvSpPr>
          <p:cNvPr id="149" name="Google Shape;149;p36"/>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50" name="Google Shape;150;p3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51" name="Google Shape;151;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2"/>
        <p:cNvGrpSpPr/>
        <p:nvPr/>
      </p:nvGrpSpPr>
      <p:grpSpPr>
        <a:xfrm>
          <a:off x="0" y="0"/>
          <a:ext cx="0" cy="0"/>
          <a:chOff x="0" y="0"/>
          <a:chExt cx="0" cy="0"/>
        </a:xfrm>
      </p:grpSpPr>
      <p:sp>
        <p:nvSpPr>
          <p:cNvPr id="153" name="Google Shape;153;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 /><Relationship Id="rId13" Type="http://schemas.openxmlformats.org/officeDocument/2006/relationships/theme" Target="../theme/theme3.xml" /><Relationship Id="rId3" Type="http://schemas.openxmlformats.org/officeDocument/2006/relationships/slideLayout" Target="../slideLayouts/slideLayout25.xml" /><Relationship Id="rId7" Type="http://schemas.openxmlformats.org/officeDocument/2006/relationships/slideLayout" Target="../slideLayouts/slideLayout29.xml" /><Relationship Id="rId12" Type="http://schemas.openxmlformats.org/officeDocument/2006/relationships/slideLayout" Target="../slideLayouts/slideLayout34.xml" /><Relationship Id="rId2" Type="http://schemas.openxmlformats.org/officeDocument/2006/relationships/slideLayout" Target="../slideLayouts/slideLayout24.xml" /><Relationship Id="rId1" Type="http://schemas.openxmlformats.org/officeDocument/2006/relationships/slideLayout" Target="../slideLayouts/slideLayout23.xml" /><Relationship Id="rId6" Type="http://schemas.openxmlformats.org/officeDocument/2006/relationships/slideLayout" Target="../slideLayouts/slideLayout28.xml" /><Relationship Id="rId11" Type="http://schemas.openxmlformats.org/officeDocument/2006/relationships/slideLayout" Target="../slideLayouts/slideLayout33.xml" /><Relationship Id="rId5" Type="http://schemas.openxmlformats.org/officeDocument/2006/relationships/slideLayout" Target="../slideLayouts/slideLayout27.xml" /><Relationship Id="rId10" Type="http://schemas.openxmlformats.org/officeDocument/2006/relationships/slideLayout" Target="../slideLayouts/slideLayout32.xml" /><Relationship Id="rId4" Type="http://schemas.openxmlformats.org/officeDocument/2006/relationships/slideLayout" Target="../slideLayouts/slideLayout26.xml" /><Relationship Id="rId9" Type="http://schemas.openxmlformats.org/officeDocument/2006/relationships/slideLayout" Target="../slideLayouts/slideLayout3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8"/>
        <p:cNvGrpSpPr/>
        <p:nvPr/>
      </p:nvGrpSpPr>
      <p:grpSpPr>
        <a:xfrm>
          <a:off x="0" y="0"/>
          <a:ext cx="0" cy="0"/>
          <a:chOff x="0" y="0"/>
          <a:chExt cx="0" cy="0"/>
        </a:xfrm>
      </p:grpSpPr>
      <p:sp>
        <p:nvSpPr>
          <p:cNvPr id="99" name="Google Shape;99;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00" name="Google Shape;100;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101" name="Google Shape;101;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 Id="rId6" Type="http://schemas.openxmlformats.org/officeDocument/2006/relationships/image" Target="../media/image4.png" /><Relationship Id="rId5" Type="http://schemas.openxmlformats.org/officeDocument/2006/relationships/image" Target="../media/image3.png" /><Relationship Id="rId4" Type="http://schemas.openxmlformats.org/officeDocument/2006/relationships/image" Target="../media/image2.png" /></Relationships>
</file>

<file path=ppt/slides/_rels/slide10.xml.rels><?xml version="1.0" encoding="UTF-8" standalone="yes"?>
<Relationships xmlns="http://schemas.openxmlformats.org/package/2006/relationships"><Relationship Id="rId3" Type="http://schemas.openxmlformats.org/officeDocument/2006/relationships/hyperlink" Target="https://cloud.google.com/blog/products/gcp/kubernetes-best-practices-mapping-external-services" TargetMode="External" /><Relationship Id="rId2" Type="http://schemas.openxmlformats.org/officeDocument/2006/relationships/notesSlide" Target="../notesSlides/notesSlide10.xml" /><Relationship Id="rId1" Type="http://schemas.openxmlformats.org/officeDocument/2006/relationships/slideLayout" Target="../slideLayouts/slideLayout26.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6.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4.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6.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4.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6.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6.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6.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6.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6.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4.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26.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6.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26.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26.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26.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24.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26.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26.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26.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26.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6.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26.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26.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24.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26.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26.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 /><Relationship Id="rId1" Type="http://schemas.openxmlformats.org/officeDocument/2006/relationships/slideLayout" Target="../slideLayouts/slideLayout26.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 /><Relationship Id="rId1" Type="http://schemas.openxmlformats.org/officeDocument/2006/relationships/slideLayout" Target="../slideLayouts/slideLayout26.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 /><Relationship Id="rId1" Type="http://schemas.openxmlformats.org/officeDocument/2006/relationships/slideLayout" Target="../slideLayouts/slideLayout26.xml"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26.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 /><Relationship Id="rId1" Type="http://schemas.openxmlformats.org/officeDocument/2006/relationships/slideLayout" Target="../slideLayouts/slideLayout24.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6.xml" /></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 /><Relationship Id="rId1" Type="http://schemas.openxmlformats.org/officeDocument/2006/relationships/slideLayout" Target="../slideLayouts/slideLayout26.xml" /></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 /><Relationship Id="rId1" Type="http://schemas.openxmlformats.org/officeDocument/2006/relationships/slideLayout" Target="../slideLayouts/slideLayout26.xml" /></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 /><Relationship Id="rId1" Type="http://schemas.openxmlformats.org/officeDocument/2006/relationships/slideLayout" Target="../slideLayouts/slideLayout26.xml" /></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 /><Relationship Id="rId1" Type="http://schemas.openxmlformats.org/officeDocument/2006/relationships/slideLayout" Target="../slideLayouts/slideLayout24.xml" /></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 /><Relationship Id="rId1" Type="http://schemas.openxmlformats.org/officeDocument/2006/relationships/slideLayout" Target="../slideLayouts/slideLayout26.xml" /></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 /><Relationship Id="rId1" Type="http://schemas.openxmlformats.org/officeDocument/2006/relationships/slideLayout" Target="../slideLayouts/slideLayout26.xml" /></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 /><Relationship Id="rId1" Type="http://schemas.openxmlformats.org/officeDocument/2006/relationships/slideLayout" Target="../slideLayouts/slideLayout26.xml" /></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 /><Relationship Id="rId1" Type="http://schemas.openxmlformats.org/officeDocument/2006/relationships/slideLayout" Target="../slideLayouts/slideLayout26.xml" /></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 /><Relationship Id="rId1" Type="http://schemas.openxmlformats.org/officeDocument/2006/relationships/slideLayout" Target="../slideLayouts/slideLayout26.xml" /></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 /><Relationship Id="rId1" Type="http://schemas.openxmlformats.org/officeDocument/2006/relationships/slideLayout" Target="../slideLayouts/slideLayout26.xml" /></Relationships>
</file>

<file path=ppt/slides/_rels/slide5.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5.xml" /><Relationship Id="rId1" Type="http://schemas.openxmlformats.org/officeDocument/2006/relationships/slideLayout" Target="../slideLayouts/slideLayout26.xml" /></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 /><Relationship Id="rId1" Type="http://schemas.openxmlformats.org/officeDocument/2006/relationships/slideLayout" Target="../slideLayouts/slideLayout24.xml" /></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 /><Relationship Id="rId1" Type="http://schemas.openxmlformats.org/officeDocument/2006/relationships/slideLayout" Target="../slideLayouts/slideLayout26.xml" /></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 /><Relationship Id="rId1" Type="http://schemas.openxmlformats.org/officeDocument/2006/relationships/slideLayout" Target="../slideLayouts/slideLayout26.xml" /></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 /><Relationship Id="rId1" Type="http://schemas.openxmlformats.org/officeDocument/2006/relationships/slideLayout" Target="../slideLayouts/slideLayout26.xml" /></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 /><Relationship Id="rId1" Type="http://schemas.openxmlformats.org/officeDocument/2006/relationships/slideLayout" Target="../slideLayouts/slideLayout26.xml" /></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 /><Relationship Id="rId1" Type="http://schemas.openxmlformats.org/officeDocument/2006/relationships/slideLayout" Target="../slideLayouts/slideLayout26.xml" /></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 /><Relationship Id="rId1" Type="http://schemas.openxmlformats.org/officeDocument/2006/relationships/slideLayout" Target="../slideLayouts/slideLayout26.xml" /></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 /><Relationship Id="rId1" Type="http://schemas.openxmlformats.org/officeDocument/2006/relationships/slideLayout" Target="../slideLayouts/slideLayout26.xml" /></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 /><Relationship Id="rId1" Type="http://schemas.openxmlformats.org/officeDocument/2006/relationships/slideLayout" Target="../slideLayouts/slideLayout26.xml" /></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 /><Relationship Id="rId1" Type="http://schemas.openxmlformats.org/officeDocument/2006/relationships/slideLayout" Target="../slideLayouts/slideLayout24.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6.xml" /></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 /><Relationship Id="rId1" Type="http://schemas.openxmlformats.org/officeDocument/2006/relationships/slideLayout" Target="../slideLayouts/slideLayout26.xml" /></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 /><Relationship Id="rId1" Type="http://schemas.openxmlformats.org/officeDocument/2006/relationships/slideLayout" Target="../slideLayouts/slideLayout24.xml" /></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 /><Relationship Id="rId1" Type="http://schemas.openxmlformats.org/officeDocument/2006/relationships/slideLayout" Target="../slideLayouts/slideLayout26.xml" /></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 /><Relationship Id="rId1" Type="http://schemas.openxmlformats.org/officeDocument/2006/relationships/slideLayout" Target="../slideLayouts/slideLayout24.xml" /></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 /><Relationship Id="rId1" Type="http://schemas.openxmlformats.org/officeDocument/2006/relationships/slideLayout" Target="../slideLayouts/slideLayout26.xml" /></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 /><Relationship Id="rId1" Type="http://schemas.openxmlformats.org/officeDocument/2006/relationships/slideLayout" Target="../slideLayouts/slideLayout26.xml" /></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 /><Relationship Id="rId1" Type="http://schemas.openxmlformats.org/officeDocument/2006/relationships/slideLayout" Target="../slideLayouts/slideLayout26.xml" /></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 /><Relationship Id="rId1" Type="http://schemas.openxmlformats.org/officeDocument/2006/relationships/slideLayout" Target="../slideLayouts/slideLayout26.xml" /></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 /><Relationship Id="rId1" Type="http://schemas.openxmlformats.org/officeDocument/2006/relationships/slideLayout" Target="../slideLayouts/slideLayout26.xml" /></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 /><Relationship Id="rId1" Type="http://schemas.openxmlformats.org/officeDocument/2006/relationships/slideLayout" Target="../slideLayouts/slideLayout24.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6.xml" /></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 /><Relationship Id="rId1" Type="http://schemas.openxmlformats.org/officeDocument/2006/relationships/slideLayout" Target="../slideLayouts/slideLayout26.xml" /></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 /><Relationship Id="rId1" Type="http://schemas.openxmlformats.org/officeDocument/2006/relationships/slideLayout" Target="../slideLayouts/slideLayout26.xml" /></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 /><Relationship Id="rId1" Type="http://schemas.openxmlformats.org/officeDocument/2006/relationships/slideLayout" Target="../slideLayouts/slideLayout24.xml" /></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 /><Relationship Id="rId1" Type="http://schemas.openxmlformats.org/officeDocument/2006/relationships/slideLayout" Target="../slideLayouts/slideLayout26.xml" /></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 /><Relationship Id="rId1" Type="http://schemas.openxmlformats.org/officeDocument/2006/relationships/slideLayout" Target="../slideLayouts/slideLayout30.xml" /></Relationships>
</file>

<file path=ppt/slides/_rels/slide7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75.xml" /><Relationship Id="rId1" Type="http://schemas.openxmlformats.org/officeDocument/2006/relationships/slideLayout" Target="../slideLayouts/slideLayout26.xml" /></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 /><Relationship Id="rId1" Type="http://schemas.openxmlformats.org/officeDocument/2006/relationships/slideLayout" Target="../slideLayouts/slideLayout26.xml" /></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 /><Relationship Id="rId1" Type="http://schemas.openxmlformats.org/officeDocument/2006/relationships/slideLayout" Target="../slideLayouts/slideLayout26.xml" /></Relationships>
</file>

<file path=ppt/slides/_rels/slide78.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8.xml" /><Relationship Id="rId1" Type="http://schemas.openxmlformats.org/officeDocument/2006/relationships/slideLayout" Target="../slideLayouts/slideLayout26.xml" /></Relationships>
</file>

<file path=ppt/slides/_rels/slide79.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79.xml" /><Relationship Id="rId1" Type="http://schemas.openxmlformats.org/officeDocument/2006/relationships/slideLayout" Target="../slideLayouts/slideLayout26.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6.xml" /></Relationships>
</file>

<file path=ppt/slides/_rels/slide80.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80.xml" /><Relationship Id="rId1" Type="http://schemas.openxmlformats.org/officeDocument/2006/relationships/slideLayout" Target="../slideLayouts/slideLayout26.xml" /></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 /><Relationship Id="rId1" Type="http://schemas.openxmlformats.org/officeDocument/2006/relationships/slideLayout" Target="../slideLayouts/slideLayout26.xml" /></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 /><Relationship Id="rId1" Type="http://schemas.openxmlformats.org/officeDocument/2006/relationships/slideLayout" Target="../slideLayouts/slideLayout26.xml" /></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 /><Relationship Id="rId1" Type="http://schemas.openxmlformats.org/officeDocument/2006/relationships/slideLayout" Target="../slideLayouts/slideLayout26.xml" /></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 /><Relationship Id="rId1" Type="http://schemas.openxmlformats.org/officeDocument/2006/relationships/slideLayout" Target="../slideLayouts/slideLayout26.xml" /></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 /><Relationship Id="rId1" Type="http://schemas.openxmlformats.org/officeDocument/2006/relationships/slideLayout" Target="../slideLayouts/slideLayout26.xml" /></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 /><Relationship Id="rId1" Type="http://schemas.openxmlformats.org/officeDocument/2006/relationships/slideLayout" Target="../slideLayouts/slideLayout26.xml" /></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 /><Relationship Id="rId1" Type="http://schemas.openxmlformats.org/officeDocument/2006/relationships/slideLayout" Target="../slideLayouts/slideLayout26.xml" /></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 /><Relationship Id="rId1" Type="http://schemas.openxmlformats.org/officeDocument/2006/relationships/slideLayout" Target="../slideLayouts/slideLayout26.xml" /></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 /><Relationship Id="rId1" Type="http://schemas.openxmlformats.org/officeDocument/2006/relationships/slideLayout" Target="../slideLayouts/slideLayout26.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6.xml" /></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 /><Relationship Id="rId1" Type="http://schemas.openxmlformats.org/officeDocument/2006/relationships/slideLayout" Target="../slideLayouts/slideLayout24.xml" /></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 /><Relationship Id="rId1" Type="http://schemas.openxmlformats.org/officeDocument/2006/relationships/slideLayout" Target="../slideLayouts/slideLayout26.xml" /></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 /><Relationship Id="rId1" Type="http://schemas.openxmlformats.org/officeDocument/2006/relationships/slideLayout" Target="../slideLayouts/slideLayout26.xml" /></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 /><Relationship Id="rId1" Type="http://schemas.openxmlformats.org/officeDocument/2006/relationships/slideLayout" Target="../slideLayouts/slideLayout26.xml" /></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 /><Relationship Id="rId1" Type="http://schemas.openxmlformats.org/officeDocument/2006/relationships/slideLayout" Target="../slideLayouts/slideLayout26.xml" /></Relationships>
</file>

<file path=ppt/slides/_rels/slide9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95.xml" /><Relationship Id="rId1" Type="http://schemas.openxmlformats.org/officeDocument/2006/relationships/slideLayout" Target="../slideLayouts/slideLayout24.xml" /><Relationship Id="rId5" Type="http://schemas.openxmlformats.org/officeDocument/2006/relationships/image" Target="../media/image4.png" /><Relationship Id="rId4"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7DD"/>
        </a:solidFill>
        <a:effectLst/>
      </p:bgPr>
    </p:bg>
    <p:spTree>
      <p:nvGrpSpPr>
        <p:cNvPr id="1" name="Shape 157"/>
        <p:cNvGrpSpPr/>
        <p:nvPr/>
      </p:nvGrpSpPr>
      <p:grpSpPr>
        <a:xfrm>
          <a:off x="0" y="0"/>
          <a:ext cx="0" cy="0"/>
          <a:chOff x="0" y="0"/>
          <a:chExt cx="0" cy="0"/>
        </a:xfrm>
      </p:grpSpPr>
      <p:sp>
        <p:nvSpPr>
          <p:cNvPr id="158" name="Google Shape;158;p38"/>
          <p:cNvSpPr txBox="1">
            <a:spLocks noGrp="1"/>
          </p:cNvSpPr>
          <p:nvPr>
            <p:ph type="ctrTitle"/>
          </p:nvPr>
        </p:nvSpPr>
        <p:spPr>
          <a:xfrm>
            <a:off x="2208750" y="1873875"/>
            <a:ext cx="4726500" cy="669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KUBERNETES</a:t>
            </a:r>
            <a:endParaRPr sz="4800"/>
          </a:p>
        </p:txBody>
      </p:sp>
      <p:pic>
        <p:nvPicPr>
          <p:cNvPr id="159" name="Google Shape;159;p38"/>
          <p:cNvPicPr preferRelativeResize="0"/>
          <p:nvPr/>
        </p:nvPicPr>
        <p:blipFill>
          <a:blip r:embed="rId3">
            <a:alphaModFix/>
          </a:blip>
          <a:stretch>
            <a:fillRect/>
          </a:stretch>
        </p:blipFill>
        <p:spPr>
          <a:xfrm>
            <a:off x="3907087" y="366125"/>
            <a:ext cx="1329825" cy="1255150"/>
          </a:xfrm>
          <a:prstGeom prst="rect">
            <a:avLst/>
          </a:prstGeom>
          <a:noFill/>
          <a:ln>
            <a:noFill/>
          </a:ln>
        </p:spPr>
      </p:pic>
      <p:sp>
        <p:nvSpPr>
          <p:cNvPr id="160" name="Google Shape;160;p38"/>
          <p:cNvSpPr txBox="1">
            <a:spLocks noGrp="1"/>
          </p:cNvSpPr>
          <p:nvPr>
            <p:ph type="subTitle" idx="1"/>
          </p:nvPr>
        </p:nvSpPr>
        <p:spPr>
          <a:xfrm>
            <a:off x="3309150" y="2363350"/>
            <a:ext cx="2525700" cy="39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980000"/>
                </a:solidFill>
              </a:rPr>
              <a:t>( Part 3 )</a:t>
            </a:r>
            <a:endParaRPr sz="1800" b="1">
              <a:solidFill>
                <a:srgbClr val="980000"/>
              </a:solidFill>
            </a:endParaRPr>
          </a:p>
        </p:txBody>
      </p:sp>
      <p:cxnSp>
        <p:nvCxnSpPr>
          <p:cNvPr id="161" name="Google Shape;161;p38"/>
          <p:cNvCxnSpPr/>
          <p:nvPr/>
        </p:nvCxnSpPr>
        <p:spPr>
          <a:xfrm>
            <a:off x="2794048" y="2794475"/>
            <a:ext cx="3537900" cy="0"/>
          </a:xfrm>
          <a:prstGeom prst="straightConnector1">
            <a:avLst/>
          </a:prstGeom>
          <a:noFill/>
          <a:ln w="28575" cap="flat" cmpd="sng">
            <a:solidFill>
              <a:schemeClr val="dk2"/>
            </a:solidFill>
            <a:prstDash val="solid"/>
            <a:round/>
            <a:headEnd type="none" w="med" len="med"/>
            <a:tailEnd type="none" w="med" len="med"/>
          </a:ln>
        </p:spPr>
      </p:cxnSp>
      <p:sp>
        <p:nvSpPr>
          <p:cNvPr id="162" name="Google Shape;162;p38"/>
          <p:cNvSpPr txBox="1">
            <a:spLocks noGrp="1"/>
          </p:cNvSpPr>
          <p:nvPr>
            <p:ph type="subTitle" idx="1"/>
          </p:nvPr>
        </p:nvSpPr>
        <p:spPr>
          <a:xfrm>
            <a:off x="2890798" y="2785100"/>
            <a:ext cx="3491700" cy="51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980000"/>
                </a:solidFill>
              </a:rPr>
              <a:t>Prepared by: Aamir Pinger</a:t>
            </a:r>
            <a:endParaRPr sz="1800">
              <a:solidFill>
                <a:srgbClr val="980000"/>
              </a:solidFill>
            </a:endParaRPr>
          </a:p>
        </p:txBody>
      </p:sp>
      <p:grpSp>
        <p:nvGrpSpPr>
          <p:cNvPr id="163" name="Google Shape;163;p38"/>
          <p:cNvGrpSpPr/>
          <p:nvPr/>
        </p:nvGrpSpPr>
        <p:grpSpPr>
          <a:xfrm>
            <a:off x="910398" y="3781921"/>
            <a:ext cx="3122000" cy="406749"/>
            <a:chOff x="953600" y="4157960"/>
            <a:chExt cx="3122000" cy="406749"/>
          </a:xfrm>
        </p:grpSpPr>
        <p:pic>
          <p:nvPicPr>
            <p:cNvPr id="164" name="Google Shape;164;p38"/>
            <p:cNvPicPr preferRelativeResize="0"/>
            <p:nvPr/>
          </p:nvPicPr>
          <p:blipFill>
            <a:blip r:embed="rId4">
              <a:alphaModFix/>
            </a:blip>
            <a:stretch>
              <a:fillRect/>
            </a:stretch>
          </p:blipFill>
          <p:spPr>
            <a:xfrm>
              <a:off x="953600" y="4157960"/>
              <a:ext cx="406749" cy="406749"/>
            </a:xfrm>
            <a:prstGeom prst="rect">
              <a:avLst/>
            </a:prstGeom>
            <a:noFill/>
            <a:ln>
              <a:noFill/>
            </a:ln>
          </p:spPr>
        </p:pic>
        <p:sp>
          <p:nvSpPr>
            <p:cNvPr id="165" name="Google Shape;165;p38"/>
            <p:cNvSpPr txBox="1"/>
            <p:nvPr/>
          </p:nvSpPr>
          <p:spPr>
            <a:xfrm>
              <a:off x="1267000" y="4199785"/>
              <a:ext cx="2808600" cy="32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dk2"/>
                  </a:solidFill>
                  <a:latin typeface="Roboto Medium"/>
                  <a:ea typeface="Roboto Medium"/>
                  <a:cs typeface="Roboto Medium"/>
                  <a:sym typeface="Roboto Medium"/>
                </a:rPr>
                <a:t>fb.com/</a:t>
              </a:r>
              <a:r>
                <a:rPr lang="en" sz="1600" b="1">
                  <a:solidFill>
                    <a:schemeClr val="dk2"/>
                  </a:solidFill>
                  <a:latin typeface="Roboto"/>
                  <a:ea typeface="Roboto"/>
                  <a:cs typeface="Roboto"/>
                  <a:sym typeface="Roboto"/>
                </a:rPr>
                <a:t>AamirPinger</a:t>
              </a:r>
              <a:r>
                <a:rPr lang="en" sz="1600" b="1">
                  <a:solidFill>
                    <a:srgbClr val="434343"/>
                  </a:solidFill>
                  <a:latin typeface="Roboto"/>
                  <a:ea typeface="Roboto"/>
                  <a:cs typeface="Roboto"/>
                  <a:sym typeface="Roboto"/>
                </a:rPr>
                <a:t>Official</a:t>
              </a:r>
              <a:endParaRPr sz="1600" b="1">
                <a:solidFill>
                  <a:srgbClr val="434343"/>
                </a:solidFill>
                <a:latin typeface="Roboto"/>
                <a:ea typeface="Roboto"/>
                <a:cs typeface="Roboto"/>
                <a:sym typeface="Roboto"/>
              </a:endParaRPr>
            </a:p>
          </p:txBody>
        </p:sp>
      </p:grpSp>
      <p:grpSp>
        <p:nvGrpSpPr>
          <p:cNvPr id="166" name="Google Shape;166;p38"/>
          <p:cNvGrpSpPr/>
          <p:nvPr/>
        </p:nvGrpSpPr>
        <p:grpSpPr>
          <a:xfrm>
            <a:off x="2967798" y="4192029"/>
            <a:ext cx="2873900" cy="406750"/>
            <a:chOff x="953600" y="4568068"/>
            <a:chExt cx="2873900" cy="406750"/>
          </a:xfrm>
        </p:grpSpPr>
        <p:pic>
          <p:nvPicPr>
            <p:cNvPr id="167" name="Google Shape;167;p38"/>
            <p:cNvPicPr preferRelativeResize="0"/>
            <p:nvPr/>
          </p:nvPicPr>
          <p:blipFill>
            <a:blip r:embed="rId5">
              <a:alphaModFix/>
            </a:blip>
            <a:stretch>
              <a:fillRect/>
            </a:stretch>
          </p:blipFill>
          <p:spPr>
            <a:xfrm>
              <a:off x="953600" y="4568068"/>
              <a:ext cx="406750" cy="406750"/>
            </a:xfrm>
            <a:prstGeom prst="rect">
              <a:avLst/>
            </a:prstGeom>
            <a:noFill/>
            <a:ln>
              <a:noFill/>
            </a:ln>
          </p:spPr>
        </p:pic>
        <p:sp>
          <p:nvSpPr>
            <p:cNvPr id="168" name="Google Shape;168;p38"/>
            <p:cNvSpPr txBox="1"/>
            <p:nvPr/>
          </p:nvSpPr>
          <p:spPr>
            <a:xfrm>
              <a:off x="1343200" y="4609900"/>
              <a:ext cx="2484300" cy="32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dk2"/>
                  </a:solidFill>
                  <a:latin typeface="Roboto Medium"/>
                  <a:ea typeface="Roboto Medium"/>
                  <a:cs typeface="Roboto Medium"/>
                  <a:sym typeface="Roboto Medium"/>
                </a:rPr>
                <a:t>github.com/</a:t>
              </a:r>
              <a:r>
                <a:rPr lang="en" sz="1600" b="1">
                  <a:solidFill>
                    <a:schemeClr val="dk2"/>
                  </a:solidFill>
                  <a:latin typeface="Roboto"/>
                  <a:ea typeface="Roboto"/>
                  <a:cs typeface="Roboto"/>
                  <a:sym typeface="Roboto"/>
                </a:rPr>
                <a:t>AamirPinger</a:t>
              </a:r>
              <a:endParaRPr sz="1600">
                <a:solidFill>
                  <a:schemeClr val="dk2"/>
                </a:solidFill>
                <a:latin typeface="Roboto Medium"/>
                <a:ea typeface="Roboto Medium"/>
                <a:cs typeface="Roboto Medium"/>
                <a:sym typeface="Roboto Medium"/>
              </a:endParaRPr>
            </a:p>
          </p:txBody>
        </p:sp>
      </p:grpSp>
      <p:grpSp>
        <p:nvGrpSpPr>
          <p:cNvPr id="169" name="Google Shape;169;p38"/>
          <p:cNvGrpSpPr/>
          <p:nvPr/>
        </p:nvGrpSpPr>
        <p:grpSpPr>
          <a:xfrm>
            <a:off x="4957652" y="3818067"/>
            <a:ext cx="3275950" cy="350075"/>
            <a:chOff x="5486550" y="4194106"/>
            <a:chExt cx="3275950" cy="350075"/>
          </a:xfrm>
        </p:grpSpPr>
        <p:pic>
          <p:nvPicPr>
            <p:cNvPr id="170" name="Google Shape;170;p38"/>
            <p:cNvPicPr preferRelativeResize="0"/>
            <p:nvPr/>
          </p:nvPicPr>
          <p:blipFill>
            <a:blip r:embed="rId6">
              <a:alphaModFix/>
            </a:blip>
            <a:stretch>
              <a:fillRect/>
            </a:stretch>
          </p:blipFill>
          <p:spPr>
            <a:xfrm>
              <a:off x="5486550" y="4194106"/>
              <a:ext cx="350075" cy="350075"/>
            </a:xfrm>
            <a:prstGeom prst="rect">
              <a:avLst/>
            </a:prstGeom>
            <a:noFill/>
            <a:ln>
              <a:noFill/>
            </a:ln>
          </p:spPr>
        </p:pic>
        <p:sp>
          <p:nvSpPr>
            <p:cNvPr id="171" name="Google Shape;171;p38"/>
            <p:cNvSpPr txBox="1"/>
            <p:nvPr/>
          </p:nvSpPr>
          <p:spPr>
            <a:xfrm>
              <a:off x="5839000" y="4207594"/>
              <a:ext cx="2923500" cy="32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dk2"/>
                  </a:solidFill>
                  <a:latin typeface="Roboto Medium"/>
                  <a:ea typeface="Roboto Medium"/>
                  <a:cs typeface="Roboto Medium"/>
                  <a:sym typeface="Roboto Medium"/>
                </a:rPr>
                <a:t>linkedin.com/in/AamirPinger</a:t>
              </a:r>
              <a:endParaRPr sz="1600">
                <a:solidFill>
                  <a:schemeClr val="dk2"/>
                </a:solidFill>
                <a:latin typeface="Roboto Medium"/>
                <a:ea typeface="Roboto Medium"/>
                <a:cs typeface="Roboto Medium"/>
                <a:sym typeface="Roboto Medium"/>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7"/>
          <p:cNvSpPr txBox="1">
            <a:spLocks noGrp="1"/>
          </p:cNvSpPr>
          <p:nvPr>
            <p:ph type="body" idx="1"/>
          </p:nvPr>
        </p:nvSpPr>
        <p:spPr>
          <a:xfrm>
            <a:off x="311700" y="1152475"/>
            <a:ext cx="4394100" cy="2330700"/>
          </a:xfrm>
          <a:prstGeom prst="rect">
            <a:avLst/>
          </a:prstGeom>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rgbClr val="800000"/>
                </a:solidFill>
                <a:latin typeface="Courier New"/>
                <a:ea typeface="Courier New"/>
                <a:cs typeface="Courier New"/>
                <a:sym typeface="Courier New"/>
              </a:rPr>
              <a:t>apiVersion</a:t>
            </a:r>
            <a:r>
              <a:rPr lang="en">
                <a:solidFill>
                  <a:schemeClr val="dk1"/>
                </a:solidFill>
                <a:latin typeface="Courier New"/>
                <a:ea typeface="Courier New"/>
                <a:cs typeface="Courier New"/>
                <a:sym typeface="Courier New"/>
              </a:rPr>
              <a:t>: </a:t>
            </a:r>
            <a:r>
              <a:rPr lang="en">
                <a:solidFill>
                  <a:srgbClr val="0000FF"/>
                </a:solidFill>
                <a:latin typeface="Courier New"/>
                <a:ea typeface="Courier New"/>
                <a:cs typeface="Courier New"/>
                <a:sym typeface="Courier New"/>
              </a:rPr>
              <a:t>v1</a:t>
            </a:r>
            <a:endParaRPr>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rgbClr val="800000"/>
                </a:solidFill>
                <a:latin typeface="Courier New"/>
                <a:ea typeface="Courier New"/>
                <a:cs typeface="Courier New"/>
                <a:sym typeface="Courier New"/>
              </a:rPr>
              <a:t>kind</a:t>
            </a:r>
            <a:r>
              <a:rPr lang="en">
                <a:solidFill>
                  <a:schemeClr val="dk1"/>
                </a:solidFill>
                <a:latin typeface="Courier New"/>
                <a:ea typeface="Courier New"/>
                <a:cs typeface="Courier New"/>
                <a:sym typeface="Courier New"/>
              </a:rPr>
              <a:t>: </a:t>
            </a:r>
            <a:r>
              <a:rPr lang="en">
                <a:solidFill>
                  <a:srgbClr val="0000FF"/>
                </a:solidFill>
                <a:latin typeface="Courier New"/>
                <a:ea typeface="Courier New"/>
                <a:cs typeface="Courier New"/>
                <a:sym typeface="Courier New"/>
              </a:rPr>
              <a:t>Service</a:t>
            </a:r>
            <a:endParaRPr>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rgbClr val="800000"/>
                </a:solidFill>
                <a:latin typeface="Courier New"/>
                <a:ea typeface="Courier New"/>
                <a:cs typeface="Courier New"/>
                <a:sym typeface="Courier New"/>
              </a:rPr>
              <a:t>metadata</a:t>
            </a: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rgbClr val="800000"/>
                </a:solidFill>
                <a:latin typeface="Courier New"/>
                <a:ea typeface="Courier New"/>
                <a:cs typeface="Courier New"/>
                <a:sym typeface="Courier New"/>
              </a:rPr>
              <a:t>name</a:t>
            </a:r>
            <a:r>
              <a:rPr lang="en">
                <a:solidFill>
                  <a:schemeClr val="dk1"/>
                </a:solidFill>
                <a:latin typeface="Courier New"/>
                <a:ea typeface="Courier New"/>
                <a:cs typeface="Courier New"/>
                <a:sym typeface="Courier New"/>
              </a:rPr>
              <a:t>: </a:t>
            </a:r>
            <a:r>
              <a:rPr lang="en">
                <a:solidFill>
                  <a:srgbClr val="0000FF"/>
                </a:solidFill>
                <a:latin typeface="Courier New"/>
                <a:ea typeface="Courier New"/>
                <a:cs typeface="Courier New"/>
                <a:sym typeface="Courier New"/>
              </a:rPr>
              <a:t>my-ext-svc</a:t>
            </a:r>
            <a:endParaRPr>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rgbClr val="800000"/>
                </a:solidFill>
                <a:latin typeface="Courier New"/>
                <a:ea typeface="Courier New"/>
                <a:cs typeface="Courier New"/>
                <a:sym typeface="Courier New"/>
              </a:rPr>
              <a:t>spec</a:t>
            </a: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a:t>
            </a:r>
            <a:r>
              <a:rPr lang="en">
                <a:solidFill>
                  <a:srgbClr val="800000"/>
                </a:solidFill>
                <a:latin typeface="Courier New"/>
                <a:ea typeface="Courier New"/>
                <a:cs typeface="Courier New"/>
                <a:sym typeface="Courier New"/>
              </a:rPr>
              <a:t>type</a:t>
            </a:r>
            <a:r>
              <a:rPr lang="en">
                <a:solidFill>
                  <a:schemeClr val="dk1"/>
                </a:solidFill>
                <a:latin typeface="Courier New"/>
                <a:ea typeface="Courier New"/>
                <a:cs typeface="Courier New"/>
                <a:sym typeface="Courier New"/>
              </a:rPr>
              <a:t>: </a:t>
            </a:r>
            <a:r>
              <a:rPr lang="en">
                <a:solidFill>
                  <a:srgbClr val="0000FF"/>
                </a:solidFill>
                <a:latin typeface="Courier New"/>
                <a:ea typeface="Courier New"/>
                <a:cs typeface="Courier New"/>
                <a:sym typeface="Courier New"/>
              </a:rPr>
              <a:t>ExternalName</a:t>
            </a:r>
            <a:endParaRPr>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a:t>
            </a:r>
            <a:r>
              <a:rPr lang="en">
                <a:solidFill>
                  <a:srgbClr val="800000"/>
                </a:solidFill>
                <a:latin typeface="Courier New"/>
                <a:ea typeface="Courier New"/>
                <a:cs typeface="Courier New"/>
                <a:sym typeface="Courier New"/>
              </a:rPr>
              <a:t>externalName</a:t>
            </a:r>
            <a:r>
              <a:rPr lang="en">
                <a:solidFill>
                  <a:schemeClr val="dk1"/>
                </a:solidFill>
                <a:latin typeface="Courier New"/>
                <a:ea typeface="Courier New"/>
                <a:cs typeface="Courier New"/>
                <a:sym typeface="Courier New"/>
              </a:rPr>
              <a:t>: </a:t>
            </a:r>
            <a:r>
              <a:rPr lang="en">
                <a:solidFill>
                  <a:srgbClr val="0000FF"/>
                </a:solidFill>
                <a:latin typeface="Courier New"/>
                <a:ea typeface="Courier New"/>
                <a:cs typeface="Courier New"/>
                <a:sym typeface="Courier New"/>
              </a:rPr>
              <a:t>ap12.mlab.com</a:t>
            </a:r>
            <a:endParaRPr>
              <a:solidFill>
                <a:srgbClr val="800000"/>
              </a:solidFill>
              <a:latin typeface="Courier New"/>
              <a:ea typeface="Courier New"/>
              <a:cs typeface="Courier New"/>
              <a:sym typeface="Courier New"/>
            </a:endParaRPr>
          </a:p>
        </p:txBody>
      </p:sp>
      <p:sp>
        <p:nvSpPr>
          <p:cNvPr id="235" name="Google Shape;235;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Service</a:t>
            </a:r>
            <a:endParaRPr/>
          </a:p>
        </p:txBody>
      </p:sp>
      <p:sp>
        <p:nvSpPr>
          <p:cNvPr id="236" name="Google Shape;236;p47"/>
          <p:cNvSpPr/>
          <p:nvPr/>
        </p:nvSpPr>
        <p:spPr>
          <a:xfrm>
            <a:off x="360000" y="2355350"/>
            <a:ext cx="4047300" cy="8427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7"/>
          <p:cNvSpPr txBox="1"/>
          <p:nvPr/>
        </p:nvSpPr>
        <p:spPr>
          <a:xfrm>
            <a:off x="762000" y="4800600"/>
            <a:ext cx="8337000" cy="198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100">
                <a:solidFill>
                  <a:srgbClr val="666666"/>
                </a:solidFill>
              </a:rPr>
              <a:t>Source: </a:t>
            </a:r>
            <a:r>
              <a:rPr lang="en" sz="1100" u="sng">
                <a:solidFill>
                  <a:srgbClr val="666666"/>
                </a:solidFill>
                <a:hlinkClick r:id="rId3">
                  <a:extLst>
                    <a:ext uri="{A12FA001-AC4F-418D-AE19-62706E023703}">
                      <ahyp:hlinkClr xmlns:ahyp="http://schemas.microsoft.com/office/drawing/2018/hyperlinkcolor" val="tx"/>
                    </a:ext>
                  </a:extLst>
                </a:hlinkClick>
              </a:rPr>
              <a:t>https://cloud.google.com/blog/products/gcp/kubernetes-best-practices-mapping-external-services</a:t>
            </a:r>
            <a:endParaRPr sz="1100">
              <a:solidFill>
                <a:srgbClr val="666666"/>
              </a:solidFill>
            </a:endParaRPr>
          </a:p>
        </p:txBody>
      </p:sp>
      <p:sp>
        <p:nvSpPr>
          <p:cNvPr id="238" name="Google Shape;238;p47"/>
          <p:cNvSpPr txBox="1">
            <a:spLocks noGrp="1"/>
          </p:cNvSpPr>
          <p:nvPr>
            <p:ph type="body" idx="1"/>
          </p:nvPr>
        </p:nvSpPr>
        <p:spPr>
          <a:xfrm>
            <a:off x="4785000" y="1152475"/>
            <a:ext cx="4047300" cy="2655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For example you want to make a service of a mongodb database which is hosted at mlab.com</a:t>
            </a:r>
            <a:endParaRPr/>
          </a:p>
          <a:p>
            <a:pPr marL="457200" lvl="0" indent="-342900" algn="l" rtl="0">
              <a:spcBef>
                <a:spcPts val="1000"/>
              </a:spcBef>
              <a:spcAft>
                <a:spcPts val="0"/>
              </a:spcAft>
              <a:buSzPts val="1800"/>
              <a:buChar char="●"/>
            </a:pPr>
            <a:r>
              <a:rPr lang="en"/>
              <a:t>By creating external service you don’t need to use your mlab path to use your database, instead you will use service name</a:t>
            </a:r>
            <a:endParaRPr/>
          </a:p>
          <a:p>
            <a:pPr marL="457200" lvl="0" indent="-342900" algn="l" rtl="0">
              <a:spcBef>
                <a:spcPts val="1000"/>
              </a:spcBef>
              <a:spcAft>
                <a:spcPts val="1000"/>
              </a:spcAft>
              <a:buSzPts val="1800"/>
              <a:buChar char="●"/>
            </a:pPr>
            <a:r>
              <a:rPr lang="en"/>
              <a:t>Now we can use following</a:t>
            </a:r>
            <a:endParaRPr/>
          </a:p>
        </p:txBody>
      </p:sp>
      <p:sp>
        <p:nvSpPr>
          <p:cNvPr id="239" name="Google Shape;239;p47"/>
          <p:cNvSpPr txBox="1">
            <a:spLocks noGrp="1"/>
          </p:cNvSpPr>
          <p:nvPr>
            <p:ph type="body" idx="1"/>
          </p:nvPr>
        </p:nvSpPr>
        <p:spPr>
          <a:xfrm>
            <a:off x="311700" y="4184575"/>
            <a:ext cx="8440200" cy="5727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1000"/>
              </a:spcAft>
              <a:buNone/>
            </a:pPr>
            <a:r>
              <a:rPr lang="en" b="1">
                <a:solidFill>
                  <a:srgbClr val="000000"/>
                </a:solidFill>
              </a:rPr>
              <a:t>mongodb://&lt;dbuser&gt;:&lt;dbpassword&gt;@</a:t>
            </a:r>
            <a:r>
              <a:rPr lang="en" b="1">
                <a:solidFill>
                  <a:srgbClr val="980000"/>
                </a:solidFill>
              </a:rPr>
              <a:t>my-ext-svc</a:t>
            </a:r>
            <a:r>
              <a:rPr lang="en" b="1">
                <a:solidFill>
                  <a:srgbClr val="000000"/>
                </a:solidFill>
              </a:rPr>
              <a:t>:&lt;port&gt;/dev</a:t>
            </a:r>
            <a:endParaRPr b="1">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Service</a:t>
            </a:r>
            <a:endParaRPr/>
          </a:p>
        </p:txBody>
      </p:sp>
      <p:sp>
        <p:nvSpPr>
          <p:cNvPr id="245" name="Google Shape;245;p48"/>
          <p:cNvSpPr txBox="1">
            <a:spLocks noGrp="1"/>
          </p:cNvSpPr>
          <p:nvPr>
            <p:ph type="body" idx="1"/>
          </p:nvPr>
        </p:nvSpPr>
        <p:spPr>
          <a:xfrm>
            <a:off x="311700" y="1152475"/>
            <a:ext cx="8520600" cy="526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Another way to create service</a:t>
            </a:r>
            <a:endParaRPr/>
          </a:p>
        </p:txBody>
      </p:sp>
      <p:sp>
        <p:nvSpPr>
          <p:cNvPr id="246" name="Google Shape;246;p48"/>
          <p:cNvSpPr txBox="1">
            <a:spLocks noGrp="1"/>
          </p:cNvSpPr>
          <p:nvPr>
            <p:ph type="body" idx="1"/>
          </p:nvPr>
        </p:nvSpPr>
        <p:spPr>
          <a:xfrm>
            <a:off x="311700" y="1813725"/>
            <a:ext cx="8520600" cy="2185800"/>
          </a:xfrm>
          <a:prstGeom prst="rect">
            <a:avLst/>
          </a:prstGeom>
          <a:solidFill>
            <a:srgbClr val="000000"/>
          </a:solidFill>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solidFill>
                  <a:srgbClr val="00FF00"/>
                </a:solidFill>
              </a:rPr>
              <a:t>aamir@ap-linux:~$</a:t>
            </a:r>
            <a:r>
              <a:rPr lang="en" sz="1600" b="1">
                <a:solidFill>
                  <a:schemeClr val="lt1"/>
                </a:solidFill>
              </a:rPr>
              <a:t>  kubectl expose rs myrs --port=8000 --target-port=80 --type=LoadBalancer --name my-svc-lb --selector=app=rsexample</a:t>
            </a:r>
            <a:endParaRPr sz="1600" b="1">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200">
                <a:solidFill>
                  <a:schemeClr val="lt1"/>
                </a:solidFill>
              </a:rPr>
              <a:t>service/my-svc-lb exposed</a:t>
            </a:r>
            <a:endParaRPr sz="1200">
              <a:solidFill>
                <a:schemeClr val="lt1"/>
              </a:solidFill>
            </a:endParaRPr>
          </a:p>
          <a:p>
            <a:pPr marL="0" lvl="0" indent="0" algn="just" rtl="0">
              <a:lnSpc>
                <a:spcPct val="100000"/>
              </a:lnSpc>
              <a:spcBef>
                <a:spcPts val="0"/>
              </a:spcBef>
              <a:spcAft>
                <a:spcPts val="0"/>
              </a:spcAft>
              <a:buClr>
                <a:schemeClr val="dk1"/>
              </a:buClr>
              <a:buSzPts val="1100"/>
              <a:buFont typeface="Arial"/>
              <a:buNone/>
            </a:pPr>
            <a:endParaRPr sz="1200">
              <a:solidFill>
                <a:schemeClr val="lt1"/>
              </a:solidFill>
            </a:endParaRPr>
          </a:p>
          <a:p>
            <a:pPr marL="0" lvl="0" indent="0" algn="just" rtl="0">
              <a:lnSpc>
                <a:spcPct val="100000"/>
              </a:lnSpc>
              <a:spcBef>
                <a:spcPts val="0"/>
              </a:spcBef>
              <a:spcAft>
                <a:spcPts val="0"/>
              </a:spcAft>
              <a:buClr>
                <a:schemeClr val="dk1"/>
              </a:buClr>
              <a:buSzPts val="1100"/>
              <a:buFont typeface="Arial"/>
              <a:buNone/>
            </a:pPr>
            <a:endParaRPr sz="1200">
              <a:solidFill>
                <a:schemeClr val="lt1"/>
              </a:solidFill>
            </a:endParaRPr>
          </a:p>
          <a:p>
            <a:pPr marL="0" lvl="0" indent="0" algn="just" rtl="0">
              <a:spcBef>
                <a:spcPts val="0"/>
              </a:spcBef>
              <a:spcAft>
                <a:spcPts val="0"/>
              </a:spcAft>
              <a:buClr>
                <a:schemeClr val="dk1"/>
              </a:buClr>
              <a:buSzPts val="1100"/>
              <a:buFont typeface="Arial"/>
              <a:buNone/>
            </a:pPr>
            <a:r>
              <a:rPr lang="en" sz="1600" b="1">
                <a:solidFill>
                  <a:srgbClr val="00FF00"/>
                </a:solidFill>
              </a:rPr>
              <a:t>aamir@ap-linux:~$</a:t>
            </a:r>
            <a:r>
              <a:rPr lang="en" sz="1600" b="1">
                <a:solidFill>
                  <a:schemeClr val="lt1"/>
                </a:solidFill>
              </a:rPr>
              <a:t>  kubectl get svc</a:t>
            </a:r>
            <a:endParaRPr sz="1600" b="1">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200">
                <a:solidFill>
                  <a:schemeClr val="lt1"/>
                </a:solidFill>
              </a:rPr>
              <a:t>NAME           	TYPE   		CLUSTER-IP   	EXTERNAL-IP	PORT(S) 		AGE</a:t>
            </a:r>
            <a:endParaRPr sz="12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200">
                <a:solidFill>
                  <a:schemeClr val="lt1"/>
                </a:solidFill>
              </a:rPr>
              <a:t>my-svc-lb	 LoadBalancer     	10.111.102.249   	&lt;pending&gt;     	8000:32117/TCP   	  2m</a:t>
            </a:r>
            <a:endParaRPr sz="12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a:solidFill>
                  <a:schemeClr val="lt1"/>
                </a:solidFill>
              </a:rPr>
              <a:t>...</a:t>
            </a:r>
            <a:endParaRPr>
              <a:solidFill>
                <a:schemeClr val="lt1"/>
              </a:solidFill>
            </a:endParaRPr>
          </a:p>
          <a:p>
            <a:pPr marL="0" lvl="0" indent="0" algn="just" rtl="0">
              <a:lnSpc>
                <a:spcPct val="100000"/>
              </a:lnSpc>
              <a:spcBef>
                <a:spcPts val="0"/>
              </a:spcBef>
              <a:spcAft>
                <a:spcPts val="0"/>
              </a:spcAft>
              <a:buClr>
                <a:schemeClr val="dk1"/>
              </a:buClr>
              <a:buSzPts val="1100"/>
              <a:buFont typeface="Arial"/>
              <a:buNone/>
            </a:pP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HEALTH CHECK</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HEALTH CHECK</a:t>
            </a:r>
            <a:endParaRPr/>
          </a:p>
        </p:txBody>
      </p:sp>
      <p:sp>
        <p:nvSpPr>
          <p:cNvPr id="257" name="Google Shape;257;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One of the main benefits of using Kubernetes it keep our containers running somewhere in the cluster</a:t>
            </a:r>
            <a:endParaRPr/>
          </a:p>
          <a:p>
            <a:pPr marL="457200" lvl="0" indent="-342900" algn="l" rtl="0">
              <a:spcBef>
                <a:spcPts val="1000"/>
              </a:spcBef>
              <a:spcAft>
                <a:spcPts val="0"/>
              </a:spcAft>
              <a:buSzPts val="1800"/>
              <a:buChar char="●"/>
            </a:pPr>
            <a:r>
              <a:rPr lang="en"/>
              <a:t>But what if one of those containers dies? What if all containers of a pod die?</a:t>
            </a:r>
            <a:endParaRPr/>
          </a:p>
          <a:p>
            <a:pPr marL="457200" lvl="0" indent="-342900" algn="l" rtl="0">
              <a:spcBef>
                <a:spcPts val="1000"/>
              </a:spcBef>
              <a:spcAft>
                <a:spcPts val="0"/>
              </a:spcAft>
              <a:buSzPts val="1800"/>
              <a:buChar char="●"/>
            </a:pPr>
            <a:r>
              <a:rPr lang="en"/>
              <a:t>If app container crashes because of bug in your app, Kubernetes will restart your app container automatically</a:t>
            </a:r>
            <a:endParaRPr/>
          </a:p>
          <a:p>
            <a:pPr marL="457200" lvl="0" indent="-342900" algn="l" rtl="0">
              <a:spcBef>
                <a:spcPts val="1000"/>
              </a:spcBef>
              <a:spcAft>
                <a:spcPts val="0"/>
              </a:spcAft>
              <a:buSzPts val="1800"/>
              <a:buChar char="●"/>
            </a:pPr>
            <a:r>
              <a:rPr lang="en"/>
              <a:t>But what about those situations when your app stops responding because it falls into an infinite loop or a deadlock? </a:t>
            </a:r>
            <a:endParaRPr/>
          </a:p>
          <a:p>
            <a:pPr marL="457200" lvl="0" indent="-342900" algn="l" rtl="0">
              <a:spcBef>
                <a:spcPts val="1000"/>
              </a:spcBef>
              <a:spcAft>
                <a:spcPts val="1000"/>
              </a:spcAft>
              <a:buSzPts val="1800"/>
              <a:buChar char="●"/>
            </a:pPr>
            <a:r>
              <a:rPr lang="en"/>
              <a:t>Kubernetes provide use way to check health of you application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5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LIVENESS PROBES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Liveness Probes</a:t>
            </a:r>
            <a:endParaRPr/>
          </a:p>
        </p:txBody>
      </p:sp>
      <p:sp>
        <p:nvSpPr>
          <p:cNvPr id="268" name="Google Shape;268;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Pods can be configured to periodically check an application’s health from the outside and not depend on the app doing it internally</a:t>
            </a:r>
            <a:endParaRPr/>
          </a:p>
          <a:p>
            <a:pPr marL="457200" lvl="0" indent="-342900" algn="l" rtl="0">
              <a:spcBef>
                <a:spcPts val="1000"/>
              </a:spcBef>
              <a:spcAft>
                <a:spcPts val="0"/>
              </a:spcAft>
              <a:buSzPts val="1800"/>
              <a:buChar char="●"/>
            </a:pPr>
            <a:r>
              <a:rPr lang="en"/>
              <a:t>You can specify a liveness probe for each container in the pod’s specification</a:t>
            </a:r>
            <a:endParaRPr/>
          </a:p>
          <a:p>
            <a:pPr marL="457200" lvl="0" indent="-342900" algn="l" rtl="0">
              <a:spcBef>
                <a:spcPts val="1000"/>
              </a:spcBef>
              <a:spcAft>
                <a:spcPts val="0"/>
              </a:spcAft>
              <a:buSzPts val="1800"/>
              <a:buChar char="●"/>
            </a:pPr>
            <a:r>
              <a:rPr lang="en"/>
              <a:t>Kubernetes will periodically execute the probe and restart the container if the probe fails</a:t>
            </a:r>
            <a:endParaRPr/>
          </a:p>
          <a:p>
            <a:pPr marL="457200" lvl="0" indent="-342900" algn="l" rtl="0">
              <a:spcBef>
                <a:spcPts val="1000"/>
              </a:spcBef>
              <a:spcAft>
                <a:spcPts val="1000"/>
              </a:spcAft>
              <a:buSzPts val="1800"/>
              <a:buChar char="●"/>
            </a:pPr>
            <a:r>
              <a:rPr lang="en"/>
              <a:t>IMPORTANT POINT: “Container is restarted” means old one is killed and a completely new container is created — it’s not the same container being restarted again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Liveness Probes</a:t>
            </a:r>
            <a:endParaRPr/>
          </a:p>
        </p:txBody>
      </p:sp>
      <p:sp>
        <p:nvSpPr>
          <p:cNvPr id="274" name="Google Shape;274;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There are three types of probes</a:t>
            </a:r>
            <a:endParaRPr/>
          </a:p>
          <a:p>
            <a:pPr marL="457200" lvl="0" indent="-342900" algn="l" rtl="0">
              <a:spcBef>
                <a:spcPts val="1000"/>
              </a:spcBef>
              <a:spcAft>
                <a:spcPts val="0"/>
              </a:spcAft>
              <a:buClr>
                <a:srgbClr val="980000"/>
              </a:buClr>
              <a:buSzPts val="1800"/>
              <a:buAutoNum type="arabicPeriod"/>
            </a:pPr>
            <a:r>
              <a:rPr lang="en" b="1">
                <a:solidFill>
                  <a:srgbClr val="980000"/>
                </a:solidFill>
              </a:rPr>
              <a:t>HTTP GET</a:t>
            </a:r>
            <a:endParaRPr b="1">
              <a:solidFill>
                <a:srgbClr val="980000"/>
              </a:solidFill>
            </a:endParaRPr>
          </a:p>
          <a:p>
            <a:pPr marL="914400" lvl="1" indent="-342900" algn="l" rtl="0">
              <a:spcBef>
                <a:spcPts val="1000"/>
              </a:spcBef>
              <a:spcAft>
                <a:spcPts val="0"/>
              </a:spcAft>
              <a:buSzPts val="1800"/>
              <a:buChar char="○"/>
            </a:pPr>
            <a:r>
              <a:rPr lang="en" sz="1800"/>
              <a:t>This type of probe send request on the container’s IP address, a port and path you specify </a:t>
            </a:r>
            <a:endParaRPr sz="1800"/>
          </a:p>
          <a:p>
            <a:pPr marL="914400" lvl="1" indent="-342900" algn="l" rtl="0">
              <a:spcBef>
                <a:spcPts val="1000"/>
              </a:spcBef>
              <a:spcAft>
                <a:spcPts val="0"/>
              </a:spcAft>
              <a:buSzPts val="1800"/>
              <a:buChar char="○"/>
            </a:pPr>
            <a:r>
              <a:rPr lang="en" sz="1800"/>
              <a:t>Probe is considered a failure and Container will be automatically restarted if</a:t>
            </a:r>
            <a:endParaRPr sz="1800"/>
          </a:p>
          <a:p>
            <a:pPr marL="1371600" lvl="2" indent="-342900" algn="l" rtl="0">
              <a:spcBef>
                <a:spcPts val="1000"/>
              </a:spcBef>
              <a:spcAft>
                <a:spcPts val="0"/>
              </a:spcAft>
              <a:buSzPts val="1800"/>
              <a:buChar char="■"/>
            </a:pPr>
            <a:r>
              <a:rPr lang="en" sz="1800"/>
              <a:t>Probe receives error response code </a:t>
            </a:r>
            <a:endParaRPr sz="1800"/>
          </a:p>
          <a:p>
            <a:pPr marL="1371600" lvl="2" indent="-342900" algn="l" rtl="0">
              <a:spcBef>
                <a:spcPts val="1000"/>
              </a:spcBef>
              <a:spcAft>
                <a:spcPts val="1000"/>
              </a:spcAft>
              <a:buSzPts val="1800"/>
              <a:buChar char="■"/>
            </a:pPr>
            <a:r>
              <a:rPr lang="en" sz="1800"/>
              <a:t>Container app doesn’t respond at all</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Liveness Probes</a:t>
            </a:r>
            <a:endParaRPr/>
          </a:p>
        </p:txBody>
      </p:sp>
      <p:sp>
        <p:nvSpPr>
          <p:cNvPr id="280" name="Google Shape;280;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980000"/>
              </a:buClr>
              <a:buSzPts val="1800"/>
              <a:buAutoNum type="arabicPeriod" startAt="2"/>
            </a:pPr>
            <a:r>
              <a:rPr lang="en" b="1">
                <a:solidFill>
                  <a:srgbClr val="980000"/>
                </a:solidFill>
              </a:rPr>
              <a:t>TCP SOCKET</a:t>
            </a:r>
            <a:endParaRPr b="1">
              <a:solidFill>
                <a:srgbClr val="980000"/>
              </a:solidFill>
            </a:endParaRPr>
          </a:p>
          <a:p>
            <a:pPr marL="914400" lvl="1" indent="-342900" algn="l" rtl="0">
              <a:spcBef>
                <a:spcPts val="1000"/>
              </a:spcBef>
              <a:spcAft>
                <a:spcPts val="0"/>
              </a:spcAft>
              <a:buSzPts val="1800"/>
              <a:buChar char="○"/>
            </a:pPr>
            <a:r>
              <a:rPr lang="en" sz="1800"/>
              <a:t>TCP Socket probe tries to open a TCP connection to the specified port of the container</a:t>
            </a:r>
            <a:endParaRPr sz="1800"/>
          </a:p>
          <a:p>
            <a:pPr marL="914400" lvl="1" indent="-342900" algn="l" rtl="0">
              <a:spcBef>
                <a:spcPts val="1000"/>
              </a:spcBef>
              <a:spcAft>
                <a:spcPts val="0"/>
              </a:spcAft>
              <a:buSzPts val="1800"/>
              <a:buChar char="○"/>
            </a:pPr>
            <a:r>
              <a:rPr lang="en" sz="1800"/>
              <a:t>If the connection is established successfully, the probe is successful</a:t>
            </a:r>
            <a:endParaRPr sz="1800"/>
          </a:p>
          <a:p>
            <a:pPr marL="914400" lvl="1" indent="-342900" algn="l" rtl="0">
              <a:spcBef>
                <a:spcPts val="1000"/>
              </a:spcBef>
              <a:spcAft>
                <a:spcPts val="1000"/>
              </a:spcAft>
              <a:buSzPts val="1800"/>
              <a:buChar char="○"/>
            </a:pPr>
            <a:r>
              <a:rPr lang="en" sz="1800"/>
              <a:t>Otherwise, the container is restarted.</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Liveness Probes</a:t>
            </a:r>
            <a:endParaRPr/>
          </a:p>
        </p:txBody>
      </p:sp>
      <p:sp>
        <p:nvSpPr>
          <p:cNvPr id="286" name="Google Shape;286;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980000"/>
              </a:buClr>
              <a:buSzPts val="1800"/>
              <a:buAutoNum type="arabicPeriod" startAt="3"/>
            </a:pPr>
            <a:r>
              <a:rPr lang="en" b="1">
                <a:solidFill>
                  <a:srgbClr val="980000"/>
                </a:solidFill>
              </a:rPr>
              <a:t>EXEC Probe</a:t>
            </a:r>
            <a:endParaRPr b="1">
              <a:solidFill>
                <a:srgbClr val="980000"/>
              </a:solidFill>
            </a:endParaRPr>
          </a:p>
          <a:p>
            <a:pPr marL="914400" lvl="1" indent="-342900" algn="l" rtl="0">
              <a:spcBef>
                <a:spcPts val="1000"/>
              </a:spcBef>
              <a:spcAft>
                <a:spcPts val="0"/>
              </a:spcAft>
              <a:buSzPts val="1800"/>
              <a:buChar char="○"/>
            </a:pPr>
            <a:r>
              <a:rPr lang="en" sz="1800"/>
              <a:t>An Exec probe executes some commands you provide inside the container and checks the command’s exit status code</a:t>
            </a:r>
            <a:endParaRPr sz="1800"/>
          </a:p>
          <a:p>
            <a:pPr marL="914400" lvl="1" indent="-342900" algn="l" rtl="0">
              <a:spcBef>
                <a:spcPts val="1000"/>
              </a:spcBef>
              <a:spcAft>
                <a:spcPts val="0"/>
              </a:spcAft>
              <a:buSzPts val="1800"/>
              <a:buChar char="○"/>
            </a:pPr>
            <a:r>
              <a:rPr lang="en" sz="1800"/>
              <a:t>If the status code is 0, the probe is successful</a:t>
            </a:r>
            <a:endParaRPr sz="1800"/>
          </a:p>
          <a:p>
            <a:pPr marL="914400" lvl="1" indent="-342900" algn="l" rtl="0">
              <a:spcBef>
                <a:spcPts val="1000"/>
              </a:spcBef>
              <a:spcAft>
                <a:spcPts val="1000"/>
              </a:spcAft>
              <a:buSzPts val="1800"/>
              <a:buChar char="○"/>
            </a:pPr>
            <a:r>
              <a:rPr lang="en" sz="1800"/>
              <a:t>All other codes are considered failures</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Liveness Probes</a:t>
            </a:r>
            <a:endParaRPr/>
          </a:p>
        </p:txBody>
      </p:sp>
      <p:sp>
        <p:nvSpPr>
          <p:cNvPr id="292" name="Google Shape;292;p56"/>
          <p:cNvSpPr txBox="1">
            <a:spLocks noGrp="1"/>
          </p:cNvSpPr>
          <p:nvPr>
            <p:ph type="body" idx="1"/>
          </p:nvPr>
        </p:nvSpPr>
        <p:spPr>
          <a:xfrm>
            <a:off x="265288" y="1076275"/>
            <a:ext cx="2784300" cy="3523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u="sng">
                <a:solidFill>
                  <a:srgbClr val="800000"/>
                </a:solidFill>
                <a:latin typeface="Courier New"/>
                <a:ea typeface="Courier New"/>
                <a:cs typeface="Courier New"/>
                <a:sym typeface="Courier New"/>
              </a:rPr>
              <a:t>my-ln-exec.yaml</a:t>
            </a:r>
            <a:endParaRPr sz="1400" b="1" u="sng">
              <a:solidFill>
                <a:srgbClr val="8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a:solidFill>
                  <a:srgbClr val="800000"/>
                </a:solidFill>
                <a:latin typeface="Courier New"/>
                <a:ea typeface="Courier New"/>
                <a:cs typeface="Courier New"/>
                <a:sym typeface="Courier New"/>
              </a:rPr>
              <a:t>kind</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Pod</a:t>
            </a:r>
            <a:endParaRPr sz="1400">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a:solidFill>
                  <a:srgbClr val="800000"/>
                </a:solidFill>
                <a:latin typeface="Courier New"/>
                <a:ea typeface="Courier New"/>
                <a:cs typeface="Courier New"/>
                <a:sym typeface="Courier New"/>
              </a:rPr>
              <a:t>apiVersion</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v1</a:t>
            </a:r>
            <a:endParaRPr sz="1400">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a:solidFill>
                  <a:srgbClr val="800000"/>
                </a:solidFill>
                <a:latin typeface="Courier New"/>
                <a:ea typeface="Courier New"/>
                <a:cs typeface="Courier New"/>
                <a:sym typeface="Courier New"/>
              </a:rPr>
              <a:t>metadata</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a:solidFill>
                  <a:schemeClr val="dk1"/>
                </a:solidFill>
                <a:latin typeface="Courier New"/>
                <a:ea typeface="Courier New"/>
                <a:cs typeface="Courier New"/>
                <a:sym typeface="Courier New"/>
              </a:rPr>
              <a:t> </a:t>
            </a:r>
            <a:r>
              <a:rPr lang="en" sz="1400">
                <a:solidFill>
                  <a:srgbClr val="800000"/>
                </a:solidFill>
                <a:latin typeface="Courier New"/>
                <a:ea typeface="Courier New"/>
                <a:cs typeface="Courier New"/>
                <a:sym typeface="Courier New"/>
              </a:rPr>
              <a:t>name</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myapp-ln-exec</a:t>
            </a:r>
            <a:endParaRPr sz="1400">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a:solidFill>
                  <a:srgbClr val="800000"/>
                </a:solidFill>
                <a:latin typeface="Courier New"/>
                <a:ea typeface="Courier New"/>
                <a:cs typeface="Courier New"/>
                <a:sym typeface="Courier New"/>
              </a:rPr>
              <a:t>spec</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a:solidFill>
                  <a:schemeClr val="dk1"/>
                </a:solidFill>
                <a:latin typeface="Courier New"/>
                <a:ea typeface="Courier New"/>
                <a:cs typeface="Courier New"/>
                <a:sym typeface="Courier New"/>
              </a:rPr>
              <a:t> </a:t>
            </a:r>
            <a:r>
              <a:rPr lang="en" sz="1400">
                <a:solidFill>
                  <a:srgbClr val="800000"/>
                </a:solidFill>
                <a:latin typeface="Courier New"/>
                <a:ea typeface="Courier New"/>
                <a:cs typeface="Courier New"/>
                <a:sym typeface="Courier New"/>
              </a:rPr>
              <a:t>containers</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a:solidFill>
                  <a:schemeClr val="dk1"/>
                </a:solidFill>
                <a:latin typeface="Courier New"/>
                <a:ea typeface="Courier New"/>
                <a:cs typeface="Courier New"/>
                <a:sym typeface="Courier New"/>
              </a:rPr>
              <a:t> - </a:t>
            </a:r>
            <a:r>
              <a:rPr lang="en" sz="1400">
                <a:solidFill>
                  <a:srgbClr val="800000"/>
                </a:solidFill>
                <a:latin typeface="Courier New"/>
                <a:ea typeface="Courier New"/>
                <a:cs typeface="Courier New"/>
                <a:sym typeface="Courier New"/>
              </a:rPr>
              <a:t>name</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myapp</a:t>
            </a:r>
            <a:endParaRPr sz="1400">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a:solidFill>
                  <a:schemeClr val="dk1"/>
                </a:solidFill>
                <a:latin typeface="Courier New"/>
                <a:ea typeface="Courier New"/>
                <a:cs typeface="Courier New"/>
                <a:sym typeface="Courier New"/>
              </a:rPr>
              <a:t>   </a:t>
            </a:r>
            <a:r>
              <a:rPr lang="en" sz="1400">
                <a:solidFill>
                  <a:srgbClr val="800000"/>
                </a:solidFill>
                <a:latin typeface="Courier New"/>
                <a:ea typeface="Courier New"/>
                <a:cs typeface="Courier New"/>
                <a:sym typeface="Courier New"/>
              </a:rPr>
              <a:t>image</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aamirpinger/hi</a:t>
            </a:r>
            <a:endParaRPr sz="1400">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a:solidFill>
                  <a:schemeClr val="dk1"/>
                </a:solidFill>
                <a:latin typeface="Courier New"/>
                <a:ea typeface="Courier New"/>
                <a:cs typeface="Courier New"/>
                <a:sym typeface="Courier New"/>
              </a:rPr>
              <a:t>   </a:t>
            </a:r>
            <a:r>
              <a:rPr lang="en" sz="1400">
                <a:solidFill>
                  <a:srgbClr val="800000"/>
                </a:solidFill>
                <a:latin typeface="Courier New"/>
                <a:ea typeface="Courier New"/>
                <a:cs typeface="Courier New"/>
                <a:sym typeface="Courier New"/>
              </a:rPr>
              <a:t>ports</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a:solidFill>
                  <a:schemeClr val="dk1"/>
                </a:solidFill>
                <a:latin typeface="Courier New"/>
                <a:ea typeface="Courier New"/>
                <a:cs typeface="Courier New"/>
                <a:sym typeface="Courier New"/>
              </a:rPr>
              <a:t>   - </a:t>
            </a:r>
            <a:r>
              <a:rPr lang="en" sz="1400">
                <a:solidFill>
                  <a:srgbClr val="800000"/>
                </a:solidFill>
                <a:latin typeface="Courier New"/>
                <a:ea typeface="Courier New"/>
                <a:cs typeface="Courier New"/>
                <a:sym typeface="Courier New"/>
              </a:rPr>
              <a:t>containerPort</a:t>
            </a:r>
            <a:r>
              <a:rPr lang="en" sz="1400">
                <a:solidFill>
                  <a:schemeClr val="dk1"/>
                </a:solidFill>
                <a:latin typeface="Courier New"/>
                <a:ea typeface="Courier New"/>
                <a:cs typeface="Courier New"/>
                <a:sym typeface="Courier New"/>
              </a:rPr>
              <a:t>: </a:t>
            </a:r>
            <a:r>
              <a:rPr lang="en" sz="1400">
                <a:solidFill>
                  <a:srgbClr val="09885A"/>
                </a:solidFill>
                <a:latin typeface="Courier New"/>
                <a:ea typeface="Courier New"/>
                <a:cs typeface="Courier New"/>
                <a:sym typeface="Courier New"/>
              </a:rPr>
              <a:t>80</a:t>
            </a:r>
            <a:endParaRPr sz="1400">
              <a:solidFill>
                <a:srgbClr val="09885A"/>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a:solidFill>
                  <a:schemeClr val="dk1"/>
                </a:solidFill>
                <a:latin typeface="Courier New"/>
                <a:ea typeface="Courier New"/>
                <a:cs typeface="Courier New"/>
                <a:sym typeface="Courier New"/>
              </a:rPr>
              <a:t>   </a:t>
            </a:r>
            <a:r>
              <a:rPr lang="en" sz="1400" b="1">
                <a:solidFill>
                  <a:srgbClr val="800000"/>
                </a:solidFill>
                <a:latin typeface="Courier New"/>
                <a:ea typeface="Courier New"/>
                <a:cs typeface="Courier New"/>
                <a:sym typeface="Courier New"/>
              </a:rPr>
              <a:t>livenessProbe</a:t>
            </a:r>
            <a:r>
              <a:rPr lang="en" sz="1400" b="1">
                <a:solidFill>
                  <a:schemeClr val="dk1"/>
                </a:solidFill>
                <a:latin typeface="Courier New"/>
                <a:ea typeface="Courier New"/>
                <a:cs typeface="Courier New"/>
                <a:sym typeface="Courier New"/>
              </a:rPr>
              <a:t>:</a:t>
            </a:r>
            <a:endParaRPr sz="140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chemeClr val="dk1"/>
                </a:solidFill>
                <a:latin typeface="Courier New"/>
                <a:ea typeface="Courier New"/>
                <a:cs typeface="Courier New"/>
                <a:sym typeface="Courier New"/>
              </a:rPr>
              <a:t>     </a:t>
            </a:r>
            <a:r>
              <a:rPr lang="en" sz="1400" b="1">
                <a:solidFill>
                  <a:srgbClr val="800000"/>
                </a:solidFill>
                <a:latin typeface="Courier New"/>
                <a:ea typeface="Courier New"/>
                <a:cs typeface="Courier New"/>
                <a:sym typeface="Courier New"/>
              </a:rPr>
              <a:t>exec</a:t>
            </a:r>
            <a:r>
              <a:rPr lang="en" sz="1400" b="1">
                <a:solidFill>
                  <a:schemeClr val="dk1"/>
                </a:solidFill>
                <a:latin typeface="Courier New"/>
                <a:ea typeface="Courier New"/>
                <a:cs typeface="Courier New"/>
                <a:sym typeface="Courier New"/>
              </a:rPr>
              <a:t>:</a:t>
            </a:r>
            <a:endParaRPr sz="140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chemeClr val="dk1"/>
                </a:solidFill>
                <a:latin typeface="Courier New"/>
                <a:ea typeface="Courier New"/>
                <a:cs typeface="Courier New"/>
                <a:sym typeface="Courier New"/>
              </a:rPr>
              <a:t>       </a:t>
            </a:r>
            <a:r>
              <a:rPr lang="en" sz="1400" b="1">
                <a:solidFill>
                  <a:srgbClr val="800000"/>
                </a:solidFill>
                <a:latin typeface="Courier New"/>
                <a:ea typeface="Courier New"/>
                <a:cs typeface="Courier New"/>
                <a:sym typeface="Courier New"/>
              </a:rPr>
              <a:t>command</a:t>
            </a:r>
            <a:r>
              <a:rPr lang="en" sz="1400" b="1">
                <a:solidFill>
                  <a:schemeClr val="dk1"/>
                </a:solidFill>
                <a:latin typeface="Courier New"/>
                <a:ea typeface="Courier New"/>
                <a:cs typeface="Courier New"/>
                <a:sym typeface="Courier New"/>
              </a:rPr>
              <a:t>:</a:t>
            </a:r>
            <a:endParaRPr sz="140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chemeClr val="dk1"/>
                </a:solidFill>
                <a:latin typeface="Courier New"/>
                <a:ea typeface="Courier New"/>
                <a:cs typeface="Courier New"/>
                <a:sym typeface="Courier New"/>
              </a:rPr>
              <a:t>       - </a:t>
            </a:r>
            <a:r>
              <a:rPr lang="en" sz="1400" b="1">
                <a:solidFill>
                  <a:srgbClr val="0000FF"/>
                </a:solidFill>
                <a:latin typeface="Courier New"/>
                <a:ea typeface="Courier New"/>
                <a:cs typeface="Courier New"/>
                <a:sym typeface="Courier New"/>
              </a:rPr>
              <a:t>cat</a:t>
            </a:r>
            <a:endParaRPr sz="140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chemeClr val="dk1"/>
                </a:solidFill>
                <a:latin typeface="Courier New"/>
                <a:ea typeface="Courier New"/>
                <a:cs typeface="Courier New"/>
                <a:sym typeface="Courier New"/>
              </a:rPr>
              <a:t>       - </a:t>
            </a:r>
            <a:r>
              <a:rPr lang="en" sz="1400" b="1">
                <a:solidFill>
                  <a:srgbClr val="0000FF"/>
                </a:solidFill>
                <a:latin typeface="Courier New"/>
                <a:ea typeface="Courier New"/>
                <a:cs typeface="Courier New"/>
                <a:sym typeface="Courier New"/>
              </a:rPr>
              <a:t>/tmp/healthy</a:t>
            </a:r>
            <a:endParaRPr sz="140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1400" b="1">
              <a:solidFill>
                <a:srgbClr val="800000"/>
              </a:solidFill>
              <a:latin typeface="Courier New"/>
              <a:ea typeface="Courier New"/>
              <a:cs typeface="Courier New"/>
              <a:sym typeface="Courier New"/>
            </a:endParaRPr>
          </a:p>
        </p:txBody>
      </p:sp>
      <p:sp>
        <p:nvSpPr>
          <p:cNvPr id="293" name="Google Shape;293;p56"/>
          <p:cNvSpPr txBox="1">
            <a:spLocks noGrp="1"/>
          </p:cNvSpPr>
          <p:nvPr>
            <p:ph type="body" idx="1"/>
          </p:nvPr>
        </p:nvSpPr>
        <p:spPr>
          <a:xfrm>
            <a:off x="5996913" y="1109925"/>
            <a:ext cx="2881800" cy="34896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400" b="1" u="sng">
                <a:solidFill>
                  <a:srgbClr val="800000"/>
                </a:solidFill>
                <a:latin typeface="Courier New"/>
                <a:ea typeface="Courier New"/>
                <a:cs typeface="Courier New"/>
                <a:sym typeface="Courier New"/>
              </a:rPr>
              <a:t>my-ln-http.yaml</a:t>
            </a:r>
            <a:endParaRPr sz="1400" b="1" u="sng">
              <a:solidFill>
                <a:srgbClr val="80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rgbClr val="800000"/>
                </a:solidFill>
                <a:latin typeface="Courier New"/>
                <a:ea typeface="Courier New"/>
                <a:cs typeface="Courier New"/>
                <a:sym typeface="Courier New"/>
              </a:rPr>
              <a:t>kind</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Pod</a:t>
            </a:r>
            <a:endParaRPr sz="1400">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rgbClr val="800000"/>
                </a:solidFill>
                <a:latin typeface="Courier New"/>
                <a:ea typeface="Courier New"/>
                <a:cs typeface="Courier New"/>
                <a:sym typeface="Courier New"/>
              </a:rPr>
              <a:t>apiVersion</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v1</a:t>
            </a:r>
            <a:endParaRPr sz="1400">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rgbClr val="800000"/>
                </a:solidFill>
                <a:latin typeface="Courier New"/>
                <a:ea typeface="Courier New"/>
                <a:cs typeface="Courier New"/>
                <a:sym typeface="Courier New"/>
              </a:rPr>
              <a:t>metadata</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r>
              <a:rPr lang="en" sz="1400">
                <a:solidFill>
                  <a:srgbClr val="800000"/>
                </a:solidFill>
                <a:latin typeface="Courier New"/>
                <a:ea typeface="Courier New"/>
                <a:cs typeface="Courier New"/>
                <a:sym typeface="Courier New"/>
              </a:rPr>
              <a:t>name</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myapp-ln-http</a:t>
            </a:r>
            <a:endParaRPr sz="1400">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rgbClr val="800000"/>
                </a:solidFill>
                <a:latin typeface="Courier New"/>
                <a:ea typeface="Courier New"/>
                <a:cs typeface="Courier New"/>
                <a:sym typeface="Courier New"/>
              </a:rPr>
              <a:t>spec</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r>
              <a:rPr lang="en" sz="1400">
                <a:solidFill>
                  <a:srgbClr val="800000"/>
                </a:solidFill>
                <a:latin typeface="Courier New"/>
                <a:ea typeface="Courier New"/>
                <a:cs typeface="Courier New"/>
                <a:sym typeface="Courier New"/>
              </a:rPr>
              <a:t>containers</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 </a:t>
            </a:r>
            <a:r>
              <a:rPr lang="en" sz="1400">
                <a:solidFill>
                  <a:srgbClr val="800000"/>
                </a:solidFill>
                <a:latin typeface="Courier New"/>
                <a:ea typeface="Courier New"/>
                <a:cs typeface="Courier New"/>
                <a:sym typeface="Courier New"/>
              </a:rPr>
              <a:t>name</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myapp</a:t>
            </a:r>
            <a:endParaRPr sz="1400">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r>
              <a:rPr lang="en" sz="1400">
                <a:solidFill>
                  <a:srgbClr val="800000"/>
                </a:solidFill>
                <a:latin typeface="Courier New"/>
                <a:ea typeface="Courier New"/>
                <a:cs typeface="Courier New"/>
                <a:sym typeface="Courier New"/>
              </a:rPr>
              <a:t>image</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aamirpinger/hi</a:t>
            </a:r>
            <a:endParaRPr sz="1400">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r>
              <a:rPr lang="en" sz="1400">
                <a:solidFill>
                  <a:srgbClr val="800000"/>
                </a:solidFill>
                <a:latin typeface="Courier New"/>
                <a:ea typeface="Courier New"/>
                <a:cs typeface="Courier New"/>
                <a:sym typeface="Courier New"/>
              </a:rPr>
              <a:t>ports</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 </a:t>
            </a:r>
            <a:r>
              <a:rPr lang="en" sz="1400">
                <a:solidFill>
                  <a:srgbClr val="800000"/>
                </a:solidFill>
                <a:latin typeface="Courier New"/>
                <a:ea typeface="Courier New"/>
                <a:cs typeface="Courier New"/>
                <a:sym typeface="Courier New"/>
              </a:rPr>
              <a:t>containerPort</a:t>
            </a:r>
            <a:r>
              <a:rPr lang="en" sz="1400">
                <a:solidFill>
                  <a:schemeClr val="dk1"/>
                </a:solidFill>
                <a:latin typeface="Courier New"/>
                <a:ea typeface="Courier New"/>
                <a:cs typeface="Courier New"/>
                <a:sym typeface="Courier New"/>
              </a:rPr>
              <a:t>: </a:t>
            </a:r>
            <a:r>
              <a:rPr lang="en" sz="1400">
                <a:solidFill>
                  <a:srgbClr val="09885A"/>
                </a:solidFill>
                <a:latin typeface="Courier New"/>
                <a:ea typeface="Courier New"/>
                <a:cs typeface="Courier New"/>
                <a:sym typeface="Courier New"/>
              </a:rPr>
              <a:t>80</a:t>
            </a:r>
            <a:endParaRPr sz="1400">
              <a:solidFill>
                <a:srgbClr val="09885A"/>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r>
              <a:rPr lang="en" sz="1400" b="1">
                <a:solidFill>
                  <a:srgbClr val="800000"/>
                </a:solidFill>
                <a:latin typeface="Courier New"/>
                <a:ea typeface="Courier New"/>
                <a:cs typeface="Courier New"/>
                <a:sym typeface="Courier New"/>
              </a:rPr>
              <a:t>livenessProbe</a:t>
            </a:r>
            <a:r>
              <a:rPr lang="en" sz="1400" b="1">
                <a:solidFill>
                  <a:schemeClr val="dk1"/>
                </a:solidFill>
                <a:latin typeface="Courier New"/>
                <a:ea typeface="Courier New"/>
                <a:cs typeface="Courier New"/>
                <a:sym typeface="Courier New"/>
              </a:rPr>
              <a:t>:</a:t>
            </a:r>
            <a:endParaRPr sz="140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Courier New"/>
                <a:ea typeface="Courier New"/>
                <a:cs typeface="Courier New"/>
                <a:sym typeface="Courier New"/>
              </a:rPr>
              <a:t>     </a:t>
            </a:r>
            <a:r>
              <a:rPr lang="en" sz="1400" b="1">
                <a:solidFill>
                  <a:srgbClr val="800000"/>
                </a:solidFill>
                <a:latin typeface="Courier New"/>
                <a:ea typeface="Courier New"/>
                <a:cs typeface="Courier New"/>
                <a:sym typeface="Courier New"/>
              </a:rPr>
              <a:t>httpGet</a:t>
            </a:r>
            <a:r>
              <a:rPr lang="en" sz="1400" b="1">
                <a:solidFill>
                  <a:schemeClr val="dk1"/>
                </a:solidFill>
                <a:latin typeface="Courier New"/>
                <a:ea typeface="Courier New"/>
                <a:cs typeface="Courier New"/>
                <a:sym typeface="Courier New"/>
              </a:rPr>
              <a:t>:     </a:t>
            </a:r>
            <a:endParaRPr sz="140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Courier New"/>
                <a:ea typeface="Courier New"/>
                <a:cs typeface="Courier New"/>
                <a:sym typeface="Courier New"/>
              </a:rPr>
              <a:t>       </a:t>
            </a:r>
            <a:r>
              <a:rPr lang="en" sz="1400" b="1">
                <a:solidFill>
                  <a:srgbClr val="800000"/>
                </a:solidFill>
                <a:latin typeface="Courier New"/>
                <a:ea typeface="Courier New"/>
                <a:cs typeface="Courier New"/>
                <a:sym typeface="Courier New"/>
              </a:rPr>
              <a:t>port</a:t>
            </a:r>
            <a:r>
              <a:rPr lang="en" sz="1400" b="1">
                <a:solidFill>
                  <a:schemeClr val="dk1"/>
                </a:solidFill>
                <a:latin typeface="Courier New"/>
                <a:ea typeface="Courier New"/>
                <a:cs typeface="Courier New"/>
                <a:sym typeface="Courier New"/>
              </a:rPr>
              <a:t>: </a:t>
            </a:r>
            <a:r>
              <a:rPr lang="en" sz="1400" b="1">
                <a:solidFill>
                  <a:srgbClr val="09885A"/>
                </a:solidFill>
                <a:latin typeface="Courier New"/>
                <a:ea typeface="Courier New"/>
                <a:cs typeface="Courier New"/>
                <a:sym typeface="Courier New"/>
              </a:rPr>
              <a:t>80</a:t>
            </a:r>
            <a:endParaRPr sz="1400" b="1">
              <a:solidFill>
                <a:srgbClr val="09885A"/>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chemeClr val="dk1"/>
                </a:solidFill>
                <a:latin typeface="Courier New"/>
                <a:ea typeface="Courier New"/>
                <a:cs typeface="Courier New"/>
                <a:sym typeface="Courier New"/>
              </a:rPr>
              <a:t>       </a:t>
            </a:r>
            <a:r>
              <a:rPr lang="en" sz="1400" b="1">
                <a:solidFill>
                  <a:srgbClr val="800000"/>
                </a:solidFill>
                <a:latin typeface="Courier New"/>
                <a:ea typeface="Courier New"/>
                <a:cs typeface="Courier New"/>
                <a:sym typeface="Courier New"/>
              </a:rPr>
              <a:t>path</a:t>
            </a:r>
            <a:r>
              <a:rPr lang="en" sz="1400" b="1">
                <a:solidFill>
                  <a:schemeClr val="dk1"/>
                </a:solidFill>
                <a:latin typeface="Courier New"/>
                <a:ea typeface="Courier New"/>
                <a:cs typeface="Courier New"/>
                <a:sym typeface="Courier New"/>
              </a:rPr>
              <a:t>: </a:t>
            </a:r>
            <a:r>
              <a:rPr lang="en" sz="1400" b="1">
                <a:solidFill>
                  <a:srgbClr val="0000FF"/>
                </a:solidFill>
                <a:latin typeface="Courier New"/>
                <a:ea typeface="Courier New"/>
                <a:cs typeface="Courier New"/>
                <a:sym typeface="Courier New"/>
              </a:rPr>
              <a:t>/</a:t>
            </a:r>
            <a:endParaRPr sz="1400" b="1"/>
          </a:p>
        </p:txBody>
      </p:sp>
      <p:sp>
        <p:nvSpPr>
          <p:cNvPr id="294" name="Google Shape;294;p56"/>
          <p:cNvSpPr txBox="1">
            <a:spLocks noGrp="1"/>
          </p:cNvSpPr>
          <p:nvPr>
            <p:ph type="body" idx="1"/>
          </p:nvPr>
        </p:nvSpPr>
        <p:spPr>
          <a:xfrm>
            <a:off x="3131100" y="1076325"/>
            <a:ext cx="2784300" cy="3523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u="sng">
                <a:solidFill>
                  <a:srgbClr val="800000"/>
                </a:solidFill>
                <a:latin typeface="Courier New"/>
                <a:ea typeface="Courier New"/>
                <a:cs typeface="Courier New"/>
                <a:sym typeface="Courier New"/>
              </a:rPr>
              <a:t>my-ln-tcp.yaml</a:t>
            </a:r>
            <a:endParaRPr sz="1400" b="1" u="sng">
              <a:solidFill>
                <a:srgbClr val="8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a:solidFill>
                  <a:srgbClr val="800000"/>
                </a:solidFill>
                <a:latin typeface="Courier New"/>
                <a:ea typeface="Courier New"/>
                <a:cs typeface="Courier New"/>
                <a:sym typeface="Courier New"/>
              </a:rPr>
              <a:t>kind</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Pod</a:t>
            </a:r>
            <a:endParaRPr sz="1400">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a:solidFill>
                  <a:srgbClr val="800000"/>
                </a:solidFill>
                <a:latin typeface="Courier New"/>
                <a:ea typeface="Courier New"/>
                <a:cs typeface="Courier New"/>
                <a:sym typeface="Courier New"/>
              </a:rPr>
              <a:t>apiVersion</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v1</a:t>
            </a:r>
            <a:endParaRPr sz="1400">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a:solidFill>
                  <a:srgbClr val="800000"/>
                </a:solidFill>
                <a:latin typeface="Courier New"/>
                <a:ea typeface="Courier New"/>
                <a:cs typeface="Courier New"/>
                <a:sym typeface="Courier New"/>
              </a:rPr>
              <a:t>metadata</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a:solidFill>
                  <a:schemeClr val="dk1"/>
                </a:solidFill>
                <a:latin typeface="Courier New"/>
                <a:ea typeface="Courier New"/>
                <a:cs typeface="Courier New"/>
                <a:sym typeface="Courier New"/>
              </a:rPr>
              <a:t> </a:t>
            </a:r>
            <a:r>
              <a:rPr lang="en" sz="1400">
                <a:solidFill>
                  <a:srgbClr val="800000"/>
                </a:solidFill>
                <a:latin typeface="Courier New"/>
                <a:ea typeface="Courier New"/>
                <a:cs typeface="Courier New"/>
                <a:sym typeface="Courier New"/>
              </a:rPr>
              <a:t>name</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myapp-ln-tcp</a:t>
            </a:r>
            <a:endParaRPr sz="1400">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a:solidFill>
                  <a:srgbClr val="800000"/>
                </a:solidFill>
                <a:latin typeface="Courier New"/>
                <a:ea typeface="Courier New"/>
                <a:cs typeface="Courier New"/>
                <a:sym typeface="Courier New"/>
              </a:rPr>
              <a:t>spec</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a:solidFill>
                  <a:schemeClr val="dk1"/>
                </a:solidFill>
                <a:latin typeface="Courier New"/>
                <a:ea typeface="Courier New"/>
                <a:cs typeface="Courier New"/>
                <a:sym typeface="Courier New"/>
              </a:rPr>
              <a:t> </a:t>
            </a:r>
            <a:r>
              <a:rPr lang="en" sz="1400">
                <a:solidFill>
                  <a:srgbClr val="800000"/>
                </a:solidFill>
                <a:latin typeface="Courier New"/>
                <a:ea typeface="Courier New"/>
                <a:cs typeface="Courier New"/>
                <a:sym typeface="Courier New"/>
              </a:rPr>
              <a:t>containers</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a:solidFill>
                  <a:schemeClr val="dk1"/>
                </a:solidFill>
                <a:latin typeface="Courier New"/>
                <a:ea typeface="Courier New"/>
                <a:cs typeface="Courier New"/>
                <a:sym typeface="Courier New"/>
              </a:rPr>
              <a:t> - </a:t>
            </a:r>
            <a:r>
              <a:rPr lang="en" sz="1400">
                <a:solidFill>
                  <a:srgbClr val="800000"/>
                </a:solidFill>
                <a:latin typeface="Courier New"/>
                <a:ea typeface="Courier New"/>
                <a:cs typeface="Courier New"/>
                <a:sym typeface="Courier New"/>
              </a:rPr>
              <a:t>name</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myapp</a:t>
            </a:r>
            <a:endParaRPr sz="1400">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a:solidFill>
                  <a:schemeClr val="dk1"/>
                </a:solidFill>
                <a:latin typeface="Courier New"/>
                <a:ea typeface="Courier New"/>
                <a:cs typeface="Courier New"/>
                <a:sym typeface="Courier New"/>
              </a:rPr>
              <a:t>   </a:t>
            </a:r>
            <a:r>
              <a:rPr lang="en" sz="1400">
                <a:solidFill>
                  <a:srgbClr val="800000"/>
                </a:solidFill>
                <a:latin typeface="Courier New"/>
                <a:ea typeface="Courier New"/>
                <a:cs typeface="Courier New"/>
                <a:sym typeface="Courier New"/>
              </a:rPr>
              <a:t>image</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aamirpinger/hi</a:t>
            </a:r>
            <a:endParaRPr sz="1400">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a:solidFill>
                  <a:schemeClr val="dk1"/>
                </a:solidFill>
                <a:latin typeface="Courier New"/>
                <a:ea typeface="Courier New"/>
                <a:cs typeface="Courier New"/>
                <a:sym typeface="Courier New"/>
              </a:rPr>
              <a:t>   </a:t>
            </a:r>
            <a:r>
              <a:rPr lang="en" sz="1400">
                <a:solidFill>
                  <a:srgbClr val="800000"/>
                </a:solidFill>
                <a:latin typeface="Courier New"/>
                <a:ea typeface="Courier New"/>
                <a:cs typeface="Courier New"/>
                <a:sym typeface="Courier New"/>
              </a:rPr>
              <a:t>ports</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a:solidFill>
                  <a:schemeClr val="dk1"/>
                </a:solidFill>
                <a:latin typeface="Courier New"/>
                <a:ea typeface="Courier New"/>
                <a:cs typeface="Courier New"/>
                <a:sym typeface="Courier New"/>
              </a:rPr>
              <a:t>   - </a:t>
            </a:r>
            <a:r>
              <a:rPr lang="en" sz="1400">
                <a:solidFill>
                  <a:srgbClr val="800000"/>
                </a:solidFill>
                <a:latin typeface="Courier New"/>
                <a:ea typeface="Courier New"/>
                <a:cs typeface="Courier New"/>
                <a:sym typeface="Courier New"/>
              </a:rPr>
              <a:t>containerPort</a:t>
            </a:r>
            <a:r>
              <a:rPr lang="en" sz="1400">
                <a:solidFill>
                  <a:schemeClr val="dk1"/>
                </a:solidFill>
                <a:latin typeface="Courier New"/>
                <a:ea typeface="Courier New"/>
                <a:cs typeface="Courier New"/>
                <a:sym typeface="Courier New"/>
              </a:rPr>
              <a:t>: </a:t>
            </a:r>
            <a:r>
              <a:rPr lang="en" sz="1400">
                <a:solidFill>
                  <a:srgbClr val="09885A"/>
                </a:solidFill>
                <a:latin typeface="Courier New"/>
                <a:ea typeface="Courier New"/>
                <a:cs typeface="Courier New"/>
                <a:sym typeface="Courier New"/>
              </a:rPr>
              <a:t>80</a:t>
            </a:r>
            <a:endParaRPr sz="1400">
              <a:solidFill>
                <a:srgbClr val="09885A"/>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chemeClr val="dk1"/>
                </a:solidFill>
                <a:latin typeface="Courier New"/>
                <a:ea typeface="Courier New"/>
                <a:cs typeface="Courier New"/>
                <a:sym typeface="Courier New"/>
              </a:rPr>
              <a:t>   </a:t>
            </a:r>
            <a:r>
              <a:rPr lang="en" sz="1400" b="1">
                <a:solidFill>
                  <a:srgbClr val="800000"/>
                </a:solidFill>
                <a:latin typeface="Courier New"/>
                <a:ea typeface="Courier New"/>
                <a:cs typeface="Courier New"/>
                <a:sym typeface="Courier New"/>
              </a:rPr>
              <a:t>livenessProbe</a:t>
            </a:r>
            <a:r>
              <a:rPr lang="en" sz="1400" b="1">
                <a:solidFill>
                  <a:schemeClr val="dk1"/>
                </a:solidFill>
                <a:latin typeface="Courier New"/>
                <a:ea typeface="Courier New"/>
                <a:cs typeface="Courier New"/>
                <a:sym typeface="Courier New"/>
              </a:rPr>
              <a:t>:</a:t>
            </a:r>
            <a:endParaRPr sz="140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chemeClr val="dk1"/>
                </a:solidFill>
                <a:latin typeface="Courier New"/>
                <a:ea typeface="Courier New"/>
                <a:cs typeface="Courier New"/>
                <a:sym typeface="Courier New"/>
              </a:rPr>
              <a:t>     </a:t>
            </a:r>
            <a:r>
              <a:rPr lang="en" sz="1400" b="1">
                <a:solidFill>
                  <a:srgbClr val="800000"/>
                </a:solidFill>
                <a:latin typeface="Courier New"/>
                <a:ea typeface="Courier New"/>
                <a:cs typeface="Courier New"/>
                <a:sym typeface="Courier New"/>
              </a:rPr>
              <a:t>tcpSocket</a:t>
            </a:r>
            <a:r>
              <a:rPr lang="en" sz="1400" b="1">
                <a:solidFill>
                  <a:schemeClr val="dk1"/>
                </a:solidFill>
                <a:latin typeface="Courier New"/>
                <a:ea typeface="Courier New"/>
                <a:cs typeface="Courier New"/>
                <a:sym typeface="Courier New"/>
              </a:rPr>
              <a:t>:</a:t>
            </a:r>
            <a:endParaRPr sz="140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chemeClr val="dk1"/>
                </a:solidFill>
                <a:latin typeface="Courier New"/>
                <a:ea typeface="Courier New"/>
                <a:cs typeface="Courier New"/>
                <a:sym typeface="Courier New"/>
              </a:rPr>
              <a:t>       </a:t>
            </a:r>
            <a:r>
              <a:rPr lang="en" sz="1400" b="1">
                <a:solidFill>
                  <a:srgbClr val="800000"/>
                </a:solidFill>
                <a:latin typeface="Courier New"/>
                <a:ea typeface="Courier New"/>
                <a:cs typeface="Courier New"/>
                <a:sym typeface="Courier New"/>
              </a:rPr>
              <a:t>port</a:t>
            </a:r>
            <a:r>
              <a:rPr lang="en" sz="1400" b="1">
                <a:solidFill>
                  <a:schemeClr val="dk1"/>
                </a:solidFill>
                <a:latin typeface="Courier New"/>
                <a:ea typeface="Courier New"/>
                <a:cs typeface="Courier New"/>
                <a:sym typeface="Courier New"/>
              </a:rPr>
              <a:t>: </a:t>
            </a:r>
            <a:r>
              <a:rPr lang="en" sz="1400" b="1">
                <a:solidFill>
                  <a:srgbClr val="09885A"/>
                </a:solidFill>
                <a:latin typeface="Courier New"/>
                <a:ea typeface="Courier New"/>
                <a:cs typeface="Courier New"/>
                <a:sym typeface="Courier New"/>
              </a:rPr>
              <a:t>80</a:t>
            </a:r>
            <a:endParaRPr sz="1400" b="1">
              <a:solidFill>
                <a:srgbClr val="09885A"/>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1400">
              <a:solidFill>
                <a:srgbClr val="800000"/>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SERVICE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Liveness Probes</a:t>
            </a:r>
            <a:endParaRPr/>
          </a:p>
        </p:txBody>
      </p:sp>
      <p:sp>
        <p:nvSpPr>
          <p:cNvPr id="300" name="Google Shape;300;p57"/>
          <p:cNvSpPr txBox="1">
            <a:spLocks noGrp="1"/>
          </p:cNvSpPr>
          <p:nvPr>
            <p:ph type="body" idx="1"/>
          </p:nvPr>
        </p:nvSpPr>
        <p:spPr>
          <a:xfrm>
            <a:off x="311700" y="1152475"/>
            <a:ext cx="39945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There are additional properties which can be defined with any numbers in any of liveness probe. For example:</a:t>
            </a:r>
            <a:endParaRPr b="1">
              <a:solidFill>
                <a:srgbClr val="09885A"/>
              </a:solidFill>
              <a:latin typeface="Courier New"/>
              <a:ea typeface="Courier New"/>
              <a:cs typeface="Courier New"/>
              <a:sym typeface="Courier New"/>
            </a:endParaRPr>
          </a:p>
          <a:p>
            <a:pPr marL="0" lvl="0" indent="0" algn="l" rtl="0">
              <a:spcBef>
                <a:spcPts val="1000"/>
              </a:spcBef>
              <a:spcAft>
                <a:spcPts val="0"/>
              </a:spcAft>
              <a:buNone/>
            </a:pPr>
            <a:endParaRPr/>
          </a:p>
          <a:p>
            <a:pPr marL="0" lvl="0" indent="0" algn="l" rtl="0">
              <a:spcBef>
                <a:spcPts val="1600"/>
              </a:spcBef>
              <a:spcAft>
                <a:spcPts val="1000"/>
              </a:spcAft>
              <a:buNone/>
            </a:pPr>
            <a:endParaRPr/>
          </a:p>
        </p:txBody>
      </p:sp>
      <p:sp>
        <p:nvSpPr>
          <p:cNvPr id="301" name="Google Shape;301;p57"/>
          <p:cNvSpPr txBox="1"/>
          <p:nvPr/>
        </p:nvSpPr>
        <p:spPr>
          <a:xfrm>
            <a:off x="4206500" y="1152475"/>
            <a:ext cx="4535400" cy="3562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800">
                <a:solidFill>
                  <a:srgbClr val="800000"/>
                </a:solidFill>
                <a:latin typeface="Courier New"/>
                <a:ea typeface="Courier New"/>
                <a:cs typeface="Courier New"/>
                <a:sym typeface="Courier New"/>
              </a:rPr>
              <a:t>livenessProbe</a:t>
            </a:r>
            <a:r>
              <a:rPr lang="en"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800">
                <a:solidFill>
                  <a:schemeClr val="dk1"/>
                </a:solidFill>
                <a:latin typeface="Courier New"/>
                <a:ea typeface="Courier New"/>
                <a:cs typeface="Courier New"/>
                <a:sym typeface="Courier New"/>
              </a:rPr>
              <a:t>       </a:t>
            </a:r>
            <a:r>
              <a:rPr lang="en" sz="1800">
                <a:solidFill>
                  <a:srgbClr val="800000"/>
                </a:solidFill>
                <a:latin typeface="Courier New"/>
                <a:ea typeface="Courier New"/>
                <a:cs typeface="Courier New"/>
                <a:sym typeface="Courier New"/>
              </a:rPr>
              <a:t>httpGet</a:t>
            </a:r>
            <a:r>
              <a:rPr lang="en"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800">
                <a:solidFill>
                  <a:schemeClr val="dk1"/>
                </a:solidFill>
                <a:latin typeface="Courier New"/>
                <a:ea typeface="Courier New"/>
                <a:cs typeface="Courier New"/>
                <a:sym typeface="Courier New"/>
              </a:rPr>
              <a:t>         </a:t>
            </a:r>
            <a:r>
              <a:rPr lang="en" sz="1800">
                <a:solidFill>
                  <a:srgbClr val="800000"/>
                </a:solidFill>
                <a:latin typeface="Courier New"/>
                <a:ea typeface="Courier New"/>
                <a:cs typeface="Courier New"/>
                <a:sym typeface="Courier New"/>
              </a:rPr>
              <a:t>path</a:t>
            </a:r>
            <a:r>
              <a:rPr lang="en" sz="1800">
                <a:solidFill>
                  <a:schemeClr val="dk1"/>
                </a:solidFill>
                <a:latin typeface="Courier New"/>
                <a:ea typeface="Courier New"/>
                <a:cs typeface="Courier New"/>
                <a:sym typeface="Courier New"/>
              </a:rPr>
              <a:t>: </a:t>
            </a:r>
            <a:r>
              <a:rPr lang="en" sz="1800">
                <a:solidFill>
                  <a:srgbClr val="0000FF"/>
                </a:solidFill>
                <a:latin typeface="Courier New"/>
                <a:ea typeface="Courier New"/>
                <a:cs typeface="Courier New"/>
                <a:sym typeface="Courier New"/>
              </a:rPr>
              <a:t>/</a:t>
            </a:r>
            <a:endParaRPr sz="1800">
              <a:solidFill>
                <a:srgbClr val="0000FF"/>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800">
                <a:solidFill>
                  <a:schemeClr val="dk1"/>
                </a:solidFill>
                <a:latin typeface="Courier New"/>
                <a:ea typeface="Courier New"/>
                <a:cs typeface="Courier New"/>
                <a:sym typeface="Courier New"/>
              </a:rPr>
              <a:t>         </a:t>
            </a:r>
            <a:r>
              <a:rPr lang="en" sz="1800">
                <a:solidFill>
                  <a:srgbClr val="800000"/>
                </a:solidFill>
                <a:latin typeface="Courier New"/>
                <a:ea typeface="Courier New"/>
                <a:cs typeface="Courier New"/>
                <a:sym typeface="Courier New"/>
              </a:rPr>
              <a:t>port</a:t>
            </a:r>
            <a:r>
              <a:rPr lang="en" sz="1800">
                <a:solidFill>
                  <a:schemeClr val="dk1"/>
                </a:solidFill>
                <a:latin typeface="Courier New"/>
                <a:ea typeface="Courier New"/>
                <a:cs typeface="Courier New"/>
                <a:sym typeface="Courier New"/>
              </a:rPr>
              <a:t>: </a:t>
            </a:r>
            <a:r>
              <a:rPr lang="en" sz="1800">
                <a:solidFill>
                  <a:srgbClr val="09885A"/>
                </a:solidFill>
                <a:latin typeface="Courier New"/>
                <a:ea typeface="Courier New"/>
                <a:cs typeface="Courier New"/>
                <a:sym typeface="Courier New"/>
              </a:rPr>
              <a:t>80</a:t>
            </a:r>
            <a:endParaRPr sz="1800">
              <a:solidFill>
                <a:srgbClr val="09885A"/>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800">
                <a:solidFill>
                  <a:schemeClr val="dk1"/>
                </a:solidFill>
                <a:latin typeface="Courier New"/>
                <a:ea typeface="Courier New"/>
                <a:cs typeface="Courier New"/>
                <a:sym typeface="Courier New"/>
              </a:rPr>
              <a:t>      </a:t>
            </a:r>
            <a:r>
              <a:rPr lang="en" sz="1800" b="1">
                <a:solidFill>
                  <a:schemeClr val="dk1"/>
                </a:solidFill>
                <a:latin typeface="Courier New"/>
                <a:ea typeface="Courier New"/>
                <a:cs typeface="Courier New"/>
                <a:sym typeface="Courier New"/>
              </a:rPr>
              <a:t> </a:t>
            </a:r>
            <a:r>
              <a:rPr lang="en" sz="1800" b="1">
                <a:solidFill>
                  <a:srgbClr val="800000"/>
                </a:solidFill>
                <a:latin typeface="Courier New"/>
                <a:ea typeface="Courier New"/>
                <a:cs typeface="Courier New"/>
                <a:sym typeface="Courier New"/>
              </a:rPr>
              <a:t>failureThreshold</a:t>
            </a:r>
            <a:r>
              <a:rPr lang="en" sz="1800" b="1">
                <a:solidFill>
                  <a:schemeClr val="dk1"/>
                </a:solidFill>
                <a:latin typeface="Courier New"/>
                <a:ea typeface="Courier New"/>
                <a:cs typeface="Courier New"/>
                <a:sym typeface="Courier New"/>
              </a:rPr>
              <a:t>: </a:t>
            </a:r>
            <a:r>
              <a:rPr lang="en" sz="1800" b="1">
                <a:solidFill>
                  <a:srgbClr val="09885A"/>
                </a:solidFill>
                <a:latin typeface="Courier New"/>
                <a:ea typeface="Courier New"/>
                <a:cs typeface="Courier New"/>
                <a:sym typeface="Courier New"/>
              </a:rPr>
              <a:t>3</a:t>
            </a:r>
            <a:endParaRPr sz="1800" b="1">
              <a:solidFill>
                <a:srgbClr val="09885A"/>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800" b="1">
                <a:solidFill>
                  <a:schemeClr val="dk1"/>
                </a:solidFill>
                <a:latin typeface="Courier New"/>
                <a:ea typeface="Courier New"/>
                <a:cs typeface="Courier New"/>
                <a:sym typeface="Courier New"/>
              </a:rPr>
              <a:t>       </a:t>
            </a:r>
            <a:r>
              <a:rPr lang="en" sz="1800" b="1">
                <a:solidFill>
                  <a:srgbClr val="800000"/>
                </a:solidFill>
                <a:latin typeface="Courier New"/>
                <a:ea typeface="Courier New"/>
                <a:cs typeface="Courier New"/>
                <a:sym typeface="Courier New"/>
              </a:rPr>
              <a:t>periodSeconds</a:t>
            </a:r>
            <a:r>
              <a:rPr lang="en" sz="1800" b="1">
                <a:solidFill>
                  <a:schemeClr val="dk1"/>
                </a:solidFill>
                <a:latin typeface="Courier New"/>
                <a:ea typeface="Courier New"/>
                <a:cs typeface="Courier New"/>
                <a:sym typeface="Courier New"/>
              </a:rPr>
              <a:t>: </a:t>
            </a:r>
            <a:r>
              <a:rPr lang="en" sz="1800" b="1">
                <a:solidFill>
                  <a:srgbClr val="09885A"/>
                </a:solidFill>
                <a:latin typeface="Courier New"/>
                <a:ea typeface="Courier New"/>
                <a:cs typeface="Courier New"/>
                <a:sym typeface="Courier New"/>
              </a:rPr>
              <a:t>10</a:t>
            </a:r>
            <a:endParaRPr sz="1800" b="1">
              <a:solidFill>
                <a:srgbClr val="09885A"/>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800" b="1">
                <a:solidFill>
                  <a:schemeClr val="dk1"/>
                </a:solidFill>
                <a:latin typeface="Courier New"/>
                <a:ea typeface="Courier New"/>
                <a:cs typeface="Courier New"/>
                <a:sym typeface="Courier New"/>
              </a:rPr>
              <a:t>       </a:t>
            </a:r>
            <a:r>
              <a:rPr lang="en" sz="1800" b="1">
                <a:solidFill>
                  <a:srgbClr val="800000"/>
                </a:solidFill>
                <a:latin typeface="Courier New"/>
                <a:ea typeface="Courier New"/>
                <a:cs typeface="Courier New"/>
                <a:sym typeface="Courier New"/>
              </a:rPr>
              <a:t>successThreshold</a:t>
            </a:r>
            <a:r>
              <a:rPr lang="en" sz="1800" b="1">
                <a:solidFill>
                  <a:schemeClr val="dk1"/>
                </a:solidFill>
                <a:latin typeface="Courier New"/>
                <a:ea typeface="Courier New"/>
                <a:cs typeface="Courier New"/>
                <a:sym typeface="Courier New"/>
              </a:rPr>
              <a:t>: </a:t>
            </a:r>
            <a:r>
              <a:rPr lang="en" sz="1800" b="1">
                <a:solidFill>
                  <a:srgbClr val="09885A"/>
                </a:solidFill>
                <a:latin typeface="Courier New"/>
                <a:ea typeface="Courier New"/>
                <a:cs typeface="Courier New"/>
                <a:sym typeface="Courier New"/>
              </a:rPr>
              <a:t>1</a:t>
            </a:r>
            <a:endParaRPr sz="1800" b="1">
              <a:solidFill>
                <a:srgbClr val="09885A"/>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800" b="1">
                <a:solidFill>
                  <a:schemeClr val="dk1"/>
                </a:solidFill>
                <a:latin typeface="Courier New"/>
                <a:ea typeface="Courier New"/>
                <a:cs typeface="Courier New"/>
                <a:sym typeface="Courier New"/>
              </a:rPr>
              <a:t>       </a:t>
            </a:r>
            <a:r>
              <a:rPr lang="en" sz="1800" b="1">
                <a:solidFill>
                  <a:srgbClr val="800000"/>
                </a:solidFill>
                <a:latin typeface="Courier New"/>
                <a:ea typeface="Courier New"/>
                <a:cs typeface="Courier New"/>
                <a:sym typeface="Courier New"/>
              </a:rPr>
              <a:t>timeoutSeconds</a:t>
            </a:r>
            <a:r>
              <a:rPr lang="en" sz="1800" b="1">
                <a:solidFill>
                  <a:schemeClr val="dk1"/>
                </a:solidFill>
                <a:latin typeface="Courier New"/>
                <a:ea typeface="Courier New"/>
                <a:cs typeface="Courier New"/>
                <a:sym typeface="Courier New"/>
              </a:rPr>
              <a:t>: </a:t>
            </a:r>
            <a:r>
              <a:rPr lang="en" sz="1800" b="1">
                <a:solidFill>
                  <a:srgbClr val="09885A"/>
                </a:solidFill>
                <a:latin typeface="Courier New"/>
                <a:ea typeface="Courier New"/>
                <a:cs typeface="Courier New"/>
                <a:sym typeface="Courier New"/>
              </a:rPr>
              <a:t>1</a:t>
            </a:r>
            <a:endParaRPr sz="1800" b="1">
              <a:solidFill>
                <a:srgbClr val="09885A"/>
              </a:solidFill>
              <a:latin typeface="Courier New"/>
              <a:ea typeface="Courier New"/>
              <a:cs typeface="Courier New"/>
              <a:sym typeface="Courier New"/>
            </a:endParaRPr>
          </a:p>
          <a:p>
            <a:pPr marL="0" lvl="0" indent="457200" algn="l" rtl="0">
              <a:lnSpc>
                <a:spcPct val="135714"/>
              </a:lnSpc>
              <a:spcBef>
                <a:spcPts val="0"/>
              </a:spcBef>
              <a:spcAft>
                <a:spcPts val="0"/>
              </a:spcAft>
              <a:buNone/>
            </a:pPr>
            <a:r>
              <a:rPr lang="en" sz="1800" b="1">
                <a:solidFill>
                  <a:srgbClr val="800000"/>
                </a:solidFill>
                <a:latin typeface="Courier New"/>
                <a:ea typeface="Courier New"/>
                <a:cs typeface="Courier New"/>
                <a:sym typeface="Courier New"/>
              </a:rPr>
              <a:t>    initialDelaySeconds:</a:t>
            </a:r>
            <a:r>
              <a:rPr lang="en" sz="1800" b="1">
                <a:solidFill>
                  <a:srgbClr val="09885A"/>
                </a:solidFill>
                <a:latin typeface="Courier New"/>
                <a:ea typeface="Courier New"/>
                <a:cs typeface="Courier New"/>
                <a:sym typeface="Courier New"/>
              </a:rPr>
              <a:t> 15</a:t>
            </a:r>
            <a:endParaRPr/>
          </a:p>
        </p:txBody>
      </p:sp>
      <p:grpSp>
        <p:nvGrpSpPr>
          <p:cNvPr id="302" name="Google Shape;302;p57"/>
          <p:cNvGrpSpPr/>
          <p:nvPr/>
        </p:nvGrpSpPr>
        <p:grpSpPr>
          <a:xfrm flipH="1">
            <a:off x="387640" y="2540788"/>
            <a:ext cx="4815391" cy="1466117"/>
            <a:chOff x="2812175" y="2632975"/>
            <a:chExt cx="4788575" cy="651000"/>
          </a:xfrm>
        </p:grpSpPr>
        <p:sp>
          <p:nvSpPr>
            <p:cNvPr id="303" name="Google Shape;303;p57"/>
            <p:cNvSpPr/>
            <p:nvPr/>
          </p:nvSpPr>
          <p:spPr>
            <a:xfrm flipH="1">
              <a:off x="2812175" y="2692025"/>
              <a:ext cx="1132200" cy="202200"/>
            </a:xfrm>
            <a:prstGeom prst="rightArrow">
              <a:avLst>
                <a:gd name="adj1" fmla="val 50000"/>
                <a:gd name="adj2" fmla="val 50000"/>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7"/>
            <p:cNvSpPr txBox="1"/>
            <p:nvPr/>
          </p:nvSpPr>
          <p:spPr>
            <a:xfrm>
              <a:off x="3957850" y="2632975"/>
              <a:ext cx="3642900" cy="6510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This tells to restart the container in case of 3 consecutive failure</a:t>
              </a:r>
              <a:endParaRPr sz="1800"/>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Liveness Probes</a:t>
            </a:r>
            <a:endParaRPr/>
          </a:p>
        </p:txBody>
      </p:sp>
      <p:sp>
        <p:nvSpPr>
          <p:cNvPr id="310" name="Google Shape;310;p58"/>
          <p:cNvSpPr txBox="1">
            <a:spLocks noGrp="1"/>
          </p:cNvSpPr>
          <p:nvPr>
            <p:ph type="body" idx="1"/>
          </p:nvPr>
        </p:nvSpPr>
        <p:spPr>
          <a:xfrm>
            <a:off x="311700" y="1152475"/>
            <a:ext cx="39945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There are additional properties which can be defined with any numbers in any of liveness probe. For example:</a:t>
            </a:r>
            <a:endParaRPr b="1">
              <a:solidFill>
                <a:srgbClr val="09885A"/>
              </a:solidFill>
              <a:latin typeface="Courier New"/>
              <a:ea typeface="Courier New"/>
              <a:cs typeface="Courier New"/>
              <a:sym typeface="Courier New"/>
            </a:endParaRPr>
          </a:p>
          <a:p>
            <a:pPr marL="0" lvl="0" indent="0" algn="l" rtl="0">
              <a:spcBef>
                <a:spcPts val="1000"/>
              </a:spcBef>
              <a:spcAft>
                <a:spcPts val="0"/>
              </a:spcAft>
              <a:buNone/>
            </a:pPr>
            <a:endParaRPr/>
          </a:p>
          <a:p>
            <a:pPr marL="0" lvl="0" indent="0" algn="l" rtl="0">
              <a:spcBef>
                <a:spcPts val="1600"/>
              </a:spcBef>
              <a:spcAft>
                <a:spcPts val="1000"/>
              </a:spcAft>
              <a:buNone/>
            </a:pPr>
            <a:endParaRPr/>
          </a:p>
        </p:txBody>
      </p:sp>
      <p:sp>
        <p:nvSpPr>
          <p:cNvPr id="311" name="Google Shape;311;p58"/>
          <p:cNvSpPr txBox="1"/>
          <p:nvPr/>
        </p:nvSpPr>
        <p:spPr>
          <a:xfrm>
            <a:off x="4206500" y="1152475"/>
            <a:ext cx="4535400" cy="3562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800">
                <a:solidFill>
                  <a:srgbClr val="800000"/>
                </a:solidFill>
                <a:latin typeface="Courier New"/>
                <a:ea typeface="Courier New"/>
                <a:cs typeface="Courier New"/>
                <a:sym typeface="Courier New"/>
              </a:rPr>
              <a:t>livenessProbe</a:t>
            </a:r>
            <a:r>
              <a:rPr lang="en"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800">
                <a:solidFill>
                  <a:schemeClr val="dk1"/>
                </a:solidFill>
                <a:latin typeface="Courier New"/>
                <a:ea typeface="Courier New"/>
                <a:cs typeface="Courier New"/>
                <a:sym typeface="Courier New"/>
              </a:rPr>
              <a:t>       </a:t>
            </a:r>
            <a:r>
              <a:rPr lang="en" sz="1800">
                <a:solidFill>
                  <a:srgbClr val="800000"/>
                </a:solidFill>
                <a:latin typeface="Courier New"/>
                <a:ea typeface="Courier New"/>
                <a:cs typeface="Courier New"/>
                <a:sym typeface="Courier New"/>
              </a:rPr>
              <a:t>httpGet</a:t>
            </a:r>
            <a:r>
              <a:rPr lang="en"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800">
                <a:solidFill>
                  <a:schemeClr val="dk1"/>
                </a:solidFill>
                <a:latin typeface="Courier New"/>
                <a:ea typeface="Courier New"/>
                <a:cs typeface="Courier New"/>
                <a:sym typeface="Courier New"/>
              </a:rPr>
              <a:t>         </a:t>
            </a:r>
            <a:r>
              <a:rPr lang="en" sz="1800">
                <a:solidFill>
                  <a:srgbClr val="800000"/>
                </a:solidFill>
                <a:latin typeface="Courier New"/>
                <a:ea typeface="Courier New"/>
                <a:cs typeface="Courier New"/>
                <a:sym typeface="Courier New"/>
              </a:rPr>
              <a:t>path</a:t>
            </a:r>
            <a:r>
              <a:rPr lang="en" sz="1800">
                <a:solidFill>
                  <a:schemeClr val="dk1"/>
                </a:solidFill>
                <a:latin typeface="Courier New"/>
                <a:ea typeface="Courier New"/>
                <a:cs typeface="Courier New"/>
                <a:sym typeface="Courier New"/>
              </a:rPr>
              <a:t>: </a:t>
            </a:r>
            <a:r>
              <a:rPr lang="en" sz="1800">
                <a:solidFill>
                  <a:srgbClr val="0000FF"/>
                </a:solidFill>
                <a:latin typeface="Courier New"/>
                <a:ea typeface="Courier New"/>
                <a:cs typeface="Courier New"/>
                <a:sym typeface="Courier New"/>
              </a:rPr>
              <a:t>/</a:t>
            </a:r>
            <a:endParaRPr sz="1800">
              <a:solidFill>
                <a:srgbClr val="0000FF"/>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800">
                <a:solidFill>
                  <a:schemeClr val="dk1"/>
                </a:solidFill>
                <a:latin typeface="Courier New"/>
                <a:ea typeface="Courier New"/>
                <a:cs typeface="Courier New"/>
                <a:sym typeface="Courier New"/>
              </a:rPr>
              <a:t>         </a:t>
            </a:r>
            <a:r>
              <a:rPr lang="en" sz="1800">
                <a:solidFill>
                  <a:srgbClr val="800000"/>
                </a:solidFill>
                <a:latin typeface="Courier New"/>
                <a:ea typeface="Courier New"/>
                <a:cs typeface="Courier New"/>
                <a:sym typeface="Courier New"/>
              </a:rPr>
              <a:t>port</a:t>
            </a:r>
            <a:r>
              <a:rPr lang="en" sz="1800">
                <a:solidFill>
                  <a:schemeClr val="dk1"/>
                </a:solidFill>
                <a:latin typeface="Courier New"/>
                <a:ea typeface="Courier New"/>
                <a:cs typeface="Courier New"/>
                <a:sym typeface="Courier New"/>
              </a:rPr>
              <a:t>: </a:t>
            </a:r>
            <a:r>
              <a:rPr lang="en" sz="1800">
                <a:solidFill>
                  <a:srgbClr val="09885A"/>
                </a:solidFill>
                <a:latin typeface="Courier New"/>
                <a:ea typeface="Courier New"/>
                <a:cs typeface="Courier New"/>
                <a:sym typeface="Courier New"/>
              </a:rPr>
              <a:t>80</a:t>
            </a:r>
            <a:endParaRPr sz="1800">
              <a:solidFill>
                <a:srgbClr val="09885A"/>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800">
                <a:solidFill>
                  <a:schemeClr val="dk1"/>
                </a:solidFill>
                <a:latin typeface="Courier New"/>
                <a:ea typeface="Courier New"/>
                <a:cs typeface="Courier New"/>
                <a:sym typeface="Courier New"/>
              </a:rPr>
              <a:t>      </a:t>
            </a:r>
            <a:r>
              <a:rPr lang="en" sz="1800" b="1">
                <a:solidFill>
                  <a:schemeClr val="dk1"/>
                </a:solidFill>
                <a:latin typeface="Courier New"/>
                <a:ea typeface="Courier New"/>
                <a:cs typeface="Courier New"/>
                <a:sym typeface="Courier New"/>
              </a:rPr>
              <a:t> </a:t>
            </a:r>
            <a:r>
              <a:rPr lang="en" sz="1800" b="1">
                <a:solidFill>
                  <a:srgbClr val="800000"/>
                </a:solidFill>
                <a:latin typeface="Courier New"/>
                <a:ea typeface="Courier New"/>
                <a:cs typeface="Courier New"/>
                <a:sym typeface="Courier New"/>
              </a:rPr>
              <a:t>failureThreshold</a:t>
            </a:r>
            <a:r>
              <a:rPr lang="en" sz="1800" b="1">
                <a:solidFill>
                  <a:schemeClr val="dk1"/>
                </a:solidFill>
                <a:latin typeface="Courier New"/>
                <a:ea typeface="Courier New"/>
                <a:cs typeface="Courier New"/>
                <a:sym typeface="Courier New"/>
              </a:rPr>
              <a:t>: </a:t>
            </a:r>
            <a:r>
              <a:rPr lang="en" sz="1800" b="1">
                <a:solidFill>
                  <a:srgbClr val="09885A"/>
                </a:solidFill>
                <a:latin typeface="Courier New"/>
                <a:ea typeface="Courier New"/>
                <a:cs typeface="Courier New"/>
                <a:sym typeface="Courier New"/>
              </a:rPr>
              <a:t>3</a:t>
            </a:r>
            <a:endParaRPr sz="1800" b="1">
              <a:solidFill>
                <a:srgbClr val="09885A"/>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800" b="1">
                <a:solidFill>
                  <a:schemeClr val="dk1"/>
                </a:solidFill>
                <a:latin typeface="Courier New"/>
                <a:ea typeface="Courier New"/>
                <a:cs typeface="Courier New"/>
                <a:sym typeface="Courier New"/>
              </a:rPr>
              <a:t>       </a:t>
            </a:r>
            <a:r>
              <a:rPr lang="en" sz="1800" b="1">
                <a:solidFill>
                  <a:srgbClr val="800000"/>
                </a:solidFill>
                <a:latin typeface="Courier New"/>
                <a:ea typeface="Courier New"/>
                <a:cs typeface="Courier New"/>
                <a:sym typeface="Courier New"/>
              </a:rPr>
              <a:t>periodSeconds</a:t>
            </a:r>
            <a:r>
              <a:rPr lang="en" sz="1800" b="1">
                <a:solidFill>
                  <a:schemeClr val="dk1"/>
                </a:solidFill>
                <a:latin typeface="Courier New"/>
                <a:ea typeface="Courier New"/>
                <a:cs typeface="Courier New"/>
                <a:sym typeface="Courier New"/>
              </a:rPr>
              <a:t>: </a:t>
            </a:r>
            <a:r>
              <a:rPr lang="en" sz="1800" b="1">
                <a:solidFill>
                  <a:srgbClr val="09885A"/>
                </a:solidFill>
                <a:latin typeface="Courier New"/>
                <a:ea typeface="Courier New"/>
                <a:cs typeface="Courier New"/>
                <a:sym typeface="Courier New"/>
              </a:rPr>
              <a:t>10</a:t>
            </a:r>
            <a:endParaRPr sz="1800" b="1">
              <a:solidFill>
                <a:srgbClr val="09885A"/>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800" b="1">
                <a:solidFill>
                  <a:schemeClr val="dk1"/>
                </a:solidFill>
                <a:latin typeface="Courier New"/>
                <a:ea typeface="Courier New"/>
                <a:cs typeface="Courier New"/>
                <a:sym typeface="Courier New"/>
              </a:rPr>
              <a:t>       </a:t>
            </a:r>
            <a:r>
              <a:rPr lang="en" sz="1800" b="1">
                <a:solidFill>
                  <a:srgbClr val="800000"/>
                </a:solidFill>
                <a:latin typeface="Courier New"/>
                <a:ea typeface="Courier New"/>
                <a:cs typeface="Courier New"/>
                <a:sym typeface="Courier New"/>
              </a:rPr>
              <a:t>successThreshold</a:t>
            </a:r>
            <a:r>
              <a:rPr lang="en" sz="1800" b="1">
                <a:solidFill>
                  <a:schemeClr val="dk1"/>
                </a:solidFill>
                <a:latin typeface="Courier New"/>
                <a:ea typeface="Courier New"/>
                <a:cs typeface="Courier New"/>
                <a:sym typeface="Courier New"/>
              </a:rPr>
              <a:t>: </a:t>
            </a:r>
            <a:r>
              <a:rPr lang="en" sz="1800" b="1">
                <a:solidFill>
                  <a:srgbClr val="09885A"/>
                </a:solidFill>
                <a:latin typeface="Courier New"/>
                <a:ea typeface="Courier New"/>
                <a:cs typeface="Courier New"/>
                <a:sym typeface="Courier New"/>
              </a:rPr>
              <a:t>1</a:t>
            </a:r>
            <a:endParaRPr sz="1800" b="1">
              <a:solidFill>
                <a:srgbClr val="09885A"/>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800" b="1">
                <a:solidFill>
                  <a:schemeClr val="dk1"/>
                </a:solidFill>
                <a:latin typeface="Courier New"/>
                <a:ea typeface="Courier New"/>
                <a:cs typeface="Courier New"/>
                <a:sym typeface="Courier New"/>
              </a:rPr>
              <a:t>       </a:t>
            </a:r>
            <a:r>
              <a:rPr lang="en" sz="1800" b="1">
                <a:solidFill>
                  <a:srgbClr val="800000"/>
                </a:solidFill>
                <a:latin typeface="Courier New"/>
                <a:ea typeface="Courier New"/>
                <a:cs typeface="Courier New"/>
                <a:sym typeface="Courier New"/>
              </a:rPr>
              <a:t>timeoutSeconds</a:t>
            </a:r>
            <a:r>
              <a:rPr lang="en" sz="1800" b="1">
                <a:solidFill>
                  <a:schemeClr val="dk1"/>
                </a:solidFill>
                <a:latin typeface="Courier New"/>
                <a:ea typeface="Courier New"/>
                <a:cs typeface="Courier New"/>
                <a:sym typeface="Courier New"/>
              </a:rPr>
              <a:t>: </a:t>
            </a:r>
            <a:r>
              <a:rPr lang="en" sz="1800" b="1">
                <a:solidFill>
                  <a:srgbClr val="09885A"/>
                </a:solidFill>
                <a:latin typeface="Courier New"/>
                <a:ea typeface="Courier New"/>
                <a:cs typeface="Courier New"/>
                <a:sym typeface="Courier New"/>
              </a:rPr>
              <a:t>1</a:t>
            </a:r>
            <a:endParaRPr sz="1800" b="1">
              <a:solidFill>
                <a:srgbClr val="09885A"/>
              </a:solidFill>
              <a:latin typeface="Courier New"/>
              <a:ea typeface="Courier New"/>
              <a:cs typeface="Courier New"/>
              <a:sym typeface="Courier New"/>
            </a:endParaRPr>
          </a:p>
          <a:p>
            <a:pPr marL="0" lvl="0" indent="457200" algn="l" rtl="0">
              <a:lnSpc>
                <a:spcPct val="135714"/>
              </a:lnSpc>
              <a:spcBef>
                <a:spcPts val="0"/>
              </a:spcBef>
              <a:spcAft>
                <a:spcPts val="0"/>
              </a:spcAft>
              <a:buNone/>
            </a:pPr>
            <a:r>
              <a:rPr lang="en" sz="1800" b="1">
                <a:solidFill>
                  <a:srgbClr val="800000"/>
                </a:solidFill>
                <a:latin typeface="Courier New"/>
                <a:ea typeface="Courier New"/>
                <a:cs typeface="Courier New"/>
                <a:sym typeface="Courier New"/>
              </a:rPr>
              <a:t>    initialDelaySeconds:</a:t>
            </a:r>
            <a:r>
              <a:rPr lang="en" sz="1800" b="1">
                <a:solidFill>
                  <a:srgbClr val="09885A"/>
                </a:solidFill>
                <a:latin typeface="Courier New"/>
                <a:ea typeface="Courier New"/>
                <a:cs typeface="Courier New"/>
                <a:sym typeface="Courier New"/>
              </a:rPr>
              <a:t> 15</a:t>
            </a:r>
            <a:endParaRPr/>
          </a:p>
        </p:txBody>
      </p:sp>
      <p:grpSp>
        <p:nvGrpSpPr>
          <p:cNvPr id="312" name="Google Shape;312;p58"/>
          <p:cNvGrpSpPr/>
          <p:nvPr/>
        </p:nvGrpSpPr>
        <p:grpSpPr>
          <a:xfrm flipH="1">
            <a:off x="387640" y="2845588"/>
            <a:ext cx="4815391" cy="1466117"/>
            <a:chOff x="2812175" y="2632975"/>
            <a:chExt cx="4788575" cy="651000"/>
          </a:xfrm>
        </p:grpSpPr>
        <p:sp>
          <p:nvSpPr>
            <p:cNvPr id="313" name="Google Shape;313;p58"/>
            <p:cNvSpPr/>
            <p:nvPr/>
          </p:nvSpPr>
          <p:spPr>
            <a:xfrm flipH="1">
              <a:off x="2812175" y="2692025"/>
              <a:ext cx="1132200" cy="202200"/>
            </a:xfrm>
            <a:prstGeom prst="rightArrow">
              <a:avLst>
                <a:gd name="adj1" fmla="val 50000"/>
                <a:gd name="adj2" fmla="val 50000"/>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8"/>
            <p:cNvSpPr txBox="1"/>
            <p:nvPr/>
          </p:nvSpPr>
          <p:spPr>
            <a:xfrm>
              <a:off x="3957850" y="2632975"/>
              <a:ext cx="3642900" cy="6510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Run this liveness Probe every 10 seconds</a:t>
              </a:r>
              <a:endParaRPr sz="1800"/>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Liveness Probes</a:t>
            </a:r>
            <a:endParaRPr/>
          </a:p>
        </p:txBody>
      </p:sp>
      <p:sp>
        <p:nvSpPr>
          <p:cNvPr id="320" name="Google Shape;320;p59"/>
          <p:cNvSpPr txBox="1">
            <a:spLocks noGrp="1"/>
          </p:cNvSpPr>
          <p:nvPr>
            <p:ph type="body" idx="1"/>
          </p:nvPr>
        </p:nvSpPr>
        <p:spPr>
          <a:xfrm>
            <a:off x="311700" y="1152475"/>
            <a:ext cx="39945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There are additional properties which can be defined with any numbers in any of liveness probe. For example:</a:t>
            </a:r>
            <a:endParaRPr b="1">
              <a:solidFill>
                <a:srgbClr val="09885A"/>
              </a:solidFill>
              <a:latin typeface="Courier New"/>
              <a:ea typeface="Courier New"/>
              <a:cs typeface="Courier New"/>
              <a:sym typeface="Courier New"/>
            </a:endParaRPr>
          </a:p>
          <a:p>
            <a:pPr marL="0" lvl="0" indent="0" algn="l" rtl="0">
              <a:spcBef>
                <a:spcPts val="1000"/>
              </a:spcBef>
              <a:spcAft>
                <a:spcPts val="0"/>
              </a:spcAft>
              <a:buNone/>
            </a:pPr>
            <a:endParaRPr/>
          </a:p>
          <a:p>
            <a:pPr marL="0" lvl="0" indent="0" algn="l" rtl="0">
              <a:spcBef>
                <a:spcPts val="1600"/>
              </a:spcBef>
              <a:spcAft>
                <a:spcPts val="1000"/>
              </a:spcAft>
              <a:buNone/>
            </a:pPr>
            <a:endParaRPr/>
          </a:p>
        </p:txBody>
      </p:sp>
      <p:sp>
        <p:nvSpPr>
          <p:cNvPr id="321" name="Google Shape;321;p59"/>
          <p:cNvSpPr txBox="1"/>
          <p:nvPr/>
        </p:nvSpPr>
        <p:spPr>
          <a:xfrm>
            <a:off x="4206500" y="1152475"/>
            <a:ext cx="4535400" cy="3562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800">
                <a:solidFill>
                  <a:srgbClr val="800000"/>
                </a:solidFill>
                <a:latin typeface="Courier New"/>
                <a:ea typeface="Courier New"/>
                <a:cs typeface="Courier New"/>
                <a:sym typeface="Courier New"/>
              </a:rPr>
              <a:t>livenessProbe</a:t>
            </a:r>
            <a:r>
              <a:rPr lang="en"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800">
                <a:solidFill>
                  <a:schemeClr val="dk1"/>
                </a:solidFill>
                <a:latin typeface="Courier New"/>
                <a:ea typeface="Courier New"/>
                <a:cs typeface="Courier New"/>
                <a:sym typeface="Courier New"/>
              </a:rPr>
              <a:t>       </a:t>
            </a:r>
            <a:r>
              <a:rPr lang="en" sz="1800">
                <a:solidFill>
                  <a:srgbClr val="800000"/>
                </a:solidFill>
                <a:latin typeface="Courier New"/>
                <a:ea typeface="Courier New"/>
                <a:cs typeface="Courier New"/>
                <a:sym typeface="Courier New"/>
              </a:rPr>
              <a:t>httpGet</a:t>
            </a:r>
            <a:r>
              <a:rPr lang="en"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800">
                <a:solidFill>
                  <a:schemeClr val="dk1"/>
                </a:solidFill>
                <a:latin typeface="Courier New"/>
                <a:ea typeface="Courier New"/>
                <a:cs typeface="Courier New"/>
                <a:sym typeface="Courier New"/>
              </a:rPr>
              <a:t>         </a:t>
            </a:r>
            <a:r>
              <a:rPr lang="en" sz="1800">
                <a:solidFill>
                  <a:srgbClr val="800000"/>
                </a:solidFill>
                <a:latin typeface="Courier New"/>
                <a:ea typeface="Courier New"/>
                <a:cs typeface="Courier New"/>
                <a:sym typeface="Courier New"/>
              </a:rPr>
              <a:t>path</a:t>
            </a:r>
            <a:r>
              <a:rPr lang="en" sz="1800">
                <a:solidFill>
                  <a:schemeClr val="dk1"/>
                </a:solidFill>
                <a:latin typeface="Courier New"/>
                <a:ea typeface="Courier New"/>
                <a:cs typeface="Courier New"/>
                <a:sym typeface="Courier New"/>
              </a:rPr>
              <a:t>: </a:t>
            </a:r>
            <a:r>
              <a:rPr lang="en" sz="1800">
                <a:solidFill>
                  <a:srgbClr val="0000FF"/>
                </a:solidFill>
                <a:latin typeface="Courier New"/>
                <a:ea typeface="Courier New"/>
                <a:cs typeface="Courier New"/>
                <a:sym typeface="Courier New"/>
              </a:rPr>
              <a:t>/</a:t>
            </a:r>
            <a:endParaRPr sz="1800">
              <a:solidFill>
                <a:srgbClr val="0000FF"/>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800">
                <a:solidFill>
                  <a:schemeClr val="dk1"/>
                </a:solidFill>
                <a:latin typeface="Courier New"/>
                <a:ea typeface="Courier New"/>
                <a:cs typeface="Courier New"/>
                <a:sym typeface="Courier New"/>
              </a:rPr>
              <a:t>         </a:t>
            </a:r>
            <a:r>
              <a:rPr lang="en" sz="1800">
                <a:solidFill>
                  <a:srgbClr val="800000"/>
                </a:solidFill>
                <a:latin typeface="Courier New"/>
                <a:ea typeface="Courier New"/>
                <a:cs typeface="Courier New"/>
                <a:sym typeface="Courier New"/>
              </a:rPr>
              <a:t>port</a:t>
            </a:r>
            <a:r>
              <a:rPr lang="en" sz="1800">
                <a:solidFill>
                  <a:schemeClr val="dk1"/>
                </a:solidFill>
                <a:latin typeface="Courier New"/>
                <a:ea typeface="Courier New"/>
                <a:cs typeface="Courier New"/>
                <a:sym typeface="Courier New"/>
              </a:rPr>
              <a:t>: </a:t>
            </a:r>
            <a:r>
              <a:rPr lang="en" sz="1800">
                <a:solidFill>
                  <a:srgbClr val="09885A"/>
                </a:solidFill>
                <a:latin typeface="Courier New"/>
                <a:ea typeface="Courier New"/>
                <a:cs typeface="Courier New"/>
                <a:sym typeface="Courier New"/>
              </a:rPr>
              <a:t>80</a:t>
            </a:r>
            <a:endParaRPr sz="1800">
              <a:solidFill>
                <a:srgbClr val="09885A"/>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800">
                <a:solidFill>
                  <a:schemeClr val="dk1"/>
                </a:solidFill>
                <a:latin typeface="Courier New"/>
                <a:ea typeface="Courier New"/>
                <a:cs typeface="Courier New"/>
                <a:sym typeface="Courier New"/>
              </a:rPr>
              <a:t>      </a:t>
            </a:r>
            <a:r>
              <a:rPr lang="en" sz="1800" b="1">
                <a:solidFill>
                  <a:schemeClr val="dk1"/>
                </a:solidFill>
                <a:latin typeface="Courier New"/>
                <a:ea typeface="Courier New"/>
                <a:cs typeface="Courier New"/>
                <a:sym typeface="Courier New"/>
              </a:rPr>
              <a:t> </a:t>
            </a:r>
            <a:r>
              <a:rPr lang="en" sz="1800" b="1">
                <a:solidFill>
                  <a:srgbClr val="800000"/>
                </a:solidFill>
                <a:latin typeface="Courier New"/>
                <a:ea typeface="Courier New"/>
                <a:cs typeface="Courier New"/>
                <a:sym typeface="Courier New"/>
              </a:rPr>
              <a:t>failureThreshold</a:t>
            </a:r>
            <a:r>
              <a:rPr lang="en" sz="1800" b="1">
                <a:solidFill>
                  <a:schemeClr val="dk1"/>
                </a:solidFill>
                <a:latin typeface="Courier New"/>
                <a:ea typeface="Courier New"/>
                <a:cs typeface="Courier New"/>
                <a:sym typeface="Courier New"/>
              </a:rPr>
              <a:t>: </a:t>
            </a:r>
            <a:r>
              <a:rPr lang="en" sz="1800" b="1">
                <a:solidFill>
                  <a:srgbClr val="09885A"/>
                </a:solidFill>
                <a:latin typeface="Courier New"/>
                <a:ea typeface="Courier New"/>
                <a:cs typeface="Courier New"/>
                <a:sym typeface="Courier New"/>
              </a:rPr>
              <a:t>3</a:t>
            </a:r>
            <a:endParaRPr sz="1800" b="1">
              <a:solidFill>
                <a:srgbClr val="09885A"/>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800" b="1">
                <a:solidFill>
                  <a:schemeClr val="dk1"/>
                </a:solidFill>
                <a:latin typeface="Courier New"/>
                <a:ea typeface="Courier New"/>
                <a:cs typeface="Courier New"/>
                <a:sym typeface="Courier New"/>
              </a:rPr>
              <a:t>       </a:t>
            </a:r>
            <a:r>
              <a:rPr lang="en" sz="1800" b="1">
                <a:solidFill>
                  <a:srgbClr val="800000"/>
                </a:solidFill>
                <a:latin typeface="Courier New"/>
                <a:ea typeface="Courier New"/>
                <a:cs typeface="Courier New"/>
                <a:sym typeface="Courier New"/>
              </a:rPr>
              <a:t>periodSeconds</a:t>
            </a:r>
            <a:r>
              <a:rPr lang="en" sz="1800" b="1">
                <a:solidFill>
                  <a:schemeClr val="dk1"/>
                </a:solidFill>
                <a:latin typeface="Courier New"/>
                <a:ea typeface="Courier New"/>
                <a:cs typeface="Courier New"/>
                <a:sym typeface="Courier New"/>
              </a:rPr>
              <a:t>: </a:t>
            </a:r>
            <a:r>
              <a:rPr lang="en" sz="1800" b="1">
                <a:solidFill>
                  <a:srgbClr val="09885A"/>
                </a:solidFill>
                <a:latin typeface="Courier New"/>
                <a:ea typeface="Courier New"/>
                <a:cs typeface="Courier New"/>
                <a:sym typeface="Courier New"/>
              </a:rPr>
              <a:t>10</a:t>
            </a:r>
            <a:endParaRPr sz="1800" b="1">
              <a:solidFill>
                <a:srgbClr val="09885A"/>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800" b="1">
                <a:solidFill>
                  <a:schemeClr val="dk1"/>
                </a:solidFill>
                <a:latin typeface="Courier New"/>
                <a:ea typeface="Courier New"/>
                <a:cs typeface="Courier New"/>
                <a:sym typeface="Courier New"/>
              </a:rPr>
              <a:t>       </a:t>
            </a:r>
            <a:r>
              <a:rPr lang="en" sz="1800" b="1">
                <a:solidFill>
                  <a:srgbClr val="800000"/>
                </a:solidFill>
                <a:latin typeface="Courier New"/>
                <a:ea typeface="Courier New"/>
                <a:cs typeface="Courier New"/>
                <a:sym typeface="Courier New"/>
              </a:rPr>
              <a:t>successThreshold</a:t>
            </a:r>
            <a:r>
              <a:rPr lang="en" sz="1800" b="1">
                <a:solidFill>
                  <a:schemeClr val="dk1"/>
                </a:solidFill>
                <a:latin typeface="Courier New"/>
                <a:ea typeface="Courier New"/>
                <a:cs typeface="Courier New"/>
                <a:sym typeface="Courier New"/>
              </a:rPr>
              <a:t>: </a:t>
            </a:r>
            <a:r>
              <a:rPr lang="en" sz="1800" b="1">
                <a:solidFill>
                  <a:srgbClr val="09885A"/>
                </a:solidFill>
                <a:latin typeface="Courier New"/>
                <a:ea typeface="Courier New"/>
                <a:cs typeface="Courier New"/>
                <a:sym typeface="Courier New"/>
              </a:rPr>
              <a:t>1</a:t>
            </a:r>
            <a:endParaRPr sz="1800" b="1">
              <a:solidFill>
                <a:srgbClr val="09885A"/>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800" b="1">
                <a:solidFill>
                  <a:schemeClr val="dk1"/>
                </a:solidFill>
                <a:latin typeface="Courier New"/>
                <a:ea typeface="Courier New"/>
                <a:cs typeface="Courier New"/>
                <a:sym typeface="Courier New"/>
              </a:rPr>
              <a:t>       </a:t>
            </a:r>
            <a:r>
              <a:rPr lang="en" sz="1800" b="1">
                <a:solidFill>
                  <a:srgbClr val="800000"/>
                </a:solidFill>
                <a:latin typeface="Courier New"/>
                <a:ea typeface="Courier New"/>
                <a:cs typeface="Courier New"/>
                <a:sym typeface="Courier New"/>
              </a:rPr>
              <a:t>timeoutSeconds</a:t>
            </a:r>
            <a:r>
              <a:rPr lang="en" sz="1800" b="1">
                <a:solidFill>
                  <a:schemeClr val="dk1"/>
                </a:solidFill>
                <a:latin typeface="Courier New"/>
                <a:ea typeface="Courier New"/>
                <a:cs typeface="Courier New"/>
                <a:sym typeface="Courier New"/>
              </a:rPr>
              <a:t>: </a:t>
            </a:r>
            <a:r>
              <a:rPr lang="en" sz="1800" b="1">
                <a:solidFill>
                  <a:srgbClr val="09885A"/>
                </a:solidFill>
                <a:latin typeface="Courier New"/>
                <a:ea typeface="Courier New"/>
                <a:cs typeface="Courier New"/>
                <a:sym typeface="Courier New"/>
              </a:rPr>
              <a:t>1</a:t>
            </a:r>
            <a:endParaRPr sz="1800" b="1">
              <a:solidFill>
                <a:srgbClr val="09885A"/>
              </a:solidFill>
              <a:latin typeface="Courier New"/>
              <a:ea typeface="Courier New"/>
              <a:cs typeface="Courier New"/>
              <a:sym typeface="Courier New"/>
            </a:endParaRPr>
          </a:p>
          <a:p>
            <a:pPr marL="0" lvl="0" indent="457200" algn="l" rtl="0">
              <a:lnSpc>
                <a:spcPct val="135714"/>
              </a:lnSpc>
              <a:spcBef>
                <a:spcPts val="0"/>
              </a:spcBef>
              <a:spcAft>
                <a:spcPts val="0"/>
              </a:spcAft>
              <a:buNone/>
            </a:pPr>
            <a:r>
              <a:rPr lang="en" sz="1800" b="1">
                <a:solidFill>
                  <a:srgbClr val="800000"/>
                </a:solidFill>
                <a:latin typeface="Courier New"/>
                <a:ea typeface="Courier New"/>
                <a:cs typeface="Courier New"/>
                <a:sym typeface="Courier New"/>
              </a:rPr>
              <a:t>    initialDelaySeconds:</a:t>
            </a:r>
            <a:r>
              <a:rPr lang="en" sz="1800" b="1">
                <a:solidFill>
                  <a:srgbClr val="09885A"/>
                </a:solidFill>
                <a:latin typeface="Courier New"/>
                <a:ea typeface="Courier New"/>
                <a:cs typeface="Courier New"/>
                <a:sym typeface="Courier New"/>
              </a:rPr>
              <a:t> 15</a:t>
            </a:r>
            <a:endParaRPr/>
          </a:p>
        </p:txBody>
      </p:sp>
      <p:grpSp>
        <p:nvGrpSpPr>
          <p:cNvPr id="322" name="Google Shape;322;p59"/>
          <p:cNvGrpSpPr/>
          <p:nvPr/>
        </p:nvGrpSpPr>
        <p:grpSpPr>
          <a:xfrm flipH="1">
            <a:off x="387640" y="3226588"/>
            <a:ext cx="4815391" cy="1466117"/>
            <a:chOff x="2812175" y="2632975"/>
            <a:chExt cx="4788575" cy="651000"/>
          </a:xfrm>
        </p:grpSpPr>
        <p:sp>
          <p:nvSpPr>
            <p:cNvPr id="323" name="Google Shape;323;p59"/>
            <p:cNvSpPr/>
            <p:nvPr/>
          </p:nvSpPr>
          <p:spPr>
            <a:xfrm flipH="1">
              <a:off x="2812175" y="2692025"/>
              <a:ext cx="1132200" cy="202200"/>
            </a:xfrm>
            <a:prstGeom prst="rightArrow">
              <a:avLst>
                <a:gd name="adj1" fmla="val 50000"/>
                <a:gd name="adj2" fmla="val 50000"/>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9"/>
            <p:cNvSpPr txBox="1"/>
            <p:nvPr/>
          </p:nvSpPr>
          <p:spPr>
            <a:xfrm>
              <a:off x="3957850" y="2632975"/>
              <a:ext cx="3642900" cy="6510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Reset the failureThreshold counter on 1 successful response</a:t>
              </a:r>
              <a:endParaRPr sz="1800"/>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Liveness Probes</a:t>
            </a:r>
            <a:endParaRPr/>
          </a:p>
        </p:txBody>
      </p:sp>
      <p:sp>
        <p:nvSpPr>
          <p:cNvPr id="330" name="Google Shape;330;p60"/>
          <p:cNvSpPr txBox="1">
            <a:spLocks noGrp="1"/>
          </p:cNvSpPr>
          <p:nvPr>
            <p:ph type="body" idx="1"/>
          </p:nvPr>
        </p:nvSpPr>
        <p:spPr>
          <a:xfrm>
            <a:off x="311700" y="1152475"/>
            <a:ext cx="39945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There are additional properties which can be defined with any numbers in any of liveness probe. For example:</a:t>
            </a:r>
            <a:endParaRPr b="1">
              <a:solidFill>
                <a:srgbClr val="09885A"/>
              </a:solidFill>
              <a:latin typeface="Courier New"/>
              <a:ea typeface="Courier New"/>
              <a:cs typeface="Courier New"/>
              <a:sym typeface="Courier New"/>
            </a:endParaRPr>
          </a:p>
          <a:p>
            <a:pPr marL="0" lvl="0" indent="0" algn="l" rtl="0">
              <a:spcBef>
                <a:spcPts val="1000"/>
              </a:spcBef>
              <a:spcAft>
                <a:spcPts val="0"/>
              </a:spcAft>
              <a:buNone/>
            </a:pPr>
            <a:endParaRPr/>
          </a:p>
          <a:p>
            <a:pPr marL="0" lvl="0" indent="0" algn="l" rtl="0">
              <a:spcBef>
                <a:spcPts val="1600"/>
              </a:spcBef>
              <a:spcAft>
                <a:spcPts val="1000"/>
              </a:spcAft>
              <a:buNone/>
            </a:pPr>
            <a:endParaRPr/>
          </a:p>
        </p:txBody>
      </p:sp>
      <p:sp>
        <p:nvSpPr>
          <p:cNvPr id="331" name="Google Shape;331;p60"/>
          <p:cNvSpPr txBox="1"/>
          <p:nvPr/>
        </p:nvSpPr>
        <p:spPr>
          <a:xfrm>
            <a:off x="4206500" y="1152475"/>
            <a:ext cx="4535400" cy="3562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800">
                <a:solidFill>
                  <a:srgbClr val="800000"/>
                </a:solidFill>
                <a:latin typeface="Courier New"/>
                <a:ea typeface="Courier New"/>
                <a:cs typeface="Courier New"/>
                <a:sym typeface="Courier New"/>
              </a:rPr>
              <a:t>livenessProbe</a:t>
            </a:r>
            <a:r>
              <a:rPr lang="en"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800">
                <a:solidFill>
                  <a:schemeClr val="dk1"/>
                </a:solidFill>
                <a:latin typeface="Courier New"/>
                <a:ea typeface="Courier New"/>
                <a:cs typeface="Courier New"/>
                <a:sym typeface="Courier New"/>
              </a:rPr>
              <a:t>       </a:t>
            </a:r>
            <a:r>
              <a:rPr lang="en" sz="1800">
                <a:solidFill>
                  <a:srgbClr val="800000"/>
                </a:solidFill>
                <a:latin typeface="Courier New"/>
                <a:ea typeface="Courier New"/>
                <a:cs typeface="Courier New"/>
                <a:sym typeface="Courier New"/>
              </a:rPr>
              <a:t>httpGet</a:t>
            </a:r>
            <a:r>
              <a:rPr lang="en"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800">
                <a:solidFill>
                  <a:schemeClr val="dk1"/>
                </a:solidFill>
                <a:latin typeface="Courier New"/>
                <a:ea typeface="Courier New"/>
                <a:cs typeface="Courier New"/>
                <a:sym typeface="Courier New"/>
              </a:rPr>
              <a:t>         </a:t>
            </a:r>
            <a:r>
              <a:rPr lang="en" sz="1800">
                <a:solidFill>
                  <a:srgbClr val="800000"/>
                </a:solidFill>
                <a:latin typeface="Courier New"/>
                <a:ea typeface="Courier New"/>
                <a:cs typeface="Courier New"/>
                <a:sym typeface="Courier New"/>
              </a:rPr>
              <a:t>path</a:t>
            </a:r>
            <a:r>
              <a:rPr lang="en" sz="1800">
                <a:solidFill>
                  <a:schemeClr val="dk1"/>
                </a:solidFill>
                <a:latin typeface="Courier New"/>
                <a:ea typeface="Courier New"/>
                <a:cs typeface="Courier New"/>
                <a:sym typeface="Courier New"/>
              </a:rPr>
              <a:t>: </a:t>
            </a:r>
            <a:r>
              <a:rPr lang="en" sz="1800">
                <a:solidFill>
                  <a:srgbClr val="0000FF"/>
                </a:solidFill>
                <a:latin typeface="Courier New"/>
                <a:ea typeface="Courier New"/>
                <a:cs typeface="Courier New"/>
                <a:sym typeface="Courier New"/>
              </a:rPr>
              <a:t>/</a:t>
            </a:r>
            <a:endParaRPr sz="1800">
              <a:solidFill>
                <a:srgbClr val="0000FF"/>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800">
                <a:solidFill>
                  <a:schemeClr val="dk1"/>
                </a:solidFill>
                <a:latin typeface="Courier New"/>
                <a:ea typeface="Courier New"/>
                <a:cs typeface="Courier New"/>
                <a:sym typeface="Courier New"/>
              </a:rPr>
              <a:t>         </a:t>
            </a:r>
            <a:r>
              <a:rPr lang="en" sz="1800">
                <a:solidFill>
                  <a:srgbClr val="800000"/>
                </a:solidFill>
                <a:latin typeface="Courier New"/>
                <a:ea typeface="Courier New"/>
                <a:cs typeface="Courier New"/>
                <a:sym typeface="Courier New"/>
              </a:rPr>
              <a:t>port</a:t>
            </a:r>
            <a:r>
              <a:rPr lang="en" sz="1800">
                <a:solidFill>
                  <a:schemeClr val="dk1"/>
                </a:solidFill>
                <a:latin typeface="Courier New"/>
                <a:ea typeface="Courier New"/>
                <a:cs typeface="Courier New"/>
                <a:sym typeface="Courier New"/>
              </a:rPr>
              <a:t>: </a:t>
            </a:r>
            <a:r>
              <a:rPr lang="en" sz="1800">
                <a:solidFill>
                  <a:srgbClr val="09885A"/>
                </a:solidFill>
                <a:latin typeface="Courier New"/>
                <a:ea typeface="Courier New"/>
                <a:cs typeface="Courier New"/>
                <a:sym typeface="Courier New"/>
              </a:rPr>
              <a:t>80</a:t>
            </a:r>
            <a:endParaRPr sz="1800">
              <a:solidFill>
                <a:srgbClr val="09885A"/>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800">
                <a:solidFill>
                  <a:schemeClr val="dk1"/>
                </a:solidFill>
                <a:latin typeface="Courier New"/>
                <a:ea typeface="Courier New"/>
                <a:cs typeface="Courier New"/>
                <a:sym typeface="Courier New"/>
              </a:rPr>
              <a:t>      </a:t>
            </a:r>
            <a:r>
              <a:rPr lang="en" sz="1800" b="1">
                <a:solidFill>
                  <a:schemeClr val="dk1"/>
                </a:solidFill>
                <a:latin typeface="Courier New"/>
                <a:ea typeface="Courier New"/>
                <a:cs typeface="Courier New"/>
                <a:sym typeface="Courier New"/>
              </a:rPr>
              <a:t> </a:t>
            </a:r>
            <a:r>
              <a:rPr lang="en" sz="1800" b="1">
                <a:solidFill>
                  <a:srgbClr val="800000"/>
                </a:solidFill>
                <a:latin typeface="Courier New"/>
                <a:ea typeface="Courier New"/>
                <a:cs typeface="Courier New"/>
                <a:sym typeface="Courier New"/>
              </a:rPr>
              <a:t>failureThreshold</a:t>
            </a:r>
            <a:r>
              <a:rPr lang="en" sz="1800" b="1">
                <a:solidFill>
                  <a:schemeClr val="dk1"/>
                </a:solidFill>
                <a:latin typeface="Courier New"/>
                <a:ea typeface="Courier New"/>
                <a:cs typeface="Courier New"/>
                <a:sym typeface="Courier New"/>
              </a:rPr>
              <a:t>: </a:t>
            </a:r>
            <a:r>
              <a:rPr lang="en" sz="1800" b="1">
                <a:solidFill>
                  <a:srgbClr val="09885A"/>
                </a:solidFill>
                <a:latin typeface="Courier New"/>
                <a:ea typeface="Courier New"/>
                <a:cs typeface="Courier New"/>
                <a:sym typeface="Courier New"/>
              </a:rPr>
              <a:t>3</a:t>
            </a:r>
            <a:endParaRPr sz="1800" b="1">
              <a:solidFill>
                <a:srgbClr val="09885A"/>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800" b="1">
                <a:solidFill>
                  <a:schemeClr val="dk1"/>
                </a:solidFill>
                <a:latin typeface="Courier New"/>
                <a:ea typeface="Courier New"/>
                <a:cs typeface="Courier New"/>
                <a:sym typeface="Courier New"/>
              </a:rPr>
              <a:t>       </a:t>
            </a:r>
            <a:r>
              <a:rPr lang="en" sz="1800" b="1">
                <a:solidFill>
                  <a:srgbClr val="800000"/>
                </a:solidFill>
                <a:latin typeface="Courier New"/>
                <a:ea typeface="Courier New"/>
                <a:cs typeface="Courier New"/>
                <a:sym typeface="Courier New"/>
              </a:rPr>
              <a:t>periodSeconds</a:t>
            </a:r>
            <a:r>
              <a:rPr lang="en" sz="1800" b="1">
                <a:solidFill>
                  <a:schemeClr val="dk1"/>
                </a:solidFill>
                <a:latin typeface="Courier New"/>
                <a:ea typeface="Courier New"/>
                <a:cs typeface="Courier New"/>
                <a:sym typeface="Courier New"/>
              </a:rPr>
              <a:t>: </a:t>
            </a:r>
            <a:r>
              <a:rPr lang="en" sz="1800" b="1">
                <a:solidFill>
                  <a:srgbClr val="09885A"/>
                </a:solidFill>
                <a:latin typeface="Courier New"/>
                <a:ea typeface="Courier New"/>
                <a:cs typeface="Courier New"/>
                <a:sym typeface="Courier New"/>
              </a:rPr>
              <a:t>10</a:t>
            </a:r>
            <a:endParaRPr sz="1800" b="1">
              <a:solidFill>
                <a:srgbClr val="09885A"/>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800" b="1">
                <a:solidFill>
                  <a:schemeClr val="dk1"/>
                </a:solidFill>
                <a:latin typeface="Courier New"/>
                <a:ea typeface="Courier New"/>
                <a:cs typeface="Courier New"/>
                <a:sym typeface="Courier New"/>
              </a:rPr>
              <a:t>       </a:t>
            </a:r>
            <a:r>
              <a:rPr lang="en" sz="1800" b="1">
                <a:solidFill>
                  <a:srgbClr val="800000"/>
                </a:solidFill>
                <a:latin typeface="Courier New"/>
                <a:ea typeface="Courier New"/>
                <a:cs typeface="Courier New"/>
                <a:sym typeface="Courier New"/>
              </a:rPr>
              <a:t>successThreshold</a:t>
            </a:r>
            <a:r>
              <a:rPr lang="en" sz="1800" b="1">
                <a:solidFill>
                  <a:schemeClr val="dk1"/>
                </a:solidFill>
                <a:latin typeface="Courier New"/>
                <a:ea typeface="Courier New"/>
                <a:cs typeface="Courier New"/>
                <a:sym typeface="Courier New"/>
              </a:rPr>
              <a:t>: </a:t>
            </a:r>
            <a:r>
              <a:rPr lang="en" sz="1800" b="1">
                <a:solidFill>
                  <a:srgbClr val="09885A"/>
                </a:solidFill>
                <a:latin typeface="Courier New"/>
                <a:ea typeface="Courier New"/>
                <a:cs typeface="Courier New"/>
                <a:sym typeface="Courier New"/>
              </a:rPr>
              <a:t>1</a:t>
            </a:r>
            <a:endParaRPr sz="1800" b="1">
              <a:solidFill>
                <a:srgbClr val="09885A"/>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800" b="1">
                <a:solidFill>
                  <a:schemeClr val="dk1"/>
                </a:solidFill>
                <a:latin typeface="Courier New"/>
                <a:ea typeface="Courier New"/>
                <a:cs typeface="Courier New"/>
                <a:sym typeface="Courier New"/>
              </a:rPr>
              <a:t>       </a:t>
            </a:r>
            <a:r>
              <a:rPr lang="en" sz="1800" b="1">
                <a:solidFill>
                  <a:srgbClr val="800000"/>
                </a:solidFill>
                <a:latin typeface="Courier New"/>
                <a:ea typeface="Courier New"/>
                <a:cs typeface="Courier New"/>
                <a:sym typeface="Courier New"/>
              </a:rPr>
              <a:t>timeoutSeconds</a:t>
            </a:r>
            <a:r>
              <a:rPr lang="en" sz="1800" b="1">
                <a:solidFill>
                  <a:schemeClr val="dk1"/>
                </a:solidFill>
                <a:latin typeface="Courier New"/>
                <a:ea typeface="Courier New"/>
                <a:cs typeface="Courier New"/>
                <a:sym typeface="Courier New"/>
              </a:rPr>
              <a:t>: </a:t>
            </a:r>
            <a:r>
              <a:rPr lang="en" sz="1800" b="1">
                <a:solidFill>
                  <a:srgbClr val="09885A"/>
                </a:solidFill>
                <a:latin typeface="Courier New"/>
                <a:ea typeface="Courier New"/>
                <a:cs typeface="Courier New"/>
                <a:sym typeface="Courier New"/>
              </a:rPr>
              <a:t>1</a:t>
            </a:r>
            <a:endParaRPr sz="1800" b="1">
              <a:solidFill>
                <a:srgbClr val="09885A"/>
              </a:solidFill>
              <a:latin typeface="Courier New"/>
              <a:ea typeface="Courier New"/>
              <a:cs typeface="Courier New"/>
              <a:sym typeface="Courier New"/>
            </a:endParaRPr>
          </a:p>
          <a:p>
            <a:pPr marL="0" lvl="0" indent="457200" algn="l" rtl="0">
              <a:lnSpc>
                <a:spcPct val="135714"/>
              </a:lnSpc>
              <a:spcBef>
                <a:spcPts val="0"/>
              </a:spcBef>
              <a:spcAft>
                <a:spcPts val="0"/>
              </a:spcAft>
              <a:buNone/>
            </a:pPr>
            <a:r>
              <a:rPr lang="en" sz="1800" b="1">
                <a:solidFill>
                  <a:srgbClr val="800000"/>
                </a:solidFill>
                <a:latin typeface="Courier New"/>
                <a:ea typeface="Courier New"/>
                <a:cs typeface="Courier New"/>
                <a:sym typeface="Courier New"/>
              </a:rPr>
              <a:t>    initialDelaySeconds:</a:t>
            </a:r>
            <a:r>
              <a:rPr lang="en" sz="1800" b="1">
                <a:solidFill>
                  <a:srgbClr val="09885A"/>
                </a:solidFill>
                <a:latin typeface="Courier New"/>
                <a:ea typeface="Courier New"/>
                <a:cs typeface="Courier New"/>
                <a:sym typeface="Courier New"/>
              </a:rPr>
              <a:t> 15</a:t>
            </a:r>
            <a:endParaRPr/>
          </a:p>
        </p:txBody>
      </p:sp>
      <p:grpSp>
        <p:nvGrpSpPr>
          <p:cNvPr id="332" name="Google Shape;332;p60"/>
          <p:cNvGrpSpPr/>
          <p:nvPr/>
        </p:nvGrpSpPr>
        <p:grpSpPr>
          <a:xfrm flipH="1">
            <a:off x="387640" y="2921788"/>
            <a:ext cx="4815391" cy="1466117"/>
            <a:chOff x="2812175" y="2632975"/>
            <a:chExt cx="4788575" cy="651000"/>
          </a:xfrm>
        </p:grpSpPr>
        <p:sp>
          <p:nvSpPr>
            <p:cNvPr id="333" name="Google Shape;333;p60"/>
            <p:cNvSpPr/>
            <p:nvPr/>
          </p:nvSpPr>
          <p:spPr>
            <a:xfrm flipH="1">
              <a:off x="2812175" y="2996541"/>
              <a:ext cx="1132200" cy="202200"/>
            </a:xfrm>
            <a:prstGeom prst="rightArrow">
              <a:avLst>
                <a:gd name="adj1" fmla="val 50000"/>
                <a:gd name="adj2" fmla="val 50000"/>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60"/>
            <p:cNvSpPr txBox="1"/>
            <p:nvPr/>
          </p:nvSpPr>
          <p:spPr>
            <a:xfrm>
              <a:off x="3957850" y="2632975"/>
              <a:ext cx="3642900" cy="6510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Response must come within 1 second. Mark failure even successful response comes after specified time in seconds</a:t>
              </a:r>
              <a:endParaRPr sz="1800"/>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Liveness Probes</a:t>
            </a:r>
            <a:endParaRPr/>
          </a:p>
        </p:txBody>
      </p:sp>
      <p:sp>
        <p:nvSpPr>
          <p:cNvPr id="340" name="Google Shape;340;p61"/>
          <p:cNvSpPr txBox="1">
            <a:spLocks noGrp="1"/>
          </p:cNvSpPr>
          <p:nvPr>
            <p:ph type="body" idx="1"/>
          </p:nvPr>
        </p:nvSpPr>
        <p:spPr>
          <a:xfrm>
            <a:off x="311700" y="1152475"/>
            <a:ext cx="39945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There are additional properties which can be defined with any numbers in any of liveness probe. For example:</a:t>
            </a:r>
            <a:endParaRPr b="1">
              <a:solidFill>
                <a:srgbClr val="09885A"/>
              </a:solidFill>
              <a:latin typeface="Courier New"/>
              <a:ea typeface="Courier New"/>
              <a:cs typeface="Courier New"/>
              <a:sym typeface="Courier New"/>
            </a:endParaRPr>
          </a:p>
          <a:p>
            <a:pPr marL="0" lvl="0" indent="0" algn="l" rtl="0">
              <a:spcBef>
                <a:spcPts val="1000"/>
              </a:spcBef>
              <a:spcAft>
                <a:spcPts val="0"/>
              </a:spcAft>
              <a:buNone/>
            </a:pPr>
            <a:endParaRPr/>
          </a:p>
          <a:p>
            <a:pPr marL="0" lvl="0" indent="0" algn="l" rtl="0">
              <a:spcBef>
                <a:spcPts val="1600"/>
              </a:spcBef>
              <a:spcAft>
                <a:spcPts val="1000"/>
              </a:spcAft>
              <a:buNone/>
            </a:pPr>
            <a:endParaRPr/>
          </a:p>
        </p:txBody>
      </p:sp>
      <p:sp>
        <p:nvSpPr>
          <p:cNvPr id="341" name="Google Shape;341;p61"/>
          <p:cNvSpPr txBox="1"/>
          <p:nvPr/>
        </p:nvSpPr>
        <p:spPr>
          <a:xfrm>
            <a:off x="4206500" y="1152475"/>
            <a:ext cx="4535400" cy="3562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800">
                <a:solidFill>
                  <a:srgbClr val="800000"/>
                </a:solidFill>
                <a:latin typeface="Courier New"/>
                <a:ea typeface="Courier New"/>
                <a:cs typeface="Courier New"/>
                <a:sym typeface="Courier New"/>
              </a:rPr>
              <a:t>livenessProbe</a:t>
            </a:r>
            <a:r>
              <a:rPr lang="en"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800">
                <a:solidFill>
                  <a:schemeClr val="dk1"/>
                </a:solidFill>
                <a:latin typeface="Courier New"/>
                <a:ea typeface="Courier New"/>
                <a:cs typeface="Courier New"/>
                <a:sym typeface="Courier New"/>
              </a:rPr>
              <a:t>       </a:t>
            </a:r>
            <a:r>
              <a:rPr lang="en" sz="1800">
                <a:solidFill>
                  <a:srgbClr val="800000"/>
                </a:solidFill>
                <a:latin typeface="Courier New"/>
                <a:ea typeface="Courier New"/>
                <a:cs typeface="Courier New"/>
                <a:sym typeface="Courier New"/>
              </a:rPr>
              <a:t>httpGet</a:t>
            </a:r>
            <a:r>
              <a:rPr lang="en"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800">
                <a:solidFill>
                  <a:schemeClr val="dk1"/>
                </a:solidFill>
                <a:latin typeface="Courier New"/>
                <a:ea typeface="Courier New"/>
                <a:cs typeface="Courier New"/>
                <a:sym typeface="Courier New"/>
              </a:rPr>
              <a:t>         </a:t>
            </a:r>
            <a:r>
              <a:rPr lang="en" sz="1800">
                <a:solidFill>
                  <a:srgbClr val="800000"/>
                </a:solidFill>
                <a:latin typeface="Courier New"/>
                <a:ea typeface="Courier New"/>
                <a:cs typeface="Courier New"/>
                <a:sym typeface="Courier New"/>
              </a:rPr>
              <a:t>path</a:t>
            </a:r>
            <a:r>
              <a:rPr lang="en" sz="1800">
                <a:solidFill>
                  <a:schemeClr val="dk1"/>
                </a:solidFill>
                <a:latin typeface="Courier New"/>
                <a:ea typeface="Courier New"/>
                <a:cs typeface="Courier New"/>
                <a:sym typeface="Courier New"/>
              </a:rPr>
              <a:t>: </a:t>
            </a:r>
            <a:r>
              <a:rPr lang="en" sz="1800">
                <a:solidFill>
                  <a:srgbClr val="0000FF"/>
                </a:solidFill>
                <a:latin typeface="Courier New"/>
                <a:ea typeface="Courier New"/>
                <a:cs typeface="Courier New"/>
                <a:sym typeface="Courier New"/>
              </a:rPr>
              <a:t>/</a:t>
            </a:r>
            <a:endParaRPr sz="1800">
              <a:solidFill>
                <a:srgbClr val="0000FF"/>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800">
                <a:solidFill>
                  <a:schemeClr val="dk1"/>
                </a:solidFill>
                <a:latin typeface="Courier New"/>
                <a:ea typeface="Courier New"/>
                <a:cs typeface="Courier New"/>
                <a:sym typeface="Courier New"/>
              </a:rPr>
              <a:t>         </a:t>
            </a:r>
            <a:r>
              <a:rPr lang="en" sz="1800">
                <a:solidFill>
                  <a:srgbClr val="800000"/>
                </a:solidFill>
                <a:latin typeface="Courier New"/>
                <a:ea typeface="Courier New"/>
                <a:cs typeface="Courier New"/>
                <a:sym typeface="Courier New"/>
              </a:rPr>
              <a:t>port</a:t>
            </a:r>
            <a:r>
              <a:rPr lang="en" sz="1800">
                <a:solidFill>
                  <a:schemeClr val="dk1"/>
                </a:solidFill>
                <a:latin typeface="Courier New"/>
                <a:ea typeface="Courier New"/>
                <a:cs typeface="Courier New"/>
                <a:sym typeface="Courier New"/>
              </a:rPr>
              <a:t>: </a:t>
            </a:r>
            <a:r>
              <a:rPr lang="en" sz="1800">
                <a:solidFill>
                  <a:srgbClr val="09885A"/>
                </a:solidFill>
                <a:latin typeface="Courier New"/>
                <a:ea typeface="Courier New"/>
                <a:cs typeface="Courier New"/>
                <a:sym typeface="Courier New"/>
              </a:rPr>
              <a:t>80</a:t>
            </a:r>
            <a:endParaRPr sz="1800">
              <a:solidFill>
                <a:srgbClr val="09885A"/>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800">
                <a:solidFill>
                  <a:schemeClr val="dk1"/>
                </a:solidFill>
                <a:latin typeface="Courier New"/>
                <a:ea typeface="Courier New"/>
                <a:cs typeface="Courier New"/>
                <a:sym typeface="Courier New"/>
              </a:rPr>
              <a:t>      </a:t>
            </a:r>
            <a:r>
              <a:rPr lang="en" sz="1800" b="1">
                <a:solidFill>
                  <a:schemeClr val="dk1"/>
                </a:solidFill>
                <a:latin typeface="Courier New"/>
                <a:ea typeface="Courier New"/>
                <a:cs typeface="Courier New"/>
                <a:sym typeface="Courier New"/>
              </a:rPr>
              <a:t> </a:t>
            </a:r>
            <a:r>
              <a:rPr lang="en" sz="1800" b="1">
                <a:solidFill>
                  <a:srgbClr val="800000"/>
                </a:solidFill>
                <a:latin typeface="Courier New"/>
                <a:ea typeface="Courier New"/>
                <a:cs typeface="Courier New"/>
                <a:sym typeface="Courier New"/>
              </a:rPr>
              <a:t>failureThreshold</a:t>
            </a:r>
            <a:r>
              <a:rPr lang="en" sz="1800" b="1">
                <a:solidFill>
                  <a:schemeClr val="dk1"/>
                </a:solidFill>
                <a:latin typeface="Courier New"/>
                <a:ea typeface="Courier New"/>
                <a:cs typeface="Courier New"/>
                <a:sym typeface="Courier New"/>
              </a:rPr>
              <a:t>: </a:t>
            </a:r>
            <a:r>
              <a:rPr lang="en" sz="1800" b="1">
                <a:solidFill>
                  <a:srgbClr val="09885A"/>
                </a:solidFill>
                <a:latin typeface="Courier New"/>
                <a:ea typeface="Courier New"/>
                <a:cs typeface="Courier New"/>
                <a:sym typeface="Courier New"/>
              </a:rPr>
              <a:t>3</a:t>
            </a:r>
            <a:endParaRPr sz="1800" b="1">
              <a:solidFill>
                <a:srgbClr val="09885A"/>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800" b="1">
                <a:solidFill>
                  <a:schemeClr val="dk1"/>
                </a:solidFill>
                <a:latin typeface="Courier New"/>
                <a:ea typeface="Courier New"/>
                <a:cs typeface="Courier New"/>
                <a:sym typeface="Courier New"/>
              </a:rPr>
              <a:t>       </a:t>
            </a:r>
            <a:r>
              <a:rPr lang="en" sz="1800" b="1">
                <a:solidFill>
                  <a:srgbClr val="800000"/>
                </a:solidFill>
                <a:latin typeface="Courier New"/>
                <a:ea typeface="Courier New"/>
                <a:cs typeface="Courier New"/>
                <a:sym typeface="Courier New"/>
              </a:rPr>
              <a:t>periodSeconds</a:t>
            </a:r>
            <a:r>
              <a:rPr lang="en" sz="1800" b="1">
                <a:solidFill>
                  <a:schemeClr val="dk1"/>
                </a:solidFill>
                <a:latin typeface="Courier New"/>
                <a:ea typeface="Courier New"/>
                <a:cs typeface="Courier New"/>
                <a:sym typeface="Courier New"/>
              </a:rPr>
              <a:t>: </a:t>
            </a:r>
            <a:r>
              <a:rPr lang="en" sz="1800" b="1">
                <a:solidFill>
                  <a:srgbClr val="09885A"/>
                </a:solidFill>
                <a:latin typeface="Courier New"/>
                <a:ea typeface="Courier New"/>
                <a:cs typeface="Courier New"/>
                <a:sym typeface="Courier New"/>
              </a:rPr>
              <a:t>10</a:t>
            </a:r>
            <a:endParaRPr sz="1800" b="1">
              <a:solidFill>
                <a:srgbClr val="09885A"/>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800" b="1">
                <a:solidFill>
                  <a:schemeClr val="dk1"/>
                </a:solidFill>
                <a:latin typeface="Courier New"/>
                <a:ea typeface="Courier New"/>
                <a:cs typeface="Courier New"/>
                <a:sym typeface="Courier New"/>
              </a:rPr>
              <a:t>       </a:t>
            </a:r>
            <a:r>
              <a:rPr lang="en" sz="1800" b="1">
                <a:solidFill>
                  <a:srgbClr val="800000"/>
                </a:solidFill>
                <a:latin typeface="Courier New"/>
                <a:ea typeface="Courier New"/>
                <a:cs typeface="Courier New"/>
                <a:sym typeface="Courier New"/>
              </a:rPr>
              <a:t>successThreshold</a:t>
            </a:r>
            <a:r>
              <a:rPr lang="en" sz="1800" b="1">
                <a:solidFill>
                  <a:schemeClr val="dk1"/>
                </a:solidFill>
                <a:latin typeface="Courier New"/>
                <a:ea typeface="Courier New"/>
                <a:cs typeface="Courier New"/>
                <a:sym typeface="Courier New"/>
              </a:rPr>
              <a:t>: </a:t>
            </a:r>
            <a:r>
              <a:rPr lang="en" sz="1800" b="1">
                <a:solidFill>
                  <a:srgbClr val="09885A"/>
                </a:solidFill>
                <a:latin typeface="Courier New"/>
                <a:ea typeface="Courier New"/>
                <a:cs typeface="Courier New"/>
                <a:sym typeface="Courier New"/>
              </a:rPr>
              <a:t>1</a:t>
            </a:r>
            <a:endParaRPr sz="1800" b="1">
              <a:solidFill>
                <a:srgbClr val="09885A"/>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800" b="1">
                <a:solidFill>
                  <a:schemeClr val="dk1"/>
                </a:solidFill>
                <a:latin typeface="Courier New"/>
                <a:ea typeface="Courier New"/>
                <a:cs typeface="Courier New"/>
                <a:sym typeface="Courier New"/>
              </a:rPr>
              <a:t>       </a:t>
            </a:r>
            <a:r>
              <a:rPr lang="en" sz="1800" b="1">
                <a:solidFill>
                  <a:srgbClr val="800000"/>
                </a:solidFill>
                <a:latin typeface="Courier New"/>
                <a:ea typeface="Courier New"/>
                <a:cs typeface="Courier New"/>
                <a:sym typeface="Courier New"/>
              </a:rPr>
              <a:t>timeoutSeconds</a:t>
            </a:r>
            <a:r>
              <a:rPr lang="en" sz="1800" b="1">
                <a:solidFill>
                  <a:schemeClr val="dk1"/>
                </a:solidFill>
                <a:latin typeface="Courier New"/>
                <a:ea typeface="Courier New"/>
                <a:cs typeface="Courier New"/>
                <a:sym typeface="Courier New"/>
              </a:rPr>
              <a:t>: </a:t>
            </a:r>
            <a:r>
              <a:rPr lang="en" sz="1800" b="1">
                <a:solidFill>
                  <a:srgbClr val="09885A"/>
                </a:solidFill>
                <a:latin typeface="Courier New"/>
                <a:ea typeface="Courier New"/>
                <a:cs typeface="Courier New"/>
                <a:sym typeface="Courier New"/>
              </a:rPr>
              <a:t>1</a:t>
            </a:r>
            <a:endParaRPr sz="1800" b="1">
              <a:solidFill>
                <a:srgbClr val="09885A"/>
              </a:solidFill>
              <a:latin typeface="Courier New"/>
              <a:ea typeface="Courier New"/>
              <a:cs typeface="Courier New"/>
              <a:sym typeface="Courier New"/>
            </a:endParaRPr>
          </a:p>
          <a:p>
            <a:pPr marL="0" lvl="0" indent="457200" algn="l" rtl="0">
              <a:lnSpc>
                <a:spcPct val="135714"/>
              </a:lnSpc>
              <a:spcBef>
                <a:spcPts val="0"/>
              </a:spcBef>
              <a:spcAft>
                <a:spcPts val="0"/>
              </a:spcAft>
              <a:buNone/>
            </a:pPr>
            <a:r>
              <a:rPr lang="en" sz="1800" b="1">
                <a:solidFill>
                  <a:srgbClr val="800000"/>
                </a:solidFill>
                <a:latin typeface="Courier New"/>
                <a:ea typeface="Courier New"/>
                <a:cs typeface="Courier New"/>
                <a:sym typeface="Courier New"/>
              </a:rPr>
              <a:t>    initialDelaySeconds:</a:t>
            </a:r>
            <a:r>
              <a:rPr lang="en" sz="1800" b="1">
                <a:solidFill>
                  <a:srgbClr val="09885A"/>
                </a:solidFill>
                <a:latin typeface="Courier New"/>
                <a:ea typeface="Courier New"/>
                <a:cs typeface="Courier New"/>
                <a:sym typeface="Courier New"/>
              </a:rPr>
              <a:t> 15</a:t>
            </a:r>
            <a:endParaRPr/>
          </a:p>
        </p:txBody>
      </p:sp>
      <p:grpSp>
        <p:nvGrpSpPr>
          <p:cNvPr id="342" name="Google Shape;342;p61"/>
          <p:cNvGrpSpPr/>
          <p:nvPr/>
        </p:nvGrpSpPr>
        <p:grpSpPr>
          <a:xfrm flipH="1">
            <a:off x="387640" y="3226588"/>
            <a:ext cx="4815391" cy="1466117"/>
            <a:chOff x="2812175" y="2599140"/>
            <a:chExt cx="4788575" cy="651000"/>
          </a:xfrm>
        </p:grpSpPr>
        <p:sp>
          <p:nvSpPr>
            <p:cNvPr id="343" name="Google Shape;343;p61"/>
            <p:cNvSpPr/>
            <p:nvPr/>
          </p:nvSpPr>
          <p:spPr>
            <a:xfrm flipH="1">
              <a:off x="2812175" y="2996541"/>
              <a:ext cx="1132200" cy="202200"/>
            </a:xfrm>
            <a:prstGeom prst="rightArrow">
              <a:avLst>
                <a:gd name="adj1" fmla="val 50000"/>
                <a:gd name="adj2" fmla="val 50000"/>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61"/>
            <p:cNvSpPr txBox="1"/>
            <p:nvPr/>
          </p:nvSpPr>
          <p:spPr>
            <a:xfrm>
              <a:off x="3957850" y="2599140"/>
              <a:ext cx="3642900" cy="6510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Kubernetes will wait for 15 seconds to start first liveness probe</a:t>
              </a:r>
              <a:endParaRPr sz="1800"/>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6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READINESS PROBES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Readiness Probes</a:t>
            </a:r>
            <a:endParaRPr/>
          </a:p>
        </p:txBody>
      </p:sp>
      <p:sp>
        <p:nvSpPr>
          <p:cNvPr id="355" name="Google Shape;355;p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We have just learned about liveness probes and how they help keep your apps healthy by ensuring unhealthy containers are restarted automatically</a:t>
            </a:r>
            <a:endParaRPr/>
          </a:p>
          <a:p>
            <a:pPr marL="457200" lvl="0" indent="-342900" algn="l" rtl="0">
              <a:spcBef>
                <a:spcPts val="1000"/>
              </a:spcBef>
              <a:spcAft>
                <a:spcPts val="0"/>
              </a:spcAft>
              <a:buSzPts val="1800"/>
              <a:buChar char="●"/>
            </a:pPr>
            <a:r>
              <a:rPr lang="en"/>
              <a:t>Similar to liveness probes, Kubernetes allows you to also define a readiness probe for your pod</a:t>
            </a:r>
            <a:endParaRPr/>
          </a:p>
          <a:p>
            <a:pPr marL="457200" lvl="0" indent="-342900" algn="l" rtl="0">
              <a:spcBef>
                <a:spcPts val="1000"/>
              </a:spcBef>
              <a:spcAft>
                <a:spcPts val="0"/>
              </a:spcAft>
              <a:buSzPts val="1800"/>
              <a:buChar char="●"/>
            </a:pPr>
            <a:r>
              <a:rPr lang="en"/>
              <a:t>The readiness probe is invoked periodically and determines whether the specific pod should receive client requests or not</a:t>
            </a:r>
            <a:endParaRPr/>
          </a:p>
          <a:p>
            <a:pPr marL="457200" lvl="0" indent="-342900" algn="l" rtl="0">
              <a:spcBef>
                <a:spcPts val="1000"/>
              </a:spcBef>
              <a:spcAft>
                <a:spcPts val="1000"/>
              </a:spcAft>
              <a:buSzPts val="1800"/>
              <a:buChar char="●"/>
            </a:pPr>
            <a:r>
              <a:rPr lang="en"/>
              <a:t>When a container’s readiness probe returns success, it’s signaling that the container is ready to accept requests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Readiness Probes</a:t>
            </a:r>
            <a:endParaRPr/>
          </a:p>
        </p:txBody>
      </p:sp>
      <p:sp>
        <p:nvSpPr>
          <p:cNvPr id="361" name="Google Shape;361;p6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This notion of being ready is obviously something that’s specific to each container</a:t>
            </a:r>
            <a:endParaRPr/>
          </a:p>
          <a:p>
            <a:pPr marL="457200" lvl="0" indent="-342900" algn="l" rtl="0">
              <a:spcBef>
                <a:spcPts val="1000"/>
              </a:spcBef>
              <a:spcAft>
                <a:spcPts val="0"/>
              </a:spcAft>
              <a:buSzPts val="1800"/>
              <a:buChar char="●"/>
            </a:pPr>
            <a:r>
              <a:rPr lang="en"/>
              <a:t>Same as liveness probe Kubernetes sends request to container and based on the result either successful or unsuccessful response it decides container is ready to take trafic or still getting ready for that</a:t>
            </a:r>
            <a:endParaRPr/>
          </a:p>
          <a:p>
            <a:pPr marL="457200" lvl="0" indent="-342900" algn="l" rtl="0">
              <a:spcBef>
                <a:spcPts val="1000"/>
              </a:spcBef>
              <a:spcAft>
                <a:spcPts val="0"/>
              </a:spcAft>
              <a:buSzPts val="1800"/>
              <a:buChar char="●"/>
            </a:pPr>
            <a:r>
              <a:rPr lang="en"/>
              <a:t>Unlike liveness probes, if a container fails the readiness check, it won’t be killed or restarted</a:t>
            </a:r>
            <a:endParaRPr/>
          </a:p>
          <a:p>
            <a:pPr marL="457200" lvl="0" indent="-342900" algn="l" rtl="0">
              <a:spcBef>
                <a:spcPts val="1000"/>
              </a:spcBef>
              <a:spcAft>
                <a:spcPts val="1000"/>
              </a:spcAft>
              <a:buSzPts val="1800"/>
              <a:buChar char="●"/>
            </a:pPr>
            <a:r>
              <a:rPr lang="en"/>
              <a:t>It is good practice to always add readiness probe even its a simplest app in the container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Readiness Probes</a:t>
            </a:r>
            <a:endParaRPr/>
          </a:p>
        </p:txBody>
      </p:sp>
      <p:sp>
        <p:nvSpPr>
          <p:cNvPr id="367" name="Google Shape;367;p6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There are three types of probes</a:t>
            </a:r>
            <a:endParaRPr/>
          </a:p>
          <a:p>
            <a:pPr marL="457200" lvl="0" indent="-342900" algn="l" rtl="0">
              <a:spcBef>
                <a:spcPts val="1000"/>
              </a:spcBef>
              <a:spcAft>
                <a:spcPts val="0"/>
              </a:spcAft>
              <a:buClr>
                <a:srgbClr val="980000"/>
              </a:buClr>
              <a:buSzPts val="1800"/>
              <a:buAutoNum type="arabicPeriod"/>
            </a:pPr>
            <a:r>
              <a:rPr lang="en" b="1">
                <a:solidFill>
                  <a:srgbClr val="980000"/>
                </a:solidFill>
              </a:rPr>
              <a:t>HTTP GET</a:t>
            </a:r>
            <a:endParaRPr b="1">
              <a:solidFill>
                <a:srgbClr val="980000"/>
              </a:solidFill>
            </a:endParaRPr>
          </a:p>
          <a:p>
            <a:pPr marL="914400" marR="0" lvl="1" indent="-342900" algn="l" rtl="0">
              <a:lnSpc>
                <a:spcPct val="115000"/>
              </a:lnSpc>
              <a:spcBef>
                <a:spcPts val="1000"/>
              </a:spcBef>
              <a:spcAft>
                <a:spcPts val="0"/>
              </a:spcAft>
              <a:buSzPts val="1800"/>
              <a:buChar char="○"/>
            </a:pPr>
            <a:r>
              <a:rPr lang="en" sz="1800"/>
              <a:t>This type of probe send request on the container’s IP address, a port and path you specify </a:t>
            </a:r>
            <a:endParaRPr sz="1800"/>
          </a:p>
          <a:p>
            <a:pPr marL="914400" marR="0" lvl="1" indent="-342900" algn="l" rtl="0">
              <a:lnSpc>
                <a:spcPct val="115000"/>
              </a:lnSpc>
              <a:spcBef>
                <a:spcPts val="1000"/>
              </a:spcBef>
              <a:spcAft>
                <a:spcPts val="1000"/>
              </a:spcAft>
              <a:buSzPts val="1800"/>
              <a:buChar char="○"/>
            </a:pPr>
            <a:r>
              <a:rPr lang="en" sz="1800"/>
              <a:t>Probe is considered a failure and Container will be treated as not ready and no traffic will get diverted to it</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Readiness Probes</a:t>
            </a:r>
            <a:endParaRPr/>
          </a:p>
        </p:txBody>
      </p:sp>
      <p:sp>
        <p:nvSpPr>
          <p:cNvPr id="373" name="Google Shape;373;p6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980000"/>
              </a:buClr>
              <a:buSzPts val="1800"/>
              <a:buAutoNum type="arabicPeriod" startAt="2"/>
            </a:pPr>
            <a:r>
              <a:rPr lang="en" b="1">
                <a:solidFill>
                  <a:srgbClr val="980000"/>
                </a:solidFill>
              </a:rPr>
              <a:t>TCP SOCKET</a:t>
            </a:r>
            <a:endParaRPr b="1">
              <a:solidFill>
                <a:srgbClr val="980000"/>
              </a:solidFill>
            </a:endParaRPr>
          </a:p>
          <a:p>
            <a:pPr marL="914400" lvl="1" indent="-342900" algn="l" rtl="0">
              <a:spcBef>
                <a:spcPts val="1000"/>
              </a:spcBef>
              <a:spcAft>
                <a:spcPts val="0"/>
              </a:spcAft>
              <a:buSzPts val="1800"/>
              <a:buChar char="○"/>
            </a:pPr>
            <a:r>
              <a:rPr lang="en" sz="1800"/>
              <a:t>TCP Socket probe tries to open a TCP connection to the specified port of the container</a:t>
            </a:r>
            <a:endParaRPr sz="1800"/>
          </a:p>
          <a:p>
            <a:pPr marL="914400" lvl="1" indent="-342900" algn="l" rtl="0">
              <a:spcBef>
                <a:spcPts val="1000"/>
              </a:spcBef>
              <a:spcAft>
                <a:spcPts val="0"/>
              </a:spcAft>
              <a:buSzPts val="1800"/>
              <a:buChar char="○"/>
            </a:pPr>
            <a:r>
              <a:rPr lang="en" sz="1800"/>
              <a:t>If the connection is established successfully, container will marked as ready and it will receive traffic</a:t>
            </a:r>
            <a:endParaRPr sz="1800"/>
          </a:p>
          <a:p>
            <a:pPr marL="914400" lvl="1" indent="-342900" algn="l" rtl="0">
              <a:spcBef>
                <a:spcPts val="1000"/>
              </a:spcBef>
              <a:spcAft>
                <a:spcPts val="0"/>
              </a:spcAft>
              <a:buSzPts val="1800"/>
              <a:buChar char="○"/>
            </a:pPr>
            <a:r>
              <a:rPr lang="en" sz="1800"/>
              <a:t>Otherwise, Kubernetes will wait and rerun the probe to check the status again</a:t>
            </a:r>
            <a:endParaRPr sz="1800"/>
          </a:p>
          <a:p>
            <a:pPr marL="0" lvl="0" indent="0" algn="l" rtl="0">
              <a:spcBef>
                <a:spcPts val="1000"/>
              </a:spcBef>
              <a:spcAft>
                <a:spcPts val="1000"/>
              </a:spcAft>
              <a:buNone/>
            </a:pP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a:t>When we create pod, our application is not accessible to outer world</a:t>
            </a:r>
            <a:endParaRPr sz="1700"/>
          </a:p>
          <a:p>
            <a:pPr marL="457200" lvl="0" indent="-336550" algn="l" rtl="0">
              <a:spcBef>
                <a:spcPts val="1000"/>
              </a:spcBef>
              <a:spcAft>
                <a:spcPts val="0"/>
              </a:spcAft>
              <a:buSzPts val="1700"/>
              <a:buChar char="●"/>
            </a:pPr>
            <a:r>
              <a:rPr lang="en" sz="1700"/>
              <a:t>We then used kubectl port-forward to forward the pod</a:t>
            </a:r>
            <a:endParaRPr sz="1700"/>
          </a:p>
          <a:p>
            <a:pPr marL="457200" lvl="0" indent="-336550" algn="l" rtl="0">
              <a:spcBef>
                <a:spcPts val="1000"/>
              </a:spcBef>
              <a:spcAft>
                <a:spcPts val="0"/>
              </a:spcAft>
              <a:buSzPts val="1700"/>
              <a:buChar char="●"/>
            </a:pPr>
            <a:r>
              <a:rPr lang="en" sz="1700"/>
              <a:t>Port-forward command solve our problem by making single specified pod to outer world</a:t>
            </a:r>
            <a:endParaRPr sz="1700"/>
          </a:p>
          <a:p>
            <a:pPr marL="457200" lvl="0" indent="-336550" algn="l" rtl="0">
              <a:spcBef>
                <a:spcPts val="1000"/>
              </a:spcBef>
              <a:spcAft>
                <a:spcPts val="0"/>
              </a:spcAft>
              <a:buSzPts val="1700"/>
              <a:buChar char="●"/>
            </a:pPr>
            <a:r>
              <a:rPr lang="en" sz="1700"/>
              <a:t>Think of the situation where you have hundreds of pods and each pod have multiple copies</a:t>
            </a:r>
            <a:endParaRPr sz="1700"/>
          </a:p>
          <a:p>
            <a:pPr marL="457200" lvl="0" indent="-336550" algn="l" rtl="0">
              <a:spcBef>
                <a:spcPts val="1000"/>
              </a:spcBef>
              <a:spcAft>
                <a:spcPts val="0"/>
              </a:spcAft>
              <a:buSzPts val="1700"/>
              <a:buChar char="●"/>
            </a:pPr>
            <a:r>
              <a:rPr lang="en" sz="1700"/>
              <a:t>In the situation like that port-forward is not the best option to use</a:t>
            </a:r>
            <a:endParaRPr sz="1700"/>
          </a:p>
          <a:p>
            <a:pPr marL="457200" lvl="0" indent="-336550" algn="l" rtl="0">
              <a:spcBef>
                <a:spcPts val="1000"/>
              </a:spcBef>
              <a:spcAft>
                <a:spcPts val="1000"/>
              </a:spcAft>
              <a:buSzPts val="1700"/>
              <a:buChar char="●"/>
            </a:pPr>
            <a:r>
              <a:rPr lang="en" sz="1700"/>
              <a:t>Instead we create a resource provided by kubernetes called Service</a:t>
            </a:r>
            <a:endParaRPr sz="1700"/>
          </a:p>
        </p:txBody>
      </p:sp>
      <p:sp>
        <p:nvSpPr>
          <p:cNvPr id="182" name="Google Shape;182;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Service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Readiness Probes</a:t>
            </a:r>
            <a:endParaRPr/>
          </a:p>
        </p:txBody>
      </p:sp>
      <p:sp>
        <p:nvSpPr>
          <p:cNvPr id="379" name="Google Shape;379;p6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980000"/>
              </a:buClr>
              <a:buSzPts val="1800"/>
              <a:buAutoNum type="arabicPeriod" startAt="3"/>
            </a:pPr>
            <a:r>
              <a:rPr lang="en" b="1">
                <a:solidFill>
                  <a:srgbClr val="980000"/>
                </a:solidFill>
              </a:rPr>
              <a:t>EXEC Probe</a:t>
            </a:r>
            <a:endParaRPr b="1">
              <a:solidFill>
                <a:srgbClr val="980000"/>
              </a:solidFill>
            </a:endParaRPr>
          </a:p>
          <a:p>
            <a:pPr marL="914400" lvl="1" indent="-342900" algn="l" rtl="0">
              <a:spcBef>
                <a:spcPts val="1000"/>
              </a:spcBef>
              <a:spcAft>
                <a:spcPts val="0"/>
              </a:spcAft>
              <a:buSzPts val="1800"/>
              <a:buChar char="○"/>
            </a:pPr>
            <a:r>
              <a:rPr lang="en" sz="1800"/>
              <a:t>An Exec probe executes some commands you provide inside the container and checks the command’s exit status code</a:t>
            </a:r>
            <a:endParaRPr sz="1800"/>
          </a:p>
          <a:p>
            <a:pPr marL="914400" lvl="1" indent="-342900" algn="l" rtl="0">
              <a:spcBef>
                <a:spcPts val="1000"/>
              </a:spcBef>
              <a:spcAft>
                <a:spcPts val="0"/>
              </a:spcAft>
              <a:buSzPts val="1800"/>
              <a:buChar char="○"/>
            </a:pPr>
            <a:r>
              <a:rPr lang="en" sz="1800"/>
              <a:t>If the status code is 0, the probe is successful</a:t>
            </a:r>
            <a:endParaRPr sz="1800"/>
          </a:p>
          <a:p>
            <a:pPr marL="914400" lvl="1" indent="-342900" algn="l" rtl="0">
              <a:spcBef>
                <a:spcPts val="1000"/>
              </a:spcBef>
              <a:spcAft>
                <a:spcPts val="1000"/>
              </a:spcAft>
              <a:buSzPts val="1800"/>
              <a:buChar char="○"/>
            </a:pPr>
            <a:r>
              <a:rPr lang="en" sz="1800"/>
              <a:t>All other codes are considered failures</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Readiness Probes</a:t>
            </a:r>
            <a:endParaRPr/>
          </a:p>
        </p:txBody>
      </p:sp>
      <p:sp>
        <p:nvSpPr>
          <p:cNvPr id="385" name="Google Shape;385;p68"/>
          <p:cNvSpPr txBox="1">
            <a:spLocks noGrp="1"/>
          </p:cNvSpPr>
          <p:nvPr>
            <p:ph type="body" idx="1"/>
          </p:nvPr>
        </p:nvSpPr>
        <p:spPr>
          <a:xfrm>
            <a:off x="258613" y="1076275"/>
            <a:ext cx="2791200" cy="35043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400" b="1" u="sng">
                <a:solidFill>
                  <a:srgbClr val="800000"/>
                </a:solidFill>
                <a:latin typeface="Courier New"/>
                <a:ea typeface="Courier New"/>
                <a:cs typeface="Courier New"/>
                <a:sym typeface="Courier New"/>
              </a:rPr>
              <a:t>my-rn-exec.yaml</a:t>
            </a:r>
            <a:endParaRPr sz="1400" b="1" u="sng">
              <a:solidFill>
                <a:srgbClr val="80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rgbClr val="800000"/>
                </a:solidFill>
                <a:latin typeface="Courier New"/>
                <a:ea typeface="Courier New"/>
                <a:cs typeface="Courier New"/>
                <a:sym typeface="Courier New"/>
              </a:rPr>
              <a:t>kind</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Pod</a:t>
            </a:r>
            <a:endParaRPr sz="1400">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rgbClr val="800000"/>
                </a:solidFill>
                <a:latin typeface="Courier New"/>
                <a:ea typeface="Courier New"/>
                <a:cs typeface="Courier New"/>
                <a:sym typeface="Courier New"/>
              </a:rPr>
              <a:t>apiVersion</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v1</a:t>
            </a:r>
            <a:endParaRPr sz="1400">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rgbClr val="800000"/>
                </a:solidFill>
                <a:latin typeface="Courier New"/>
                <a:ea typeface="Courier New"/>
                <a:cs typeface="Courier New"/>
                <a:sym typeface="Courier New"/>
              </a:rPr>
              <a:t>metadata</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r>
              <a:rPr lang="en" sz="1400">
                <a:solidFill>
                  <a:srgbClr val="800000"/>
                </a:solidFill>
                <a:latin typeface="Courier New"/>
                <a:ea typeface="Courier New"/>
                <a:cs typeface="Courier New"/>
                <a:sym typeface="Courier New"/>
              </a:rPr>
              <a:t>name</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myapp-rn-exec</a:t>
            </a:r>
            <a:endParaRPr sz="1400">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rgbClr val="800000"/>
                </a:solidFill>
                <a:latin typeface="Courier New"/>
                <a:ea typeface="Courier New"/>
                <a:cs typeface="Courier New"/>
                <a:sym typeface="Courier New"/>
              </a:rPr>
              <a:t>spec</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r>
              <a:rPr lang="en" sz="1400">
                <a:solidFill>
                  <a:srgbClr val="800000"/>
                </a:solidFill>
                <a:latin typeface="Courier New"/>
                <a:ea typeface="Courier New"/>
                <a:cs typeface="Courier New"/>
                <a:sym typeface="Courier New"/>
              </a:rPr>
              <a:t>containers</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 </a:t>
            </a:r>
            <a:r>
              <a:rPr lang="en" sz="1400">
                <a:solidFill>
                  <a:srgbClr val="800000"/>
                </a:solidFill>
                <a:latin typeface="Courier New"/>
                <a:ea typeface="Courier New"/>
                <a:cs typeface="Courier New"/>
                <a:sym typeface="Courier New"/>
              </a:rPr>
              <a:t>name</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myapp</a:t>
            </a:r>
            <a:endParaRPr sz="1400">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r>
              <a:rPr lang="en" sz="1400">
                <a:solidFill>
                  <a:srgbClr val="800000"/>
                </a:solidFill>
                <a:latin typeface="Courier New"/>
                <a:ea typeface="Courier New"/>
                <a:cs typeface="Courier New"/>
                <a:sym typeface="Courier New"/>
              </a:rPr>
              <a:t>image</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aamirpinger/hi</a:t>
            </a:r>
            <a:endParaRPr sz="1400">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r>
              <a:rPr lang="en" sz="1400">
                <a:solidFill>
                  <a:srgbClr val="800000"/>
                </a:solidFill>
                <a:latin typeface="Courier New"/>
                <a:ea typeface="Courier New"/>
                <a:cs typeface="Courier New"/>
                <a:sym typeface="Courier New"/>
              </a:rPr>
              <a:t>ports</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 </a:t>
            </a:r>
            <a:r>
              <a:rPr lang="en" sz="1400">
                <a:solidFill>
                  <a:srgbClr val="800000"/>
                </a:solidFill>
                <a:latin typeface="Courier New"/>
                <a:ea typeface="Courier New"/>
                <a:cs typeface="Courier New"/>
                <a:sym typeface="Courier New"/>
              </a:rPr>
              <a:t>containerPort</a:t>
            </a:r>
            <a:r>
              <a:rPr lang="en" sz="1400">
                <a:solidFill>
                  <a:schemeClr val="dk1"/>
                </a:solidFill>
                <a:latin typeface="Courier New"/>
                <a:ea typeface="Courier New"/>
                <a:cs typeface="Courier New"/>
                <a:sym typeface="Courier New"/>
              </a:rPr>
              <a:t>: </a:t>
            </a:r>
            <a:r>
              <a:rPr lang="en" sz="1400">
                <a:solidFill>
                  <a:srgbClr val="09885A"/>
                </a:solidFill>
                <a:latin typeface="Courier New"/>
                <a:ea typeface="Courier New"/>
                <a:cs typeface="Courier New"/>
                <a:sym typeface="Courier New"/>
              </a:rPr>
              <a:t>80</a:t>
            </a:r>
            <a:endParaRPr sz="1400">
              <a:solidFill>
                <a:srgbClr val="09885A"/>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r>
              <a:rPr lang="en" sz="1400" b="1">
                <a:solidFill>
                  <a:srgbClr val="800000"/>
                </a:solidFill>
                <a:latin typeface="Courier New"/>
                <a:ea typeface="Courier New"/>
                <a:cs typeface="Courier New"/>
                <a:sym typeface="Courier New"/>
              </a:rPr>
              <a:t>readinessProbe</a:t>
            </a:r>
            <a:r>
              <a:rPr lang="en" sz="1400" b="1">
                <a:solidFill>
                  <a:schemeClr val="dk1"/>
                </a:solidFill>
                <a:latin typeface="Courier New"/>
                <a:ea typeface="Courier New"/>
                <a:cs typeface="Courier New"/>
                <a:sym typeface="Courier New"/>
              </a:rPr>
              <a:t>:</a:t>
            </a:r>
            <a:endParaRPr sz="140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Courier New"/>
                <a:ea typeface="Courier New"/>
                <a:cs typeface="Courier New"/>
                <a:sym typeface="Courier New"/>
              </a:rPr>
              <a:t>     </a:t>
            </a:r>
            <a:r>
              <a:rPr lang="en" sz="1400" b="1">
                <a:solidFill>
                  <a:srgbClr val="800000"/>
                </a:solidFill>
                <a:latin typeface="Courier New"/>
                <a:ea typeface="Courier New"/>
                <a:cs typeface="Courier New"/>
                <a:sym typeface="Courier New"/>
              </a:rPr>
              <a:t>exec</a:t>
            </a:r>
            <a:r>
              <a:rPr lang="en" sz="1400" b="1">
                <a:solidFill>
                  <a:schemeClr val="dk1"/>
                </a:solidFill>
                <a:latin typeface="Courier New"/>
                <a:ea typeface="Courier New"/>
                <a:cs typeface="Courier New"/>
                <a:sym typeface="Courier New"/>
              </a:rPr>
              <a:t>:</a:t>
            </a:r>
            <a:endParaRPr sz="140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Courier New"/>
                <a:ea typeface="Courier New"/>
                <a:cs typeface="Courier New"/>
                <a:sym typeface="Courier New"/>
              </a:rPr>
              <a:t>       </a:t>
            </a:r>
            <a:r>
              <a:rPr lang="en" sz="1400" b="1">
                <a:solidFill>
                  <a:srgbClr val="800000"/>
                </a:solidFill>
                <a:latin typeface="Courier New"/>
                <a:ea typeface="Courier New"/>
                <a:cs typeface="Courier New"/>
                <a:sym typeface="Courier New"/>
              </a:rPr>
              <a:t>command</a:t>
            </a:r>
            <a:r>
              <a:rPr lang="en" sz="1400" b="1">
                <a:solidFill>
                  <a:schemeClr val="dk1"/>
                </a:solidFill>
                <a:latin typeface="Courier New"/>
                <a:ea typeface="Courier New"/>
                <a:cs typeface="Courier New"/>
                <a:sym typeface="Courier New"/>
              </a:rPr>
              <a:t>:</a:t>
            </a:r>
            <a:endParaRPr sz="140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Courier New"/>
                <a:ea typeface="Courier New"/>
                <a:cs typeface="Courier New"/>
                <a:sym typeface="Courier New"/>
              </a:rPr>
              <a:t>       - </a:t>
            </a:r>
            <a:r>
              <a:rPr lang="en" sz="1400" b="1">
                <a:solidFill>
                  <a:srgbClr val="0000FF"/>
                </a:solidFill>
                <a:latin typeface="Courier New"/>
                <a:ea typeface="Courier New"/>
                <a:cs typeface="Courier New"/>
                <a:sym typeface="Courier New"/>
              </a:rPr>
              <a:t>ls</a:t>
            </a:r>
            <a:endParaRPr sz="140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chemeClr val="dk1"/>
                </a:solidFill>
                <a:latin typeface="Courier New"/>
                <a:ea typeface="Courier New"/>
                <a:cs typeface="Courier New"/>
                <a:sym typeface="Courier New"/>
              </a:rPr>
              <a:t>       - </a:t>
            </a:r>
            <a:r>
              <a:rPr lang="en" sz="1400" b="1">
                <a:solidFill>
                  <a:srgbClr val="0000FF"/>
                </a:solidFill>
                <a:latin typeface="Courier New"/>
                <a:ea typeface="Courier New"/>
                <a:cs typeface="Courier New"/>
                <a:sym typeface="Courier New"/>
              </a:rPr>
              <a:t>/tmp/ready</a:t>
            </a:r>
            <a:endParaRPr sz="1400" b="1" u="sng">
              <a:solidFill>
                <a:srgbClr val="800000"/>
              </a:solidFill>
              <a:latin typeface="Courier New"/>
              <a:ea typeface="Courier New"/>
              <a:cs typeface="Courier New"/>
              <a:sym typeface="Courier New"/>
            </a:endParaRPr>
          </a:p>
        </p:txBody>
      </p:sp>
      <p:sp>
        <p:nvSpPr>
          <p:cNvPr id="386" name="Google Shape;386;p68"/>
          <p:cNvSpPr txBox="1">
            <a:spLocks noGrp="1"/>
          </p:cNvSpPr>
          <p:nvPr>
            <p:ph type="body" idx="1"/>
          </p:nvPr>
        </p:nvSpPr>
        <p:spPr>
          <a:xfrm>
            <a:off x="6029688" y="1109750"/>
            <a:ext cx="2855700" cy="34707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400" b="1" u="sng">
                <a:solidFill>
                  <a:srgbClr val="800000"/>
                </a:solidFill>
                <a:latin typeface="Courier New"/>
                <a:ea typeface="Courier New"/>
                <a:cs typeface="Courier New"/>
                <a:sym typeface="Courier New"/>
              </a:rPr>
              <a:t>my-rn-http.yaml</a:t>
            </a:r>
            <a:endParaRPr sz="1400" b="1" u="sng">
              <a:solidFill>
                <a:srgbClr val="80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rgbClr val="800000"/>
                </a:solidFill>
                <a:latin typeface="Courier New"/>
                <a:ea typeface="Courier New"/>
                <a:cs typeface="Courier New"/>
                <a:sym typeface="Courier New"/>
              </a:rPr>
              <a:t>kind</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Pod</a:t>
            </a:r>
            <a:endParaRPr sz="1400">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rgbClr val="800000"/>
                </a:solidFill>
                <a:latin typeface="Courier New"/>
                <a:ea typeface="Courier New"/>
                <a:cs typeface="Courier New"/>
                <a:sym typeface="Courier New"/>
              </a:rPr>
              <a:t>apiVersion</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v1</a:t>
            </a:r>
            <a:endParaRPr sz="1400">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rgbClr val="800000"/>
                </a:solidFill>
                <a:latin typeface="Courier New"/>
                <a:ea typeface="Courier New"/>
                <a:cs typeface="Courier New"/>
                <a:sym typeface="Courier New"/>
              </a:rPr>
              <a:t>metadata</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r>
              <a:rPr lang="en" sz="1400">
                <a:solidFill>
                  <a:srgbClr val="800000"/>
                </a:solidFill>
                <a:latin typeface="Courier New"/>
                <a:ea typeface="Courier New"/>
                <a:cs typeface="Courier New"/>
                <a:sym typeface="Courier New"/>
              </a:rPr>
              <a:t>name</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myapp-rn-http</a:t>
            </a:r>
            <a:endParaRPr sz="1400">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rgbClr val="800000"/>
                </a:solidFill>
                <a:latin typeface="Courier New"/>
                <a:ea typeface="Courier New"/>
                <a:cs typeface="Courier New"/>
                <a:sym typeface="Courier New"/>
              </a:rPr>
              <a:t>spec</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r>
              <a:rPr lang="en" sz="1400">
                <a:solidFill>
                  <a:srgbClr val="800000"/>
                </a:solidFill>
                <a:latin typeface="Courier New"/>
                <a:ea typeface="Courier New"/>
                <a:cs typeface="Courier New"/>
                <a:sym typeface="Courier New"/>
              </a:rPr>
              <a:t>containers</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 </a:t>
            </a:r>
            <a:r>
              <a:rPr lang="en" sz="1400">
                <a:solidFill>
                  <a:srgbClr val="800000"/>
                </a:solidFill>
                <a:latin typeface="Courier New"/>
                <a:ea typeface="Courier New"/>
                <a:cs typeface="Courier New"/>
                <a:sym typeface="Courier New"/>
              </a:rPr>
              <a:t>name</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myapp</a:t>
            </a:r>
            <a:endParaRPr sz="1400">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r>
              <a:rPr lang="en" sz="1400">
                <a:solidFill>
                  <a:srgbClr val="800000"/>
                </a:solidFill>
                <a:latin typeface="Courier New"/>
                <a:ea typeface="Courier New"/>
                <a:cs typeface="Courier New"/>
                <a:sym typeface="Courier New"/>
              </a:rPr>
              <a:t>image</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aamirpinger/hi</a:t>
            </a:r>
            <a:endParaRPr sz="1400">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r>
              <a:rPr lang="en" sz="1400">
                <a:solidFill>
                  <a:srgbClr val="800000"/>
                </a:solidFill>
                <a:latin typeface="Courier New"/>
                <a:ea typeface="Courier New"/>
                <a:cs typeface="Courier New"/>
                <a:sym typeface="Courier New"/>
              </a:rPr>
              <a:t>ports</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 </a:t>
            </a:r>
            <a:r>
              <a:rPr lang="en" sz="1400">
                <a:solidFill>
                  <a:srgbClr val="800000"/>
                </a:solidFill>
                <a:latin typeface="Courier New"/>
                <a:ea typeface="Courier New"/>
                <a:cs typeface="Courier New"/>
                <a:sym typeface="Courier New"/>
              </a:rPr>
              <a:t>containerPort</a:t>
            </a:r>
            <a:r>
              <a:rPr lang="en" sz="1400">
                <a:solidFill>
                  <a:schemeClr val="dk1"/>
                </a:solidFill>
                <a:latin typeface="Courier New"/>
                <a:ea typeface="Courier New"/>
                <a:cs typeface="Courier New"/>
                <a:sym typeface="Courier New"/>
              </a:rPr>
              <a:t>: </a:t>
            </a:r>
            <a:r>
              <a:rPr lang="en" sz="1400">
                <a:solidFill>
                  <a:srgbClr val="09885A"/>
                </a:solidFill>
                <a:latin typeface="Courier New"/>
                <a:ea typeface="Courier New"/>
                <a:cs typeface="Courier New"/>
                <a:sym typeface="Courier New"/>
              </a:rPr>
              <a:t>80</a:t>
            </a:r>
            <a:endParaRPr sz="1400">
              <a:solidFill>
                <a:srgbClr val="09885A"/>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r>
              <a:rPr lang="en" sz="1400" b="1">
                <a:solidFill>
                  <a:srgbClr val="800000"/>
                </a:solidFill>
                <a:latin typeface="Courier New"/>
                <a:ea typeface="Courier New"/>
                <a:cs typeface="Courier New"/>
                <a:sym typeface="Courier New"/>
              </a:rPr>
              <a:t>readinessProbe</a:t>
            </a:r>
            <a:r>
              <a:rPr lang="en" sz="1400" b="1">
                <a:solidFill>
                  <a:schemeClr val="dk1"/>
                </a:solidFill>
                <a:latin typeface="Courier New"/>
                <a:ea typeface="Courier New"/>
                <a:cs typeface="Courier New"/>
                <a:sym typeface="Courier New"/>
              </a:rPr>
              <a:t>:</a:t>
            </a:r>
            <a:endParaRPr sz="140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Courier New"/>
                <a:ea typeface="Courier New"/>
                <a:cs typeface="Courier New"/>
                <a:sym typeface="Courier New"/>
              </a:rPr>
              <a:t>     </a:t>
            </a:r>
            <a:r>
              <a:rPr lang="en" sz="1400" b="1">
                <a:solidFill>
                  <a:srgbClr val="800000"/>
                </a:solidFill>
                <a:latin typeface="Courier New"/>
                <a:ea typeface="Courier New"/>
                <a:cs typeface="Courier New"/>
                <a:sym typeface="Courier New"/>
              </a:rPr>
              <a:t>httpGet</a:t>
            </a:r>
            <a:r>
              <a:rPr lang="en" sz="1400" b="1">
                <a:solidFill>
                  <a:schemeClr val="dk1"/>
                </a:solidFill>
                <a:latin typeface="Courier New"/>
                <a:ea typeface="Courier New"/>
                <a:cs typeface="Courier New"/>
                <a:sym typeface="Courier New"/>
              </a:rPr>
              <a:t>:     </a:t>
            </a:r>
            <a:endParaRPr sz="140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Courier New"/>
                <a:ea typeface="Courier New"/>
                <a:cs typeface="Courier New"/>
                <a:sym typeface="Courier New"/>
              </a:rPr>
              <a:t>       </a:t>
            </a:r>
            <a:r>
              <a:rPr lang="en" sz="1400" b="1">
                <a:solidFill>
                  <a:srgbClr val="800000"/>
                </a:solidFill>
                <a:latin typeface="Courier New"/>
                <a:ea typeface="Courier New"/>
                <a:cs typeface="Courier New"/>
                <a:sym typeface="Courier New"/>
              </a:rPr>
              <a:t>port</a:t>
            </a:r>
            <a:r>
              <a:rPr lang="en" sz="1400" b="1">
                <a:solidFill>
                  <a:schemeClr val="dk1"/>
                </a:solidFill>
                <a:latin typeface="Courier New"/>
                <a:ea typeface="Courier New"/>
                <a:cs typeface="Courier New"/>
                <a:sym typeface="Courier New"/>
              </a:rPr>
              <a:t>: </a:t>
            </a:r>
            <a:r>
              <a:rPr lang="en" sz="1400" b="1">
                <a:solidFill>
                  <a:srgbClr val="09885A"/>
                </a:solidFill>
                <a:latin typeface="Courier New"/>
                <a:ea typeface="Courier New"/>
                <a:cs typeface="Courier New"/>
                <a:sym typeface="Courier New"/>
              </a:rPr>
              <a:t>80</a:t>
            </a:r>
            <a:endParaRPr sz="1400" b="1">
              <a:solidFill>
                <a:srgbClr val="09885A"/>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Courier New"/>
                <a:ea typeface="Courier New"/>
                <a:cs typeface="Courier New"/>
                <a:sym typeface="Courier New"/>
              </a:rPr>
              <a:t>       </a:t>
            </a:r>
            <a:r>
              <a:rPr lang="en" sz="1400" b="1">
                <a:solidFill>
                  <a:srgbClr val="800000"/>
                </a:solidFill>
                <a:latin typeface="Courier New"/>
                <a:ea typeface="Courier New"/>
                <a:cs typeface="Courier New"/>
                <a:sym typeface="Courier New"/>
              </a:rPr>
              <a:t>path</a:t>
            </a:r>
            <a:r>
              <a:rPr lang="en" sz="1400" b="1">
                <a:solidFill>
                  <a:schemeClr val="dk1"/>
                </a:solidFill>
                <a:latin typeface="Courier New"/>
                <a:ea typeface="Courier New"/>
                <a:cs typeface="Courier New"/>
                <a:sym typeface="Courier New"/>
              </a:rPr>
              <a:t>: </a:t>
            </a:r>
            <a:r>
              <a:rPr lang="en" sz="1400" b="1">
                <a:solidFill>
                  <a:srgbClr val="0000FF"/>
                </a:solidFill>
                <a:latin typeface="Courier New"/>
                <a:ea typeface="Courier New"/>
                <a:cs typeface="Courier New"/>
                <a:sym typeface="Courier New"/>
              </a:rPr>
              <a:t>/</a:t>
            </a:r>
            <a:endParaRPr sz="1400" b="1"/>
          </a:p>
          <a:p>
            <a:pPr marL="0" lvl="0" indent="0" algn="l" rtl="0">
              <a:lnSpc>
                <a:spcPct val="100000"/>
              </a:lnSpc>
              <a:spcBef>
                <a:spcPts val="0"/>
              </a:spcBef>
              <a:spcAft>
                <a:spcPts val="0"/>
              </a:spcAft>
              <a:buNone/>
            </a:pPr>
            <a:endParaRPr sz="1400" b="1" u="sng">
              <a:solidFill>
                <a:srgbClr val="800000"/>
              </a:solidFill>
              <a:latin typeface="Courier New"/>
              <a:ea typeface="Courier New"/>
              <a:cs typeface="Courier New"/>
              <a:sym typeface="Courier New"/>
            </a:endParaRPr>
          </a:p>
        </p:txBody>
      </p:sp>
      <p:sp>
        <p:nvSpPr>
          <p:cNvPr id="387" name="Google Shape;387;p68"/>
          <p:cNvSpPr txBox="1">
            <a:spLocks noGrp="1"/>
          </p:cNvSpPr>
          <p:nvPr>
            <p:ph type="body" idx="1"/>
          </p:nvPr>
        </p:nvSpPr>
        <p:spPr>
          <a:xfrm>
            <a:off x="3111900" y="1076325"/>
            <a:ext cx="2855700" cy="35043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400" b="1" u="sng">
                <a:solidFill>
                  <a:srgbClr val="800000"/>
                </a:solidFill>
                <a:latin typeface="Courier New"/>
                <a:ea typeface="Courier New"/>
                <a:cs typeface="Courier New"/>
                <a:sym typeface="Courier New"/>
              </a:rPr>
              <a:t>my-rn-tcp.yaml</a:t>
            </a:r>
            <a:endParaRPr sz="1400" b="1" u="sng">
              <a:solidFill>
                <a:srgbClr val="80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rgbClr val="800000"/>
                </a:solidFill>
                <a:latin typeface="Courier New"/>
                <a:ea typeface="Courier New"/>
                <a:cs typeface="Courier New"/>
                <a:sym typeface="Courier New"/>
              </a:rPr>
              <a:t>kind</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Pod</a:t>
            </a:r>
            <a:endParaRPr sz="1400">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rgbClr val="800000"/>
                </a:solidFill>
                <a:latin typeface="Courier New"/>
                <a:ea typeface="Courier New"/>
                <a:cs typeface="Courier New"/>
                <a:sym typeface="Courier New"/>
              </a:rPr>
              <a:t>apiVersion</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v1</a:t>
            </a:r>
            <a:endParaRPr sz="1400">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rgbClr val="800000"/>
                </a:solidFill>
                <a:latin typeface="Courier New"/>
                <a:ea typeface="Courier New"/>
                <a:cs typeface="Courier New"/>
                <a:sym typeface="Courier New"/>
              </a:rPr>
              <a:t>metadata</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r>
              <a:rPr lang="en" sz="1400">
                <a:solidFill>
                  <a:srgbClr val="800000"/>
                </a:solidFill>
                <a:latin typeface="Courier New"/>
                <a:ea typeface="Courier New"/>
                <a:cs typeface="Courier New"/>
                <a:sym typeface="Courier New"/>
              </a:rPr>
              <a:t>name</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myapp-rn-tcp</a:t>
            </a:r>
            <a:endParaRPr sz="1400">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rgbClr val="800000"/>
                </a:solidFill>
                <a:latin typeface="Courier New"/>
                <a:ea typeface="Courier New"/>
                <a:cs typeface="Courier New"/>
                <a:sym typeface="Courier New"/>
              </a:rPr>
              <a:t>spec</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r>
              <a:rPr lang="en" sz="1400">
                <a:solidFill>
                  <a:srgbClr val="800000"/>
                </a:solidFill>
                <a:latin typeface="Courier New"/>
                <a:ea typeface="Courier New"/>
                <a:cs typeface="Courier New"/>
                <a:sym typeface="Courier New"/>
              </a:rPr>
              <a:t>containers</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 </a:t>
            </a:r>
            <a:r>
              <a:rPr lang="en" sz="1400">
                <a:solidFill>
                  <a:srgbClr val="800000"/>
                </a:solidFill>
                <a:latin typeface="Courier New"/>
                <a:ea typeface="Courier New"/>
                <a:cs typeface="Courier New"/>
                <a:sym typeface="Courier New"/>
              </a:rPr>
              <a:t>name</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myapp</a:t>
            </a:r>
            <a:endParaRPr sz="1400">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r>
              <a:rPr lang="en" sz="1400">
                <a:solidFill>
                  <a:srgbClr val="800000"/>
                </a:solidFill>
                <a:latin typeface="Courier New"/>
                <a:ea typeface="Courier New"/>
                <a:cs typeface="Courier New"/>
                <a:sym typeface="Courier New"/>
              </a:rPr>
              <a:t>image</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aamirpinger/hi</a:t>
            </a:r>
            <a:endParaRPr sz="1400">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r>
              <a:rPr lang="en" sz="1400">
                <a:solidFill>
                  <a:srgbClr val="800000"/>
                </a:solidFill>
                <a:latin typeface="Courier New"/>
                <a:ea typeface="Courier New"/>
                <a:cs typeface="Courier New"/>
                <a:sym typeface="Courier New"/>
              </a:rPr>
              <a:t>ports</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 </a:t>
            </a:r>
            <a:r>
              <a:rPr lang="en" sz="1400">
                <a:solidFill>
                  <a:srgbClr val="800000"/>
                </a:solidFill>
                <a:latin typeface="Courier New"/>
                <a:ea typeface="Courier New"/>
                <a:cs typeface="Courier New"/>
                <a:sym typeface="Courier New"/>
              </a:rPr>
              <a:t>containerPort</a:t>
            </a:r>
            <a:r>
              <a:rPr lang="en" sz="1400">
                <a:solidFill>
                  <a:schemeClr val="dk1"/>
                </a:solidFill>
                <a:latin typeface="Courier New"/>
                <a:ea typeface="Courier New"/>
                <a:cs typeface="Courier New"/>
                <a:sym typeface="Courier New"/>
              </a:rPr>
              <a:t>: </a:t>
            </a:r>
            <a:r>
              <a:rPr lang="en" sz="1400">
                <a:solidFill>
                  <a:srgbClr val="09885A"/>
                </a:solidFill>
                <a:latin typeface="Courier New"/>
                <a:ea typeface="Courier New"/>
                <a:cs typeface="Courier New"/>
                <a:sym typeface="Courier New"/>
              </a:rPr>
              <a:t>80</a:t>
            </a:r>
            <a:endParaRPr sz="1400">
              <a:solidFill>
                <a:srgbClr val="09885A"/>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Courier New"/>
                <a:ea typeface="Courier New"/>
                <a:cs typeface="Courier New"/>
                <a:sym typeface="Courier New"/>
              </a:rPr>
              <a:t>   </a:t>
            </a:r>
            <a:r>
              <a:rPr lang="en" sz="1400" b="1">
                <a:solidFill>
                  <a:srgbClr val="800000"/>
                </a:solidFill>
                <a:latin typeface="Courier New"/>
                <a:ea typeface="Courier New"/>
                <a:cs typeface="Courier New"/>
                <a:sym typeface="Courier New"/>
              </a:rPr>
              <a:t>readinessProbe</a:t>
            </a:r>
            <a:r>
              <a:rPr lang="en" sz="1400" b="1">
                <a:solidFill>
                  <a:schemeClr val="dk1"/>
                </a:solidFill>
                <a:latin typeface="Courier New"/>
                <a:ea typeface="Courier New"/>
                <a:cs typeface="Courier New"/>
                <a:sym typeface="Courier New"/>
              </a:rPr>
              <a:t>:</a:t>
            </a:r>
            <a:endParaRPr sz="140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Courier New"/>
                <a:ea typeface="Courier New"/>
                <a:cs typeface="Courier New"/>
                <a:sym typeface="Courier New"/>
              </a:rPr>
              <a:t>     </a:t>
            </a:r>
            <a:r>
              <a:rPr lang="en" sz="1400" b="1">
                <a:solidFill>
                  <a:srgbClr val="800000"/>
                </a:solidFill>
                <a:latin typeface="Courier New"/>
                <a:ea typeface="Courier New"/>
                <a:cs typeface="Courier New"/>
                <a:sym typeface="Courier New"/>
              </a:rPr>
              <a:t>tcpSocket</a:t>
            </a:r>
            <a:r>
              <a:rPr lang="en" sz="1400" b="1">
                <a:solidFill>
                  <a:schemeClr val="dk1"/>
                </a:solidFill>
                <a:latin typeface="Courier New"/>
                <a:ea typeface="Courier New"/>
                <a:cs typeface="Courier New"/>
                <a:sym typeface="Courier New"/>
              </a:rPr>
              <a:t>:</a:t>
            </a:r>
            <a:endParaRPr sz="140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Courier New"/>
                <a:ea typeface="Courier New"/>
                <a:cs typeface="Courier New"/>
                <a:sym typeface="Courier New"/>
              </a:rPr>
              <a:t>       </a:t>
            </a:r>
            <a:r>
              <a:rPr lang="en" sz="1400" b="1">
                <a:solidFill>
                  <a:srgbClr val="800000"/>
                </a:solidFill>
                <a:latin typeface="Courier New"/>
                <a:ea typeface="Courier New"/>
                <a:cs typeface="Courier New"/>
                <a:sym typeface="Courier New"/>
              </a:rPr>
              <a:t>port</a:t>
            </a:r>
            <a:r>
              <a:rPr lang="en" sz="1400" b="1">
                <a:solidFill>
                  <a:schemeClr val="dk1"/>
                </a:solidFill>
                <a:latin typeface="Courier New"/>
                <a:ea typeface="Courier New"/>
                <a:cs typeface="Courier New"/>
                <a:sym typeface="Courier New"/>
              </a:rPr>
              <a:t>: </a:t>
            </a:r>
            <a:r>
              <a:rPr lang="en" sz="1400" b="1">
                <a:solidFill>
                  <a:srgbClr val="09885A"/>
                </a:solidFill>
                <a:latin typeface="Courier New"/>
                <a:ea typeface="Courier New"/>
                <a:cs typeface="Courier New"/>
                <a:sym typeface="Courier New"/>
              </a:rPr>
              <a:t>8080</a:t>
            </a:r>
            <a:endParaRPr sz="1400" b="1">
              <a:solidFill>
                <a:srgbClr val="09885A"/>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1400">
              <a:solidFill>
                <a:srgbClr val="800000"/>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1400" b="1" u="sng">
              <a:solidFill>
                <a:srgbClr val="800000"/>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6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VOLUMES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Volumes</a:t>
            </a:r>
            <a:endParaRPr/>
          </a:p>
        </p:txBody>
      </p:sp>
      <p:sp>
        <p:nvSpPr>
          <p:cNvPr id="398" name="Google Shape;398;p7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Container contains its own directories and files</a:t>
            </a:r>
            <a:endParaRPr/>
          </a:p>
          <a:p>
            <a:pPr marL="457200" lvl="0" indent="-342900" algn="l" rtl="0">
              <a:spcBef>
                <a:spcPts val="1000"/>
              </a:spcBef>
              <a:spcAft>
                <a:spcPts val="0"/>
              </a:spcAft>
              <a:buSzPts val="1800"/>
              <a:buChar char="●"/>
            </a:pPr>
            <a:r>
              <a:rPr lang="en"/>
              <a:t>If for any reason kubernetes restarts any container, all files will be lost that we might created at runtime (e.g. log files)</a:t>
            </a:r>
            <a:endParaRPr/>
          </a:p>
          <a:p>
            <a:pPr marL="457200" lvl="0" indent="-342900" algn="l" rtl="0">
              <a:spcBef>
                <a:spcPts val="1000"/>
              </a:spcBef>
              <a:spcAft>
                <a:spcPts val="0"/>
              </a:spcAft>
              <a:buSzPts val="1800"/>
              <a:buChar char="●"/>
            </a:pPr>
            <a:r>
              <a:rPr lang="en"/>
              <a:t>Volumes in kubernetes can be thought of shared directory for the containers in a Pod at a Pod level</a:t>
            </a:r>
            <a:endParaRPr/>
          </a:p>
          <a:p>
            <a:pPr marL="457200" lvl="0" indent="-342900" algn="l" rtl="0">
              <a:spcBef>
                <a:spcPts val="1000"/>
              </a:spcBef>
              <a:spcAft>
                <a:spcPts val="0"/>
              </a:spcAft>
              <a:buSzPts val="1800"/>
              <a:buChar char="●"/>
            </a:pPr>
            <a:r>
              <a:rPr lang="en"/>
              <a:t>Pod level mean the life of that volume is dependent on Pod’s life, If Pod restarts all the files will be lost</a:t>
            </a:r>
            <a:endParaRPr/>
          </a:p>
          <a:p>
            <a:pPr marL="457200" lvl="0" indent="-342900" algn="l" rtl="0">
              <a:spcBef>
                <a:spcPts val="1000"/>
              </a:spcBef>
              <a:spcAft>
                <a:spcPts val="1000"/>
              </a:spcAft>
              <a:buSzPts val="1800"/>
              <a:buChar char="●"/>
            </a:pPr>
            <a:r>
              <a:rPr lang="en"/>
              <a:t>Shared directory means all the containers of that pod can share that directory and the files in it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Volumes</a:t>
            </a:r>
            <a:endParaRPr/>
          </a:p>
        </p:txBody>
      </p:sp>
      <p:sp>
        <p:nvSpPr>
          <p:cNvPr id="404" name="Google Shape;404;p7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Volumes aren’t a standalone Kubernetes object and cannot be created or deleted on their own</a:t>
            </a:r>
            <a:endParaRPr/>
          </a:p>
          <a:p>
            <a:pPr marL="457200" lvl="0" indent="-342900" algn="l" rtl="0">
              <a:spcBef>
                <a:spcPts val="1000"/>
              </a:spcBef>
              <a:spcAft>
                <a:spcPts val="0"/>
              </a:spcAft>
              <a:buSzPts val="1800"/>
              <a:buChar char="●"/>
            </a:pPr>
            <a:r>
              <a:rPr lang="en"/>
              <a:t>Kubernetes volumes are a component of a pod and are thus defined in the pod’s specification—much like containers</a:t>
            </a:r>
            <a:endParaRPr/>
          </a:p>
          <a:p>
            <a:pPr marL="457200" lvl="0" indent="-342900" algn="l" rtl="0">
              <a:spcBef>
                <a:spcPts val="1000"/>
              </a:spcBef>
              <a:spcAft>
                <a:spcPts val="0"/>
              </a:spcAft>
              <a:buSzPts val="1800"/>
              <a:buChar char="●"/>
            </a:pPr>
            <a:r>
              <a:rPr lang="en"/>
              <a:t>A volume is available to all containers in the pod, but it must be mounted in each container that needs to access it</a:t>
            </a:r>
            <a:endParaRPr/>
          </a:p>
          <a:p>
            <a:pPr marL="0" lvl="0" indent="0" algn="ctr" rtl="0">
              <a:spcBef>
                <a:spcPts val="1000"/>
              </a:spcBef>
              <a:spcAft>
                <a:spcPts val="1000"/>
              </a:spcAft>
              <a:buNone/>
            </a:pPr>
            <a:r>
              <a:rPr lang="en" sz="2400" b="1">
                <a:solidFill>
                  <a:srgbClr val="FF0000"/>
                </a:solidFill>
              </a:rPr>
              <a:t>Important Note: Volume name must start and end with alphabets</a:t>
            </a:r>
            <a:endParaRPr sz="2400" b="1">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Volumes</a:t>
            </a:r>
            <a:endParaRPr/>
          </a:p>
        </p:txBody>
      </p:sp>
      <p:sp>
        <p:nvSpPr>
          <p:cNvPr id="410" name="Google Shape;410;p72"/>
          <p:cNvSpPr txBox="1">
            <a:spLocks noGrp="1"/>
          </p:cNvSpPr>
          <p:nvPr>
            <p:ph type="body" idx="1"/>
          </p:nvPr>
        </p:nvSpPr>
        <p:spPr>
          <a:xfrm>
            <a:off x="219300" y="1076275"/>
            <a:ext cx="8712000" cy="37125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411" name="Google Shape;411;p72"/>
          <p:cNvSpPr txBox="1">
            <a:spLocks noGrp="1"/>
          </p:cNvSpPr>
          <p:nvPr>
            <p:ph type="body" idx="1"/>
          </p:nvPr>
        </p:nvSpPr>
        <p:spPr>
          <a:xfrm>
            <a:off x="225532" y="1076275"/>
            <a:ext cx="2060700" cy="363900"/>
          </a:xfrm>
          <a:prstGeom prst="rect">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00000"/>
                </a:solidFill>
              </a:rPr>
              <a:t>Worker node</a:t>
            </a:r>
            <a:endParaRPr>
              <a:solidFill>
                <a:srgbClr val="000000"/>
              </a:solidFill>
            </a:endParaRPr>
          </a:p>
        </p:txBody>
      </p:sp>
      <p:sp>
        <p:nvSpPr>
          <p:cNvPr id="412" name="Google Shape;412;p72"/>
          <p:cNvSpPr/>
          <p:nvPr/>
        </p:nvSpPr>
        <p:spPr>
          <a:xfrm>
            <a:off x="344750" y="1745100"/>
            <a:ext cx="4238400" cy="223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72"/>
          <p:cNvSpPr txBox="1">
            <a:spLocks noGrp="1"/>
          </p:cNvSpPr>
          <p:nvPr>
            <p:ph type="body" idx="1"/>
          </p:nvPr>
        </p:nvSpPr>
        <p:spPr>
          <a:xfrm>
            <a:off x="1225700" y="1745100"/>
            <a:ext cx="2476500" cy="363900"/>
          </a:xfrm>
          <a:prstGeom prst="rect">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00"/>
                </a:solidFill>
              </a:rPr>
              <a:t>Pod 1</a:t>
            </a:r>
            <a:endParaRPr>
              <a:solidFill>
                <a:srgbClr val="000000"/>
              </a:solidFill>
            </a:endParaRPr>
          </a:p>
        </p:txBody>
      </p:sp>
      <p:sp>
        <p:nvSpPr>
          <p:cNvPr id="414" name="Google Shape;414;p72"/>
          <p:cNvSpPr/>
          <p:nvPr/>
        </p:nvSpPr>
        <p:spPr>
          <a:xfrm>
            <a:off x="1541900" y="3480200"/>
            <a:ext cx="1844100" cy="363900"/>
          </a:xfrm>
          <a:prstGeom prst="cube">
            <a:avLst>
              <a:gd name="adj" fmla="val 25000"/>
            </a:avLst>
          </a:prstGeom>
          <a:solidFill>
            <a:srgbClr val="741B4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rPr>
              <a:t>Volume</a:t>
            </a:r>
            <a:endParaRPr sz="1800" b="1">
              <a:solidFill>
                <a:srgbClr val="FFFFFF"/>
              </a:solidFill>
            </a:endParaRPr>
          </a:p>
        </p:txBody>
      </p:sp>
      <p:sp>
        <p:nvSpPr>
          <p:cNvPr id="415" name="Google Shape;415;p72"/>
          <p:cNvSpPr/>
          <p:nvPr/>
        </p:nvSpPr>
        <p:spPr>
          <a:xfrm>
            <a:off x="4611950" y="1745100"/>
            <a:ext cx="4238400" cy="223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72"/>
          <p:cNvSpPr txBox="1">
            <a:spLocks noGrp="1"/>
          </p:cNvSpPr>
          <p:nvPr>
            <p:ph type="body" idx="1"/>
          </p:nvPr>
        </p:nvSpPr>
        <p:spPr>
          <a:xfrm>
            <a:off x="5492900" y="1745100"/>
            <a:ext cx="2476500" cy="363900"/>
          </a:xfrm>
          <a:prstGeom prst="rect">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00"/>
                </a:solidFill>
              </a:rPr>
              <a:t>Pod 2</a:t>
            </a:r>
            <a:endParaRPr>
              <a:solidFill>
                <a:srgbClr val="000000"/>
              </a:solidFill>
            </a:endParaRPr>
          </a:p>
        </p:txBody>
      </p:sp>
      <p:sp>
        <p:nvSpPr>
          <p:cNvPr id="417" name="Google Shape;417;p72"/>
          <p:cNvSpPr/>
          <p:nvPr/>
        </p:nvSpPr>
        <p:spPr>
          <a:xfrm>
            <a:off x="4611950" y="2154450"/>
            <a:ext cx="2060700" cy="1146300"/>
          </a:xfrm>
          <a:prstGeom prst="pentagon">
            <a:avLst>
              <a:gd name="hf" fmla="val 105146"/>
              <a:gd name="vf" fmla="val 11055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t>Container</a:t>
            </a:r>
            <a:endParaRPr sz="1800" b="1"/>
          </a:p>
          <a:p>
            <a:pPr marL="0" lvl="0" indent="0" algn="ctr" rtl="0">
              <a:spcBef>
                <a:spcPts val="0"/>
              </a:spcBef>
              <a:spcAft>
                <a:spcPts val="0"/>
              </a:spcAft>
              <a:buNone/>
            </a:pPr>
            <a:r>
              <a:rPr lang="en" sz="1800" b="1"/>
              <a:t>1</a:t>
            </a:r>
            <a:endParaRPr sz="1800" b="1"/>
          </a:p>
        </p:txBody>
      </p:sp>
      <p:sp>
        <p:nvSpPr>
          <p:cNvPr id="418" name="Google Shape;418;p72"/>
          <p:cNvSpPr/>
          <p:nvPr/>
        </p:nvSpPr>
        <p:spPr>
          <a:xfrm>
            <a:off x="6762250" y="2154450"/>
            <a:ext cx="2060700" cy="1146300"/>
          </a:xfrm>
          <a:prstGeom prst="pentagon">
            <a:avLst>
              <a:gd name="hf" fmla="val 105146"/>
              <a:gd name="vf" fmla="val 11055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t>Container</a:t>
            </a:r>
            <a:endParaRPr sz="1800" b="1"/>
          </a:p>
          <a:p>
            <a:pPr marL="0" lvl="0" indent="0" algn="ctr" rtl="0">
              <a:spcBef>
                <a:spcPts val="0"/>
              </a:spcBef>
              <a:spcAft>
                <a:spcPts val="0"/>
              </a:spcAft>
              <a:buNone/>
            </a:pPr>
            <a:r>
              <a:rPr lang="en" sz="1800" b="1"/>
              <a:t>2</a:t>
            </a:r>
            <a:endParaRPr sz="1800" b="1"/>
          </a:p>
        </p:txBody>
      </p:sp>
      <p:grpSp>
        <p:nvGrpSpPr>
          <p:cNvPr id="419" name="Google Shape;419;p72"/>
          <p:cNvGrpSpPr/>
          <p:nvPr/>
        </p:nvGrpSpPr>
        <p:grpSpPr>
          <a:xfrm>
            <a:off x="1056616" y="2624563"/>
            <a:ext cx="475332" cy="1081996"/>
            <a:chOff x="1056600" y="3433225"/>
            <a:chExt cx="475332" cy="428700"/>
          </a:xfrm>
        </p:grpSpPr>
        <p:cxnSp>
          <p:nvCxnSpPr>
            <p:cNvPr id="420" name="Google Shape;420;p72"/>
            <p:cNvCxnSpPr/>
            <p:nvPr/>
          </p:nvCxnSpPr>
          <p:spPr>
            <a:xfrm>
              <a:off x="1056600" y="3433225"/>
              <a:ext cx="0" cy="428700"/>
            </a:xfrm>
            <a:prstGeom prst="straightConnector1">
              <a:avLst/>
            </a:prstGeom>
            <a:noFill/>
            <a:ln w="28575" cap="flat" cmpd="sng">
              <a:solidFill>
                <a:schemeClr val="dk2"/>
              </a:solidFill>
              <a:prstDash val="solid"/>
              <a:round/>
              <a:headEnd type="none" w="med" len="med"/>
              <a:tailEnd type="none" w="med" len="med"/>
            </a:ln>
          </p:spPr>
        </p:cxnSp>
        <p:cxnSp>
          <p:nvCxnSpPr>
            <p:cNvPr id="421" name="Google Shape;421;p72"/>
            <p:cNvCxnSpPr/>
            <p:nvPr/>
          </p:nvCxnSpPr>
          <p:spPr>
            <a:xfrm>
              <a:off x="1066632" y="3851938"/>
              <a:ext cx="465300" cy="8100"/>
            </a:xfrm>
            <a:prstGeom prst="straightConnector1">
              <a:avLst/>
            </a:prstGeom>
            <a:noFill/>
            <a:ln w="28575" cap="flat" cmpd="sng">
              <a:solidFill>
                <a:schemeClr val="dk2"/>
              </a:solidFill>
              <a:prstDash val="solid"/>
              <a:round/>
              <a:headEnd type="none" w="med" len="med"/>
              <a:tailEnd type="triangle" w="med" len="med"/>
            </a:ln>
          </p:spPr>
        </p:cxnSp>
      </p:grpSp>
      <p:grpSp>
        <p:nvGrpSpPr>
          <p:cNvPr id="422" name="Google Shape;422;p72"/>
          <p:cNvGrpSpPr/>
          <p:nvPr/>
        </p:nvGrpSpPr>
        <p:grpSpPr>
          <a:xfrm flipH="1">
            <a:off x="3372521" y="3060463"/>
            <a:ext cx="574676" cy="655782"/>
            <a:chOff x="1056600" y="3433225"/>
            <a:chExt cx="475332" cy="428700"/>
          </a:xfrm>
        </p:grpSpPr>
        <p:cxnSp>
          <p:nvCxnSpPr>
            <p:cNvPr id="423" name="Google Shape;423;p72"/>
            <p:cNvCxnSpPr/>
            <p:nvPr/>
          </p:nvCxnSpPr>
          <p:spPr>
            <a:xfrm>
              <a:off x="1056600" y="3433225"/>
              <a:ext cx="0" cy="428700"/>
            </a:xfrm>
            <a:prstGeom prst="straightConnector1">
              <a:avLst/>
            </a:prstGeom>
            <a:noFill/>
            <a:ln w="28575" cap="flat" cmpd="sng">
              <a:solidFill>
                <a:schemeClr val="dk2"/>
              </a:solidFill>
              <a:prstDash val="solid"/>
              <a:round/>
              <a:headEnd type="none" w="med" len="med"/>
              <a:tailEnd type="none" w="med" len="med"/>
            </a:ln>
          </p:spPr>
        </p:cxnSp>
        <p:cxnSp>
          <p:nvCxnSpPr>
            <p:cNvPr id="424" name="Google Shape;424;p72"/>
            <p:cNvCxnSpPr/>
            <p:nvPr/>
          </p:nvCxnSpPr>
          <p:spPr>
            <a:xfrm>
              <a:off x="1066632" y="3851938"/>
              <a:ext cx="465300" cy="8100"/>
            </a:xfrm>
            <a:prstGeom prst="straightConnector1">
              <a:avLst/>
            </a:prstGeom>
            <a:noFill/>
            <a:ln w="28575" cap="flat" cmpd="sng">
              <a:solidFill>
                <a:schemeClr val="dk2"/>
              </a:solidFill>
              <a:prstDash val="solid"/>
              <a:round/>
              <a:headEnd type="none" w="med" len="med"/>
              <a:tailEnd type="triangle" w="med" len="med"/>
            </a:ln>
          </p:spPr>
        </p:cxnSp>
      </p:grpSp>
      <p:sp>
        <p:nvSpPr>
          <p:cNvPr id="425" name="Google Shape;425;p72"/>
          <p:cNvSpPr txBox="1"/>
          <p:nvPr/>
        </p:nvSpPr>
        <p:spPr>
          <a:xfrm>
            <a:off x="408700" y="4023550"/>
            <a:ext cx="4037100" cy="655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t>Container 1 and 2 share volumes with each other</a:t>
            </a:r>
            <a:endParaRPr sz="1800" b="1"/>
          </a:p>
        </p:txBody>
      </p:sp>
      <p:sp>
        <p:nvSpPr>
          <p:cNvPr id="426" name="Google Shape;426;p72"/>
          <p:cNvSpPr txBox="1"/>
          <p:nvPr/>
        </p:nvSpPr>
        <p:spPr>
          <a:xfrm>
            <a:off x="4599700" y="4023550"/>
            <a:ext cx="4037100" cy="655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t>Container 1 and 2 does not any volumes</a:t>
            </a:r>
            <a:endParaRPr sz="1800" b="1"/>
          </a:p>
        </p:txBody>
      </p:sp>
      <p:sp>
        <p:nvSpPr>
          <p:cNvPr id="427" name="Google Shape;427;p72"/>
          <p:cNvSpPr/>
          <p:nvPr/>
        </p:nvSpPr>
        <p:spPr>
          <a:xfrm>
            <a:off x="586975" y="2278250"/>
            <a:ext cx="3253200" cy="331200"/>
          </a:xfrm>
          <a:prstGeom prst="rect">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Container 1 : /usr/share/</a:t>
            </a:r>
            <a:r>
              <a:rPr lang="en" b="1">
                <a:solidFill>
                  <a:schemeClr val="dk1"/>
                </a:solidFill>
              </a:rPr>
              <a:t>nginx</a:t>
            </a:r>
            <a:r>
              <a:rPr lang="en" b="1"/>
              <a:t>/html</a:t>
            </a:r>
            <a:endParaRPr b="1"/>
          </a:p>
        </p:txBody>
      </p:sp>
      <p:sp>
        <p:nvSpPr>
          <p:cNvPr id="428" name="Google Shape;428;p72"/>
          <p:cNvSpPr/>
          <p:nvPr/>
        </p:nvSpPr>
        <p:spPr>
          <a:xfrm>
            <a:off x="2665850" y="2735450"/>
            <a:ext cx="1844100" cy="331200"/>
          </a:xfrm>
          <a:prstGeom prst="rect">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 b="1"/>
              <a:t>Container 2 : /data</a:t>
            </a:r>
            <a:endParaRPr b="1"/>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Volumes</a:t>
            </a:r>
            <a:endParaRPr/>
          </a:p>
        </p:txBody>
      </p:sp>
      <p:sp>
        <p:nvSpPr>
          <p:cNvPr id="434" name="Google Shape;434;p7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There are many types of volumes</a:t>
            </a:r>
            <a:endParaRPr/>
          </a:p>
          <a:p>
            <a:pPr marL="914400" lvl="0" indent="-342900" algn="l" rtl="0">
              <a:spcBef>
                <a:spcPts val="1000"/>
              </a:spcBef>
              <a:spcAft>
                <a:spcPts val="0"/>
              </a:spcAft>
              <a:buClr>
                <a:srgbClr val="666666"/>
              </a:buClr>
              <a:buSzPts val="1800"/>
              <a:buChar char="●"/>
            </a:pPr>
            <a:r>
              <a:rPr lang="en">
                <a:solidFill>
                  <a:srgbClr val="666666"/>
                </a:solidFill>
              </a:rPr>
              <a:t>emptyDir </a:t>
            </a:r>
            <a:endParaRPr>
              <a:solidFill>
                <a:srgbClr val="666666"/>
              </a:solidFill>
            </a:endParaRPr>
          </a:p>
          <a:p>
            <a:pPr marL="914400" lvl="1" indent="-342900" algn="l" rtl="0">
              <a:spcBef>
                <a:spcPts val="1000"/>
              </a:spcBef>
              <a:spcAft>
                <a:spcPts val="0"/>
              </a:spcAft>
              <a:buClr>
                <a:srgbClr val="666666"/>
              </a:buClr>
              <a:buSzPts val="1800"/>
              <a:buChar char="●"/>
            </a:pPr>
            <a:r>
              <a:rPr lang="en" sz="1800">
                <a:solidFill>
                  <a:srgbClr val="666666"/>
                </a:solidFill>
              </a:rPr>
              <a:t>configMap , secret , downwardAPI </a:t>
            </a:r>
            <a:endParaRPr sz="1800">
              <a:solidFill>
                <a:srgbClr val="666666"/>
              </a:solidFill>
            </a:endParaRPr>
          </a:p>
          <a:p>
            <a:pPr marL="914400" lvl="1" indent="-342900" algn="l" rtl="0">
              <a:spcBef>
                <a:spcPts val="1000"/>
              </a:spcBef>
              <a:spcAft>
                <a:spcPts val="0"/>
              </a:spcAft>
              <a:buClr>
                <a:srgbClr val="666666"/>
              </a:buClr>
              <a:buSzPts val="1800"/>
              <a:buChar char="●"/>
            </a:pPr>
            <a:r>
              <a:rPr lang="en" sz="1800">
                <a:solidFill>
                  <a:srgbClr val="666666"/>
                </a:solidFill>
              </a:rPr>
              <a:t>persistentVolumeClaim </a:t>
            </a:r>
            <a:endParaRPr sz="1800">
              <a:solidFill>
                <a:srgbClr val="666666"/>
              </a:solidFill>
            </a:endParaRPr>
          </a:p>
          <a:p>
            <a:pPr marL="914400" lvl="0" indent="-342900" algn="l" rtl="0">
              <a:spcBef>
                <a:spcPts val="1000"/>
              </a:spcBef>
              <a:spcAft>
                <a:spcPts val="0"/>
              </a:spcAft>
              <a:buClr>
                <a:srgbClr val="666666"/>
              </a:buClr>
              <a:buSzPts val="1800"/>
              <a:buChar char="●"/>
            </a:pPr>
            <a:r>
              <a:rPr lang="en">
                <a:solidFill>
                  <a:srgbClr val="666666"/>
                </a:solidFill>
              </a:rPr>
              <a:t>gitRepo</a:t>
            </a:r>
            <a:endParaRPr>
              <a:solidFill>
                <a:srgbClr val="666666"/>
              </a:solidFill>
            </a:endParaRPr>
          </a:p>
          <a:p>
            <a:pPr marL="914400" lvl="0" indent="-342900" algn="l" rtl="0">
              <a:spcBef>
                <a:spcPts val="1000"/>
              </a:spcBef>
              <a:spcAft>
                <a:spcPts val="0"/>
              </a:spcAft>
              <a:buClr>
                <a:srgbClr val="666666"/>
              </a:buClr>
              <a:buSzPts val="1800"/>
              <a:buChar char="●"/>
            </a:pPr>
            <a:r>
              <a:rPr lang="en">
                <a:solidFill>
                  <a:srgbClr val="666666"/>
                </a:solidFill>
              </a:rPr>
              <a:t>gcePersistentDisk </a:t>
            </a:r>
            <a:endParaRPr>
              <a:solidFill>
                <a:srgbClr val="666666"/>
              </a:solidFill>
            </a:endParaRPr>
          </a:p>
          <a:p>
            <a:pPr marL="914400" lvl="0" indent="-342900" algn="l" rtl="0">
              <a:spcBef>
                <a:spcPts val="1000"/>
              </a:spcBef>
              <a:spcAft>
                <a:spcPts val="0"/>
              </a:spcAft>
              <a:buClr>
                <a:srgbClr val="666666"/>
              </a:buClr>
              <a:buSzPts val="1800"/>
              <a:buChar char="●"/>
            </a:pPr>
            <a:r>
              <a:rPr lang="en">
                <a:solidFill>
                  <a:srgbClr val="666666"/>
                </a:solidFill>
              </a:rPr>
              <a:t>awsElasticBlockStore </a:t>
            </a:r>
            <a:endParaRPr>
              <a:solidFill>
                <a:srgbClr val="666666"/>
              </a:solidFill>
            </a:endParaRPr>
          </a:p>
          <a:p>
            <a:pPr marL="914400" lvl="0" indent="-342900" algn="l" rtl="0">
              <a:spcBef>
                <a:spcPts val="1000"/>
              </a:spcBef>
              <a:spcAft>
                <a:spcPts val="1000"/>
              </a:spcAft>
              <a:buClr>
                <a:srgbClr val="666666"/>
              </a:buClr>
              <a:buSzPts val="1800"/>
              <a:buChar char="●"/>
            </a:pPr>
            <a:r>
              <a:rPr lang="en">
                <a:solidFill>
                  <a:srgbClr val="666666"/>
                </a:solidFill>
              </a:rPr>
              <a:t>azureDisk</a:t>
            </a:r>
            <a:endParaRPr>
              <a:solidFill>
                <a:srgbClr val="666666"/>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7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Volumes</a:t>
            </a:r>
            <a:endParaRPr/>
          </a:p>
        </p:txBody>
      </p:sp>
      <p:sp>
        <p:nvSpPr>
          <p:cNvPr id="440" name="Google Shape;440;p74"/>
          <p:cNvSpPr txBox="1">
            <a:spLocks noGrp="1"/>
          </p:cNvSpPr>
          <p:nvPr>
            <p:ph type="body" idx="1"/>
          </p:nvPr>
        </p:nvSpPr>
        <p:spPr>
          <a:xfrm>
            <a:off x="258625" y="1076275"/>
            <a:ext cx="3359700" cy="36729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 sz="1400">
                <a:solidFill>
                  <a:srgbClr val="800000"/>
                </a:solidFill>
                <a:highlight>
                  <a:srgbClr val="FFFFFF"/>
                </a:highlight>
                <a:latin typeface="Courier New"/>
                <a:ea typeface="Courier New"/>
                <a:cs typeface="Courier New"/>
                <a:sym typeface="Courier New"/>
              </a:rPr>
              <a:t>kind</a:t>
            </a:r>
            <a:r>
              <a:rPr lang="en" sz="1400">
                <a:solidFill>
                  <a:schemeClr val="dk1"/>
                </a:solidFill>
                <a:highlight>
                  <a:srgbClr val="FFFFFF"/>
                </a:highlight>
                <a:latin typeface="Courier New"/>
                <a:ea typeface="Courier New"/>
                <a:cs typeface="Courier New"/>
                <a:sym typeface="Courier New"/>
              </a:rPr>
              <a:t>: </a:t>
            </a:r>
            <a:r>
              <a:rPr lang="en" sz="1400">
                <a:solidFill>
                  <a:srgbClr val="0000FF"/>
                </a:solidFill>
                <a:highlight>
                  <a:srgbClr val="FFFFFF"/>
                </a:highlight>
                <a:latin typeface="Courier New"/>
                <a:ea typeface="Courier New"/>
                <a:cs typeface="Courier New"/>
                <a:sym typeface="Courier New"/>
              </a:rPr>
              <a:t>Pod</a:t>
            </a:r>
            <a:endParaRPr sz="1400">
              <a:solidFill>
                <a:srgbClr val="0000FF"/>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400">
                <a:solidFill>
                  <a:srgbClr val="800000"/>
                </a:solidFill>
                <a:highlight>
                  <a:srgbClr val="FFFFFF"/>
                </a:highlight>
                <a:latin typeface="Courier New"/>
                <a:ea typeface="Courier New"/>
                <a:cs typeface="Courier New"/>
                <a:sym typeface="Courier New"/>
              </a:rPr>
              <a:t>apiVersion</a:t>
            </a:r>
            <a:r>
              <a:rPr lang="en" sz="1400">
                <a:solidFill>
                  <a:schemeClr val="dk1"/>
                </a:solidFill>
                <a:highlight>
                  <a:srgbClr val="FFFFFF"/>
                </a:highlight>
                <a:latin typeface="Courier New"/>
                <a:ea typeface="Courier New"/>
                <a:cs typeface="Courier New"/>
                <a:sym typeface="Courier New"/>
              </a:rPr>
              <a:t>: </a:t>
            </a:r>
            <a:r>
              <a:rPr lang="en" sz="1400">
                <a:solidFill>
                  <a:srgbClr val="0000FF"/>
                </a:solidFill>
                <a:highlight>
                  <a:srgbClr val="FFFFFF"/>
                </a:highlight>
                <a:latin typeface="Courier New"/>
                <a:ea typeface="Courier New"/>
                <a:cs typeface="Courier New"/>
                <a:sym typeface="Courier New"/>
              </a:rPr>
              <a:t>v1</a:t>
            </a:r>
            <a:endParaRPr sz="1400">
              <a:solidFill>
                <a:srgbClr val="0000FF"/>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400">
                <a:solidFill>
                  <a:srgbClr val="800000"/>
                </a:solidFill>
                <a:highlight>
                  <a:srgbClr val="FFFFFF"/>
                </a:highlight>
                <a:latin typeface="Courier New"/>
                <a:ea typeface="Courier New"/>
                <a:cs typeface="Courier New"/>
                <a:sym typeface="Courier New"/>
              </a:rPr>
              <a:t>metadata</a:t>
            </a:r>
            <a:r>
              <a:rPr lang="en" sz="1400">
                <a:solidFill>
                  <a:schemeClr val="dk1"/>
                </a:solidFill>
                <a:highlight>
                  <a:srgbClr val="FFFFFF"/>
                </a:highlight>
                <a:latin typeface="Courier New"/>
                <a:ea typeface="Courier New"/>
                <a:cs typeface="Courier New"/>
                <a:sym typeface="Courier New"/>
              </a:rPr>
              <a:t>:</a:t>
            </a:r>
            <a:endParaRPr sz="140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a:t>
            </a:r>
            <a:r>
              <a:rPr lang="en" sz="1400">
                <a:solidFill>
                  <a:srgbClr val="800000"/>
                </a:solidFill>
                <a:highlight>
                  <a:srgbClr val="FFFFFF"/>
                </a:highlight>
                <a:latin typeface="Courier New"/>
                <a:ea typeface="Courier New"/>
                <a:cs typeface="Courier New"/>
                <a:sym typeface="Courier New"/>
              </a:rPr>
              <a:t>name</a:t>
            </a:r>
            <a:r>
              <a:rPr lang="en" sz="1400">
                <a:solidFill>
                  <a:schemeClr val="dk1"/>
                </a:solidFill>
                <a:highlight>
                  <a:srgbClr val="FFFFFF"/>
                </a:highlight>
                <a:latin typeface="Courier New"/>
                <a:ea typeface="Courier New"/>
                <a:cs typeface="Courier New"/>
                <a:sym typeface="Courier New"/>
              </a:rPr>
              <a:t>: </a:t>
            </a:r>
            <a:r>
              <a:rPr lang="en" sz="1400">
                <a:solidFill>
                  <a:srgbClr val="0000FF"/>
                </a:solidFill>
                <a:highlight>
                  <a:srgbClr val="FFFFFF"/>
                </a:highlight>
                <a:latin typeface="Courier New"/>
                <a:ea typeface="Courier New"/>
                <a:cs typeface="Courier New"/>
                <a:sym typeface="Courier New"/>
              </a:rPr>
              <a:t>my-pod-with-vol</a:t>
            </a:r>
            <a:endParaRPr sz="1400">
              <a:solidFill>
                <a:srgbClr val="0000FF"/>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400">
                <a:solidFill>
                  <a:srgbClr val="800000"/>
                </a:solidFill>
                <a:highlight>
                  <a:srgbClr val="FFFFFF"/>
                </a:highlight>
                <a:latin typeface="Courier New"/>
                <a:ea typeface="Courier New"/>
                <a:cs typeface="Courier New"/>
                <a:sym typeface="Courier New"/>
              </a:rPr>
              <a:t>spec</a:t>
            </a:r>
            <a:r>
              <a:rPr lang="en" sz="1400">
                <a:solidFill>
                  <a:schemeClr val="dk1"/>
                </a:solidFill>
                <a:highlight>
                  <a:srgbClr val="FFFFFF"/>
                </a:highlight>
                <a:latin typeface="Courier New"/>
                <a:ea typeface="Courier New"/>
                <a:cs typeface="Courier New"/>
                <a:sym typeface="Courier New"/>
              </a:rPr>
              <a:t>:</a:t>
            </a:r>
            <a:endParaRPr sz="140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a:t>
            </a:r>
            <a:r>
              <a:rPr lang="en" sz="1400">
                <a:solidFill>
                  <a:srgbClr val="800000"/>
                </a:solidFill>
                <a:highlight>
                  <a:srgbClr val="FFFFFF"/>
                </a:highlight>
                <a:latin typeface="Courier New"/>
                <a:ea typeface="Courier New"/>
                <a:cs typeface="Courier New"/>
                <a:sym typeface="Courier New"/>
              </a:rPr>
              <a:t>volumes</a:t>
            </a:r>
            <a:r>
              <a:rPr lang="en" sz="1400">
                <a:solidFill>
                  <a:schemeClr val="dk1"/>
                </a:solidFill>
                <a:highlight>
                  <a:srgbClr val="FFFFFF"/>
                </a:highlight>
                <a:latin typeface="Courier New"/>
                <a:ea typeface="Courier New"/>
                <a:cs typeface="Courier New"/>
                <a:sym typeface="Courier New"/>
              </a:rPr>
              <a:t>:</a:t>
            </a:r>
            <a:endParaRPr sz="140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 </a:t>
            </a:r>
            <a:r>
              <a:rPr lang="en" sz="1400">
                <a:solidFill>
                  <a:srgbClr val="800000"/>
                </a:solidFill>
                <a:highlight>
                  <a:srgbClr val="FFFFFF"/>
                </a:highlight>
                <a:latin typeface="Courier New"/>
                <a:ea typeface="Courier New"/>
                <a:cs typeface="Courier New"/>
                <a:sym typeface="Courier New"/>
              </a:rPr>
              <a:t>name</a:t>
            </a:r>
            <a:r>
              <a:rPr lang="en" sz="1400">
                <a:solidFill>
                  <a:schemeClr val="dk1"/>
                </a:solidFill>
                <a:highlight>
                  <a:srgbClr val="FFFFFF"/>
                </a:highlight>
                <a:latin typeface="Courier New"/>
                <a:ea typeface="Courier New"/>
                <a:cs typeface="Courier New"/>
                <a:sym typeface="Courier New"/>
              </a:rPr>
              <a:t>: </a:t>
            </a:r>
            <a:r>
              <a:rPr lang="en" sz="1400">
                <a:solidFill>
                  <a:srgbClr val="0000FF"/>
                </a:solidFill>
                <a:highlight>
                  <a:srgbClr val="FFFFFF"/>
                </a:highlight>
                <a:latin typeface="Courier New"/>
                <a:ea typeface="Courier New"/>
                <a:cs typeface="Courier New"/>
                <a:sym typeface="Courier New"/>
              </a:rPr>
              <a:t>share-dir</a:t>
            </a:r>
            <a:endParaRPr sz="1400">
              <a:solidFill>
                <a:srgbClr val="0000FF"/>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a:t>
            </a:r>
            <a:r>
              <a:rPr lang="en" sz="1400">
                <a:solidFill>
                  <a:srgbClr val="800000"/>
                </a:solidFill>
                <a:highlight>
                  <a:srgbClr val="FFFFFF"/>
                </a:highlight>
                <a:latin typeface="Courier New"/>
                <a:ea typeface="Courier New"/>
                <a:cs typeface="Courier New"/>
                <a:sym typeface="Courier New"/>
              </a:rPr>
              <a:t>emptyDir</a:t>
            </a:r>
            <a:r>
              <a:rPr lang="en" sz="1400">
                <a:solidFill>
                  <a:schemeClr val="dk1"/>
                </a:solidFill>
                <a:highlight>
                  <a:srgbClr val="FFFFFF"/>
                </a:highlight>
                <a:latin typeface="Courier New"/>
                <a:ea typeface="Courier New"/>
                <a:cs typeface="Courier New"/>
                <a:sym typeface="Courier New"/>
              </a:rPr>
              <a:t>: {}</a:t>
            </a:r>
            <a:endParaRPr sz="140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a:t>
            </a:r>
            <a:r>
              <a:rPr lang="en" sz="1400">
                <a:solidFill>
                  <a:srgbClr val="800000"/>
                </a:solidFill>
                <a:highlight>
                  <a:srgbClr val="FFFFFF"/>
                </a:highlight>
                <a:latin typeface="Courier New"/>
                <a:ea typeface="Courier New"/>
                <a:cs typeface="Courier New"/>
                <a:sym typeface="Courier New"/>
              </a:rPr>
              <a:t>containers</a:t>
            </a:r>
            <a:r>
              <a:rPr lang="en" sz="1400">
                <a:solidFill>
                  <a:schemeClr val="dk1"/>
                </a:solidFill>
                <a:highlight>
                  <a:srgbClr val="FFFFFF"/>
                </a:highlight>
                <a:latin typeface="Courier New"/>
                <a:ea typeface="Courier New"/>
                <a:cs typeface="Courier New"/>
                <a:sym typeface="Courier New"/>
              </a:rPr>
              <a:t>:</a:t>
            </a:r>
            <a:endParaRPr sz="140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 </a:t>
            </a:r>
            <a:r>
              <a:rPr lang="en" sz="1400">
                <a:solidFill>
                  <a:srgbClr val="800000"/>
                </a:solidFill>
                <a:highlight>
                  <a:srgbClr val="FFFFFF"/>
                </a:highlight>
                <a:latin typeface="Courier New"/>
                <a:ea typeface="Courier New"/>
                <a:cs typeface="Courier New"/>
                <a:sym typeface="Courier New"/>
              </a:rPr>
              <a:t>name</a:t>
            </a:r>
            <a:r>
              <a:rPr lang="en" sz="1400">
                <a:solidFill>
                  <a:schemeClr val="dk1"/>
                </a:solidFill>
                <a:highlight>
                  <a:srgbClr val="FFFFFF"/>
                </a:highlight>
                <a:latin typeface="Courier New"/>
                <a:ea typeface="Courier New"/>
                <a:cs typeface="Courier New"/>
                <a:sym typeface="Courier New"/>
              </a:rPr>
              <a:t>: </a:t>
            </a:r>
            <a:r>
              <a:rPr lang="en" sz="1400">
                <a:solidFill>
                  <a:srgbClr val="0000FF"/>
                </a:solidFill>
                <a:highlight>
                  <a:srgbClr val="FFFFFF"/>
                </a:highlight>
                <a:latin typeface="Courier New"/>
                <a:ea typeface="Courier New"/>
                <a:cs typeface="Courier New"/>
                <a:sym typeface="Courier New"/>
              </a:rPr>
              <a:t>container-one</a:t>
            </a:r>
            <a:endParaRPr sz="1400">
              <a:solidFill>
                <a:srgbClr val="0000FF"/>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a:t>
            </a:r>
            <a:r>
              <a:rPr lang="en" sz="1400">
                <a:solidFill>
                  <a:srgbClr val="800000"/>
                </a:solidFill>
                <a:highlight>
                  <a:srgbClr val="FFFFFF"/>
                </a:highlight>
                <a:latin typeface="Courier New"/>
                <a:ea typeface="Courier New"/>
                <a:cs typeface="Courier New"/>
                <a:sym typeface="Courier New"/>
              </a:rPr>
              <a:t>image</a:t>
            </a:r>
            <a:r>
              <a:rPr lang="en" sz="1400">
                <a:solidFill>
                  <a:schemeClr val="dk1"/>
                </a:solidFill>
                <a:highlight>
                  <a:srgbClr val="FFFFFF"/>
                </a:highlight>
                <a:latin typeface="Courier New"/>
                <a:ea typeface="Courier New"/>
                <a:cs typeface="Courier New"/>
                <a:sym typeface="Courier New"/>
              </a:rPr>
              <a:t>: </a:t>
            </a:r>
            <a:r>
              <a:rPr lang="en" sz="1400">
                <a:solidFill>
                  <a:srgbClr val="0000FF"/>
                </a:solidFill>
                <a:highlight>
                  <a:srgbClr val="FFFFFF"/>
                </a:highlight>
                <a:latin typeface="Courier New"/>
                <a:ea typeface="Courier New"/>
                <a:cs typeface="Courier New"/>
                <a:sym typeface="Courier New"/>
              </a:rPr>
              <a:t>aamirpinger/logfile_nodejs</a:t>
            </a:r>
            <a:endParaRPr sz="1400">
              <a:solidFill>
                <a:srgbClr val="800000"/>
              </a:solidFill>
              <a:highlight>
                <a:srgbClr val="FFFFFF"/>
              </a:highlight>
              <a:latin typeface="Courier New"/>
              <a:ea typeface="Courier New"/>
              <a:cs typeface="Courier New"/>
              <a:sym typeface="Courier New"/>
            </a:endParaRPr>
          </a:p>
        </p:txBody>
      </p:sp>
      <p:sp>
        <p:nvSpPr>
          <p:cNvPr id="441" name="Google Shape;441;p74"/>
          <p:cNvSpPr txBox="1">
            <a:spLocks noGrp="1"/>
          </p:cNvSpPr>
          <p:nvPr>
            <p:ph type="body" idx="1"/>
          </p:nvPr>
        </p:nvSpPr>
        <p:spPr>
          <a:xfrm>
            <a:off x="3688175" y="1076275"/>
            <a:ext cx="5342700" cy="36729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a:t>
            </a:r>
            <a:r>
              <a:rPr lang="en" sz="1400">
                <a:solidFill>
                  <a:srgbClr val="800000"/>
                </a:solidFill>
                <a:highlight>
                  <a:srgbClr val="FFFFFF"/>
                </a:highlight>
                <a:latin typeface="Courier New"/>
                <a:ea typeface="Courier New"/>
                <a:cs typeface="Courier New"/>
                <a:sym typeface="Courier New"/>
              </a:rPr>
              <a:t>ports</a:t>
            </a:r>
            <a:r>
              <a:rPr lang="en" sz="1400">
                <a:solidFill>
                  <a:schemeClr val="dk1"/>
                </a:solidFill>
                <a:highlight>
                  <a:srgbClr val="FFFFFF"/>
                </a:highlight>
                <a:latin typeface="Courier New"/>
                <a:ea typeface="Courier New"/>
                <a:cs typeface="Courier New"/>
                <a:sym typeface="Courier New"/>
              </a:rPr>
              <a:t>:</a:t>
            </a:r>
            <a:endParaRPr sz="140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 </a:t>
            </a:r>
            <a:r>
              <a:rPr lang="en" sz="1400">
                <a:solidFill>
                  <a:srgbClr val="800000"/>
                </a:solidFill>
                <a:highlight>
                  <a:srgbClr val="FFFFFF"/>
                </a:highlight>
                <a:latin typeface="Courier New"/>
                <a:ea typeface="Courier New"/>
                <a:cs typeface="Courier New"/>
                <a:sym typeface="Courier New"/>
              </a:rPr>
              <a:t>containerPort</a:t>
            </a:r>
            <a:r>
              <a:rPr lang="en" sz="1400">
                <a:solidFill>
                  <a:schemeClr val="dk1"/>
                </a:solidFill>
                <a:highlight>
                  <a:srgbClr val="FFFFFF"/>
                </a:highlight>
                <a:latin typeface="Courier New"/>
                <a:ea typeface="Courier New"/>
                <a:cs typeface="Courier New"/>
                <a:sym typeface="Courier New"/>
              </a:rPr>
              <a:t>: </a:t>
            </a:r>
            <a:r>
              <a:rPr lang="en" sz="1400">
                <a:solidFill>
                  <a:srgbClr val="09885A"/>
                </a:solidFill>
                <a:highlight>
                  <a:srgbClr val="FFFFFF"/>
                </a:highlight>
                <a:latin typeface="Courier New"/>
                <a:ea typeface="Courier New"/>
                <a:cs typeface="Courier New"/>
                <a:sym typeface="Courier New"/>
              </a:rPr>
              <a:t>80</a:t>
            </a:r>
            <a:endParaRPr sz="1400">
              <a:solidFill>
                <a:srgbClr val="09885A"/>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a:t>
            </a:r>
            <a:r>
              <a:rPr lang="en" sz="1400">
                <a:solidFill>
                  <a:srgbClr val="800000"/>
                </a:solidFill>
                <a:highlight>
                  <a:srgbClr val="FFFFFF"/>
                </a:highlight>
                <a:latin typeface="Courier New"/>
                <a:ea typeface="Courier New"/>
                <a:cs typeface="Courier New"/>
                <a:sym typeface="Courier New"/>
              </a:rPr>
              <a:t>volumeMounts</a:t>
            </a:r>
            <a:r>
              <a:rPr lang="en" sz="1400">
                <a:solidFill>
                  <a:schemeClr val="dk1"/>
                </a:solidFill>
                <a:highlight>
                  <a:srgbClr val="FFFFFF"/>
                </a:highlight>
                <a:latin typeface="Courier New"/>
                <a:ea typeface="Courier New"/>
                <a:cs typeface="Courier New"/>
                <a:sym typeface="Courier New"/>
              </a:rPr>
              <a:t>:</a:t>
            </a:r>
            <a:endParaRPr sz="140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 </a:t>
            </a:r>
            <a:r>
              <a:rPr lang="en" sz="1400">
                <a:solidFill>
                  <a:srgbClr val="800000"/>
                </a:solidFill>
                <a:highlight>
                  <a:srgbClr val="FFFFFF"/>
                </a:highlight>
                <a:latin typeface="Courier New"/>
                <a:ea typeface="Courier New"/>
                <a:cs typeface="Courier New"/>
                <a:sym typeface="Courier New"/>
              </a:rPr>
              <a:t>name</a:t>
            </a:r>
            <a:r>
              <a:rPr lang="en" sz="1400">
                <a:solidFill>
                  <a:schemeClr val="dk1"/>
                </a:solidFill>
                <a:highlight>
                  <a:srgbClr val="FFFFFF"/>
                </a:highlight>
                <a:latin typeface="Courier New"/>
                <a:ea typeface="Courier New"/>
                <a:cs typeface="Courier New"/>
                <a:sym typeface="Courier New"/>
              </a:rPr>
              <a:t>: </a:t>
            </a:r>
            <a:r>
              <a:rPr lang="en" sz="1400">
                <a:solidFill>
                  <a:srgbClr val="0000FF"/>
                </a:solidFill>
                <a:highlight>
                  <a:srgbClr val="FFFFFF"/>
                </a:highlight>
                <a:latin typeface="Courier New"/>
                <a:ea typeface="Courier New"/>
                <a:cs typeface="Courier New"/>
                <a:sym typeface="Courier New"/>
              </a:rPr>
              <a:t>share-dir</a:t>
            </a:r>
            <a:endParaRPr sz="1400">
              <a:solidFill>
                <a:srgbClr val="0000FF"/>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a:t>
            </a:r>
            <a:r>
              <a:rPr lang="en" sz="1400">
                <a:solidFill>
                  <a:srgbClr val="800000"/>
                </a:solidFill>
                <a:highlight>
                  <a:srgbClr val="FFFFFF"/>
                </a:highlight>
                <a:latin typeface="Courier New"/>
                <a:ea typeface="Courier New"/>
                <a:cs typeface="Courier New"/>
                <a:sym typeface="Courier New"/>
              </a:rPr>
              <a:t>mountPath</a:t>
            </a:r>
            <a:r>
              <a:rPr lang="en" sz="1400">
                <a:solidFill>
                  <a:schemeClr val="dk1"/>
                </a:solidFill>
                <a:highlight>
                  <a:srgbClr val="FFFFFF"/>
                </a:highlight>
                <a:latin typeface="Courier New"/>
                <a:ea typeface="Courier New"/>
                <a:cs typeface="Courier New"/>
                <a:sym typeface="Courier New"/>
              </a:rPr>
              <a:t>: </a:t>
            </a:r>
            <a:r>
              <a:rPr lang="en" sz="1400">
                <a:solidFill>
                  <a:srgbClr val="0000FF"/>
                </a:solidFill>
                <a:highlight>
                  <a:srgbClr val="FFFFFF"/>
                </a:highlight>
                <a:latin typeface="Courier New"/>
                <a:ea typeface="Courier New"/>
                <a:cs typeface="Courier New"/>
                <a:sym typeface="Courier New"/>
              </a:rPr>
              <a:t>/data</a:t>
            </a:r>
            <a:endParaRPr sz="1400">
              <a:solidFill>
                <a:srgbClr val="0000FF"/>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 </a:t>
            </a:r>
            <a:r>
              <a:rPr lang="en" sz="1400">
                <a:solidFill>
                  <a:srgbClr val="800000"/>
                </a:solidFill>
                <a:highlight>
                  <a:srgbClr val="FFFFFF"/>
                </a:highlight>
                <a:latin typeface="Courier New"/>
                <a:ea typeface="Courier New"/>
                <a:cs typeface="Courier New"/>
                <a:sym typeface="Courier New"/>
              </a:rPr>
              <a:t>name</a:t>
            </a:r>
            <a:r>
              <a:rPr lang="en" sz="1400">
                <a:solidFill>
                  <a:schemeClr val="dk1"/>
                </a:solidFill>
                <a:highlight>
                  <a:srgbClr val="FFFFFF"/>
                </a:highlight>
                <a:latin typeface="Courier New"/>
                <a:ea typeface="Courier New"/>
                <a:cs typeface="Courier New"/>
                <a:sym typeface="Courier New"/>
              </a:rPr>
              <a:t>: </a:t>
            </a:r>
            <a:r>
              <a:rPr lang="en" sz="1400">
                <a:solidFill>
                  <a:srgbClr val="0000FF"/>
                </a:solidFill>
                <a:highlight>
                  <a:srgbClr val="FFFFFF"/>
                </a:highlight>
                <a:latin typeface="Courier New"/>
                <a:ea typeface="Courier New"/>
                <a:cs typeface="Courier New"/>
                <a:sym typeface="Courier New"/>
              </a:rPr>
              <a:t>container-two</a:t>
            </a:r>
            <a:endParaRPr sz="1400">
              <a:solidFill>
                <a:srgbClr val="0000FF"/>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a:t>
            </a:r>
            <a:r>
              <a:rPr lang="en" sz="1400">
                <a:solidFill>
                  <a:srgbClr val="800000"/>
                </a:solidFill>
                <a:highlight>
                  <a:srgbClr val="FFFFFF"/>
                </a:highlight>
                <a:latin typeface="Courier New"/>
                <a:ea typeface="Courier New"/>
                <a:cs typeface="Courier New"/>
                <a:sym typeface="Courier New"/>
              </a:rPr>
              <a:t>image</a:t>
            </a:r>
            <a:r>
              <a:rPr lang="en" sz="1400">
                <a:solidFill>
                  <a:schemeClr val="dk1"/>
                </a:solidFill>
                <a:highlight>
                  <a:srgbClr val="FFFFFF"/>
                </a:highlight>
                <a:latin typeface="Courier New"/>
                <a:ea typeface="Courier New"/>
                <a:cs typeface="Courier New"/>
                <a:sym typeface="Courier New"/>
              </a:rPr>
              <a:t>: </a:t>
            </a:r>
            <a:r>
              <a:rPr lang="en" sz="1400">
                <a:solidFill>
                  <a:srgbClr val="0000FF"/>
                </a:solidFill>
                <a:highlight>
                  <a:srgbClr val="FFFFFF"/>
                </a:highlight>
                <a:latin typeface="Courier New"/>
                <a:ea typeface="Courier New"/>
                <a:cs typeface="Courier New"/>
                <a:sym typeface="Courier New"/>
              </a:rPr>
              <a:t>aamirpinger/node-js-app</a:t>
            </a:r>
            <a:endParaRPr sz="1400">
              <a:solidFill>
                <a:srgbClr val="0000FF"/>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a:t>
            </a:r>
            <a:r>
              <a:rPr lang="en" sz="1400">
                <a:solidFill>
                  <a:srgbClr val="800000"/>
                </a:solidFill>
                <a:highlight>
                  <a:srgbClr val="FFFFFF"/>
                </a:highlight>
                <a:latin typeface="Courier New"/>
                <a:ea typeface="Courier New"/>
                <a:cs typeface="Courier New"/>
                <a:sym typeface="Courier New"/>
              </a:rPr>
              <a:t>ports</a:t>
            </a:r>
            <a:r>
              <a:rPr lang="en" sz="1400">
                <a:solidFill>
                  <a:schemeClr val="dk1"/>
                </a:solidFill>
                <a:highlight>
                  <a:srgbClr val="FFFFFF"/>
                </a:highlight>
                <a:latin typeface="Courier New"/>
                <a:ea typeface="Courier New"/>
                <a:cs typeface="Courier New"/>
                <a:sym typeface="Courier New"/>
              </a:rPr>
              <a:t>:</a:t>
            </a:r>
            <a:endParaRPr sz="140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 </a:t>
            </a:r>
            <a:r>
              <a:rPr lang="en" sz="1400">
                <a:solidFill>
                  <a:srgbClr val="800000"/>
                </a:solidFill>
                <a:highlight>
                  <a:srgbClr val="FFFFFF"/>
                </a:highlight>
                <a:latin typeface="Courier New"/>
                <a:ea typeface="Courier New"/>
                <a:cs typeface="Courier New"/>
                <a:sym typeface="Courier New"/>
              </a:rPr>
              <a:t>containerPort</a:t>
            </a:r>
            <a:r>
              <a:rPr lang="en" sz="1400">
                <a:solidFill>
                  <a:schemeClr val="dk1"/>
                </a:solidFill>
                <a:highlight>
                  <a:srgbClr val="FFFFFF"/>
                </a:highlight>
                <a:latin typeface="Courier New"/>
                <a:ea typeface="Courier New"/>
                <a:cs typeface="Courier New"/>
                <a:sym typeface="Courier New"/>
              </a:rPr>
              <a:t>: </a:t>
            </a:r>
            <a:r>
              <a:rPr lang="en" sz="1400">
                <a:solidFill>
                  <a:srgbClr val="09885A"/>
                </a:solidFill>
                <a:highlight>
                  <a:srgbClr val="FFFFFF"/>
                </a:highlight>
                <a:latin typeface="Courier New"/>
                <a:ea typeface="Courier New"/>
                <a:cs typeface="Courier New"/>
                <a:sym typeface="Courier New"/>
              </a:rPr>
              <a:t>8080</a:t>
            </a:r>
            <a:endParaRPr sz="1400">
              <a:solidFill>
                <a:srgbClr val="09885A"/>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a:t>
            </a:r>
            <a:r>
              <a:rPr lang="en" sz="1400">
                <a:solidFill>
                  <a:srgbClr val="800000"/>
                </a:solidFill>
                <a:highlight>
                  <a:srgbClr val="FFFFFF"/>
                </a:highlight>
                <a:latin typeface="Courier New"/>
                <a:ea typeface="Courier New"/>
                <a:cs typeface="Courier New"/>
                <a:sym typeface="Courier New"/>
              </a:rPr>
              <a:t>volumeMounts</a:t>
            </a:r>
            <a:r>
              <a:rPr lang="en" sz="1400">
                <a:solidFill>
                  <a:schemeClr val="dk1"/>
                </a:solidFill>
                <a:highlight>
                  <a:srgbClr val="FFFFFF"/>
                </a:highlight>
                <a:latin typeface="Courier New"/>
                <a:ea typeface="Courier New"/>
                <a:cs typeface="Courier New"/>
                <a:sym typeface="Courier New"/>
              </a:rPr>
              <a:t>:</a:t>
            </a:r>
            <a:endParaRPr sz="140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 </a:t>
            </a:r>
            <a:r>
              <a:rPr lang="en" sz="1400">
                <a:solidFill>
                  <a:srgbClr val="800000"/>
                </a:solidFill>
                <a:highlight>
                  <a:srgbClr val="FFFFFF"/>
                </a:highlight>
                <a:latin typeface="Courier New"/>
                <a:ea typeface="Courier New"/>
                <a:cs typeface="Courier New"/>
                <a:sym typeface="Courier New"/>
              </a:rPr>
              <a:t>name</a:t>
            </a:r>
            <a:r>
              <a:rPr lang="en" sz="1400">
                <a:solidFill>
                  <a:schemeClr val="dk1"/>
                </a:solidFill>
                <a:highlight>
                  <a:srgbClr val="FFFFFF"/>
                </a:highlight>
                <a:latin typeface="Courier New"/>
                <a:ea typeface="Courier New"/>
                <a:cs typeface="Courier New"/>
                <a:sym typeface="Courier New"/>
              </a:rPr>
              <a:t>: </a:t>
            </a:r>
            <a:r>
              <a:rPr lang="en" sz="1400">
                <a:solidFill>
                  <a:srgbClr val="0000FF"/>
                </a:solidFill>
                <a:highlight>
                  <a:srgbClr val="FFFFFF"/>
                </a:highlight>
                <a:latin typeface="Courier New"/>
                <a:ea typeface="Courier New"/>
                <a:cs typeface="Courier New"/>
                <a:sym typeface="Courier New"/>
              </a:rPr>
              <a:t>share-dir</a:t>
            </a:r>
            <a:endParaRPr sz="1400">
              <a:solidFill>
                <a:srgbClr val="0000FF"/>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a:t>
            </a:r>
            <a:r>
              <a:rPr lang="en" sz="1400">
                <a:solidFill>
                  <a:srgbClr val="800000"/>
                </a:solidFill>
                <a:highlight>
                  <a:srgbClr val="FFFFFF"/>
                </a:highlight>
                <a:latin typeface="Courier New"/>
                <a:ea typeface="Courier New"/>
                <a:cs typeface="Courier New"/>
                <a:sym typeface="Courier New"/>
              </a:rPr>
              <a:t>mountPath</a:t>
            </a:r>
            <a:r>
              <a:rPr lang="en" sz="1400">
                <a:solidFill>
                  <a:schemeClr val="dk1"/>
                </a:solidFill>
                <a:highlight>
                  <a:srgbClr val="FFFFFF"/>
                </a:highlight>
                <a:latin typeface="Courier New"/>
                <a:ea typeface="Courier New"/>
                <a:cs typeface="Courier New"/>
                <a:sym typeface="Courier New"/>
              </a:rPr>
              <a:t>: </a:t>
            </a:r>
            <a:r>
              <a:rPr lang="en" sz="1400">
                <a:solidFill>
                  <a:srgbClr val="0000FF"/>
                </a:solidFill>
                <a:highlight>
                  <a:srgbClr val="FFFFFF"/>
                </a:highlight>
                <a:latin typeface="Courier New"/>
                <a:ea typeface="Courier New"/>
                <a:cs typeface="Courier New"/>
                <a:sym typeface="Courier New"/>
              </a:rPr>
              <a:t>/var/c-two</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Volumes</a:t>
            </a:r>
            <a:endParaRPr/>
          </a:p>
        </p:txBody>
      </p:sp>
      <p:sp>
        <p:nvSpPr>
          <p:cNvPr id="447" name="Google Shape;447;p75"/>
          <p:cNvSpPr txBox="1">
            <a:spLocks noGrp="1"/>
          </p:cNvSpPr>
          <p:nvPr>
            <p:ph type="body" idx="1"/>
          </p:nvPr>
        </p:nvSpPr>
        <p:spPr>
          <a:xfrm>
            <a:off x="311700" y="11896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t>To access the container</a:t>
            </a:r>
            <a:endParaRPr u="sng"/>
          </a:p>
          <a:p>
            <a:pPr marL="0" lvl="0" indent="0" algn="l" rtl="0">
              <a:spcBef>
                <a:spcPts val="1600"/>
              </a:spcBef>
              <a:spcAft>
                <a:spcPts val="0"/>
              </a:spcAft>
              <a:buNone/>
            </a:pPr>
            <a:r>
              <a:rPr lang="en"/>
              <a:t>kubectl exec </a:t>
            </a:r>
            <a:r>
              <a:rPr lang="en" sz="1400">
                <a:solidFill>
                  <a:srgbClr val="0000FF"/>
                </a:solidFill>
                <a:highlight>
                  <a:schemeClr val="lt1"/>
                </a:highlight>
                <a:latin typeface="Courier New"/>
                <a:ea typeface="Courier New"/>
                <a:cs typeface="Courier New"/>
                <a:sym typeface="Courier New"/>
              </a:rPr>
              <a:t>my-pod-with-vol </a:t>
            </a:r>
            <a:r>
              <a:rPr lang="en"/>
              <a:t>-it -c </a:t>
            </a:r>
            <a:r>
              <a:rPr lang="en" sz="1400">
                <a:solidFill>
                  <a:srgbClr val="0000FF"/>
                </a:solidFill>
                <a:highlight>
                  <a:schemeClr val="lt1"/>
                </a:highlight>
                <a:latin typeface="Courier New"/>
                <a:ea typeface="Courier New"/>
                <a:cs typeface="Courier New"/>
                <a:sym typeface="Courier New"/>
              </a:rPr>
              <a:t>container-one -- sh</a:t>
            </a:r>
            <a:r>
              <a:rPr lang="en"/>
              <a:t> </a:t>
            </a:r>
            <a:endParaRPr/>
          </a:p>
          <a:p>
            <a:pPr marL="0" lvl="0" indent="0" algn="l" rtl="0">
              <a:spcBef>
                <a:spcPts val="1600"/>
              </a:spcBef>
              <a:spcAft>
                <a:spcPts val="0"/>
              </a:spcAft>
              <a:buNone/>
            </a:pPr>
            <a:endParaRPr/>
          </a:p>
          <a:p>
            <a:pPr marL="0" lvl="0" indent="0" algn="l" rtl="0">
              <a:spcBef>
                <a:spcPts val="1600"/>
              </a:spcBef>
              <a:spcAft>
                <a:spcPts val="1600"/>
              </a:spcAft>
              <a:buClr>
                <a:schemeClr val="dk1"/>
              </a:buClr>
              <a:buSzPts val="1100"/>
              <a:buFont typeface="Arial"/>
              <a:buNone/>
            </a:pPr>
            <a:r>
              <a:rPr lang="en"/>
              <a:t>kubectl exec </a:t>
            </a:r>
            <a:r>
              <a:rPr lang="en" sz="1400">
                <a:solidFill>
                  <a:srgbClr val="0000FF"/>
                </a:solidFill>
                <a:highlight>
                  <a:schemeClr val="lt1"/>
                </a:highlight>
                <a:latin typeface="Courier New"/>
                <a:ea typeface="Courier New"/>
                <a:cs typeface="Courier New"/>
                <a:sym typeface="Courier New"/>
              </a:rPr>
              <a:t>my-pod-with-vol </a:t>
            </a:r>
            <a:r>
              <a:rPr lang="en"/>
              <a:t>-it -c </a:t>
            </a:r>
            <a:r>
              <a:rPr lang="en" sz="1400">
                <a:solidFill>
                  <a:srgbClr val="0000FF"/>
                </a:solidFill>
                <a:highlight>
                  <a:schemeClr val="lt1"/>
                </a:highlight>
                <a:latin typeface="Courier New"/>
                <a:ea typeface="Courier New"/>
                <a:cs typeface="Courier New"/>
                <a:sym typeface="Courier New"/>
              </a:rPr>
              <a:t>container-two -- sh</a:t>
            </a:r>
            <a:r>
              <a:rPr lang="en"/>
              <a:t>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7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PERSISTENT VOLUMES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Service</a:t>
            </a:r>
            <a:endParaRPr/>
          </a:p>
        </p:txBody>
      </p:sp>
      <p:sp>
        <p:nvSpPr>
          <p:cNvPr id="188" name="Google Shape;188;p41"/>
          <p:cNvSpPr txBox="1">
            <a:spLocks noGrp="1"/>
          </p:cNvSpPr>
          <p:nvPr>
            <p:ph type="body" idx="1"/>
          </p:nvPr>
        </p:nvSpPr>
        <p:spPr>
          <a:xfrm>
            <a:off x="311700" y="1152475"/>
            <a:ext cx="8520600" cy="35673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We have learnt that every pod has it own IP address</a:t>
            </a:r>
            <a:endParaRPr sz="1600"/>
          </a:p>
          <a:p>
            <a:pPr marL="457200" lvl="0" indent="-330200" algn="l" rtl="0">
              <a:spcBef>
                <a:spcPts val="1000"/>
              </a:spcBef>
              <a:spcAft>
                <a:spcPts val="0"/>
              </a:spcAft>
              <a:buSzPts val="1600"/>
              <a:buChar char="●"/>
            </a:pPr>
            <a:r>
              <a:rPr lang="en" sz="1600"/>
              <a:t>We have learnt that kubernetes can groups pods providing at a single static IP address</a:t>
            </a:r>
            <a:endParaRPr sz="1600"/>
          </a:p>
          <a:p>
            <a:pPr marL="457200" lvl="0" indent="-330200" algn="l" rtl="0">
              <a:spcBef>
                <a:spcPts val="1000"/>
              </a:spcBef>
              <a:spcAft>
                <a:spcPts val="0"/>
              </a:spcAft>
              <a:buSzPts val="1600"/>
              <a:buChar char="●"/>
            </a:pPr>
            <a:r>
              <a:rPr lang="en" sz="1600"/>
              <a:t>Service resource is the one which is used to create a single, constant point of entry to a group of pods</a:t>
            </a:r>
            <a:endParaRPr sz="1600"/>
          </a:p>
          <a:p>
            <a:pPr marL="457200" lvl="0" indent="-330200" algn="l" rtl="0">
              <a:spcBef>
                <a:spcPts val="1000"/>
              </a:spcBef>
              <a:spcAft>
                <a:spcPts val="0"/>
              </a:spcAft>
              <a:buSzPts val="1600"/>
              <a:buChar char="●"/>
            </a:pPr>
            <a:r>
              <a:rPr lang="en" sz="1600"/>
              <a:t>Each service resource has an IP address and port that never changes while the service resource exists</a:t>
            </a:r>
            <a:endParaRPr sz="1600"/>
          </a:p>
          <a:p>
            <a:pPr marL="457200" lvl="0" indent="-330200" algn="l" rtl="0">
              <a:spcBef>
                <a:spcPts val="1000"/>
              </a:spcBef>
              <a:spcAft>
                <a:spcPts val="0"/>
              </a:spcAft>
              <a:buSzPts val="1600"/>
              <a:buChar char="●"/>
            </a:pPr>
            <a:r>
              <a:rPr lang="en" sz="1600"/>
              <a:t>By using that IP and Port provided by service resource, we can access our application</a:t>
            </a:r>
            <a:endParaRPr sz="1600"/>
          </a:p>
          <a:p>
            <a:pPr marL="457200" lvl="0" indent="-330200" algn="l" rtl="0">
              <a:spcBef>
                <a:spcPts val="1000"/>
              </a:spcBef>
              <a:spcAft>
                <a:spcPts val="1000"/>
              </a:spcAft>
              <a:buSzPts val="1600"/>
              <a:buChar char="●"/>
            </a:pPr>
            <a:r>
              <a:rPr lang="en" sz="1600"/>
              <a:t>Even if pod moves around the cluster, service IP don’t change and you get diverted to the new location where the pod is rescheduled</a:t>
            </a:r>
            <a:endParaRPr sz="16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7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Persistent Volume</a:t>
            </a:r>
            <a:endParaRPr/>
          </a:p>
        </p:txBody>
      </p:sp>
      <p:sp>
        <p:nvSpPr>
          <p:cNvPr id="458" name="Google Shape;458;p7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Volumes were great as they saves us from data lost incase of container restart</a:t>
            </a:r>
            <a:endParaRPr/>
          </a:p>
          <a:p>
            <a:pPr marL="457200" lvl="0" indent="-342900" algn="l" rtl="0">
              <a:lnSpc>
                <a:spcPct val="115000"/>
              </a:lnSpc>
              <a:spcBef>
                <a:spcPts val="1000"/>
              </a:spcBef>
              <a:spcAft>
                <a:spcPts val="0"/>
              </a:spcAft>
              <a:buSzPts val="1800"/>
              <a:buChar char="●"/>
            </a:pPr>
            <a:r>
              <a:rPr lang="en"/>
              <a:t>Volumes hold data at a pod level but question may be asked what if for any reason kubernetes terminates the pod e.g. rescheduling the pod </a:t>
            </a:r>
            <a:endParaRPr/>
          </a:p>
          <a:p>
            <a:pPr marL="457200" lvl="0" indent="-342900" algn="l" rtl="0">
              <a:lnSpc>
                <a:spcPct val="115000"/>
              </a:lnSpc>
              <a:spcBef>
                <a:spcPts val="1000"/>
              </a:spcBef>
              <a:spcAft>
                <a:spcPts val="0"/>
              </a:spcAft>
              <a:buSzPts val="1800"/>
              <a:buChar char="●"/>
            </a:pPr>
            <a:r>
              <a:rPr lang="en"/>
              <a:t>In the case of pod termination data in the volumes will be lost</a:t>
            </a:r>
            <a:endParaRPr/>
          </a:p>
          <a:p>
            <a:pPr marL="457200" lvl="0" indent="-342900" algn="l" rtl="0">
              <a:lnSpc>
                <a:spcPct val="115000"/>
              </a:lnSpc>
              <a:spcBef>
                <a:spcPts val="1000"/>
              </a:spcBef>
              <a:spcAft>
                <a:spcPts val="0"/>
              </a:spcAft>
              <a:buSzPts val="1800"/>
              <a:buChar char="●"/>
            </a:pPr>
            <a:r>
              <a:rPr lang="en"/>
              <a:t>To solve this issue Kubernetes provides us option of Persistent Volume</a:t>
            </a:r>
            <a:endParaRPr/>
          </a:p>
          <a:p>
            <a:pPr marL="457200" lvl="0" indent="-342900" algn="l" rtl="0">
              <a:spcBef>
                <a:spcPts val="1000"/>
              </a:spcBef>
              <a:spcAft>
                <a:spcPts val="1000"/>
              </a:spcAft>
              <a:buSzPts val="1800"/>
              <a:buChar char="●"/>
            </a:pPr>
            <a:r>
              <a:rPr lang="en"/>
              <a:t>Persistent Volume add a volume at a cluster level instead pod level</a:t>
            </a:r>
            <a:endParaRPr u="sng"/>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Persistent Volume</a:t>
            </a:r>
            <a:endParaRPr/>
          </a:p>
        </p:txBody>
      </p:sp>
      <p:sp>
        <p:nvSpPr>
          <p:cNvPr id="464" name="Google Shape;464;p7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We create a Persistent Volume resource in which we offer cluster level volume that can be used by any pod </a:t>
            </a:r>
            <a:endParaRPr/>
          </a:p>
          <a:p>
            <a:pPr marL="457200" lvl="0" indent="-342900" algn="l" rtl="0">
              <a:lnSpc>
                <a:spcPct val="115000"/>
              </a:lnSpc>
              <a:spcBef>
                <a:spcPts val="1000"/>
              </a:spcBef>
              <a:spcAft>
                <a:spcPts val="0"/>
              </a:spcAft>
              <a:buSzPts val="1800"/>
              <a:buChar char="●"/>
            </a:pPr>
            <a:r>
              <a:rPr lang="en"/>
              <a:t>Any pod can use that Persistent Volume by using another resource Persistent Volume Claims</a:t>
            </a:r>
            <a:endParaRPr/>
          </a:p>
          <a:p>
            <a:pPr marL="457200" lvl="0" indent="-342900" algn="l" rtl="0">
              <a:lnSpc>
                <a:spcPct val="115000"/>
              </a:lnSpc>
              <a:spcBef>
                <a:spcPts val="1000"/>
              </a:spcBef>
              <a:spcAft>
                <a:spcPts val="0"/>
              </a:spcAft>
              <a:buSzPts val="1800"/>
              <a:buChar char="●"/>
            </a:pPr>
            <a:r>
              <a:rPr lang="en"/>
              <a:t>Kubernetes Persistent Volumes remains available outside of the pod lifecycle</a:t>
            </a:r>
            <a:endParaRPr/>
          </a:p>
          <a:p>
            <a:pPr marL="457200" lvl="0" indent="-342900" algn="l" rtl="0">
              <a:lnSpc>
                <a:spcPct val="115000"/>
              </a:lnSpc>
              <a:spcBef>
                <a:spcPts val="1000"/>
              </a:spcBef>
              <a:spcAft>
                <a:spcPts val="0"/>
              </a:spcAft>
              <a:buSzPts val="1800"/>
              <a:buChar char="●"/>
            </a:pPr>
            <a:r>
              <a:rPr lang="en"/>
              <a:t>That means volume will remain even after the pod is deleted</a:t>
            </a:r>
            <a:endParaRPr/>
          </a:p>
          <a:p>
            <a:pPr marL="457200" lvl="0" indent="-342900" algn="l" rtl="0">
              <a:lnSpc>
                <a:spcPct val="115000"/>
              </a:lnSpc>
              <a:spcBef>
                <a:spcPts val="1000"/>
              </a:spcBef>
              <a:spcAft>
                <a:spcPts val="1000"/>
              </a:spcAft>
              <a:buSzPts val="1800"/>
              <a:buChar char="●"/>
            </a:pPr>
            <a:r>
              <a:rPr lang="en"/>
              <a:t>This volume will be available to claim by another pod if required, and the data is retained</a:t>
            </a:r>
            <a:endParaRPr/>
          </a:p>
        </p:txBody>
      </p:sp>
      <p:grpSp>
        <p:nvGrpSpPr>
          <p:cNvPr id="465" name="Google Shape;465;p78"/>
          <p:cNvGrpSpPr/>
          <p:nvPr/>
        </p:nvGrpSpPr>
        <p:grpSpPr>
          <a:xfrm>
            <a:off x="625350" y="4330375"/>
            <a:ext cx="7893300" cy="375300"/>
            <a:chOff x="617925" y="4101775"/>
            <a:chExt cx="7893300" cy="375300"/>
          </a:xfrm>
        </p:grpSpPr>
        <p:sp>
          <p:nvSpPr>
            <p:cNvPr id="466" name="Google Shape;466;p78"/>
            <p:cNvSpPr/>
            <p:nvPr/>
          </p:nvSpPr>
          <p:spPr>
            <a:xfrm>
              <a:off x="617925" y="4101775"/>
              <a:ext cx="1736100" cy="3753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POD</a:t>
              </a:r>
              <a:endParaRPr/>
            </a:p>
          </p:txBody>
        </p:sp>
        <p:sp>
          <p:nvSpPr>
            <p:cNvPr id="467" name="Google Shape;467;p78"/>
            <p:cNvSpPr/>
            <p:nvPr/>
          </p:nvSpPr>
          <p:spPr>
            <a:xfrm>
              <a:off x="2964112" y="4101775"/>
              <a:ext cx="2744400" cy="375300"/>
            </a:xfrm>
            <a:prstGeom prst="rect">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PERSISTENT VOLUME CLAIM</a:t>
              </a:r>
              <a:endParaRPr/>
            </a:p>
          </p:txBody>
        </p:sp>
        <p:sp>
          <p:nvSpPr>
            <p:cNvPr id="468" name="Google Shape;468;p78"/>
            <p:cNvSpPr/>
            <p:nvPr/>
          </p:nvSpPr>
          <p:spPr>
            <a:xfrm>
              <a:off x="6332925" y="4101775"/>
              <a:ext cx="2178300" cy="375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PERSISTENT VOLUME</a:t>
              </a:r>
              <a:endParaRPr/>
            </a:p>
          </p:txBody>
        </p:sp>
        <p:cxnSp>
          <p:nvCxnSpPr>
            <p:cNvPr id="469" name="Google Shape;469;p78"/>
            <p:cNvCxnSpPr>
              <a:stCxn id="466" idx="3"/>
              <a:endCxn id="467" idx="1"/>
            </p:cNvCxnSpPr>
            <p:nvPr/>
          </p:nvCxnSpPr>
          <p:spPr>
            <a:xfrm>
              <a:off x="2354025" y="4289425"/>
              <a:ext cx="610200" cy="0"/>
            </a:xfrm>
            <a:prstGeom prst="straightConnector1">
              <a:avLst/>
            </a:prstGeom>
            <a:noFill/>
            <a:ln w="28575" cap="flat" cmpd="sng">
              <a:solidFill>
                <a:srgbClr val="FF0000"/>
              </a:solidFill>
              <a:prstDash val="solid"/>
              <a:round/>
              <a:headEnd type="none" w="med" len="med"/>
              <a:tailEnd type="triangle" w="med" len="med"/>
            </a:ln>
          </p:spPr>
        </p:cxnSp>
        <p:cxnSp>
          <p:nvCxnSpPr>
            <p:cNvPr id="470" name="Google Shape;470;p78"/>
            <p:cNvCxnSpPr>
              <a:stCxn id="467" idx="3"/>
              <a:endCxn id="468" idx="1"/>
            </p:cNvCxnSpPr>
            <p:nvPr/>
          </p:nvCxnSpPr>
          <p:spPr>
            <a:xfrm>
              <a:off x="5708512" y="4289425"/>
              <a:ext cx="624300" cy="0"/>
            </a:xfrm>
            <a:prstGeom prst="straightConnector1">
              <a:avLst/>
            </a:prstGeom>
            <a:noFill/>
            <a:ln w="28575" cap="flat" cmpd="sng">
              <a:solidFill>
                <a:srgbClr val="FF0000"/>
              </a:solidFill>
              <a:prstDash val="solid"/>
              <a:round/>
              <a:headEnd type="none" w="med" len="med"/>
              <a:tailEnd type="triangle" w="med" len="med"/>
            </a:ln>
          </p:spPr>
        </p:cxn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7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Persistent Volume Claim</a:t>
            </a:r>
            <a:endParaRPr/>
          </a:p>
        </p:txBody>
      </p:sp>
      <p:sp>
        <p:nvSpPr>
          <p:cNvPr id="476" name="Google Shape;476;p7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It is a kind of formal request from user for claiming a persistent volume</a:t>
            </a:r>
            <a:endParaRPr/>
          </a:p>
          <a:p>
            <a:pPr marL="457200" lvl="0" indent="-342900" algn="l" rtl="0">
              <a:spcBef>
                <a:spcPts val="1000"/>
              </a:spcBef>
              <a:spcAft>
                <a:spcPts val="0"/>
              </a:spcAft>
              <a:buSzPts val="1800"/>
              <a:buChar char="●"/>
            </a:pPr>
            <a:r>
              <a:rPr lang="en"/>
              <a:t>A Persistent Volume Claim describes the amount and characteristics of the storage required by the pod</a:t>
            </a:r>
            <a:endParaRPr/>
          </a:p>
          <a:p>
            <a:pPr marL="457200" lvl="0" indent="-342900" algn="l" rtl="0">
              <a:spcBef>
                <a:spcPts val="1000"/>
              </a:spcBef>
              <a:spcAft>
                <a:spcPts val="0"/>
              </a:spcAft>
              <a:buSzPts val="1800"/>
              <a:buChar char="●"/>
            </a:pPr>
            <a:r>
              <a:rPr lang="en"/>
              <a:t>Based on requirement from user PVC finds any matching persistent volumes and claims it</a:t>
            </a:r>
            <a:endParaRPr/>
          </a:p>
          <a:p>
            <a:pPr marL="457200" lvl="0" indent="-342900" algn="l" rtl="0">
              <a:spcBef>
                <a:spcPts val="1000"/>
              </a:spcBef>
              <a:spcAft>
                <a:spcPts val="1000"/>
              </a:spcAft>
              <a:buSzPts val="1800"/>
              <a:buChar char="●"/>
            </a:pPr>
            <a:r>
              <a:rPr lang="en"/>
              <a:t>Depending on the configuration options used for Persistent Volume resource, these PV resource can later be used/claim by other pods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8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PERSISTENT VOLUMES IN ACTION</a:t>
            </a:r>
            <a:endParaRPr/>
          </a:p>
        </p:txBody>
      </p:sp>
      <p:sp>
        <p:nvSpPr>
          <p:cNvPr id="482" name="Google Shape;482;p80"/>
          <p:cNvSpPr txBox="1"/>
          <p:nvPr/>
        </p:nvSpPr>
        <p:spPr>
          <a:xfrm>
            <a:off x="393600" y="2971800"/>
            <a:ext cx="8356800" cy="220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800" b="1">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8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Persistent Volume in Action</a:t>
            </a:r>
            <a:endParaRPr/>
          </a:p>
        </p:txBody>
      </p:sp>
      <p:sp>
        <p:nvSpPr>
          <p:cNvPr id="488" name="Google Shape;488;p8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a:t>We will be now creating PV, PVC, and POD </a:t>
            </a:r>
            <a:endParaRPr/>
          </a:p>
          <a:p>
            <a:pPr marL="457200" lvl="0" indent="-342900" algn="l" rtl="0">
              <a:lnSpc>
                <a:spcPct val="100000"/>
              </a:lnSpc>
              <a:spcBef>
                <a:spcPts val="1000"/>
              </a:spcBef>
              <a:spcAft>
                <a:spcPts val="0"/>
              </a:spcAft>
              <a:buSzPts val="1800"/>
              <a:buChar char="●"/>
            </a:pPr>
            <a:r>
              <a:rPr lang="en"/>
              <a:t>We will be using minikube ssh to check files PV saving on cluster</a:t>
            </a:r>
            <a:endParaRPr/>
          </a:p>
          <a:p>
            <a:pPr marL="457200" lvl="0" indent="-342900" algn="l" rtl="0">
              <a:lnSpc>
                <a:spcPct val="100000"/>
              </a:lnSpc>
              <a:spcBef>
                <a:spcPts val="1000"/>
              </a:spcBef>
              <a:spcAft>
                <a:spcPts val="0"/>
              </a:spcAft>
              <a:buSzPts val="1800"/>
              <a:buChar char="●"/>
            </a:pPr>
            <a:r>
              <a:rPr lang="en"/>
              <a:t>SSH, or Secure Shell, is a protocol used to securely log onto remote systems</a:t>
            </a:r>
            <a:endParaRPr/>
          </a:p>
          <a:p>
            <a:pPr marL="457200" lvl="0" indent="-342900" algn="l" rtl="0">
              <a:lnSpc>
                <a:spcPct val="100000"/>
              </a:lnSpc>
              <a:spcBef>
                <a:spcPts val="1000"/>
              </a:spcBef>
              <a:spcAft>
                <a:spcPts val="0"/>
              </a:spcAft>
              <a:buSzPts val="1800"/>
              <a:buChar char="●"/>
            </a:pPr>
            <a:r>
              <a:rPr lang="en"/>
              <a:t>It is the most common way to access remote Linux servers</a:t>
            </a:r>
            <a:endParaRPr/>
          </a:p>
          <a:p>
            <a:pPr marL="457200" lvl="0" indent="-342900" algn="l" rtl="0">
              <a:lnSpc>
                <a:spcPct val="100000"/>
              </a:lnSpc>
              <a:spcBef>
                <a:spcPts val="1000"/>
              </a:spcBef>
              <a:spcAft>
                <a:spcPts val="0"/>
              </a:spcAft>
              <a:buSzPts val="1800"/>
              <a:buChar char="●"/>
            </a:pPr>
            <a:r>
              <a:rPr lang="en"/>
              <a:t>For any resource yaml file there are 4 part which we write. Kind, apiVersion, metadata, and spec</a:t>
            </a:r>
            <a:endParaRPr/>
          </a:p>
          <a:p>
            <a:pPr marL="457200" lvl="0" indent="-342900" algn="l" rtl="0">
              <a:lnSpc>
                <a:spcPct val="100000"/>
              </a:lnSpc>
              <a:spcBef>
                <a:spcPts val="1000"/>
              </a:spcBef>
              <a:spcAft>
                <a:spcPts val="0"/>
              </a:spcAft>
              <a:buSzPts val="1800"/>
              <a:buChar char="●"/>
            </a:pPr>
            <a:r>
              <a:rPr lang="en"/>
              <a:t>Spec part of PV carries few special things link accessModes and persistentReclaimPolicy</a:t>
            </a:r>
            <a:endParaRPr/>
          </a:p>
          <a:p>
            <a:pPr marL="457200" lvl="0" indent="-342900" algn="l" rtl="0">
              <a:lnSpc>
                <a:spcPct val="100000"/>
              </a:lnSpc>
              <a:spcBef>
                <a:spcPts val="1000"/>
              </a:spcBef>
              <a:spcAft>
                <a:spcPts val="1000"/>
              </a:spcAft>
              <a:buSzPts val="1800"/>
              <a:buChar char="●"/>
            </a:pPr>
            <a:r>
              <a:rPr lang="en"/>
              <a:t>Let’s discuss these two before we go further writing yaml file for PV and PVC</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8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Persistent Volume Access Modes</a:t>
            </a:r>
            <a:endParaRPr/>
          </a:p>
        </p:txBody>
      </p:sp>
      <p:sp>
        <p:nvSpPr>
          <p:cNvPr id="494" name="Google Shape;494;p8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a:t>Type of accessModes</a:t>
            </a:r>
            <a:endParaRPr/>
          </a:p>
          <a:p>
            <a:pPr marL="914400" lvl="1" indent="-342900" algn="l" rtl="0">
              <a:lnSpc>
                <a:spcPct val="100000"/>
              </a:lnSpc>
              <a:spcBef>
                <a:spcPts val="1000"/>
              </a:spcBef>
              <a:spcAft>
                <a:spcPts val="0"/>
              </a:spcAft>
              <a:buSzPts val="1800"/>
              <a:buChar char="○"/>
            </a:pPr>
            <a:r>
              <a:rPr lang="en" sz="1800"/>
              <a:t>ReadWriteOnce  </a:t>
            </a:r>
            <a:endParaRPr sz="1800"/>
          </a:p>
          <a:p>
            <a:pPr marL="1371600" lvl="2" indent="-342900" algn="l" rtl="0">
              <a:lnSpc>
                <a:spcPct val="100000"/>
              </a:lnSpc>
              <a:spcBef>
                <a:spcPts val="1000"/>
              </a:spcBef>
              <a:spcAft>
                <a:spcPts val="0"/>
              </a:spcAft>
              <a:buSzPts val="1800"/>
              <a:buChar char="■"/>
            </a:pPr>
            <a:r>
              <a:rPr lang="en" sz="1800"/>
              <a:t>Only a single node can mount the volume for reading and writing</a:t>
            </a:r>
            <a:endParaRPr sz="1800"/>
          </a:p>
          <a:p>
            <a:pPr marL="914400" lvl="1" indent="-342900" algn="l" rtl="0">
              <a:lnSpc>
                <a:spcPct val="100000"/>
              </a:lnSpc>
              <a:spcBef>
                <a:spcPts val="1000"/>
              </a:spcBef>
              <a:spcAft>
                <a:spcPts val="0"/>
              </a:spcAft>
              <a:buSzPts val="1800"/>
              <a:buChar char="○"/>
            </a:pPr>
            <a:r>
              <a:rPr lang="en" sz="1800"/>
              <a:t>ReadOnlyMany </a:t>
            </a:r>
            <a:endParaRPr sz="1800"/>
          </a:p>
          <a:p>
            <a:pPr marL="1371600" lvl="2" indent="-342900" algn="l" rtl="0">
              <a:lnSpc>
                <a:spcPct val="100000"/>
              </a:lnSpc>
              <a:spcBef>
                <a:spcPts val="1000"/>
              </a:spcBef>
              <a:spcAft>
                <a:spcPts val="0"/>
              </a:spcAft>
              <a:buSzPts val="1800"/>
              <a:buChar char="■"/>
            </a:pPr>
            <a:r>
              <a:rPr lang="en" sz="1800"/>
              <a:t>Multiple nodes can mount the volume for reading</a:t>
            </a:r>
            <a:endParaRPr sz="1800"/>
          </a:p>
          <a:p>
            <a:pPr marL="914400" lvl="1" indent="-342900" algn="l" rtl="0">
              <a:lnSpc>
                <a:spcPct val="100000"/>
              </a:lnSpc>
              <a:spcBef>
                <a:spcPts val="1000"/>
              </a:spcBef>
              <a:spcAft>
                <a:spcPts val="0"/>
              </a:spcAft>
              <a:buSzPts val="1800"/>
              <a:buChar char="○"/>
            </a:pPr>
            <a:r>
              <a:rPr lang="en" sz="1800"/>
              <a:t>ReadWriteMany</a:t>
            </a:r>
            <a:endParaRPr sz="1800"/>
          </a:p>
          <a:p>
            <a:pPr marL="1371600" lvl="2" indent="-342900" algn="l" rtl="0">
              <a:lnSpc>
                <a:spcPct val="100000"/>
              </a:lnSpc>
              <a:spcBef>
                <a:spcPts val="1000"/>
              </a:spcBef>
              <a:spcAft>
                <a:spcPts val="0"/>
              </a:spcAft>
              <a:buSzPts val="1800"/>
              <a:buChar char="■"/>
            </a:pPr>
            <a:r>
              <a:rPr lang="en" sz="1800"/>
              <a:t>Multiple nodes can mount the volume for both reading and writing</a:t>
            </a:r>
            <a:endParaRPr sz="1800"/>
          </a:p>
          <a:p>
            <a:pPr marL="457200" lvl="0" indent="-342900" algn="l" rtl="0">
              <a:lnSpc>
                <a:spcPct val="100000"/>
              </a:lnSpc>
              <a:spcBef>
                <a:spcPts val="1000"/>
              </a:spcBef>
              <a:spcAft>
                <a:spcPts val="1000"/>
              </a:spcAft>
              <a:buSzPts val="1800"/>
              <a:buChar char="●"/>
            </a:pPr>
            <a:r>
              <a:rPr lang="en"/>
              <a:t>RWO , ROX , and RWX pertain to the number of worker nodes that can use the volume at the same time, not to the number of pods!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Persistent Volume Reclaim Policy</a:t>
            </a:r>
            <a:endParaRPr/>
          </a:p>
        </p:txBody>
      </p:sp>
      <p:sp>
        <p:nvSpPr>
          <p:cNvPr id="500" name="Google Shape;500;p8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We have learned that depending on the configuration options used for Persistent Volume resource, these PV resource can later be used/claim by other pods</a:t>
            </a:r>
            <a:endParaRPr/>
          </a:p>
          <a:p>
            <a:pPr marL="457200" lvl="0" indent="-342900" algn="l" rtl="0">
              <a:spcBef>
                <a:spcPts val="1000"/>
              </a:spcBef>
              <a:spcAft>
                <a:spcPts val="0"/>
              </a:spcAft>
              <a:buSzPts val="1800"/>
              <a:buChar char="●"/>
            </a:pPr>
            <a:r>
              <a:rPr lang="en"/>
              <a:t>The lifetime of a Persistent Volume is determined by its reclaim policy</a:t>
            </a:r>
            <a:endParaRPr/>
          </a:p>
          <a:p>
            <a:pPr marL="457200" lvl="0" indent="-342900" algn="l" rtl="0">
              <a:spcBef>
                <a:spcPts val="1000"/>
              </a:spcBef>
              <a:spcAft>
                <a:spcPts val="0"/>
              </a:spcAft>
              <a:buSzPts val="1800"/>
              <a:buChar char="●"/>
            </a:pPr>
            <a:r>
              <a:rPr lang="en"/>
              <a:t>Reclaim Policy controls the action the cluster will take when a pod releases its ownership of the storage</a:t>
            </a:r>
            <a:endParaRPr/>
          </a:p>
          <a:p>
            <a:pPr marL="457200" lvl="0" indent="-342900" algn="l" rtl="0">
              <a:spcBef>
                <a:spcPts val="1000"/>
              </a:spcBef>
              <a:spcAft>
                <a:spcPts val="1000"/>
              </a:spcAft>
              <a:buSzPts val="1800"/>
              <a:buChar char="●"/>
            </a:pPr>
            <a:r>
              <a:rPr lang="en"/>
              <a:t>persistentVolumeReclaimPolicy tag can be used in YAML configuration file at the time of creating PV</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8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Persistent Volume Reclaim Policy</a:t>
            </a:r>
            <a:endParaRPr/>
          </a:p>
        </p:txBody>
      </p:sp>
      <p:sp>
        <p:nvSpPr>
          <p:cNvPr id="506" name="Google Shape;506;p8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a:t>Reclaim Policy can be set to</a:t>
            </a:r>
            <a:endParaRPr/>
          </a:p>
          <a:p>
            <a:pPr marL="914400" lvl="1" indent="-342900" algn="l" rtl="0">
              <a:lnSpc>
                <a:spcPct val="100000"/>
              </a:lnSpc>
              <a:spcBef>
                <a:spcPts val="0"/>
              </a:spcBef>
              <a:spcAft>
                <a:spcPts val="0"/>
              </a:spcAft>
              <a:buSzPts val="1800"/>
              <a:buChar char="○"/>
            </a:pPr>
            <a:r>
              <a:rPr lang="en" sz="1800"/>
              <a:t>Delete</a:t>
            </a:r>
            <a:endParaRPr sz="1800"/>
          </a:p>
          <a:p>
            <a:pPr marL="914400" lvl="1" indent="-342900" algn="l" rtl="0">
              <a:lnSpc>
                <a:spcPct val="100000"/>
              </a:lnSpc>
              <a:spcBef>
                <a:spcPts val="0"/>
              </a:spcBef>
              <a:spcAft>
                <a:spcPts val="0"/>
              </a:spcAft>
              <a:buSzPts val="1800"/>
              <a:buChar char="○"/>
            </a:pPr>
            <a:r>
              <a:rPr lang="en" sz="1800"/>
              <a:t>Recycle</a:t>
            </a:r>
            <a:endParaRPr sz="1800"/>
          </a:p>
          <a:p>
            <a:pPr marL="914400" lvl="1" indent="-317500" algn="l" rtl="0">
              <a:lnSpc>
                <a:spcPct val="100000"/>
              </a:lnSpc>
              <a:spcBef>
                <a:spcPts val="0"/>
              </a:spcBef>
              <a:spcAft>
                <a:spcPts val="0"/>
              </a:spcAft>
              <a:buSzPts val="1400"/>
              <a:buChar char="○"/>
            </a:pPr>
            <a:r>
              <a:rPr lang="en" sz="1800"/>
              <a:t>Retain  (Default)</a:t>
            </a:r>
            <a:endParaRPr/>
          </a:p>
          <a:p>
            <a:pPr marL="457200" lvl="0" indent="-342900" algn="l" rtl="0">
              <a:lnSpc>
                <a:spcPct val="100000"/>
              </a:lnSpc>
              <a:spcBef>
                <a:spcPts val="1000"/>
              </a:spcBef>
              <a:spcAft>
                <a:spcPts val="0"/>
              </a:spcAft>
              <a:buSzPts val="1800"/>
              <a:buChar char="●"/>
            </a:pPr>
            <a:r>
              <a:rPr lang="en"/>
              <a:t>If persistentVolumeReclaimPolicy is </a:t>
            </a:r>
            <a:r>
              <a:rPr lang="en">
                <a:solidFill>
                  <a:srgbClr val="980000"/>
                </a:solidFill>
              </a:rPr>
              <a:t>Delete</a:t>
            </a:r>
            <a:endParaRPr>
              <a:solidFill>
                <a:srgbClr val="980000"/>
              </a:solidFill>
            </a:endParaRPr>
          </a:p>
          <a:p>
            <a:pPr marL="914400" lvl="1" indent="-342900" algn="l" rtl="0">
              <a:spcBef>
                <a:spcPts val="0"/>
              </a:spcBef>
              <a:spcAft>
                <a:spcPts val="0"/>
              </a:spcAft>
              <a:buSzPts val="1800"/>
              <a:buChar char="○"/>
            </a:pPr>
            <a:r>
              <a:rPr lang="en" sz="1800"/>
              <a:t>PersistentVolume will be deleted when the PVC is deleted but data will persist</a:t>
            </a:r>
            <a:endParaRPr sz="1800"/>
          </a:p>
          <a:p>
            <a:pPr marL="457200" lvl="0" indent="-342900" algn="l" rtl="0">
              <a:lnSpc>
                <a:spcPct val="100000"/>
              </a:lnSpc>
              <a:spcBef>
                <a:spcPts val="1000"/>
              </a:spcBef>
              <a:spcAft>
                <a:spcPts val="0"/>
              </a:spcAft>
              <a:buSzPts val="1800"/>
              <a:buChar char="●"/>
            </a:pPr>
            <a:r>
              <a:rPr lang="en"/>
              <a:t>If persistentVolumeReclaimPolicy is </a:t>
            </a:r>
            <a:r>
              <a:rPr lang="en">
                <a:solidFill>
                  <a:srgbClr val="980000"/>
                </a:solidFill>
              </a:rPr>
              <a:t>Recycle</a:t>
            </a:r>
            <a:endParaRPr>
              <a:solidFill>
                <a:srgbClr val="980000"/>
              </a:solidFill>
            </a:endParaRPr>
          </a:p>
          <a:p>
            <a:pPr marL="914400" lvl="1" indent="-342900" algn="l" rtl="0">
              <a:lnSpc>
                <a:spcPct val="100000"/>
              </a:lnSpc>
              <a:spcBef>
                <a:spcPts val="1000"/>
              </a:spcBef>
              <a:spcAft>
                <a:spcPts val="0"/>
              </a:spcAft>
              <a:buSzPts val="1800"/>
              <a:buChar char="○"/>
            </a:pPr>
            <a:r>
              <a:rPr lang="en" sz="1800"/>
              <a:t>Volume’s contents will be deleted </a:t>
            </a:r>
            <a:endParaRPr sz="1800"/>
          </a:p>
          <a:p>
            <a:pPr marL="914400" lvl="1" indent="-342900" algn="l" rtl="0">
              <a:spcBef>
                <a:spcPts val="600"/>
              </a:spcBef>
              <a:spcAft>
                <a:spcPts val="1000"/>
              </a:spcAft>
              <a:buSzPts val="1800"/>
              <a:buChar char="○"/>
            </a:pPr>
            <a:r>
              <a:rPr lang="en" sz="1800"/>
              <a:t>Persistent Volume will be available to be claimed again</a:t>
            </a:r>
            <a:endParaRPr sz="18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8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Persistent Volume Reclaim Policy</a:t>
            </a:r>
            <a:endParaRPr/>
          </a:p>
        </p:txBody>
      </p:sp>
      <p:sp>
        <p:nvSpPr>
          <p:cNvPr id="512" name="Google Shape;512;p8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If persistentVolumeReclaimPolicy is </a:t>
            </a:r>
            <a:r>
              <a:rPr lang="en">
                <a:solidFill>
                  <a:srgbClr val="980000"/>
                </a:solidFill>
              </a:rPr>
              <a:t>Retain</a:t>
            </a:r>
            <a:endParaRPr/>
          </a:p>
          <a:p>
            <a:pPr marL="914400" lvl="1" indent="-342900" algn="l" rtl="0">
              <a:spcBef>
                <a:spcPts val="1000"/>
              </a:spcBef>
              <a:spcAft>
                <a:spcPts val="0"/>
              </a:spcAft>
              <a:buSzPts val="1800"/>
              <a:buChar char="○"/>
            </a:pPr>
            <a:r>
              <a:rPr lang="en" sz="1800"/>
              <a:t>If persistentVolumeReclaimPolicy not provided, Retain is default</a:t>
            </a:r>
            <a:endParaRPr sz="1800"/>
          </a:p>
          <a:p>
            <a:pPr marL="914400" lvl="1" indent="-342900" algn="l" rtl="0">
              <a:spcBef>
                <a:spcPts val="1000"/>
              </a:spcBef>
              <a:spcAft>
                <a:spcPts val="0"/>
              </a:spcAft>
              <a:buSzPts val="1800"/>
              <a:buChar char="○"/>
            </a:pPr>
            <a:r>
              <a:rPr lang="en" sz="1800"/>
              <a:t>Kubernetes will retain the volume and its contents after it’s released from its claim </a:t>
            </a:r>
            <a:endParaRPr sz="1800"/>
          </a:p>
          <a:p>
            <a:pPr marL="914400" lvl="1" indent="-342900" algn="l" rtl="0">
              <a:spcBef>
                <a:spcPts val="1000"/>
              </a:spcBef>
              <a:spcAft>
                <a:spcPts val="0"/>
              </a:spcAft>
              <a:buSzPts val="1800"/>
              <a:buChar char="○"/>
            </a:pPr>
            <a:r>
              <a:rPr lang="en" sz="1800"/>
              <a:t>To make PersistentVolume available again for claims can be done by delete and recreate the PersistentVolume resource manually</a:t>
            </a:r>
            <a:endParaRPr sz="1800"/>
          </a:p>
          <a:p>
            <a:pPr marL="914400" lvl="1" indent="-342900" algn="l" rtl="0">
              <a:spcBef>
                <a:spcPts val="1000"/>
              </a:spcBef>
              <a:spcAft>
                <a:spcPts val="1000"/>
              </a:spcAft>
              <a:buSzPts val="1800"/>
              <a:buChar char="○"/>
            </a:pPr>
            <a:r>
              <a:rPr lang="en" sz="1800"/>
              <a:t>Underlying storage can either delete or left to be reused by the next pod</a:t>
            </a:r>
            <a:endParaRPr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8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Persistent Volume in Action</a:t>
            </a:r>
            <a:endParaRPr/>
          </a:p>
        </p:txBody>
      </p:sp>
      <p:sp>
        <p:nvSpPr>
          <p:cNvPr id="518" name="Google Shape;518;p86"/>
          <p:cNvSpPr txBox="1">
            <a:spLocks noGrp="1"/>
          </p:cNvSpPr>
          <p:nvPr>
            <p:ph type="body" idx="1"/>
          </p:nvPr>
        </p:nvSpPr>
        <p:spPr>
          <a:xfrm>
            <a:off x="258625" y="1017830"/>
            <a:ext cx="2791200" cy="37500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u="sng">
                <a:solidFill>
                  <a:srgbClr val="800000"/>
                </a:solidFill>
                <a:latin typeface="Courier New"/>
                <a:ea typeface="Courier New"/>
                <a:cs typeface="Courier New"/>
                <a:sym typeface="Courier New"/>
              </a:rPr>
              <a:t>my-pv.yaml</a:t>
            </a:r>
            <a:endParaRPr sz="1400" b="1" u="sng">
              <a:solidFill>
                <a:srgbClr val="800000"/>
              </a:solidFill>
              <a:latin typeface="Courier New"/>
              <a:ea typeface="Courier New"/>
              <a:cs typeface="Courier New"/>
              <a:sym typeface="Courier New"/>
            </a:endParaRPr>
          </a:p>
          <a:p>
            <a:pPr marL="0" lvl="0" indent="0" algn="l" rtl="0">
              <a:lnSpc>
                <a:spcPct val="100000"/>
              </a:lnSpc>
              <a:spcBef>
                <a:spcPts val="100"/>
              </a:spcBef>
              <a:spcAft>
                <a:spcPts val="0"/>
              </a:spcAft>
              <a:buNone/>
            </a:pPr>
            <a:r>
              <a:rPr lang="en" sz="1400">
                <a:solidFill>
                  <a:srgbClr val="E45649"/>
                </a:solidFill>
                <a:latin typeface="Courier New"/>
                <a:ea typeface="Courier New"/>
                <a:cs typeface="Courier New"/>
                <a:sym typeface="Courier New"/>
              </a:rPr>
              <a:t>apiVersion</a:t>
            </a:r>
            <a:r>
              <a:rPr lang="en" sz="1400">
                <a:solidFill>
                  <a:srgbClr val="333333"/>
                </a:solidFill>
                <a:latin typeface="Courier New"/>
                <a:ea typeface="Courier New"/>
                <a:cs typeface="Courier New"/>
                <a:sym typeface="Courier New"/>
              </a:rPr>
              <a:t>: </a:t>
            </a:r>
            <a:r>
              <a:rPr lang="en" sz="1400">
                <a:solidFill>
                  <a:srgbClr val="50A14F"/>
                </a:solidFill>
                <a:latin typeface="Courier New"/>
                <a:ea typeface="Courier New"/>
                <a:cs typeface="Courier New"/>
                <a:sym typeface="Courier New"/>
              </a:rPr>
              <a:t>v1</a:t>
            </a:r>
            <a:endParaRPr sz="1400">
              <a:solidFill>
                <a:srgbClr val="50A14F"/>
              </a:solidFill>
              <a:latin typeface="Courier New"/>
              <a:ea typeface="Courier New"/>
              <a:cs typeface="Courier New"/>
              <a:sym typeface="Courier New"/>
            </a:endParaRPr>
          </a:p>
          <a:p>
            <a:pPr marL="0" lvl="0" indent="0" algn="l" rtl="0">
              <a:lnSpc>
                <a:spcPct val="100000"/>
              </a:lnSpc>
              <a:spcBef>
                <a:spcPts val="100"/>
              </a:spcBef>
              <a:spcAft>
                <a:spcPts val="0"/>
              </a:spcAft>
              <a:buNone/>
            </a:pPr>
            <a:r>
              <a:rPr lang="en" sz="1400">
                <a:solidFill>
                  <a:srgbClr val="E45649"/>
                </a:solidFill>
                <a:latin typeface="Courier New"/>
                <a:ea typeface="Courier New"/>
                <a:cs typeface="Courier New"/>
                <a:sym typeface="Courier New"/>
              </a:rPr>
              <a:t>kind</a:t>
            </a:r>
            <a:r>
              <a:rPr lang="en" sz="1400">
                <a:solidFill>
                  <a:srgbClr val="333333"/>
                </a:solidFill>
                <a:latin typeface="Courier New"/>
                <a:ea typeface="Courier New"/>
                <a:cs typeface="Courier New"/>
                <a:sym typeface="Courier New"/>
              </a:rPr>
              <a:t>: </a:t>
            </a:r>
            <a:r>
              <a:rPr lang="en" sz="1400">
                <a:solidFill>
                  <a:srgbClr val="50A14F"/>
                </a:solidFill>
                <a:latin typeface="Courier New"/>
                <a:ea typeface="Courier New"/>
                <a:cs typeface="Courier New"/>
                <a:sym typeface="Courier New"/>
              </a:rPr>
              <a:t>PersistentVolume</a:t>
            </a:r>
            <a:endParaRPr sz="1400">
              <a:solidFill>
                <a:srgbClr val="50A14F"/>
              </a:solidFill>
              <a:latin typeface="Courier New"/>
              <a:ea typeface="Courier New"/>
              <a:cs typeface="Courier New"/>
              <a:sym typeface="Courier New"/>
            </a:endParaRPr>
          </a:p>
          <a:p>
            <a:pPr marL="0" lvl="0" indent="0" algn="l" rtl="0">
              <a:lnSpc>
                <a:spcPct val="100000"/>
              </a:lnSpc>
              <a:spcBef>
                <a:spcPts val="100"/>
              </a:spcBef>
              <a:spcAft>
                <a:spcPts val="0"/>
              </a:spcAft>
              <a:buNone/>
            </a:pPr>
            <a:r>
              <a:rPr lang="en" sz="1400">
                <a:solidFill>
                  <a:srgbClr val="E45649"/>
                </a:solidFill>
                <a:latin typeface="Courier New"/>
                <a:ea typeface="Courier New"/>
                <a:cs typeface="Courier New"/>
                <a:sym typeface="Courier New"/>
              </a:rPr>
              <a:t>metadata</a:t>
            </a: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a:p>
            <a:pPr marL="0" lvl="0" indent="0" algn="l" rtl="0">
              <a:lnSpc>
                <a:spcPct val="100000"/>
              </a:lnSpc>
              <a:spcBef>
                <a:spcPts val="100"/>
              </a:spcBef>
              <a:spcAft>
                <a:spcPts val="0"/>
              </a:spcAft>
              <a:buNone/>
            </a:pPr>
            <a:r>
              <a:rPr lang="en" sz="1400">
                <a:solidFill>
                  <a:srgbClr val="333333"/>
                </a:solidFill>
                <a:latin typeface="Courier New"/>
                <a:ea typeface="Courier New"/>
                <a:cs typeface="Courier New"/>
                <a:sym typeface="Courier New"/>
              </a:rPr>
              <a:t> </a:t>
            </a:r>
            <a:r>
              <a:rPr lang="en" sz="1400">
                <a:solidFill>
                  <a:srgbClr val="E45649"/>
                </a:solidFill>
                <a:latin typeface="Courier New"/>
                <a:ea typeface="Courier New"/>
                <a:cs typeface="Courier New"/>
                <a:sym typeface="Courier New"/>
              </a:rPr>
              <a:t>name</a:t>
            </a:r>
            <a:r>
              <a:rPr lang="en" sz="1400">
                <a:solidFill>
                  <a:srgbClr val="333333"/>
                </a:solidFill>
                <a:latin typeface="Courier New"/>
                <a:ea typeface="Courier New"/>
                <a:cs typeface="Courier New"/>
                <a:sym typeface="Courier New"/>
              </a:rPr>
              <a:t>: </a:t>
            </a:r>
            <a:r>
              <a:rPr lang="en" sz="1400">
                <a:solidFill>
                  <a:srgbClr val="50A14F"/>
                </a:solidFill>
                <a:latin typeface="Courier New"/>
                <a:ea typeface="Courier New"/>
                <a:cs typeface="Courier New"/>
                <a:sym typeface="Courier New"/>
              </a:rPr>
              <a:t>pv</a:t>
            </a:r>
            <a:endParaRPr sz="1400">
              <a:solidFill>
                <a:srgbClr val="50A14F"/>
              </a:solidFill>
              <a:latin typeface="Courier New"/>
              <a:ea typeface="Courier New"/>
              <a:cs typeface="Courier New"/>
              <a:sym typeface="Courier New"/>
            </a:endParaRPr>
          </a:p>
          <a:p>
            <a:pPr marL="0" lvl="0" indent="0" algn="l" rtl="0">
              <a:lnSpc>
                <a:spcPct val="100000"/>
              </a:lnSpc>
              <a:spcBef>
                <a:spcPts val="100"/>
              </a:spcBef>
              <a:spcAft>
                <a:spcPts val="0"/>
              </a:spcAft>
              <a:buNone/>
            </a:pPr>
            <a:r>
              <a:rPr lang="en" sz="1400">
                <a:solidFill>
                  <a:srgbClr val="E45649"/>
                </a:solidFill>
                <a:latin typeface="Courier New"/>
                <a:ea typeface="Courier New"/>
                <a:cs typeface="Courier New"/>
                <a:sym typeface="Courier New"/>
              </a:rPr>
              <a:t>spec</a:t>
            </a: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a:p>
            <a:pPr marL="0" lvl="0" indent="0" algn="l" rtl="0">
              <a:lnSpc>
                <a:spcPct val="100000"/>
              </a:lnSpc>
              <a:spcBef>
                <a:spcPts val="100"/>
              </a:spcBef>
              <a:spcAft>
                <a:spcPts val="0"/>
              </a:spcAft>
              <a:buNone/>
            </a:pPr>
            <a:r>
              <a:rPr lang="en" sz="1400">
                <a:solidFill>
                  <a:srgbClr val="333333"/>
                </a:solidFill>
                <a:latin typeface="Courier New"/>
                <a:ea typeface="Courier New"/>
                <a:cs typeface="Courier New"/>
                <a:sym typeface="Courier New"/>
              </a:rPr>
              <a:t> </a:t>
            </a:r>
            <a:r>
              <a:rPr lang="en" sz="1400">
                <a:solidFill>
                  <a:srgbClr val="E45649"/>
                </a:solidFill>
                <a:latin typeface="Courier New"/>
                <a:ea typeface="Courier New"/>
                <a:cs typeface="Courier New"/>
                <a:sym typeface="Courier New"/>
              </a:rPr>
              <a:t>accessModes</a:t>
            </a: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a:p>
            <a:pPr marL="0" lvl="0" indent="0" algn="l" rtl="0">
              <a:lnSpc>
                <a:spcPct val="100000"/>
              </a:lnSpc>
              <a:spcBef>
                <a:spcPts val="100"/>
              </a:spcBef>
              <a:spcAft>
                <a:spcPts val="0"/>
              </a:spcAft>
              <a:buNone/>
            </a:pPr>
            <a:r>
              <a:rPr lang="en" sz="1400">
                <a:solidFill>
                  <a:srgbClr val="333333"/>
                </a:solidFill>
                <a:latin typeface="Courier New"/>
                <a:ea typeface="Courier New"/>
                <a:cs typeface="Courier New"/>
                <a:sym typeface="Courier New"/>
              </a:rPr>
              <a:t> - </a:t>
            </a:r>
            <a:r>
              <a:rPr lang="en" sz="1400">
                <a:solidFill>
                  <a:srgbClr val="50A14F"/>
                </a:solidFill>
                <a:latin typeface="Courier New"/>
                <a:ea typeface="Courier New"/>
                <a:cs typeface="Courier New"/>
                <a:sym typeface="Courier New"/>
              </a:rPr>
              <a:t>ReadWriteOnce</a:t>
            </a:r>
            <a:endParaRPr sz="1400">
              <a:solidFill>
                <a:srgbClr val="50A14F"/>
              </a:solidFill>
              <a:latin typeface="Courier New"/>
              <a:ea typeface="Courier New"/>
              <a:cs typeface="Courier New"/>
              <a:sym typeface="Courier New"/>
            </a:endParaRPr>
          </a:p>
          <a:p>
            <a:pPr marL="0" lvl="0" indent="0" algn="l" rtl="0">
              <a:lnSpc>
                <a:spcPct val="100000"/>
              </a:lnSpc>
              <a:spcBef>
                <a:spcPts val="100"/>
              </a:spcBef>
              <a:spcAft>
                <a:spcPts val="0"/>
              </a:spcAft>
              <a:buNone/>
            </a:pPr>
            <a:r>
              <a:rPr lang="en" sz="1400">
                <a:solidFill>
                  <a:srgbClr val="333333"/>
                </a:solidFill>
                <a:latin typeface="Courier New"/>
                <a:ea typeface="Courier New"/>
                <a:cs typeface="Courier New"/>
                <a:sym typeface="Courier New"/>
              </a:rPr>
              <a:t> </a:t>
            </a:r>
            <a:r>
              <a:rPr lang="en" sz="1400">
                <a:solidFill>
                  <a:srgbClr val="E45649"/>
                </a:solidFill>
                <a:latin typeface="Courier New"/>
                <a:ea typeface="Courier New"/>
                <a:cs typeface="Courier New"/>
                <a:sym typeface="Courier New"/>
              </a:rPr>
              <a:t>capacity</a:t>
            </a: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a:p>
            <a:pPr marL="0" lvl="0" indent="0" algn="l" rtl="0">
              <a:lnSpc>
                <a:spcPct val="100000"/>
              </a:lnSpc>
              <a:spcBef>
                <a:spcPts val="100"/>
              </a:spcBef>
              <a:spcAft>
                <a:spcPts val="0"/>
              </a:spcAft>
              <a:buNone/>
            </a:pPr>
            <a:r>
              <a:rPr lang="en" sz="1400">
                <a:solidFill>
                  <a:srgbClr val="333333"/>
                </a:solidFill>
                <a:latin typeface="Courier New"/>
                <a:ea typeface="Courier New"/>
                <a:cs typeface="Courier New"/>
                <a:sym typeface="Courier New"/>
              </a:rPr>
              <a:t>   </a:t>
            </a:r>
            <a:r>
              <a:rPr lang="en" sz="1400">
                <a:solidFill>
                  <a:srgbClr val="E45649"/>
                </a:solidFill>
                <a:latin typeface="Courier New"/>
                <a:ea typeface="Courier New"/>
                <a:cs typeface="Courier New"/>
                <a:sym typeface="Courier New"/>
              </a:rPr>
              <a:t>storage</a:t>
            </a:r>
            <a:r>
              <a:rPr lang="en" sz="1400">
                <a:solidFill>
                  <a:srgbClr val="333333"/>
                </a:solidFill>
                <a:latin typeface="Courier New"/>
                <a:ea typeface="Courier New"/>
                <a:cs typeface="Courier New"/>
                <a:sym typeface="Courier New"/>
              </a:rPr>
              <a:t>: </a:t>
            </a:r>
            <a:r>
              <a:rPr lang="en" sz="1400">
                <a:solidFill>
                  <a:srgbClr val="50A14F"/>
                </a:solidFill>
                <a:latin typeface="Courier New"/>
                <a:ea typeface="Courier New"/>
                <a:cs typeface="Courier New"/>
                <a:sym typeface="Courier New"/>
              </a:rPr>
              <a:t>100M</a:t>
            </a:r>
            <a:endParaRPr sz="1400">
              <a:solidFill>
                <a:srgbClr val="50A14F"/>
              </a:solidFill>
              <a:latin typeface="Courier New"/>
              <a:ea typeface="Courier New"/>
              <a:cs typeface="Courier New"/>
              <a:sym typeface="Courier New"/>
            </a:endParaRPr>
          </a:p>
          <a:p>
            <a:pPr marL="0" lvl="0" indent="0" algn="l" rtl="0">
              <a:lnSpc>
                <a:spcPct val="100000"/>
              </a:lnSpc>
              <a:spcBef>
                <a:spcPts val="100"/>
              </a:spcBef>
              <a:spcAft>
                <a:spcPts val="0"/>
              </a:spcAft>
              <a:buNone/>
            </a:pPr>
            <a:r>
              <a:rPr lang="en" sz="1400">
                <a:solidFill>
                  <a:srgbClr val="333333"/>
                </a:solidFill>
                <a:latin typeface="Courier New"/>
                <a:ea typeface="Courier New"/>
                <a:cs typeface="Courier New"/>
                <a:sym typeface="Courier New"/>
              </a:rPr>
              <a:t> </a:t>
            </a:r>
            <a:r>
              <a:rPr lang="en" sz="1400">
                <a:solidFill>
                  <a:srgbClr val="E45649"/>
                </a:solidFill>
                <a:latin typeface="Courier New"/>
                <a:ea typeface="Courier New"/>
                <a:cs typeface="Courier New"/>
                <a:sym typeface="Courier New"/>
              </a:rPr>
              <a:t>hostPath</a:t>
            </a: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a:p>
            <a:pPr marL="0" lvl="0" indent="0" algn="l" rtl="0">
              <a:lnSpc>
                <a:spcPct val="100000"/>
              </a:lnSpc>
              <a:spcBef>
                <a:spcPts val="100"/>
              </a:spcBef>
              <a:spcAft>
                <a:spcPts val="0"/>
              </a:spcAft>
              <a:buNone/>
            </a:pPr>
            <a:r>
              <a:rPr lang="en" sz="1400">
                <a:solidFill>
                  <a:srgbClr val="333333"/>
                </a:solidFill>
                <a:latin typeface="Courier New"/>
                <a:ea typeface="Courier New"/>
                <a:cs typeface="Courier New"/>
                <a:sym typeface="Courier New"/>
              </a:rPr>
              <a:t>   </a:t>
            </a:r>
            <a:r>
              <a:rPr lang="en" sz="1400">
                <a:solidFill>
                  <a:srgbClr val="E45649"/>
                </a:solidFill>
                <a:latin typeface="Courier New"/>
                <a:ea typeface="Courier New"/>
                <a:cs typeface="Courier New"/>
                <a:sym typeface="Courier New"/>
              </a:rPr>
              <a:t>path</a:t>
            </a:r>
            <a:r>
              <a:rPr lang="en" sz="1400">
                <a:solidFill>
                  <a:srgbClr val="333333"/>
                </a:solidFill>
                <a:latin typeface="Courier New"/>
                <a:ea typeface="Courier New"/>
                <a:cs typeface="Courier New"/>
                <a:sym typeface="Courier New"/>
              </a:rPr>
              <a:t>: </a:t>
            </a:r>
            <a:r>
              <a:rPr lang="en" sz="1400">
                <a:solidFill>
                  <a:srgbClr val="50A14F"/>
                </a:solidFill>
                <a:latin typeface="Courier New"/>
                <a:ea typeface="Courier New"/>
                <a:cs typeface="Courier New"/>
                <a:sym typeface="Courier New"/>
              </a:rPr>
              <a:t>/tmp/pvexmaple</a:t>
            </a:r>
            <a:endParaRPr sz="1400">
              <a:solidFill>
                <a:srgbClr val="50A14F"/>
              </a:solidFill>
              <a:latin typeface="Courier New"/>
              <a:ea typeface="Courier New"/>
              <a:cs typeface="Courier New"/>
              <a:sym typeface="Courier New"/>
            </a:endParaRPr>
          </a:p>
          <a:p>
            <a:pPr marL="0" lvl="0" indent="0" algn="l" rtl="0">
              <a:lnSpc>
                <a:spcPct val="100000"/>
              </a:lnSpc>
              <a:spcBef>
                <a:spcPts val="100"/>
              </a:spcBef>
              <a:spcAft>
                <a:spcPts val="100"/>
              </a:spcAft>
              <a:buNone/>
            </a:pPr>
            <a:r>
              <a:rPr lang="en" sz="1400">
                <a:solidFill>
                  <a:srgbClr val="E45649"/>
                </a:solidFill>
                <a:latin typeface="Courier New"/>
                <a:ea typeface="Courier New"/>
                <a:cs typeface="Courier New"/>
                <a:sym typeface="Courier New"/>
              </a:rPr>
              <a:t>persistentVolumeReclaimPolicy</a:t>
            </a:r>
            <a:r>
              <a:rPr lang="en" sz="1400">
                <a:solidFill>
                  <a:srgbClr val="50A14F"/>
                </a:solidFill>
                <a:latin typeface="Courier New"/>
                <a:ea typeface="Courier New"/>
                <a:cs typeface="Courier New"/>
                <a:sym typeface="Courier New"/>
              </a:rPr>
              <a:t>: Delete</a:t>
            </a:r>
            <a:endParaRPr sz="1400" u="sng">
              <a:solidFill>
                <a:srgbClr val="800000"/>
              </a:solidFill>
              <a:latin typeface="Courier New"/>
              <a:ea typeface="Courier New"/>
              <a:cs typeface="Courier New"/>
              <a:sym typeface="Courier New"/>
            </a:endParaRPr>
          </a:p>
        </p:txBody>
      </p:sp>
      <p:sp>
        <p:nvSpPr>
          <p:cNvPr id="519" name="Google Shape;519;p86"/>
          <p:cNvSpPr txBox="1">
            <a:spLocks noGrp="1"/>
          </p:cNvSpPr>
          <p:nvPr>
            <p:ph type="body" idx="1"/>
          </p:nvPr>
        </p:nvSpPr>
        <p:spPr>
          <a:xfrm>
            <a:off x="5679875" y="1017725"/>
            <a:ext cx="3205500" cy="37500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400" b="1" u="sng">
                <a:solidFill>
                  <a:srgbClr val="800000"/>
                </a:solidFill>
                <a:latin typeface="Courier New"/>
                <a:ea typeface="Courier New"/>
                <a:cs typeface="Courier New"/>
                <a:sym typeface="Courier New"/>
              </a:rPr>
              <a:t>my-pv-pod.yaml</a:t>
            </a:r>
            <a:endParaRPr sz="1400" b="1" u="sng">
              <a:solidFill>
                <a:srgbClr val="80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rgbClr val="E45649"/>
                </a:solidFill>
                <a:latin typeface="Courier New"/>
                <a:ea typeface="Courier New"/>
                <a:cs typeface="Courier New"/>
                <a:sym typeface="Courier New"/>
              </a:rPr>
              <a:t>apiVersion</a:t>
            </a:r>
            <a:r>
              <a:rPr lang="en" sz="1400">
                <a:solidFill>
                  <a:srgbClr val="333333"/>
                </a:solidFill>
                <a:latin typeface="Courier New"/>
                <a:ea typeface="Courier New"/>
                <a:cs typeface="Courier New"/>
                <a:sym typeface="Courier New"/>
              </a:rPr>
              <a:t>: </a:t>
            </a:r>
            <a:r>
              <a:rPr lang="en" sz="1400">
                <a:solidFill>
                  <a:srgbClr val="50A14F"/>
                </a:solidFill>
                <a:latin typeface="Courier New"/>
                <a:ea typeface="Courier New"/>
                <a:cs typeface="Courier New"/>
                <a:sym typeface="Courier New"/>
              </a:rPr>
              <a:t>v1</a:t>
            </a:r>
            <a:endParaRPr sz="1400">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rgbClr val="E45649"/>
                </a:solidFill>
                <a:latin typeface="Courier New"/>
                <a:ea typeface="Courier New"/>
                <a:cs typeface="Courier New"/>
                <a:sym typeface="Courier New"/>
              </a:rPr>
              <a:t>kind</a:t>
            </a:r>
            <a:r>
              <a:rPr lang="en" sz="1400">
                <a:solidFill>
                  <a:srgbClr val="333333"/>
                </a:solidFill>
                <a:latin typeface="Courier New"/>
                <a:ea typeface="Courier New"/>
                <a:cs typeface="Courier New"/>
                <a:sym typeface="Courier New"/>
              </a:rPr>
              <a:t>: </a:t>
            </a:r>
            <a:r>
              <a:rPr lang="en" sz="1400">
                <a:solidFill>
                  <a:srgbClr val="50A14F"/>
                </a:solidFill>
                <a:latin typeface="Courier New"/>
                <a:ea typeface="Courier New"/>
                <a:cs typeface="Courier New"/>
                <a:sym typeface="Courier New"/>
              </a:rPr>
              <a:t>Pod</a:t>
            </a:r>
            <a:endParaRPr sz="1400">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rgbClr val="E45649"/>
                </a:solidFill>
                <a:latin typeface="Courier New"/>
                <a:ea typeface="Courier New"/>
                <a:cs typeface="Courier New"/>
                <a:sym typeface="Courier New"/>
              </a:rPr>
              <a:t>metadata</a:t>
            </a: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rgbClr val="333333"/>
                </a:solidFill>
                <a:latin typeface="Courier New"/>
                <a:ea typeface="Courier New"/>
                <a:cs typeface="Courier New"/>
                <a:sym typeface="Courier New"/>
              </a:rPr>
              <a:t> </a:t>
            </a:r>
            <a:r>
              <a:rPr lang="en" sz="1400">
                <a:solidFill>
                  <a:srgbClr val="E45649"/>
                </a:solidFill>
                <a:latin typeface="Courier New"/>
                <a:ea typeface="Courier New"/>
                <a:cs typeface="Courier New"/>
                <a:sym typeface="Courier New"/>
              </a:rPr>
              <a:t>name</a:t>
            </a:r>
            <a:r>
              <a:rPr lang="en" sz="1400">
                <a:solidFill>
                  <a:srgbClr val="333333"/>
                </a:solidFill>
                <a:latin typeface="Courier New"/>
                <a:ea typeface="Courier New"/>
                <a:cs typeface="Courier New"/>
                <a:sym typeface="Courier New"/>
              </a:rPr>
              <a:t>: </a:t>
            </a:r>
            <a:r>
              <a:rPr lang="en" sz="1400">
                <a:solidFill>
                  <a:srgbClr val="50A14F"/>
                </a:solidFill>
                <a:latin typeface="Courier New"/>
                <a:ea typeface="Courier New"/>
                <a:cs typeface="Courier New"/>
                <a:sym typeface="Courier New"/>
              </a:rPr>
              <a:t>pv-pod</a:t>
            </a:r>
            <a:endParaRPr sz="1400">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rgbClr val="E45649"/>
                </a:solidFill>
                <a:latin typeface="Courier New"/>
                <a:ea typeface="Courier New"/>
                <a:cs typeface="Courier New"/>
                <a:sym typeface="Courier New"/>
              </a:rPr>
              <a:t>spec</a:t>
            </a: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rgbClr val="333333"/>
                </a:solidFill>
                <a:latin typeface="Courier New"/>
                <a:ea typeface="Courier New"/>
                <a:cs typeface="Courier New"/>
                <a:sym typeface="Courier New"/>
              </a:rPr>
              <a:t> </a:t>
            </a:r>
            <a:r>
              <a:rPr lang="en" sz="1400">
                <a:solidFill>
                  <a:srgbClr val="E45649"/>
                </a:solidFill>
                <a:latin typeface="Courier New"/>
                <a:ea typeface="Courier New"/>
                <a:cs typeface="Courier New"/>
                <a:sym typeface="Courier New"/>
              </a:rPr>
              <a:t>volumes</a:t>
            </a: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rgbClr val="333333"/>
                </a:solidFill>
                <a:latin typeface="Courier New"/>
                <a:ea typeface="Courier New"/>
                <a:cs typeface="Courier New"/>
                <a:sym typeface="Courier New"/>
              </a:rPr>
              <a:t> - </a:t>
            </a:r>
            <a:r>
              <a:rPr lang="en" sz="1400">
                <a:solidFill>
                  <a:srgbClr val="E45649"/>
                </a:solidFill>
                <a:latin typeface="Courier New"/>
                <a:ea typeface="Courier New"/>
                <a:cs typeface="Courier New"/>
                <a:sym typeface="Courier New"/>
              </a:rPr>
              <a:t>name</a:t>
            </a:r>
            <a:r>
              <a:rPr lang="en" sz="1400">
                <a:solidFill>
                  <a:srgbClr val="333333"/>
                </a:solidFill>
                <a:latin typeface="Courier New"/>
                <a:ea typeface="Courier New"/>
                <a:cs typeface="Courier New"/>
                <a:sym typeface="Courier New"/>
              </a:rPr>
              <a:t>: </a:t>
            </a:r>
            <a:r>
              <a:rPr lang="en" sz="1400">
                <a:solidFill>
                  <a:srgbClr val="50A14F"/>
                </a:solidFill>
                <a:latin typeface="Courier New"/>
                <a:ea typeface="Courier New"/>
                <a:cs typeface="Courier New"/>
                <a:sym typeface="Courier New"/>
              </a:rPr>
              <a:t>pvol</a:t>
            </a:r>
            <a:endParaRPr sz="1400">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rgbClr val="333333"/>
                </a:solidFill>
                <a:latin typeface="Courier New"/>
                <a:ea typeface="Courier New"/>
                <a:cs typeface="Courier New"/>
                <a:sym typeface="Courier New"/>
              </a:rPr>
              <a:t>   </a:t>
            </a:r>
            <a:r>
              <a:rPr lang="en" sz="1400">
                <a:solidFill>
                  <a:srgbClr val="E45649"/>
                </a:solidFill>
                <a:latin typeface="Courier New"/>
                <a:ea typeface="Courier New"/>
                <a:cs typeface="Courier New"/>
                <a:sym typeface="Courier New"/>
              </a:rPr>
              <a:t>persistentVolumeClaim</a:t>
            </a: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rgbClr val="333333"/>
                </a:solidFill>
                <a:latin typeface="Courier New"/>
                <a:ea typeface="Courier New"/>
                <a:cs typeface="Courier New"/>
                <a:sym typeface="Courier New"/>
              </a:rPr>
              <a:t>     </a:t>
            </a:r>
            <a:r>
              <a:rPr lang="en" sz="1400">
                <a:solidFill>
                  <a:srgbClr val="E45649"/>
                </a:solidFill>
                <a:latin typeface="Courier New"/>
                <a:ea typeface="Courier New"/>
                <a:cs typeface="Courier New"/>
                <a:sym typeface="Courier New"/>
              </a:rPr>
              <a:t>claimName</a:t>
            </a:r>
            <a:r>
              <a:rPr lang="en" sz="1400">
                <a:solidFill>
                  <a:srgbClr val="333333"/>
                </a:solidFill>
                <a:latin typeface="Courier New"/>
                <a:ea typeface="Courier New"/>
                <a:cs typeface="Courier New"/>
                <a:sym typeface="Courier New"/>
              </a:rPr>
              <a:t>: </a:t>
            </a:r>
            <a:r>
              <a:rPr lang="en" sz="1400">
                <a:solidFill>
                  <a:srgbClr val="50A14F"/>
                </a:solidFill>
                <a:latin typeface="Courier New"/>
                <a:ea typeface="Courier New"/>
                <a:cs typeface="Courier New"/>
                <a:sym typeface="Courier New"/>
              </a:rPr>
              <a:t>pvc</a:t>
            </a:r>
            <a:endParaRPr sz="1400">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rgbClr val="333333"/>
                </a:solidFill>
                <a:latin typeface="Courier New"/>
                <a:ea typeface="Courier New"/>
                <a:cs typeface="Courier New"/>
                <a:sym typeface="Courier New"/>
              </a:rPr>
              <a:t> </a:t>
            </a:r>
            <a:r>
              <a:rPr lang="en" sz="1400">
                <a:solidFill>
                  <a:srgbClr val="E45649"/>
                </a:solidFill>
                <a:latin typeface="Courier New"/>
                <a:ea typeface="Courier New"/>
                <a:cs typeface="Courier New"/>
                <a:sym typeface="Courier New"/>
              </a:rPr>
              <a:t>containers</a:t>
            </a: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rgbClr val="333333"/>
                </a:solidFill>
                <a:latin typeface="Courier New"/>
                <a:ea typeface="Courier New"/>
                <a:cs typeface="Courier New"/>
                <a:sym typeface="Courier New"/>
              </a:rPr>
              <a:t> - </a:t>
            </a:r>
            <a:r>
              <a:rPr lang="en" sz="1400">
                <a:solidFill>
                  <a:srgbClr val="E45649"/>
                </a:solidFill>
                <a:latin typeface="Courier New"/>
                <a:ea typeface="Courier New"/>
                <a:cs typeface="Courier New"/>
                <a:sym typeface="Courier New"/>
              </a:rPr>
              <a:t>image</a:t>
            </a:r>
            <a:r>
              <a:rPr lang="en" sz="1400">
                <a:solidFill>
                  <a:srgbClr val="333333"/>
                </a:solidFill>
                <a:latin typeface="Courier New"/>
                <a:ea typeface="Courier New"/>
                <a:cs typeface="Courier New"/>
                <a:sym typeface="Courier New"/>
              </a:rPr>
              <a:t>: </a:t>
            </a:r>
            <a:r>
              <a:rPr lang="en" sz="1400">
                <a:solidFill>
                  <a:srgbClr val="50A14F"/>
                </a:solidFill>
                <a:latin typeface="Courier New"/>
                <a:ea typeface="Courier New"/>
                <a:cs typeface="Courier New"/>
                <a:sym typeface="Courier New"/>
              </a:rPr>
              <a:t> aamirpinger/logfile_nodejs</a:t>
            </a:r>
            <a:endParaRPr sz="1400">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rgbClr val="333333"/>
                </a:solidFill>
                <a:latin typeface="Courier New"/>
                <a:ea typeface="Courier New"/>
                <a:cs typeface="Courier New"/>
                <a:sym typeface="Courier New"/>
              </a:rPr>
              <a:t>   </a:t>
            </a:r>
            <a:r>
              <a:rPr lang="en" sz="1400">
                <a:solidFill>
                  <a:srgbClr val="E45649"/>
                </a:solidFill>
                <a:latin typeface="Courier New"/>
                <a:ea typeface="Courier New"/>
                <a:cs typeface="Courier New"/>
                <a:sym typeface="Courier New"/>
              </a:rPr>
              <a:t>name</a:t>
            </a:r>
            <a:r>
              <a:rPr lang="en" sz="1400">
                <a:solidFill>
                  <a:srgbClr val="333333"/>
                </a:solidFill>
                <a:latin typeface="Courier New"/>
                <a:ea typeface="Courier New"/>
                <a:cs typeface="Courier New"/>
                <a:sym typeface="Courier New"/>
              </a:rPr>
              <a:t>: </a:t>
            </a:r>
            <a:r>
              <a:rPr lang="en" sz="1400">
                <a:solidFill>
                  <a:srgbClr val="50A14F"/>
                </a:solidFill>
                <a:latin typeface="Courier New"/>
                <a:ea typeface="Courier New"/>
                <a:cs typeface="Courier New"/>
                <a:sym typeface="Courier New"/>
              </a:rPr>
              <a:t>container1</a:t>
            </a:r>
            <a:endParaRPr sz="1400">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rgbClr val="333333"/>
                </a:solidFill>
                <a:latin typeface="Courier New"/>
                <a:ea typeface="Courier New"/>
                <a:cs typeface="Courier New"/>
                <a:sym typeface="Courier New"/>
              </a:rPr>
              <a:t>   </a:t>
            </a:r>
            <a:r>
              <a:rPr lang="en" sz="1400">
                <a:solidFill>
                  <a:srgbClr val="E45649"/>
                </a:solidFill>
                <a:latin typeface="Courier New"/>
                <a:ea typeface="Courier New"/>
                <a:cs typeface="Courier New"/>
                <a:sym typeface="Courier New"/>
              </a:rPr>
              <a:t>volumeMounts</a:t>
            </a: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rgbClr val="333333"/>
                </a:solidFill>
                <a:latin typeface="Courier New"/>
                <a:ea typeface="Courier New"/>
                <a:cs typeface="Courier New"/>
                <a:sym typeface="Courier New"/>
              </a:rPr>
              <a:t>   - </a:t>
            </a:r>
            <a:r>
              <a:rPr lang="en" sz="1400">
                <a:solidFill>
                  <a:srgbClr val="E45649"/>
                </a:solidFill>
                <a:latin typeface="Courier New"/>
                <a:ea typeface="Courier New"/>
                <a:cs typeface="Courier New"/>
                <a:sym typeface="Courier New"/>
              </a:rPr>
              <a:t>name</a:t>
            </a:r>
            <a:r>
              <a:rPr lang="en" sz="1400">
                <a:solidFill>
                  <a:srgbClr val="333333"/>
                </a:solidFill>
                <a:latin typeface="Courier New"/>
                <a:ea typeface="Courier New"/>
                <a:cs typeface="Courier New"/>
                <a:sym typeface="Courier New"/>
              </a:rPr>
              <a:t>: </a:t>
            </a:r>
            <a:r>
              <a:rPr lang="en" sz="1400">
                <a:solidFill>
                  <a:srgbClr val="50A14F"/>
                </a:solidFill>
                <a:latin typeface="Courier New"/>
                <a:ea typeface="Courier New"/>
                <a:cs typeface="Courier New"/>
                <a:sym typeface="Courier New"/>
              </a:rPr>
              <a:t>pvol</a:t>
            </a:r>
            <a:endParaRPr sz="1400">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a:solidFill>
                  <a:srgbClr val="333333"/>
                </a:solidFill>
                <a:latin typeface="Courier New"/>
                <a:ea typeface="Courier New"/>
                <a:cs typeface="Courier New"/>
                <a:sym typeface="Courier New"/>
              </a:rPr>
              <a:t>     </a:t>
            </a:r>
            <a:r>
              <a:rPr lang="en" sz="1400">
                <a:solidFill>
                  <a:srgbClr val="E45649"/>
                </a:solidFill>
                <a:latin typeface="Courier New"/>
                <a:ea typeface="Courier New"/>
                <a:cs typeface="Courier New"/>
                <a:sym typeface="Courier New"/>
              </a:rPr>
              <a:t>mountPath</a:t>
            </a:r>
            <a:r>
              <a:rPr lang="en" sz="1400">
                <a:solidFill>
                  <a:srgbClr val="333333"/>
                </a:solidFill>
                <a:latin typeface="Courier New"/>
                <a:ea typeface="Courier New"/>
                <a:cs typeface="Courier New"/>
                <a:sym typeface="Courier New"/>
              </a:rPr>
              <a:t>: </a:t>
            </a:r>
            <a:r>
              <a:rPr lang="en" sz="1400">
                <a:solidFill>
                  <a:srgbClr val="50A14F"/>
                </a:solidFill>
                <a:latin typeface="Courier New"/>
                <a:ea typeface="Courier New"/>
                <a:cs typeface="Courier New"/>
                <a:sym typeface="Courier New"/>
              </a:rPr>
              <a:t>/data</a:t>
            </a:r>
            <a:endParaRPr sz="1400" b="1" u="sng">
              <a:solidFill>
                <a:srgbClr val="800000"/>
              </a:solidFill>
              <a:latin typeface="Courier New"/>
              <a:ea typeface="Courier New"/>
              <a:cs typeface="Courier New"/>
              <a:sym typeface="Courier New"/>
            </a:endParaRPr>
          </a:p>
        </p:txBody>
      </p:sp>
      <p:sp>
        <p:nvSpPr>
          <p:cNvPr id="520" name="Google Shape;520;p86"/>
          <p:cNvSpPr txBox="1">
            <a:spLocks noGrp="1"/>
          </p:cNvSpPr>
          <p:nvPr>
            <p:ph type="body" idx="1"/>
          </p:nvPr>
        </p:nvSpPr>
        <p:spPr>
          <a:xfrm>
            <a:off x="3111906" y="1017884"/>
            <a:ext cx="2505900" cy="37500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00" b="1" u="sng">
                <a:solidFill>
                  <a:srgbClr val="800000"/>
                </a:solidFill>
                <a:latin typeface="Courier New"/>
                <a:ea typeface="Courier New"/>
                <a:cs typeface="Courier New"/>
                <a:sym typeface="Courier New"/>
              </a:rPr>
              <a:t>my-pvc.yaml</a:t>
            </a:r>
            <a:endParaRPr sz="1400" b="1" u="sng">
              <a:solidFill>
                <a:srgbClr val="800000"/>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1400">
                <a:solidFill>
                  <a:srgbClr val="E45649"/>
                </a:solidFill>
                <a:latin typeface="Courier New"/>
                <a:ea typeface="Courier New"/>
                <a:cs typeface="Courier New"/>
                <a:sym typeface="Courier New"/>
              </a:rPr>
              <a:t>apiVersion</a:t>
            </a:r>
            <a:r>
              <a:rPr lang="en" sz="1400">
                <a:solidFill>
                  <a:srgbClr val="333333"/>
                </a:solidFill>
                <a:latin typeface="Courier New"/>
                <a:ea typeface="Courier New"/>
                <a:cs typeface="Courier New"/>
                <a:sym typeface="Courier New"/>
              </a:rPr>
              <a:t>: </a:t>
            </a:r>
            <a:r>
              <a:rPr lang="en" sz="1400">
                <a:solidFill>
                  <a:srgbClr val="50A14F"/>
                </a:solidFill>
                <a:latin typeface="Courier New"/>
                <a:ea typeface="Courier New"/>
                <a:cs typeface="Courier New"/>
                <a:sym typeface="Courier New"/>
              </a:rPr>
              <a:t>v1</a:t>
            </a:r>
            <a:endParaRPr sz="1400">
              <a:solidFill>
                <a:srgbClr val="50A14F"/>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1400">
                <a:solidFill>
                  <a:srgbClr val="E45649"/>
                </a:solidFill>
                <a:latin typeface="Courier New"/>
                <a:ea typeface="Courier New"/>
                <a:cs typeface="Courier New"/>
                <a:sym typeface="Courier New"/>
              </a:rPr>
              <a:t>kind</a:t>
            </a:r>
            <a:r>
              <a:rPr lang="en" sz="1400">
                <a:solidFill>
                  <a:srgbClr val="333333"/>
                </a:solidFill>
                <a:latin typeface="Courier New"/>
                <a:ea typeface="Courier New"/>
                <a:cs typeface="Courier New"/>
                <a:sym typeface="Courier New"/>
              </a:rPr>
              <a:t>: </a:t>
            </a:r>
            <a:r>
              <a:rPr lang="en" sz="1400">
                <a:solidFill>
                  <a:srgbClr val="50A14F"/>
                </a:solidFill>
                <a:latin typeface="Courier New"/>
                <a:ea typeface="Courier New"/>
                <a:cs typeface="Courier New"/>
                <a:sym typeface="Courier New"/>
              </a:rPr>
              <a:t>PersistentVolumeClaim</a:t>
            </a:r>
            <a:endParaRPr sz="1400">
              <a:solidFill>
                <a:srgbClr val="50A14F"/>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1400">
                <a:solidFill>
                  <a:srgbClr val="E45649"/>
                </a:solidFill>
                <a:latin typeface="Courier New"/>
                <a:ea typeface="Courier New"/>
                <a:cs typeface="Courier New"/>
                <a:sym typeface="Courier New"/>
              </a:rPr>
              <a:t>metadata</a:t>
            </a: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1400">
                <a:solidFill>
                  <a:srgbClr val="333333"/>
                </a:solidFill>
                <a:latin typeface="Courier New"/>
                <a:ea typeface="Courier New"/>
                <a:cs typeface="Courier New"/>
                <a:sym typeface="Courier New"/>
              </a:rPr>
              <a:t> </a:t>
            </a:r>
            <a:r>
              <a:rPr lang="en" sz="1400">
                <a:solidFill>
                  <a:srgbClr val="E45649"/>
                </a:solidFill>
                <a:latin typeface="Courier New"/>
                <a:ea typeface="Courier New"/>
                <a:cs typeface="Courier New"/>
                <a:sym typeface="Courier New"/>
              </a:rPr>
              <a:t>name</a:t>
            </a:r>
            <a:r>
              <a:rPr lang="en" sz="1400">
                <a:solidFill>
                  <a:srgbClr val="333333"/>
                </a:solidFill>
                <a:latin typeface="Courier New"/>
                <a:ea typeface="Courier New"/>
                <a:cs typeface="Courier New"/>
                <a:sym typeface="Courier New"/>
              </a:rPr>
              <a:t>: </a:t>
            </a:r>
            <a:r>
              <a:rPr lang="en" sz="1400">
                <a:solidFill>
                  <a:srgbClr val="50A14F"/>
                </a:solidFill>
                <a:latin typeface="Courier New"/>
                <a:ea typeface="Courier New"/>
                <a:cs typeface="Courier New"/>
                <a:sym typeface="Courier New"/>
              </a:rPr>
              <a:t>pvc</a:t>
            </a:r>
            <a:endParaRPr sz="1400">
              <a:solidFill>
                <a:srgbClr val="50A14F"/>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1400">
                <a:solidFill>
                  <a:srgbClr val="E45649"/>
                </a:solidFill>
                <a:latin typeface="Courier New"/>
                <a:ea typeface="Courier New"/>
                <a:cs typeface="Courier New"/>
                <a:sym typeface="Courier New"/>
              </a:rPr>
              <a:t>spec</a:t>
            </a: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1400">
                <a:solidFill>
                  <a:srgbClr val="333333"/>
                </a:solidFill>
                <a:latin typeface="Courier New"/>
                <a:ea typeface="Courier New"/>
                <a:cs typeface="Courier New"/>
                <a:sym typeface="Courier New"/>
              </a:rPr>
              <a:t> </a:t>
            </a:r>
            <a:r>
              <a:rPr lang="en" sz="1400">
                <a:solidFill>
                  <a:srgbClr val="E45649"/>
                </a:solidFill>
                <a:latin typeface="Courier New"/>
                <a:ea typeface="Courier New"/>
                <a:cs typeface="Courier New"/>
                <a:sym typeface="Courier New"/>
              </a:rPr>
              <a:t>accessModes</a:t>
            </a: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1400">
                <a:solidFill>
                  <a:srgbClr val="333333"/>
                </a:solidFill>
                <a:latin typeface="Courier New"/>
                <a:ea typeface="Courier New"/>
                <a:cs typeface="Courier New"/>
                <a:sym typeface="Courier New"/>
              </a:rPr>
              <a:t> - </a:t>
            </a:r>
            <a:r>
              <a:rPr lang="en" sz="1400">
                <a:solidFill>
                  <a:srgbClr val="50A14F"/>
                </a:solidFill>
                <a:latin typeface="Courier New"/>
                <a:ea typeface="Courier New"/>
                <a:cs typeface="Courier New"/>
                <a:sym typeface="Courier New"/>
              </a:rPr>
              <a:t>ReadWriteOnce</a:t>
            </a:r>
            <a:endParaRPr sz="1400">
              <a:solidFill>
                <a:srgbClr val="50A14F"/>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1400">
                <a:solidFill>
                  <a:srgbClr val="333333"/>
                </a:solidFill>
                <a:latin typeface="Courier New"/>
                <a:ea typeface="Courier New"/>
                <a:cs typeface="Courier New"/>
                <a:sym typeface="Courier New"/>
              </a:rPr>
              <a:t> </a:t>
            </a:r>
            <a:r>
              <a:rPr lang="en" sz="1400">
                <a:solidFill>
                  <a:srgbClr val="E45649"/>
                </a:solidFill>
                <a:latin typeface="Courier New"/>
                <a:ea typeface="Courier New"/>
                <a:cs typeface="Courier New"/>
                <a:sym typeface="Courier New"/>
              </a:rPr>
              <a:t>resources</a:t>
            </a: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1400">
                <a:solidFill>
                  <a:srgbClr val="333333"/>
                </a:solidFill>
                <a:latin typeface="Courier New"/>
                <a:ea typeface="Courier New"/>
                <a:cs typeface="Courier New"/>
                <a:sym typeface="Courier New"/>
              </a:rPr>
              <a:t>   </a:t>
            </a:r>
            <a:r>
              <a:rPr lang="en" sz="1400">
                <a:solidFill>
                  <a:srgbClr val="E45649"/>
                </a:solidFill>
                <a:latin typeface="Courier New"/>
                <a:ea typeface="Courier New"/>
                <a:cs typeface="Courier New"/>
                <a:sym typeface="Courier New"/>
              </a:rPr>
              <a:t>requests</a:t>
            </a: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1400">
                <a:solidFill>
                  <a:srgbClr val="333333"/>
                </a:solidFill>
                <a:latin typeface="Courier New"/>
                <a:ea typeface="Courier New"/>
                <a:cs typeface="Courier New"/>
                <a:sym typeface="Courier New"/>
              </a:rPr>
              <a:t>     </a:t>
            </a:r>
            <a:r>
              <a:rPr lang="en" sz="1400">
                <a:solidFill>
                  <a:srgbClr val="E45649"/>
                </a:solidFill>
                <a:latin typeface="Courier New"/>
                <a:ea typeface="Courier New"/>
                <a:cs typeface="Courier New"/>
                <a:sym typeface="Courier New"/>
              </a:rPr>
              <a:t>storage</a:t>
            </a:r>
            <a:r>
              <a:rPr lang="en" sz="1400">
                <a:solidFill>
                  <a:srgbClr val="333333"/>
                </a:solidFill>
                <a:latin typeface="Courier New"/>
                <a:ea typeface="Courier New"/>
                <a:cs typeface="Courier New"/>
                <a:sym typeface="Courier New"/>
              </a:rPr>
              <a:t>: </a:t>
            </a:r>
            <a:r>
              <a:rPr lang="en" sz="1400">
                <a:solidFill>
                  <a:srgbClr val="50A14F"/>
                </a:solidFill>
                <a:latin typeface="Courier New"/>
                <a:ea typeface="Courier New"/>
                <a:cs typeface="Courier New"/>
                <a:sym typeface="Courier New"/>
              </a:rPr>
              <a:t>100M</a:t>
            </a:r>
            <a:endParaRPr sz="1400">
              <a:solidFill>
                <a:srgbClr val="50A14F"/>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400">
                <a:solidFill>
                  <a:srgbClr val="333333"/>
                </a:solidFill>
                <a:latin typeface="Courier New"/>
                <a:ea typeface="Courier New"/>
                <a:cs typeface="Courier New"/>
                <a:sym typeface="Courier New"/>
              </a:rPr>
              <a:t> </a:t>
            </a:r>
            <a:r>
              <a:rPr lang="en" sz="1400">
                <a:solidFill>
                  <a:srgbClr val="E45649"/>
                </a:solidFill>
                <a:latin typeface="Courier New"/>
                <a:ea typeface="Courier New"/>
                <a:cs typeface="Courier New"/>
                <a:sym typeface="Courier New"/>
              </a:rPr>
              <a:t>storageClassName</a:t>
            </a:r>
            <a:r>
              <a:rPr lang="en" sz="1400">
                <a:solidFill>
                  <a:srgbClr val="333333"/>
                </a:solidFill>
                <a:latin typeface="Courier New"/>
                <a:ea typeface="Courier New"/>
                <a:cs typeface="Courier New"/>
                <a:sym typeface="Courier New"/>
              </a:rPr>
              <a:t>: </a:t>
            </a:r>
            <a:r>
              <a:rPr lang="en" sz="1400">
                <a:solidFill>
                  <a:srgbClr val="50A14F"/>
                </a:solidFill>
                <a:latin typeface="Courier New"/>
                <a:ea typeface="Courier New"/>
                <a:cs typeface="Courier New"/>
                <a:sym typeface="Courier New"/>
              </a:rPr>
              <a:t>“”</a:t>
            </a:r>
            <a:endParaRPr sz="1400" b="1" u="sng">
              <a:solidFill>
                <a:srgbClr val="800000"/>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Service</a:t>
            </a:r>
            <a:endParaRPr/>
          </a:p>
        </p:txBody>
      </p:sp>
      <p:sp>
        <p:nvSpPr>
          <p:cNvPr id="194" name="Google Shape;194;p42"/>
          <p:cNvSpPr txBox="1">
            <a:spLocks noGrp="1"/>
          </p:cNvSpPr>
          <p:nvPr>
            <p:ph type="body" idx="1"/>
          </p:nvPr>
        </p:nvSpPr>
        <p:spPr>
          <a:xfrm>
            <a:off x="5899600" y="1152475"/>
            <a:ext cx="29328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Both Frontend and backend app components are exposed with Kubernetes Service resource</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That means, even frontend and backend Pods IP address changes in case of relocation or recreation, user can externally or app can internally communicate with each other without any hazzel</a:t>
            </a:r>
            <a:endParaRPr sz="1400"/>
          </a:p>
        </p:txBody>
      </p:sp>
      <p:pic>
        <p:nvPicPr>
          <p:cNvPr id="195" name="Google Shape;195;p42"/>
          <p:cNvPicPr preferRelativeResize="0"/>
          <p:nvPr/>
        </p:nvPicPr>
        <p:blipFill rotWithShape="1">
          <a:blip r:embed="rId3">
            <a:alphaModFix/>
          </a:blip>
          <a:srcRect l="27658" t="21555" r="12252" b="7678"/>
          <a:stretch/>
        </p:blipFill>
        <p:spPr>
          <a:xfrm>
            <a:off x="453226" y="1108775"/>
            <a:ext cx="5494349" cy="3639751"/>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8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ConfigMap</a:t>
            </a:r>
            <a:endParaRPr/>
          </a:p>
        </p:txBody>
      </p:sp>
      <p:sp>
        <p:nvSpPr>
          <p:cNvPr id="526" name="Google Shape;526;p87"/>
          <p:cNvSpPr txBox="1"/>
          <p:nvPr/>
        </p:nvSpPr>
        <p:spPr>
          <a:xfrm>
            <a:off x="393600" y="2971800"/>
            <a:ext cx="8356800" cy="220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800" b="1">
              <a:solidFill>
                <a:schemeClr val="dk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8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ConfigMap</a:t>
            </a:r>
            <a:endParaRPr/>
          </a:p>
        </p:txBody>
      </p:sp>
      <p:sp>
        <p:nvSpPr>
          <p:cNvPr id="532" name="Google Shape;532;p8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42900" algn="l" rtl="0">
              <a:lnSpc>
                <a:spcPct val="114000"/>
              </a:lnSpc>
              <a:spcBef>
                <a:spcPts val="0"/>
              </a:spcBef>
              <a:spcAft>
                <a:spcPts val="0"/>
              </a:spcAft>
              <a:buSzPts val="1800"/>
              <a:buChar char="●"/>
            </a:pPr>
            <a:r>
              <a:rPr lang="en"/>
              <a:t>ConfigMaps allow you to separate your application configurations from your application code, which helps keep your containerized applications portable</a:t>
            </a:r>
            <a:endParaRPr/>
          </a:p>
          <a:p>
            <a:pPr marL="457200" lvl="0" indent="-342900" algn="l" rtl="0">
              <a:lnSpc>
                <a:spcPct val="114000"/>
              </a:lnSpc>
              <a:spcBef>
                <a:spcPts val="1600"/>
              </a:spcBef>
              <a:spcAft>
                <a:spcPts val="0"/>
              </a:spcAft>
              <a:buSzPts val="1800"/>
              <a:buChar char="●"/>
            </a:pPr>
            <a:r>
              <a:rPr lang="en"/>
              <a:t>ConfigMaps are useful for storing and sharing non-sensitive, unencrypted configuration information which you can change at runtime</a:t>
            </a:r>
            <a:endParaRPr/>
          </a:p>
          <a:p>
            <a:pPr marL="457200" lvl="0" indent="-342900" algn="l" rtl="0">
              <a:lnSpc>
                <a:spcPct val="114000"/>
              </a:lnSpc>
              <a:spcBef>
                <a:spcPts val="1600"/>
              </a:spcBef>
              <a:spcAft>
                <a:spcPts val="1600"/>
              </a:spcAft>
              <a:buSzPts val="1800"/>
              <a:buChar char="●"/>
            </a:pPr>
            <a:r>
              <a:rPr lang="en"/>
              <a:t>It help makes their configurations easier to change and manage, and prevents hardcoding configuration data to Pod specifications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8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ConfigMap</a:t>
            </a:r>
            <a:endParaRPr/>
          </a:p>
        </p:txBody>
      </p:sp>
      <p:sp>
        <p:nvSpPr>
          <p:cNvPr id="538" name="Google Shape;538;p89"/>
          <p:cNvSpPr txBox="1">
            <a:spLocks noGrp="1"/>
          </p:cNvSpPr>
          <p:nvPr>
            <p:ph type="body" idx="1"/>
          </p:nvPr>
        </p:nvSpPr>
        <p:spPr>
          <a:xfrm>
            <a:off x="311700" y="1152475"/>
            <a:ext cx="8520600" cy="57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Creating ConfigMaps from literal values on the command line</a:t>
            </a:r>
            <a:endParaRPr/>
          </a:p>
        </p:txBody>
      </p:sp>
      <p:sp>
        <p:nvSpPr>
          <p:cNvPr id="539" name="Google Shape;539;p89"/>
          <p:cNvSpPr txBox="1">
            <a:spLocks noGrp="1"/>
          </p:cNvSpPr>
          <p:nvPr>
            <p:ph type="body" idx="1"/>
          </p:nvPr>
        </p:nvSpPr>
        <p:spPr>
          <a:xfrm>
            <a:off x="311700" y="1813725"/>
            <a:ext cx="8520600" cy="2185800"/>
          </a:xfrm>
          <a:prstGeom prst="rect">
            <a:avLst/>
          </a:prstGeom>
          <a:solidFill>
            <a:srgbClr val="000000"/>
          </a:solidFill>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solidFill>
                  <a:srgbClr val="00FF00"/>
                </a:solidFill>
              </a:rPr>
              <a:t>aamir@ap-linux:~$</a:t>
            </a:r>
            <a:r>
              <a:rPr lang="en" sz="1600" b="1">
                <a:solidFill>
                  <a:schemeClr val="lt1"/>
                </a:solidFill>
              </a:rPr>
              <a:t>  kubectl create configmap cm-lit --from-literal=fname=aamir  --from-literal=lname=pinger</a:t>
            </a:r>
            <a:endParaRPr sz="1600" b="1">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200">
                <a:solidFill>
                  <a:schemeClr val="lt1"/>
                </a:solidFill>
              </a:rPr>
              <a:t>configmap/cm-lit created</a:t>
            </a:r>
            <a:endParaRPr sz="1200">
              <a:solidFill>
                <a:schemeClr val="lt1"/>
              </a:solidFill>
            </a:endParaRPr>
          </a:p>
          <a:p>
            <a:pPr marL="0" lvl="0" indent="0" algn="just" rtl="0">
              <a:lnSpc>
                <a:spcPct val="100000"/>
              </a:lnSpc>
              <a:spcBef>
                <a:spcPts val="0"/>
              </a:spcBef>
              <a:spcAft>
                <a:spcPts val="0"/>
              </a:spcAft>
              <a:buClr>
                <a:schemeClr val="dk1"/>
              </a:buClr>
              <a:buSzPts val="1100"/>
              <a:buFont typeface="Arial"/>
              <a:buNone/>
            </a:pPr>
            <a:endParaRPr sz="1200">
              <a:solidFill>
                <a:schemeClr val="lt1"/>
              </a:solidFill>
            </a:endParaRPr>
          </a:p>
          <a:p>
            <a:pPr marL="0" lvl="0" indent="0" algn="just" rtl="0">
              <a:lnSpc>
                <a:spcPct val="100000"/>
              </a:lnSpc>
              <a:spcBef>
                <a:spcPts val="0"/>
              </a:spcBef>
              <a:spcAft>
                <a:spcPts val="0"/>
              </a:spcAft>
              <a:buClr>
                <a:schemeClr val="dk1"/>
              </a:buClr>
              <a:buSzPts val="1100"/>
              <a:buFont typeface="Arial"/>
              <a:buNone/>
            </a:pPr>
            <a:endParaRPr sz="1200">
              <a:solidFill>
                <a:schemeClr val="lt1"/>
              </a:solidFill>
            </a:endParaRPr>
          </a:p>
          <a:p>
            <a:pPr marL="0" lvl="0" indent="0" algn="just" rtl="0">
              <a:spcBef>
                <a:spcPts val="0"/>
              </a:spcBef>
              <a:spcAft>
                <a:spcPts val="0"/>
              </a:spcAft>
              <a:buClr>
                <a:schemeClr val="dk1"/>
              </a:buClr>
              <a:buSzPts val="1100"/>
              <a:buFont typeface="Arial"/>
              <a:buNone/>
            </a:pPr>
            <a:r>
              <a:rPr lang="en" sz="1600" b="1">
                <a:solidFill>
                  <a:srgbClr val="00FF00"/>
                </a:solidFill>
              </a:rPr>
              <a:t>aamir@ap-linux:~$</a:t>
            </a:r>
            <a:r>
              <a:rPr lang="en" sz="1600" b="1">
                <a:solidFill>
                  <a:schemeClr val="lt1"/>
                </a:solidFill>
              </a:rPr>
              <a:t>  kubectl get configmap</a:t>
            </a:r>
            <a:endParaRPr sz="1600" b="1">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a:solidFill>
                  <a:schemeClr val="lt1"/>
                </a:solidFill>
              </a:rPr>
              <a:t>NAME     DATA   AGE</a:t>
            </a:r>
            <a:endParaRPr>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a:solidFill>
                  <a:schemeClr val="lt1"/>
                </a:solidFill>
              </a:rPr>
              <a:t>cm-lit   	   2         59s</a:t>
            </a:r>
            <a:endParaRPr>
              <a:solidFill>
                <a:schemeClr val="lt1"/>
              </a:solidFill>
            </a:endParaRPr>
          </a:p>
          <a:p>
            <a:pPr marL="0" lvl="0" indent="0" algn="just" rtl="0">
              <a:lnSpc>
                <a:spcPct val="100000"/>
              </a:lnSpc>
              <a:spcBef>
                <a:spcPts val="0"/>
              </a:spcBef>
              <a:spcAft>
                <a:spcPts val="0"/>
              </a:spcAft>
              <a:buClr>
                <a:schemeClr val="dk1"/>
              </a:buClr>
              <a:buSzPts val="1100"/>
              <a:buFont typeface="Arial"/>
              <a:buNone/>
            </a:pPr>
            <a:endParaRPr sz="1200">
              <a:solidFill>
                <a:schemeClr val="lt1"/>
              </a:solidFill>
            </a:endParaRPr>
          </a:p>
          <a:p>
            <a:pPr marL="0" lvl="0" indent="0" algn="just" rtl="0">
              <a:lnSpc>
                <a:spcPct val="100000"/>
              </a:lnSpc>
              <a:spcBef>
                <a:spcPts val="0"/>
              </a:spcBef>
              <a:spcAft>
                <a:spcPts val="0"/>
              </a:spcAft>
              <a:buClr>
                <a:schemeClr val="dk1"/>
              </a:buClr>
              <a:buSzPts val="1100"/>
              <a:buFont typeface="Arial"/>
              <a:buNone/>
            </a:pPr>
            <a:endParaRPr sz="1200">
              <a:solidFill>
                <a:schemeClr val="lt1"/>
              </a:solidFill>
            </a:endParaRPr>
          </a:p>
          <a:p>
            <a:pPr marL="0" lvl="0" indent="0" algn="just" rtl="0">
              <a:lnSpc>
                <a:spcPct val="100000"/>
              </a:lnSpc>
              <a:spcBef>
                <a:spcPts val="0"/>
              </a:spcBef>
              <a:spcAft>
                <a:spcPts val="0"/>
              </a:spcAft>
              <a:buClr>
                <a:schemeClr val="dk1"/>
              </a:buClr>
              <a:buSzPts val="1100"/>
              <a:buFont typeface="Arial"/>
              <a:buNone/>
            </a:pPr>
            <a:endParaRPr>
              <a:solidFill>
                <a:schemeClr val="lt1"/>
              </a:solidFill>
            </a:endParaRPr>
          </a:p>
        </p:txBody>
      </p:sp>
      <p:sp>
        <p:nvSpPr>
          <p:cNvPr id="540" name="Google Shape;540;p89"/>
          <p:cNvSpPr txBox="1">
            <a:spLocks noGrp="1"/>
          </p:cNvSpPr>
          <p:nvPr>
            <p:ph type="body" idx="1"/>
          </p:nvPr>
        </p:nvSpPr>
        <p:spPr>
          <a:xfrm>
            <a:off x="311700" y="4048075"/>
            <a:ext cx="8520600" cy="57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You also can use </a:t>
            </a:r>
            <a:r>
              <a:rPr lang="en" b="1">
                <a:solidFill>
                  <a:srgbClr val="000000"/>
                </a:solidFill>
              </a:rPr>
              <a:t>kubectl get </a:t>
            </a:r>
            <a:r>
              <a:rPr lang="en" b="1">
                <a:solidFill>
                  <a:srgbClr val="980000"/>
                </a:solidFill>
              </a:rPr>
              <a:t>cm</a:t>
            </a:r>
            <a:endParaRPr b="1">
              <a:solidFill>
                <a:srgbClr val="98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9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ConfigMap</a:t>
            </a:r>
            <a:endParaRPr/>
          </a:p>
        </p:txBody>
      </p:sp>
      <p:sp>
        <p:nvSpPr>
          <p:cNvPr id="546" name="Google Shape;546;p90"/>
          <p:cNvSpPr txBox="1">
            <a:spLocks noGrp="1"/>
          </p:cNvSpPr>
          <p:nvPr>
            <p:ph type="body" idx="1"/>
          </p:nvPr>
        </p:nvSpPr>
        <p:spPr>
          <a:xfrm>
            <a:off x="311700" y="1152475"/>
            <a:ext cx="8520600" cy="57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To get configMap output in YAML file</a:t>
            </a:r>
            <a:endParaRPr/>
          </a:p>
        </p:txBody>
      </p:sp>
      <p:sp>
        <p:nvSpPr>
          <p:cNvPr id="547" name="Google Shape;547;p90"/>
          <p:cNvSpPr txBox="1">
            <a:spLocks noGrp="1"/>
          </p:cNvSpPr>
          <p:nvPr>
            <p:ph type="body" idx="1"/>
          </p:nvPr>
        </p:nvSpPr>
        <p:spPr>
          <a:xfrm>
            <a:off x="311700" y="1661325"/>
            <a:ext cx="8520600" cy="3121500"/>
          </a:xfrm>
          <a:prstGeom prst="rect">
            <a:avLst/>
          </a:prstGeom>
          <a:solidFill>
            <a:srgbClr val="000000"/>
          </a:solidFill>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solidFill>
                  <a:srgbClr val="00FF00"/>
                </a:solidFill>
              </a:rPr>
              <a:t>aamir@ap-linux:~$</a:t>
            </a:r>
            <a:r>
              <a:rPr lang="en" sz="1600" b="1">
                <a:solidFill>
                  <a:schemeClr val="lt1"/>
                </a:solidFill>
              </a:rPr>
              <a:t>  kubectl get configmap cm-lit -o yaml</a:t>
            </a:r>
            <a:endParaRPr sz="1600" b="1">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apiVersion: v1</a:t>
            </a:r>
            <a:endParaRPr sz="15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data:</a:t>
            </a:r>
            <a:endParaRPr sz="15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  fname: aamir</a:t>
            </a:r>
            <a:endParaRPr sz="15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  lname: pinger</a:t>
            </a:r>
            <a:endParaRPr sz="15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kind: ConfigMap</a:t>
            </a:r>
            <a:endParaRPr sz="15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metadata:</a:t>
            </a:r>
            <a:endParaRPr sz="15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  creationTimestamp: "2019-07-19T08:14:20Z"</a:t>
            </a:r>
            <a:endParaRPr sz="15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  name: cm-lit</a:t>
            </a:r>
            <a:endParaRPr sz="15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  namespace: default</a:t>
            </a:r>
            <a:endParaRPr sz="15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  resourceVersion: "399691"</a:t>
            </a:r>
            <a:endParaRPr sz="15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  selfLink: /api/v1/namespaces/default/configmaps/cm-lit</a:t>
            </a:r>
            <a:endParaRPr sz="15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  uid: a1c98d84-be6f-4a85-9868-d774d760103d</a:t>
            </a:r>
            <a:endParaRPr sz="1500">
              <a:solidFill>
                <a:schemeClr val="lt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9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ConfigMap</a:t>
            </a:r>
            <a:endParaRPr/>
          </a:p>
        </p:txBody>
      </p:sp>
      <p:sp>
        <p:nvSpPr>
          <p:cNvPr id="553" name="Google Shape;553;p91"/>
          <p:cNvSpPr txBox="1">
            <a:spLocks noGrp="1"/>
          </p:cNvSpPr>
          <p:nvPr>
            <p:ph type="body" idx="1"/>
          </p:nvPr>
        </p:nvSpPr>
        <p:spPr>
          <a:xfrm>
            <a:off x="311700" y="1152475"/>
            <a:ext cx="8520600" cy="57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To get insight of configMap</a:t>
            </a:r>
            <a:endParaRPr/>
          </a:p>
        </p:txBody>
      </p:sp>
      <p:sp>
        <p:nvSpPr>
          <p:cNvPr id="554" name="Google Shape;554;p91"/>
          <p:cNvSpPr txBox="1">
            <a:spLocks noGrp="1"/>
          </p:cNvSpPr>
          <p:nvPr>
            <p:ph type="body" idx="1"/>
          </p:nvPr>
        </p:nvSpPr>
        <p:spPr>
          <a:xfrm>
            <a:off x="311700" y="1661325"/>
            <a:ext cx="8520600" cy="3121500"/>
          </a:xfrm>
          <a:prstGeom prst="rect">
            <a:avLst/>
          </a:prstGeom>
          <a:solidFill>
            <a:srgbClr val="000000"/>
          </a:solidFill>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solidFill>
                  <a:srgbClr val="00FF00"/>
                </a:solidFill>
              </a:rPr>
              <a:t>aamir@ap-linux:~$</a:t>
            </a:r>
            <a:r>
              <a:rPr lang="en" sz="1600" b="1">
                <a:solidFill>
                  <a:schemeClr val="lt1"/>
                </a:solidFill>
              </a:rPr>
              <a:t>  kubectl describe configmap cm-lit</a:t>
            </a:r>
            <a:endParaRPr sz="1600" b="1">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200">
                <a:solidFill>
                  <a:schemeClr val="lt1"/>
                </a:solidFill>
              </a:rPr>
              <a:t>Name:         cm-lit</a:t>
            </a:r>
            <a:endParaRPr sz="12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200">
                <a:solidFill>
                  <a:schemeClr val="lt1"/>
                </a:solidFill>
              </a:rPr>
              <a:t>Namespace:    default</a:t>
            </a:r>
            <a:endParaRPr sz="12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200">
                <a:solidFill>
                  <a:schemeClr val="lt1"/>
                </a:solidFill>
              </a:rPr>
              <a:t>Labels:       &lt;none&gt;</a:t>
            </a:r>
            <a:endParaRPr sz="12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200">
                <a:solidFill>
                  <a:schemeClr val="lt1"/>
                </a:solidFill>
              </a:rPr>
              <a:t>Annotations:  &lt;none&gt;</a:t>
            </a:r>
            <a:endParaRPr sz="1200">
              <a:solidFill>
                <a:schemeClr val="lt1"/>
              </a:solidFill>
            </a:endParaRPr>
          </a:p>
          <a:p>
            <a:pPr marL="0" lvl="0" indent="0" algn="just" rtl="0">
              <a:lnSpc>
                <a:spcPct val="100000"/>
              </a:lnSpc>
              <a:spcBef>
                <a:spcPts val="0"/>
              </a:spcBef>
              <a:spcAft>
                <a:spcPts val="0"/>
              </a:spcAft>
              <a:buClr>
                <a:schemeClr val="dk1"/>
              </a:buClr>
              <a:buSzPts val="1100"/>
              <a:buFont typeface="Arial"/>
              <a:buNone/>
            </a:pPr>
            <a:endParaRPr sz="12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200">
                <a:solidFill>
                  <a:schemeClr val="lt1"/>
                </a:solidFill>
              </a:rPr>
              <a:t>Data</a:t>
            </a:r>
            <a:endParaRPr sz="12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200">
                <a:solidFill>
                  <a:schemeClr val="lt1"/>
                </a:solidFill>
              </a:rPr>
              <a:t>====</a:t>
            </a:r>
            <a:endParaRPr sz="12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200">
                <a:solidFill>
                  <a:schemeClr val="lt1"/>
                </a:solidFill>
              </a:rPr>
              <a:t>lname:</a:t>
            </a:r>
            <a:endParaRPr sz="12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200">
                <a:solidFill>
                  <a:schemeClr val="lt1"/>
                </a:solidFill>
              </a:rPr>
              <a:t>----</a:t>
            </a:r>
            <a:endParaRPr sz="12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200">
                <a:solidFill>
                  <a:schemeClr val="lt1"/>
                </a:solidFill>
              </a:rPr>
              <a:t>pinger</a:t>
            </a:r>
            <a:endParaRPr sz="12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200">
                <a:solidFill>
                  <a:schemeClr val="lt1"/>
                </a:solidFill>
              </a:rPr>
              <a:t>fname:</a:t>
            </a:r>
            <a:endParaRPr sz="12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200">
                <a:solidFill>
                  <a:schemeClr val="lt1"/>
                </a:solidFill>
              </a:rPr>
              <a:t>----</a:t>
            </a:r>
            <a:endParaRPr sz="12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200">
                <a:solidFill>
                  <a:schemeClr val="lt1"/>
                </a:solidFill>
              </a:rPr>
              <a:t>aamir</a:t>
            </a:r>
            <a:endParaRPr sz="12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200">
                <a:solidFill>
                  <a:schemeClr val="lt1"/>
                </a:solidFill>
              </a:rPr>
              <a:t>Events:  &lt;none&gt;</a:t>
            </a:r>
            <a:endParaRPr sz="1200">
              <a:solidFill>
                <a:schemeClr val="lt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9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ConfigMap</a:t>
            </a:r>
            <a:endParaRPr/>
          </a:p>
        </p:txBody>
      </p:sp>
      <p:sp>
        <p:nvSpPr>
          <p:cNvPr id="560" name="Google Shape;560;p92"/>
          <p:cNvSpPr txBox="1">
            <a:spLocks noGrp="1"/>
          </p:cNvSpPr>
          <p:nvPr>
            <p:ph type="body" idx="1"/>
          </p:nvPr>
        </p:nvSpPr>
        <p:spPr>
          <a:xfrm>
            <a:off x="311700" y="1152475"/>
            <a:ext cx="8520600" cy="519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To create a configMap and populate key/value data from text file</a:t>
            </a:r>
            <a:endParaRPr/>
          </a:p>
        </p:txBody>
      </p:sp>
      <p:sp>
        <p:nvSpPr>
          <p:cNvPr id="561" name="Google Shape;561;p92"/>
          <p:cNvSpPr txBox="1">
            <a:spLocks noGrp="1"/>
          </p:cNvSpPr>
          <p:nvPr>
            <p:ph type="body" idx="1"/>
          </p:nvPr>
        </p:nvSpPr>
        <p:spPr>
          <a:xfrm>
            <a:off x="311700" y="1628850"/>
            <a:ext cx="5606400" cy="3300300"/>
          </a:xfrm>
          <a:prstGeom prst="rect">
            <a:avLst/>
          </a:prstGeom>
          <a:solidFill>
            <a:srgbClr val="000000"/>
          </a:solidFill>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solidFill>
                  <a:srgbClr val="00FF00"/>
                </a:solidFill>
              </a:rPr>
              <a:t>aamir@ap-linux:~$</a:t>
            </a:r>
            <a:r>
              <a:rPr lang="en" sz="1600" b="1">
                <a:solidFill>
                  <a:schemeClr val="lt1"/>
                </a:solidFill>
              </a:rPr>
              <a:t>  kubectl create cm cm-from-file --from-file=user.txt</a:t>
            </a:r>
            <a:endParaRPr sz="1600" b="1">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configmap/cm-from-file created</a:t>
            </a:r>
            <a:endParaRPr sz="1500">
              <a:solidFill>
                <a:schemeClr val="lt1"/>
              </a:solidFill>
            </a:endParaRPr>
          </a:p>
          <a:p>
            <a:pPr marL="0" lvl="0" indent="0" algn="l" rtl="0">
              <a:spcBef>
                <a:spcPts val="0"/>
              </a:spcBef>
              <a:spcAft>
                <a:spcPts val="0"/>
              </a:spcAft>
              <a:buClr>
                <a:schemeClr val="dk1"/>
              </a:buClr>
              <a:buSzPts val="1100"/>
              <a:buFont typeface="Arial"/>
              <a:buNone/>
            </a:pPr>
            <a:r>
              <a:rPr lang="en" sz="1600" b="1">
                <a:solidFill>
                  <a:srgbClr val="00FF00"/>
                </a:solidFill>
              </a:rPr>
              <a:t>aamir@ap-linux:~$</a:t>
            </a:r>
            <a:r>
              <a:rPr lang="en" sz="1600" b="1">
                <a:solidFill>
                  <a:schemeClr val="lt1"/>
                </a:solidFill>
              </a:rPr>
              <a:t>  kubectl get cm cm-from-file -o yaml</a:t>
            </a:r>
            <a:endParaRPr sz="1600" b="1">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apiVersion: v1</a:t>
            </a:r>
            <a:endParaRPr sz="15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data:</a:t>
            </a:r>
            <a:endParaRPr sz="15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  user.txt: |</a:t>
            </a:r>
            <a:endParaRPr sz="15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    name=aamir</a:t>
            </a:r>
            <a:endParaRPr sz="15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    surname=pinger</a:t>
            </a:r>
            <a:endParaRPr sz="15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kind: ConfigMap</a:t>
            </a:r>
            <a:endParaRPr sz="15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metadata:</a:t>
            </a:r>
            <a:endParaRPr sz="15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  name: cm-from-file </a:t>
            </a:r>
            <a:endParaRPr sz="15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a:t>
            </a:r>
            <a:endParaRPr sz="1500">
              <a:solidFill>
                <a:schemeClr val="lt1"/>
              </a:solidFill>
            </a:endParaRPr>
          </a:p>
        </p:txBody>
      </p:sp>
      <p:sp>
        <p:nvSpPr>
          <p:cNvPr id="562" name="Google Shape;562;p92"/>
          <p:cNvSpPr txBox="1">
            <a:spLocks noGrp="1"/>
          </p:cNvSpPr>
          <p:nvPr>
            <p:ph type="body" idx="1"/>
          </p:nvPr>
        </p:nvSpPr>
        <p:spPr>
          <a:xfrm>
            <a:off x="6017300" y="1996950"/>
            <a:ext cx="2967300" cy="27669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name=aamir</a:t>
            </a:r>
            <a:endParaRPr/>
          </a:p>
          <a:p>
            <a:pPr marL="0" lvl="0" indent="0" algn="l" rtl="0">
              <a:spcBef>
                <a:spcPts val="0"/>
              </a:spcBef>
              <a:spcAft>
                <a:spcPts val="1600"/>
              </a:spcAft>
              <a:buNone/>
            </a:pPr>
            <a:r>
              <a:rPr lang="en"/>
              <a:t>surname=pinger</a:t>
            </a:r>
            <a:endParaRPr/>
          </a:p>
        </p:txBody>
      </p:sp>
      <p:sp>
        <p:nvSpPr>
          <p:cNvPr id="563" name="Google Shape;563;p92"/>
          <p:cNvSpPr txBox="1"/>
          <p:nvPr/>
        </p:nvSpPr>
        <p:spPr>
          <a:xfrm>
            <a:off x="6017300" y="1628850"/>
            <a:ext cx="2967300" cy="368100"/>
          </a:xfrm>
          <a:prstGeom prst="rect">
            <a:avLst/>
          </a:prstGeom>
          <a:solidFill>
            <a:srgbClr val="B7B7B7"/>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800" b="1">
                <a:solidFill>
                  <a:srgbClr val="FF0000"/>
                </a:solidFill>
              </a:rPr>
              <a:t>user.txt</a:t>
            </a:r>
            <a:endParaRPr b="1">
              <a:solidFill>
                <a:srgbClr val="FF00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9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ConfigMap</a:t>
            </a:r>
            <a:endParaRPr/>
          </a:p>
        </p:txBody>
      </p:sp>
      <p:sp>
        <p:nvSpPr>
          <p:cNvPr id="569" name="Google Shape;569;p93"/>
          <p:cNvSpPr txBox="1">
            <a:spLocks noGrp="1"/>
          </p:cNvSpPr>
          <p:nvPr>
            <p:ph type="body" idx="1"/>
          </p:nvPr>
        </p:nvSpPr>
        <p:spPr>
          <a:xfrm>
            <a:off x="311700" y="1152475"/>
            <a:ext cx="8520600" cy="519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You can add custom key instead of file name as a key</a:t>
            </a:r>
            <a:endParaRPr/>
          </a:p>
        </p:txBody>
      </p:sp>
      <p:sp>
        <p:nvSpPr>
          <p:cNvPr id="570" name="Google Shape;570;p93"/>
          <p:cNvSpPr txBox="1">
            <a:spLocks noGrp="1"/>
          </p:cNvSpPr>
          <p:nvPr>
            <p:ph type="body" idx="1"/>
          </p:nvPr>
        </p:nvSpPr>
        <p:spPr>
          <a:xfrm>
            <a:off x="311700" y="1628850"/>
            <a:ext cx="5606400" cy="3300300"/>
          </a:xfrm>
          <a:prstGeom prst="rect">
            <a:avLst/>
          </a:prstGeom>
          <a:solidFill>
            <a:srgbClr val="000000"/>
          </a:solidFill>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solidFill>
                  <a:srgbClr val="00FF00"/>
                </a:solidFill>
              </a:rPr>
              <a:t>aamir@ap-linux:~$</a:t>
            </a:r>
            <a:r>
              <a:rPr lang="en" sz="1600" b="1">
                <a:solidFill>
                  <a:schemeClr val="lt1"/>
                </a:solidFill>
              </a:rPr>
              <a:t>  kubectl create cm cm-from-file --from-file=myuserkey=user.txt</a:t>
            </a:r>
            <a:endParaRPr sz="1600" b="1">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configmap/cm-from-file created</a:t>
            </a:r>
            <a:endParaRPr sz="1500">
              <a:solidFill>
                <a:schemeClr val="lt1"/>
              </a:solidFill>
            </a:endParaRPr>
          </a:p>
          <a:p>
            <a:pPr marL="0" lvl="0" indent="0" algn="l" rtl="0">
              <a:spcBef>
                <a:spcPts val="0"/>
              </a:spcBef>
              <a:spcAft>
                <a:spcPts val="0"/>
              </a:spcAft>
              <a:buClr>
                <a:schemeClr val="dk1"/>
              </a:buClr>
              <a:buSzPts val="1100"/>
              <a:buFont typeface="Arial"/>
              <a:buNone/>
            </a:pPr>
            <a:r>
              <a:rPr lang="en" sz="1600" b="1">
                <a:solidFill>
                  <a:srgbClr val="00FF00"/>
                </a:solidFill>
              </a:rPr>
              <a:t>aamir@ap-linux:~$</a:t>
            </a:r>
            <a:r>
              <a:rPr lang="en" sz="1600" b="1">
                <a:solidFill>
                  <a:schemeClr val="lt1"/>
                </a:solidFill>
              </a:rPr>
              <a:t>  kubectl get cm cm-from-file -o yaml</a:t>
            </a:r>
            <a:endParaRPr sz="1600" b="1">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apiVersion: v1</a:t>
            </a:r>
            <a:endParaRPr sz="15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data:</a:t>
            </a:r>
            <a:endParaRPr sz="15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  myuserkey: |</a:t>
            </a:r>
            <a:endParaRPr sz="15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    name=aamir</a:t>
            </a:r>
            <a:endParaRPr sz="15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    surname=pinger</a:t>
            </a:r>
            <a:endParaRPr sz="15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kind: ConfigMap</a:t>
            </a:r>
            <a:endParaRPr sz="15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metadata:</a:t>
            </a:r>
            <a:endParaRPr sz="15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  name: cm-from-file </a:t>
            </a:r>
            <a:endParaRPr sz="15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a:t>
            </a:r>
            <a:endParaRPr sz="1500">
              <a:solidFill>
                <a:schemeClr val="lt1"/>
              </a:solidFill>
            </a:endParaRPr>
          </a:p>
        </p:txBody>
      </p:sp>
      <p:sp>
        <p:nvSpPr>
          <p:cNvPr id="571" name="Google Shape;571;p93"/>
          <p:cNvSpPr txBox="1">
            <a:spLocks noGrp="1"/>
          </p:cNvSpPr>
          <p:nvPr>
            <p:ph type="body" idx="1"/>
          </p:nvPr>
        </p:nvSpPr>
        <p:spPr>
          <a:xfrm>
            <a:off x="6017300" y="1996950"/>
            <a:ext cx="2967300" cy="27669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name=aamir</a:t>
            </a:r>
            <a:endParaRPr/>
          </a:p>
          <a:p>
            <a:pPr marL="0" lvl="0" indent="0" algn="l" rtl="0">
              <a:spcBef>
                <a:spcPts val="0"/>
              </a:spcBef>
              <a:spcAft>
                <a:spcPts val="1600"/>
              </a:spcAft>
              <a:buNone/>
            </a:pPr>
            <a:r>
              <a:rPr lang="en"/>
              <a:t>surname=pinger</a:t>
            </a:r>
            <a:endParaRPr/>
          </a:p>
        </p:txBody>
      </p:sp>
      <p:sp>
        <p:nvSpPr>
          <p:cNvPr id="572" name="Google Shape;572;p93"/>
          <p:cNvSpPr txBox="1"/>
          <p:nvPr/>
        </p:nvSpPr>
        <p:spPr>
          <a:xfrm>
            <a:off x="6017300" y="1628850"/>
            <a:ext cx="2967300" cy="368100"/>
          </a:xfrm>
          <a:prstGeom prst="rect">
            <a:avLst/>
          </a:prstGeom>
          <a:solidFill>
            <a:srgbClr val="B7B7B7"/>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800" b="1">
                <a:solidFill>
                  <a:srgbClr val="FF0000"/>
                </a:solidFill>
              </a:rPr>
              <a:t>user.txt</a:t>
            </a:r>
            <a:endParaRPr b="1">
              <a:solidFill>
                <a:srgbClr val="FF00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9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ConfigMap</a:t>
            </a:r>
            <a:endParaRPr/>
          </a:p>
        </p:txBody>
      </p:sp>
      <p:sp>
        <p:nvSpPr>
          <p:cNvPr id="578" name="Google Shape;578;p94"/>
          <p:cNvSpPr txBox="1">
            <a:spLocks noGrp="1"/>
          </p:cNvSpPr>
          <p:nvPr>
            <p:ph type="body" idx="1"/>
          </p:nvPr>
        </p:nvSpPr>
        <p:spPr>
          <a:xfrm>
            <a:off x="311700" y="1152475"/>
            <a:ext cx="8520600" cy="519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If you want to get both key/value from file</a:t>
            </a:r>
            <a:endParaRPr/>
          </a:p>
        </p:txBody>
      </p:sp>
      <p:sp>
        <p:nvSpPr>
          <p:cNvPr id="579" name="Google Shape;579;p94"/>
          <p:cNvSpPr txBox="1">
            <a:spLocks noGrp="1"/>
          </p:cNvSpPr>
          <p:nvPr>
            <p:ph type="body" idx="1"/>
          </p:nvPr>
        </p:nvSpPr>
        <p:spPr>
          <a:xfrm>
            <a:off x="311700" y="1628850"/>
            <a:ext cx="6100200" cy="3300300"/>
          </a:xfrm>
          <a:prstGeom prst="rect">
            <a:avLst/>
          </a:prstGeom>
          <a:solidFill>
            <a:srgbClr val="000000"/>
          </a:solidFill>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solidFill>
                  <a:srgbClr val="00FF00"/>
                </a:solidFill>
              </a:rPr>
              <a:t>aamir@ap-linux:~$</a:t>
            </a:r>
            <a:r>
              <a:rPr lang="en" sz="1600" b="1">
                <a:solidFill>
                  <a:schemeClr val="lt1"/>
                </a:solidFill>
              </a:rPr>
              <a:t>  kubectl create cm cm-from-env-file --from-env-file=cm.env</a:t>
            </a:r>
            <a:endParaRPr sz="1600" b="1">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configmap/cm-from-env-file created</a:t>
            </a:r>
            <a:endParaRPr sz="1500">
              <a:solidFill>
                <a:schemeClr val="lt1"/>
              </a:solidFill>
            </a:endParaRPr>
          </a:p>
          <a:p>
            <a:pPr marL="0" lvl="0" indent="0" algn="l" rtl="0">
              <a:spcBef>
                <a:spcPts val="0"/>
              </a:spcBef>
              <a:spcAft>
                <a:spcPts val="0"/>
              </a:spcAft>
              <a:buClr>
                <a:schemeClr val="dk1"/>
              </a:buClr>
              <a:buSzPts val="1100"/>
              <a:buFont typeface="Arial"/>
              <a:buNone/>
            </a:pPr>
            <a:r>
              <a:rPr lang="en" sz="1600" b="1">
                <a:solidFill>
                  <a:srgbClr val="00FF00"/>
                </a:solidFill>
              </a:rPr>
              <a:t>aamir@ap-linux:~$</a:t>
            </a:r>
            <a:r>
              <a:rPr lang="en" sz="1600" b="1">
                <a:solidFill>
                  <a:schemeClr val="lt1"/>
                </a:solidFill>
              </a:rPr>
              <a:t>  kubectl get cm cm-from-env-file -o yaml</a:t>
            </a:r>
            <a:endParaRPr sz="1600" b="1">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apiVersion: v1</a:t>
            </a:r>
            <a:endParaRPr sz="15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data:</a:t>
            </a:r>
            <a:endParaRPr sz="15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  CREATEDBY: Aamir Pinger!!!</a:t>
            </a:r>
            <a:endParaRPr sz="15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kind: ConfigMap</a:t>
            </a:r>
            <a:endParaRPr sz="15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metadata:</a:t>
            </a:r>
            <a:endParaRPr sz="15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  creationTimestamp: "2019-07-19T10:00:07Z"</a:t>
            </a:r>
            <a:endParaRPr sz="15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  name: cm-from-env-file</a:t>
            </a:r>
            <a:endParaRPr sz="15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a:t>
            </a:r>
            <a:endParaRPr sz="1500">
              <a:solidFill>
                <a:schemeClr val="lt1"/>
              </a:solidFill>
            </a:endParaRPr>
          </a:p>
        </p:txBody>
      </p:sp>
      <p:sp>
        <p:nvSpPr>
          <p:cNvPr id="580" name="Google Shape;580;p94"/>
          <p:cNvSpPr txBox="1">
            <a:spLocks noGrp="1"/>
          </p:cNvSpPr>
          <p:nvPr>
            <p:ph type="body" idx="1"/>
          </p:nvPr>
        </p:nvSpPr>
        <p:spPr>
          <a:xfrm>
            <a:off x="6501225" y="1996950"/>
            <a:ext cx="2483400" cy="27669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CREATEDBY=Aamir PINGER!!!</a:t>
            </a:r>
            <a:endParaRPr/>
          </a:p>
        </p:txBody>
      </p:sp>
      <p:sp>
        <p:nvSpPr>
          <p:cNvPr id="581" name="Google Shape;581;p94"/>
          <p:cNvSpPr txBox="1"/>
          <p:nvPr/>
        </p:nvSpPr>
        <p:spPr>
          <a:xfrm>
            <a:off x="6501225" y="1628850"/>
            <a:ext cx="2483400" cy="368100"/>
          </a:xfrm>
          <a:prstGeom prst="rect">
            <a:avLst/>
          </a:prstGeom>
          <a:solidFill>
            <a:srgbClr val="B7B7B7"/>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800" b="1">
                <a:solidFill>
                  <a:srgbClr val="FF0000"/>
                </a:solidFill>
              </a:rPr>
              <a:t>cm.env</a:t>
            </a:r>
            <a:endParaRPr b="1">
              <a:solidFill>
                <a:srgbClr val="FF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9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ConfigMap</a:t>
            </a:r>
            <a:endParaRPr/>
          </a:p>
        </p:txBody>
      </p:sp>
      <p:sp>
        <p:nvSpPr>
          <p:cNvPr id="587" name="Google Shape;587;p9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ConfigMaps can also be created from a directory of files on the command line</a:t>
            </a:r>
            <a:endParaRPr/>
          </a:p>
          <a:p>
            <a:pPr marL="0" lvl="0" indent="0" algn="ctr" rtl="0">
              <a:spcBef>
                <a:spcPts val="1000"/>
              </a:spcBef>
              <a:spcAft>
                <a:spcPts val="0"/>
              </a:spcAft>
              <a:buNone/>
            </a:pPr>
            <a:r>
              <a:rPr lang="en" b="1">
                <a:solidFill>
                  <a:srgbClr val="000000"/>
                </a:solidFill>
              </a:rPr>
              <a:t>kubectl create configmap cm-lit </a:t>
            </a:r>
            <a:r>
              <a:rPr lang="en" b="1">
                <a:solidFill>
                  <a:srgbClr val="980000"/>
                </a:solidFill>
              </a:rPr>
              <a:t>--from-file=</a:t>
            </a:r>
            <a:r>
              <a:rPr lang="en" b="1">
                <a:solidFill>
                  <a:srgbClr val="0000FF"/>
                </a:solidFill>
              </a:rPr>
              <a:t>/path/directory_name</a:t>
            </a:r>
            <a:endParaRPr b="1">
              <a:solidFill>
                <a:srgbClr val="0000FF"/>
              </a:solidFill>
            </a:endParaRPr>
          </a:p>
          <a:p>
            <a:pPr marL="457200" lvl="0" indent="-342900" algn="l" rtl="0">
              <a:spcBef>
                <a:spcPts val="1000"/>
              </a:spcBef>
              <a:spcAft>
                <a:spcPts val="1000"/>
              </a:spcAft>
              <a:buSzPts val="1800"/>
              <a:buChar char="●"/>
            </a:pPr>
            <a:r>
              <a:rPr lang="en"/>
              <a:t>Each file name will be key and text inside that file will be value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9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ConfigMap’s DATA AS VOLUMES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Service</a:t>
            </a:r>
            <a:endParaRPr/>
          </a:p>
        </p:txBody>
      </p:sp>
      <p:sp>
        <p:nvSpPr>
          <p:cNvPr id="201" name="Google Shape;201;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Service resource has many types, few of them are</a:t>
            </a:r>
            <a:endParaRPr/>
          </a:p>
          <a:p>
            <a:pPr marL="914400" lvl="1" indent="-317500" algn="l" rtl="0">
              <a:spcBef>
                <a:spcPts val="1000"/>
              </a:spcBef>
              <a:spcAft>
                <a:spcPts val="0"/>
              </a:spcAft>
              <a:buSzPts val="1400"/>
              <a:buChar char="○"/>
            </a:pPr>
            <a:r>
              <a:rPr lang="en"/>
              <a:t>Cluster IP</a:t>
            </a:r>
            <a:endParaRPr/>
          </a:p>
          <a:p>
            <a:pPr marL="914400" lvl="1" indent="-317500" algn="l" rtl="0">
              <a:spcBef>
                <a:spcPts val="1000"/>
              </a:spcBef>
              <a:spcAft>
                <a:spcPts val="0"/>
              </a:spcAft>
              <a:buSzPts val="1400"/>
              <a:buChar char="○"/>
            </a:pPr>
            <a:r>
              <a:rPr lang="en"/>
              <a:t>Node Port</a:t>
            </a:r>
            <a:endParaRPr/>
          </a:p>
          <a:p>
            <a:pPr marL="914400" lvl="1" indent="-317500" algn="l" rtl="0">
              <a:spcBef>
                <a:spcPts val="1000"/>
              </a:spcBef>
              <a:spcAft>
                <a:spcPts val="0"/>
              </a:spcAft>
              <a:buSzPts val="1400"/>
              <a:buChar char="○"/>
            </a:pPr>
            <a:r>
              <a:rPr lang="en"/>
              <a:t>Load Balancer</a:t>
            </a:r>
            <a:endParaRPr/>
          </a:p>
          <a:p>
            <a:pPr marL="914400" lvl="1" indent="-317500" algn="l" rtl="0">
              <a:spcBef>
                <a:spcPts val="1000"/>
              </a:spcBef>
              <a:spcAft>
                <a:spcPts val="1000"/>
              </a:spcAft>
              <a:buSzPts val="1400"/>
              <a:buChar char="○"/>
            </a:pPr>
            <a:r>
              <a:rPr lang="en"/>
              <a:t>External Name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9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ConfigMap Data as Volumes</a:t>
            </a:r>
            <a:endParaRPr/>
          </a:p>
        </p:txBody>
      </p:sp>
      <p:sp>
        <p:nvSpPr>
          <p:cNvPr id="598" name="Google Shape;598;p97"/>
          <p:cNvSpPr txBox="1">
            <a:spLocks noGrp="1"/>
          </p:cNvSpPr>
          <p:nvPr>
            <p:ph type="body" idx="1"/>
          </p:nvPr>
        </p:nvSpPr>
        <p:spPr>
          <a:xfrm>
            <a:off x="258625" y="1076275"/>
            <a:ext cx="4100400" cy="2560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rgbClr val="E45649"/>
                </a:solidFill>
                <a:latin typeface="Courier New"/>
                <a:ea typeface="Courier New"/>
                <a:cs typeface="Courier New"/>
                <a:sym typeface="Courier New"/>
              </a:rPr>
              <a:t>kind</a:t>
            </a:r>
            <a:r>
              <a:rPr lang="en">
                <a:solidFill>
                  <a:srgbClr val="333333"/>
                </a:solidFill>
                <a:latin typeface="Courier New"/>
                <a:ea typeface="Courier New"/>
                <a:cs typeface="Courier New"/>
                <a:sym typeface="Courier New"/>
              </a:rPr>
              <a:t>: </a:t>
            </a:r>
            <a:r>
              <a:rPr lang="en">
                <a:solidFill>
                  <a:srgbClr val="50A14F"/>
                </a:solidFill>
                <a:latin typeface="Courier New"/>
                <a:ea typeface="Courier New"/>
                <a:cs typeface="Courier New"/>
                <a:sym typeface="Courier New"/>
              </a:rPr>
              <a:t>Pod</a:t>
            </a:r>
            <a:endParaRPr>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rgbClr val="E45649"/>
                </a:solidFill>
                <a:latin typeface="Courier New"/>
                <a:ea typeface="Courier New"/>
                <a:cs typeface="Courier New"/>
                <a:sym typeface="Courier New"/>
              </a:rPr>
              <a:t>apiVersion</a:t>
            </a:r>
            <a:r>
              <a:rPr lang="en">
                <a:solidFill>
                  <a:srgbClr val="333333"/>
                </a:solidFill>
                <a:latin typeface="Courier New"/>
                <a:ea typeface="Courier New"/>
                <a:cs typeface="Courier New"/>
                <a:sym typeface="Courier New"/>
              </a:rPr>
              <a:t>: </a:t>
            </a:r>
            <a:r>
              <a:rPr lang="en">
                <a:solidFill>
                  <a:srgbClr val="50A14F"/>
                </a:solidFill>
                <a:latin typeface="Courier New"/>
                <a:ea typeface="Courier New"/>
                <a:cs typeface="Courier New"/>
                <a:sym typeface="Courier New"/>
              </a:rPr>
              <a:t>v1</a:t>
            </a:r>
            <a:endParaRPr>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rgbClr val="E45649"/>
                </a:solidFill>
                <a:latin typeface="Courier New"/>
                <a:ea typeface="Courier New"/>
                <a:cs typeface="Courier New"/>
                <a:sym typeface="Courier New"/>
              </a:rPr>
              <a:t>metadata</a:t>
            </a:r>
            <a:r>
              <a:rPr lang="en">
                <a:solidFill>
                  <a:srgbClr val="333333"/>
                </a:solidFill>
                <a:latin typeface="Courier New"/>
                <a:ea typeface="Courier New"/>
                <a:cs typeface="Courier New"/>
                <a:sym typeface="Courier New"/>
              </a:rPr>
              <a:t>:</a:t>
            </a:r>
            <a:endParaRPr>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a:t>
            </a:r>
            <a:r>
              <a:rPr lang="en">
                <a:solidFill>
                  <a:srgbClr val="E45649"/>
                </a:solidFill>
                <a:latin typeface="Courier New"/>
                <a:ea typeface="Courier New"/>
                <a:cs typeface="Courier New"/>
                <a:sym typeface="Courier New"/>
              </a:rPr>
              <a:t>name</a:t>
            </a:r>
            <a:r>
              <a:rPr lang="en">
                <a:solidFill>
                  <a:srgbClr val="333333"/>
                </a:solidFill>
                <a:latin typeface="Courier New"/>
                <a:ea typeface="Courier New"/>
                <a:cs typeface="Courier New"/>
                <a:sym typeface="Courier New"/>
              </a:rPr>
              <a:t>: </a:t>
            </a:r>
            <a:r>
              <a:rPr lang="en">
                <a:solidFill>
                  <a:srgbClr val="50A14F"/>
                </a:solidFill>
                <a:latin typeface="Courier New"/>
                <a:ea typeface="Courier New"/>
                <a:cs typeface="Courier New"/>
                <a:sym typeface="Courier New"/>
              </a:rPr>
              <a:t>pod-cm</a:t>
            </a:r>
            <a:endParaRPr>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rgbClr val="E45649"/>
                </a:solidFill>
                <a:latin typeface="Courier New"/>
                <a:ea typeface="Courier New"/>
                <a:cs typeface="Courier New"/>
                <a:sym typeface="Courier New"/>
              </a:rPr>
              <a:t>spec</a:t>
            </a:r>
            <a:r>
              <a:rPr lang="en">
                <a:solidFill>
                  <a:srgbClr val="333333"/>
                </a:solidFill>
                <a:latin typeface="Courier New"/>
                <a:ea typeface="Courier New"/>
                <a:cs typeface="Courier New"/>
                <a:sym typeface="Courier New"/>
              </a:rPr>
              <a:t>:</a:t>
            </a:r>
            <a:endParaRPr>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a:t>
            </a:r>
            <a:r>
              <a:rPr lang="en">
                <a:solidFill>
                  <a:srgbClr val="E45649"/>
                </a:solidFill>
                <a:latin typeface="Courier New"/>
                <a:ea typeface="Courier New"/>
                <a:cs typeface="Courier New"/>
                <a:sym typeface="Courier New"/>
              </a:rPr>
              <a:t>volumes</a:t>
            </a:r>
            <a:r>
              <a:rPr lang="en">
                <a:solidFill>
                  <a:srgbClr val="333333"/>
                </a:solidFill>
                <a:latin typeface="Courier New"/>
                <a:ea typeface="Courier New"/>
                <a:cs typeface="Courier New"/>
                <a:sym typeface="Courier New"/>
              </a:rPr>
              <a:t>:</a:t>
            </a:r>
            <a:endParaRPr>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 </a:t>
            </a:r>
            <a:r>
              <a:rPr lang="en">
                <a:solidFill>
                  <a:srgbClr val="E45649"/>
                </a:solidFill>
                <a:latin typeface="Courier New"/>
                <a:ea typeface="Courier New"/>
                <a:cs typeface="Courier New"/>
                <a:sym typeface="Courier New"/>
              </a:rPr>
              <a:t>name</a:t>
            </a:r>
            <a:r>
              <a:rPr lang="en">
                <a:solidFill>
                  <a:srgbClr val="333333"/>
                </a:solidFill>
                <a:latin typeface="Courier New"/>
                <a:ea typeface="Courier New"/>
                <a:cs typeface="Courier New"/>
                <a:sym typeface="Courier New"/>
              </a:rPr>
              <a:t>: </a:t>
            </a:r>
            <a:r>
              <a:rPr lang="en">
                <a:solidFill>
                  <a:srgbClr val="50A14F"/>
                </a:solidFill>
                <a:latin typeface="Courier New"/>
                <a:ea typeface="Courier New"/>
                <a:cs typeface="Courier New"/>
                <a:sym typeface="Courier New"/>
              </a:rPr>
              <a:t>cm-vol</a:t>
            </a:r>
            <a:endParaRPr>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a:t>
            </a:r>
            <a:r>
              <a:rPr lang="en">
                <a:solidFill>
                  <a:srgbClr val="E45649"/>
                </a:solidFill>
                <a:latin typeface="Courier New"/>
                <a:ea typeface="Courier New"/>
                <a:cs typeface="Courier New"/>
                <a:sym typeface="Courier New"/>
              </a:rPr>
              <a:t>configMap</a:t>
            </a:r>
            <a:r>
              <a:rPr lang="en">
                <a:solidFill>
                  <a:srgbClr val="333333"/>
                </a:solidFill>
                <a:latin typeface="Courier New"/>
                <a:ea typeface="Courier New"/>
                <a:cs typeface="Courier New"/>
                <a:sym typeface="Courier New"/>
              </a:rPr>
              <a:t>:</a:t>
            </a:r>
            <a:endParaRPr>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a:t>
            </a:r>
            <a:r>
              <a:rPr lang="en">
                <a:solidFill>
                  <a:srgbClr val="E45649"/>
                </a:solidFill>
                <a:latin typeface="Courier New"/>
                <a:ea typeface="Courier New"/>
                <a:cs typeface="Courier New"/>
                <a:sym typeface="Courier New"/>
              </a:rPr>
              <a:t>name</a:t>
            </a:r>
            <a:r>
              <a:rPr lang="en">
                <a:solidFill>
                  <a:srgbClr val="333333"/>
                </a:solidFill>
                <a:latin typeface="Courier New"/>
                <a:ea typeface="Courier New"/>
                <a:cs typeface="Courier New"/>
                <a:sym typeface="Courier New"/>
              </a:rPr>
              <a:t>:</a:t>
            </a:r>
            <a:r>
              <a:rPr lang="en" b="1">
                <a:solidFill>
                  <a:srgbClr val="000000"/>
                </a:solidFill>
                <a:latin typeface="Courier New"/>
                <a:ea typeface="Courier New"/>
                <a:cs typeface="Courier New"/>
                <a:sym typeface="Courier New"/>
              </a:rPr>
              <a:t> </a:t>
            </a:r>
            <a:r>
              <a:rPr lang="en" sz="1600" b="1">
                <a:solidFill>
                  <a:srgbClr val="000000"/>
                </a:solidFill>
              </a:rPr>
              <a:t>cm-from-env-file</a:t>
            </a:r>
            <a:endParaRPr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a:t>
            </a:r>
            <a:endParaRPr>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a:solidFill>
                <a:srgbClr val="800000"/>
              </a:solidFill>
              <a:latin typeface="Courier New"/>
              <a:ea typeface="Courier New"/>
              <a:cs typeface="Courier New"/>
              <a:sym typeface="Courier New"/>
            </a:endParaRPr>
          </a:p>
        </p:txBody>
      </p:sp>
      <p:sp>
        <p:nvSpPr>
          <p:cNvPr id="599" name="Google Shape;599;p97"/>
          <p:cNvSpPr txBox="1">
            <a:spLocks noGrp="1"/>
          </p:cNvSpPr>
          <p:nvPr>
            <p:ph type="body" idx="1"/>
          </p:nvPr>
        </p:nvSpPr>
        <p:spPr>
          <a:xfrm>
            <a:off x="4359075" y="1076275"/>
            <a:ext cx="4671900" cy="25608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rgbClr val="E45649"/>
                </a:solidFill>
                <a:latin typeface="Courier New"/>
                <a:ea typeface="Courier New"/>
                <a:cs typeface="Courier New"/>
                <a:sym typeface="Courier New"/>
              </a:rPr>
              <a:t>containers</a:t>
            </a:r>
            <a:r>
              <a:rPr lang="en">
                <a:solidFill>
                  <a:srgbClr val="333333"/>
                </a:solidFill>
                <a:latin typeface="Courier New"/>
                <a:ea typeface="Courier New"/>
                <a:cs typeface="Courier New"/>
                <a:sym typeface="Courier New"/>
              </a:rPr>
              <a:t>:</a:t>
            </a:r>
            <a:endParaRPr>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 </a:t>
            </a:r>
            <a:r>
              <a:rPr lang="en">
                <a:solidFill>
                  <a:srgbClr val="E45649"/>
                </a:solidFill>
                <a:latin typeface="Courier New"/>
                <a:ea typeface="Courier New"/>
                <a:cs typeface="Courier New"/>
                <a:sym typeface="Courier New"/>
              </a:rPr>
              <a:t>name</a:t>
            </a:r>
            <a:r>
              <a:rPr lang="en">
                <a:solidFill>
                  <a:srgbClr val="333333"/>
                </a:solidFill>
                <a:latin typeface="Courier New"/>
                <a:ea typeface="Courier New"/>
                <a:cs typeface="Courier New"/>
                <a:sym typeface="Courier New"/>
              </a:rPr>
              <a:t>: </a:t>
            </a:r>
            <a:r>
              <a:rPr lang="en">
                <a:solidFill>
                  <a:srgbClr val="50A14F"/>
                </a:solidFill>
                <a:latin typeface="Courier New"/>
                <a:ea typeface="Courier New"/>
                <a:cs typeface="Courier New"/>
                <a:sym typeface="Courier New"/>
              </a:rPr>
              <a:t>configmap-container</a:t>
            </a:r>
            <a:endParaRPr>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a:t>
            </a:r>
            <a:r>
              <a:rPr lang="en">
                <a:solidFill>
                  <a:srgbClr val="E45649"/>
                </a:solidFill>
                <a:latin typeface="Courier New"/>
                <a:ea typeface="Courier New"/>
                <a:cs typeface="Courier New"/>
                <a:sym typeface="Courier New"/>
              </a:rPr>
              <a:t>image</a:t>
            </a:r>
            <a:r>
              <a:rPr lang="en">
                <a:solidFill>
                  <a:srgbClr val="333333"/>
                </a:solidFill>
                <a:latin typeface="Courier New"/>
                <a:ea typeface="Courier New"/>
                <a:cs typeface="Courier New"/>
                <a:sym typeface="Courier New"/>
              </a:rPr>
              <a:t>: </a:t>
            </a:r>
            <a:r>
              <a:rPr lang="en">
                <a:solidFill>
                  <a:srgbClr val="50A14F"/>
                </a:solidFill>
                <a:latin typeface="Courier New"/>
                <a:ea typeface="Courier New"/>
                <a:cs typeface="Courier New"/>
                <a:sym typeface="Courier New"/>
              </a:rPr>
              <a:t>nginx</a:t>
            </a:r>
            <a:endParaRPr>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a:t>
            </a:r>
            <a:r>
              <a:rPr lang="en">
                <a:solidFill>
                  <a:srgbClr val="E45649"/>
                </a:solidFill>
                <a:latin typeface="Courier New"/>
                <a:ea typeface="Courier New"/>
                <a:cs typeface="Courier New"/>
                <a:sym typeface="Courier New"/>
              </a:rPr>
              <a:t>volumeMounts</a:t>
            </a:r>
            <a:r>
              <a:rPr lang="en">
                <a:solidFill>
                  <a:srgbClr val="333333"/>
                </a:solidFill>
                <a:latin typeface="Courier New"/>
                <a:ea typeface="Courier New"/>
                <a:cs typeface="Courier New"/>
                <a:sym typeface="Courier New"/>
              </a:rPr>
              <a:t>:</a:t>
            </a:r>
            <a:endParaRPr>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 </a:t>
            </a:r>
            <a:r>
              <a:rPr lang="en">
                <a:solidFill>
                  <a:srgbClr val="E45649"/>
                </a:solidFill>
                <a:latin typeface="Courier New"/>
                <a:ea typeface="Courier New"/>
                <a:cs typeface="Courier New"/>
                <a:sym typeface="Courier New"/>
              </a:rPr>
              <a:t>name</a:t>
            </a:r>
            <a:r>
              <a:rPr lang="en">
                <a:solidFill>
                  <a:srgbClr val="333333"/>
                </a:solidFill>
                <a:latin typeface="Courier New"/>
                <a:ea typeface="Courier New"/>
                <a:cs typeface="Courier New"/>
                <a:sym typeface="Courier New"/>
              </a:rPr>
              <a:t>: </a:t>
            </a:r>
            <a:r>
              <a:rPr lang="en">
                <a:solidFill>
                  <a:srgbClr val="50A14F"/>
                </a:solidFill>
                <a:latin typeface="Courier New"/>
                <a:ea typeface="Courier New"/>
                <a:cs typeface="Courier New"/>
                <a:sym typeface="Courier New"/>
              </a:rPr>
              <a:t>cm-vol</a:t>
            </a:r>
            <a:endParaRPr>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a:t>
            </a:r>
            <a:r>
              <a:rPr lang="en">
                <a:solidFill>
                  <a:srgbClr val="E45649"/>
                </a:solidFill>
                <a:latin typeface="Courier New"/>
                <a:ea typeface="Courier New"/>
                <a:cs typeface="Courier New"/>
                <a:sym typeface="Courier New"/>
              </a:rPr>
              <a:t>mountPath</a:t>
            </a:r>
            <a:r>
              <a:rPr lang="en">
                <a:solidFill>
                  <a:srgbClr val="333333"/>
                </a:solidFill>
                <a:latin typeface="Courier New"/>
                <a:ea typeface="Courier New"/>
                <a:cs typeface="Courier New"/>
                <a:sym typeface="Courier New"/>
              </a:rPr>
              <a:t>: </a:t>
            </a:r>
            <a:r>
              <a:rPr lang="en">
                <a:solidFill>
                  <a:srgbClr val="50A14F"/>
                </a:solidFill>
                <a:latin typeface="Courier New"/>
                <a:ea typeface="Courier New"/>
                <a:cs typeface="Courier New"/>
                <a:sym typeface="Courier New"/>
              </a:rPr>
              <a:t>/etc/config</a:t>
            </a:r>
            <a:endParaRPr>
              <a:solidFill>
                <a:srgbClr val="80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a:solidFill>
                <a:srgbClr val="980000"/>
              </a:solidFill>
              <a:latin typeface="Courier New"/>
              <a:ea typeface="Courier New"/>
              <a:cs typeface="Courier New"/>
              <a:sym typeface="Courier New"/>
            </a:endParaRPr>
          </a:p>
        </p:txBody>
      </p:sp>
      <p:sp>
        <p:nvSpPr>
          <p:cNvPr id="600" name="Google Shape;600;p97"/>
          <p:cNvSpPr txBox="1">
            <a:spLocks noGrp="1"/>
          </p:cNvSpPr>
          <p:nvPr>
            <p:ph type="body" idx="1"/>
          </p:nvPr>
        </p:nvSpPr>
        <p:spPr>
          <a:xfrm>
            <a:off x="235500" y="3695625"/>
            <a:ext cx="5076900" cy="1231500"/>
          </a:xfrm>
          <a:prstGeom prst="rect">
            <a:avLst/>
          </a:prstGeom>
          <a:solidFill>
            <a:srgbClr val="000000"/>
          </a:solidFill>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solidFill>
                  <a:srgbClr val="00FF00"/>
                </a:solidFill>
              </a:rPr>
              <a:t>aamir@ap-linux:~$</a:t>
            </a:r>
            <a:r>
              <a:rPr lang="en" sz="1600" b="1">
                <a:solidFill>
                  <a:schemeClr val="lt1"/>
                </a:solidFill>
              </a:rPr>
              <a:t> kubectl create -f  cm-pod.yaml</a:t>
            </a:r>
            <a:endParaRPr sz="1600" b="1">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pod/pod-cm created</a:t>
            </a:r>
            <a:endParaRPr sz="15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600" b="1">
                <a:solidFill>
                  <a:srgbClr val="00FF00"/>
                </a:solidFill>
              </a:rPr>
              <a:t>aamir@ap-linux:~$</a:t>
            </a:r>
            <a:r>
              <a:rPr lang="en" sz="1600" b="1">
                <a:solidFill>
                  <a:schemeClr val="lt1"/>
                </a:solidFill>
              </a:rPr>
              <a:t> kubectl exec pod-cm -it -- sh</a:t>
            </a:r>
            <a:endParaRPr sz="1600" b="1">
              <a:solidFill>
                <a:schemeClr val="lt1"/>
              </a:solidFill>
            </a:endParaRPr>
          </a:p>
          <a:p>
            <a:pPr marL="0" lvl="0" indent="0" algn="l" rtl="0">
              <a:spcBef>
                <a:spcPts val="0"/>
              </a:spcBef>
              <a:spcAft>
                <a:spcPts val="0"/>
              </a:spcAft>
              <a:buClr>
                <a:schemeClr val="dk1"/>
              </a:buClr>
              <a:buSzPts val="1100"/>
              <a:buFont typeface="Arial"/>
              <a:buNone/>
            </a:pPr>
            <a:r>
              <a:rPr lang="en" sz="1600" b="1">
                <a:solidFill>
                  <a:srgbClr val="00FF00"/>
                </a:solidFill>
              </a:rPr>
              <a:t># </a:t>
            </a:r>
            <a:r>
              <a:rPr lang="en" sz="1600" b="1">
                <a:solidFill>
                  <a:srgbClr val="FFFFFF"/>
                </a:solidFill>
              </a:rPr>
              <a:t>cd /etc/config</a:t>
            </a:r>
            <a:endParaRPr sz="1600" b="1">
              <a:solidFill>
                <a:schemeClr val="lt1"/>
              </a:solidFill>
            </a:endParaRPr>
          </a:p>
        </p:txBody>
      </p:sp>
      <p:sp>
        <p:nvSpPr>
          <p:cNvPr id="601" name="Google Shape;601;p97"/>
          <p:cNvSpPr txBox="1"/>
          <p:nvPr/>
        </p:nvSpPr>
        <p:spPr>
          <a:xfrm>
            <a:off x="6547575" y="973500"/>
            <a:ext cx="2483400" cy="368100"/>
          </a:xfrm>
          <a:prstGeom prst="rect">
            <a:avLst/>
          </a:prstGeom>
          <a:solidFill>
            <a:srgbClr val="B7B7B7"/>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800" b="1">
                <a:solidFill>
                  <a:srgbClr val="FF0000"/>
                </a:solidFill>
              </a:rPr>
              <a:t>cm-pod.yaml</a:t>
            </a:r>
            <a:endParaRPr b="1">
              <a:solidFill>
                <a:srgbClr val="FF0000"/>
              </a:solidFill>
            </a:endParaRPr>
          </a:p>
        </p:txBody>
      </p:sp>
      <p:sp>
        <p:nvSpPr>
          <p:cNvPr id="602" name="Google Shape;602;p97"/>
          <p:cNvSpPr txBox="1">
            <a:spLocks noGrp="1"/>
          </p:cNvSpPr>
          <p:nvPr>
            <p:ph type="body" idx="1"/>
          </p:nvPr>
        </p:nvSpPr>
        <p:spPr>
          <a:xfrm>
            <a:off x="5493300" y="3695625"/>
            <a:ext cx="3492900" cy="1231500"/>
          </a:xfrm>
          <a:prstGeom prst="rect">
            <a:avLst/>
          </a:prstGeom>
          <a:solidFill>
            <a:srgbClr val="000000"/>
          </a:solidFill>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solidFill>
                  <a:srgbClr val="00FF00"/>
                </a:solidFill>
              </a:rPr>
              <a:t># </a:t>
            </a:r>
            <a:r>
              <a:rPr lang="en" sz="1600" b="1">
                <a:solidFill>
                  <a:srgbClr val="FFFFFF"/>
                </a:solidFill>
              </a:rPr>
              <a:t>ls </a:t>
            </a:r>
            <a:endParaRPr sz="1600" b="1">
              <a:solidFill>
                <a:srgbClr val="FFFFFF"/>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CREATEDBY</a:t>
            </a:r>
            <a:endParaRPr sz="1600" b="1">
              <a:solidFill>
                <a:srgbClr val="00FF00"/>
              </a:solidFill>
            </a:endParaRPr>
          </a:p>
          <a:p>
            <a:pPr marL="0" lvl="0" indent="0" algn="l" rtl="0">
              <a:spcBef>
                <a:spcPts val="0"/>
              </a:spcBef>
              <a:spcAft>
                <a:spcPts val="0"/>
              </a:spcAft>
              <a:buClr>
                <a:schemeClr val="dk1"/>
              </a:buClr>
              <a:buSzPts val="1100"/>
              <a:buFont typeface="Arial"/>
              <a:buNone/>
            </a:pPr>
            <a:r>
              <a:rPr lang="en" sz="1600" b="1">
                <a:solidFill>
                  <a:srgbClr val="00FF00"/>
                </a:solidFill>
              </a:rPr>
              <a:t># cat name</a:t>
            </a:r>
            <a:endParaRPr sz="1600" b="1">
              <a:solidFill>
                <a:srgbClr val="00FF00"/>
              </a:solidFill>
            </a:endParaRPr>
          </a:p>
          <a:p>
            <a:pPr marL="0" lvl="0" indent="0" algn="l" rtl="0">
              <a:spcBef>
                <a:spcPts val="0"/>
              </a:spcBef>
              <a:spcAft>
                <a:spcPts val="0"/>
              </a:spcAft>
              <a:buClr>
                <a:schemeClr val="dk1"/>
              </a:buClr>
              <a:buSzPts val="1100"/>
              <a:buFont typeface="Arial"/>
              <a:buNone/>
            </a:pPr>
            <a:r>
              <a:rPr lang="en" sz="1500">
                <a:solidFill>
                  <a:schemeClr val="lt1"/>
                </a:solidFill>
              </a:rPr>
              <a:t>Aamir Pinger!!!</a:t>
            </a:r>
            <a:r>
              <a:rPr lang="en" sz="1600" b="1">
                <a:solidFill>
                  <a:srgbClr val="00FF00"/>
                </a:solidFill>
              </a:rPr>
              <a:t># </a:t>
            </a:r>
            <a:endParaRPr sz="1600" b="1">
              <a:solidFill>
                <a:srgbClr val="00FF00"/>
              </a:solidFill>
            </a:endParaRPr>
          </a:p>
          <a:p>
            <a:pPr marL="0" lvl="0" indent="0" algn="l" rtl="0">
              <a:spcBef>
                <a:spcPts val="0"/>
              </a:spcBef>
              <a:spcAft>
                <a:spcPts val="0"/>
              </a:spcAft>
              <a:buClr>
                <a:schemeClr val="dk1"/>
              </a:buClr>
              <a:buSzPts val="1100"/>
              <a:buFont typeface="Arial"/>
              <a:buNone/>
            </a:pPr>
            <a:endParaRPr sz="1600" b="1">
              <a:solidFill>
                <a:srgbClr val="00FF00"/>
              </a:solidFill>
            </a:endParaRPr>
          </a:p>
          <a:p>
            <a:pPr marL="0" lvl="0" indent="0" algn="l" rtl="0">
              <a:spcBef>
                <a:spcPts val="0"/>
              </a:spcBef>
              <a:spcAft>
                <a:spcPts val="0"/>
              </a:spcAft>
              <a:buClr>
                <a:schemeClr val="dk1"/>
              </a:buClr>
              <a:buSzPts val="1100"/>
              <a:buFont typeface="Arial"/>
              <a:buNone/>
            </a:pPr>
            <a:endParaRPr sz="1600" b="1">
              <a:solidFill>
                <a:srgbClr val="00FF0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98"/>
          <p:cNvSpPr txBox="1">
            <a:spLocks noGrp="1"/>
          </p:cNvSpPr>
          <p:nvPr>
            <p:ph type="title"/>
          </p:nvPr>
        </p:nvSpPr>
        <p:spPr>
          <a:xfrm>
            <a:off x="311700" y="1870975"/>
            <a:ext cx="8520600" cy="96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ConfigMap’s DATA AS ENVIRONMENTAL VARIABLE</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9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ConfigMap Data as Environmental Variable</a:t>
            </a:r>
            <a:endParaRPr/>
          </a:p>
        </p:txBody>
      </p:sp>
      <p:sp>
        <p:nvSpPr>
          <p:cNvPr id="613" name="Google Shape;613;p99"/>
          <p:cNvSpPr txBox="1">
            <a:spLocks noGrp="1"/>
          </p:cNvSpPr>
          <p:nvPr>
            <p:ph type="body" idx="1"/>
          </p:nvPr>
        </p:nvSpPr>
        <p:spPr>
          <a:xfrm>
            <a:off x="258625" y="973500"/>
            <a:ext cx="8727600" cy="3732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rgbClr val="E45649"/>
                </a:solidFill>
                <a:latin typeface="Courier New"/>
                <a:ea typeface="Courier New"/>
                <a:cs typeface="Courier New"/>
                <a:sym typeface="Courier New"/>
              </a:rPr>
              <a:t>kind</a:t>
            </a:r>
            <a:r>
              <a:rPr lang="en">
                <a:solidFill>
                  <a:srgbClr val="333333"/>
                </a:solidFill>
                <a:latin typeface="Courier New"/>
                <a:ea typeface="Courier New"/>
                <a:cs typeface="Courier New"/>
                <a:sym typeface="Courier New"/>
              </a:rPr>
              <a:t>: </a:t>
            </a:r>
            <a:r>
              <a:rPr lang="en">
                <a:solidFill>
                  <a:srgbClr val="50A14F"/>
                </a:solidFill>
                <a:latin typeface="Courier New"/>
                <a:ea typeface="Courier New"/>
                <a:cs typeface="Courier New"/>
                <a:sym typeface="Courier New"/>
              </a:rPr>
              <a:t>Pod</a:t>
            </a:r>
            <a:endParaRPr>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rgbClr val="E45649"/>
                </a:solidFill>
                <a:latin typeface="Courier New"/>
                <a:ea typeface="Courier New"/>
                <a:cs typeface="Courier New"/>
                <a:sym typeface="Courier New"/>
              </a:rPr>
              <a:t>apiVersion</a:t>
            </a:r>
            <a:r>
              <a:rPr lang="en">
                <a:solidFill>
                  <a:srgbClr val="333333"/>
                </a:solidFill>
                <a:latin typeface="Courier New"/>
                <a:ea typeface="Courier New"/>
                <a:cs typeface="Courier New"/>
                <a:sym typeface="Courier New"/>
              </a:rPr>
              <a:t>: </a:t>
            </a:r>
            <a:r>
              <a:rPr lang="en">
                <a:solidFill>
                  <a:srgbClr val="50A14F"/>
                </a:solidFill>
                <a:latin typeface="Courier New"/>
                <a:ea typeface="Courier New"/>
                <a:cs typeface="Courier New"/>
                <a:sym typeface="Courier New"/>
              </a:rPr>
              <a:t>v1</a:t>
            </a:r>
            <a:endParaRPr>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rgbClr val="E45649"/>
                </a:solidFill>
                <a:latin typeface="Courier New"/>
                <a:ea typeface="Courier New"/>
                <a:cs typeface="Courier New"/>
                <a:sym typeface="Courier New"/>
              </a:rPr>
              <a:t>metadata</a:t>
            </a:r>
            <a:r>
              <a:rPr lang="en">
                <a:solidFill>
                  <a:srgbClr val="333333"/>
                </a:solidFill>
                <a:latin typeface="Courier New"/>
                <a:ea typeface="Courier New"/>
                <a:cs typeface="Courier New"/>
                <a:sym typeface="Courier New"/>
              </a:rPr>
              <a:t>:</a:t>
            </a:r>
            <a:endParaRPr>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a:t>
            </a:r>
            <a:r>
              <a:rPr lang="en">
                <a:solidFill>
                  <a:srgbClr val="E45649"/>
                </a:solidFill>
                <a:latin typeface="Courier New"/>
                <a:ea typeface="Courier New"/>
                <a:cs typeface="Courier New"/>
                <a:sym typeface="Courier New"/>
              </a:rPr>
              <a:t>name</a:t>
            </a:r>
            <a:r>
              <a:rPr lang="en">
                <a:solidFill>
                  <a:srgbClr val="333333"/>
                </a:solidFill>
                <a:latin typeface="Courier New"/>
                <a:ea typeface="Courier New"/>
                <a:cs typeface="Courier New"/>
                <a:sym typeface="Courier New"/>
              </a:rPr>
              <a:t>: </a:t>
            </a:r>
            <a:r>
              <a:rPr lang="en">
                <a:solidFill>
                  <a:srgbClr val="50A14F"/>
                </a:solidFill>
                <a:latin typeface="Courier New"/>
                <a:ea typeface="Courier New"/>
                <a:cs typeface="Courier New"/>
                <a:sym typeface="Courier New"/>
              </a:rPr>
              <a:t>pod-cm-env</a:t>
            </a:r>
            <a:endParaRPr>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a:t>
            </a:r>
            <a:r>
              <a:rPr lang="en">
                <a:solidFill>
                  <a:srgbClr val="E45649"/>
                </a:solidFill>
                <a:latin typeface="Courier New"/>
                <a:ea typeface="Courier New"/>
                <a:cs typeface="Courier New"/>
                <a:sym typeface="Courier New"/>
              </a:rPr>
              <a:t>labels</a:t>
            </a:r>
            <a:r>
              <a:rPr lang="en">
                <a:solidFill>
                  <a:srgbClr val="333333"/>
                </a:solidFill>
                <a:latin typeface="Courier New"/>
                <a:ea typeface="Courier New"/>
                <a:cs typeface="Courier New"/>
                <a:sym typeface="Courier New"/>
              </a:rPr>
              <a:t>: </a:t>
            </a:r>
            <a:endParaRPr>
              <a:solidFill>
                <a:srgbClr val="333333"/>
              </a:solidFill>
              <a:latin typeface="Courier New"/>
              <a:ea typeface="Courier New"/>
              <a:cs typeface="Courier New"/>
              <a:sym typeface="Courier New"/>
            </a:endParaRPr>
          </a:p>
          <a:p>
            <a:pPr marL="0" lvl="0" indent="457200" algn="l" rtl="0">
              <a:lnSpc>
                <a:spcPct val="100000"/>
              </a:lnSpc>
              <a:spcBef>
                <a:spcPts val="0"/>
              </a:spcBef>
              <a:spcAft>
                <a:spcPts val="0"/>
              </a:spcAft>
              <a:buClr>
                <a:schemeClr val="dk1"/>
              </a:buClr>
              <a:buSzPts val="1100"/>
              <a:buFont typeface="Arial"/>
              <a:buNone/>
            </a:pPr>
            <a:r>
              <a:rPr lang="en">
                <a:solidFill>
                  <a:srgbClr val="50A14F"/>
                </a:solidFill>
                <a:latin typeface="Courier New"/>
                <a:ea typeface="Courier New"/>
                <a:cs typeface="Courier New"/>
                <a:sym typeface="Courier New"/>
              </a:rPr>
              <a:t>app: cmexample</a:t>
            </a:r>
            <a:endParaRPr>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rgbClr val="E45649"/>
                </a:solidFill>
                <a:latin typeface="Courier New"/>
                <a:ea typeface="Courier New"/>
                <a:cs typeface="Courier New"/>
                <a:sym typeface="Courier New"/>
              </a:rPr>
              <a:t>spec</a:t>
            </a:r>
            <a:r>
              <a:rPr lang="en">
                <a:solidFill>
                  <a:srgbClr val="333333"/>
                </a:solidFill>
                <a:latin typeface="Courier New"/>
                <a:ea typeface="Courier New"/>
                <a:cs typeface="Courier New"/>
                <a:sym typeface="Courier New"/>
              </a:rPr>
              <a:t>:</a:t>
            </a:r>
            <a:endParaRPr>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rgbClr val="E45649"/>
                </a:solidFill>
                <a:latin typeface="Courier New"/>
                <a:ea typeface="Courier New"/>
                <a:cs typeface="Courier New"/>
                <a:sym typeface="Courier New"/>
              </a:rPr>
              <a:t>containers</a:t>
            </a:r>
            <a:r>
              <a:rPr lang="en">
                <a:solidFill>
                  <a:srgbClr val="333333"/>
                </a:solidFill>
                <a:latin typeface="Courier New"/>
                <a:ea typeface="Courier New"/>
                <a:cs typeface="Courier New"/>
                <a:sym typeface="Courier New"/>
              </a:rPr>
              <a:t>:</a:t>
            </a:r>
            <a:endParaRPr>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 </a:t>
            </a:r>
            <a:r>
              <a:rPr lang="en">
                <a:solidFill>
                  <a:srgbClr val="E45649"/>
                </a:solidFill>
                <a:latin typeface="Courier New"/>
                <a:ea typeface="Courier New"/>
                <a:cs typeface="Courier New"/>
                <a:sym typeface="Courier New"/>
              </a:rPr>
              <a:t>name</a:t>
            </a:r>
            <a:r>
              <a:rPr lang="en">
                <a:solidFill>
                  <a:srgbClr val="333333"/>
                </a:solidFill>
                <a:latin typeface="Courier New"/>
                <a:ea typeface="Courier New"/>
                <a:cs typeface="Courier New"/>
                <a:sym typeface="Courier New"/>
              </a:rPr>
              <a:t>: </a:t>
            </a:r>
            <a:r>
              <a:rPr lang="en">
                <a:solidFill>
                  <a:srgbClr val="50A14F"/>
                </a:solidFill>
                <a:latin typeface="Courier New"/>
                <a:ea typeface="Courier New"/>
                <a:cs typeface="Courier New"/>
                <a:sym typeface="Courier New"/>
              </a:rPr>
              <a:t>configmap-container</a:t>
            </a:r>
            <a:endParaRPr>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a:t>
            </a:r>
            <a:r>
              <a:rPr lang="en">
                <a:solidFill>
                  <a:srgbClr val="E45649"/>
                </a:solidFill>
                <a:latin typeface="Courier New"/>
                <a:ea typeface="Courier New"/>
                <a:cs typeface="Courier New"/>
                <a:sym typeface="Courier New"/>
              </a:rPr>
              <a:t>image</a:t>
            </a:r>
            <a:r>
              <a:rPr lang="en">
                <a:solidFill>
                  <a:srgbClr val="333333"/>
                </a:solidFill>
                <a:latin typeface="Courier New"/>
                <a:ea typeface="Courier New"/>
                <a:cs typeface="Courier New"/>
                <a:sym typeface="Courier New"/>
              </a:rPr>
              <a:t>: aamirpinger/</a:t>
            </a:r>
            <a:r>
              <a:rPr lang="en">
                <a:solidFill>
                  <a:srgbClr val="50A14F"/>
                </a:solidFill>
                <a:latin typeface="Courier New"/>
                <a:ea typeface="Courier New"/>
                <a:cs typeface="Courier New"/>
                <a:sym typeface="Courier New"/>
              </a:rPr>
              <a:t>node-app-image</a:t>
            </a:r>
            <a:endParaRPr>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rgbClr val="E45649"/>
                </a:solidFill>
                <a:latin typeface="Courier New"/>
                <a:ea typeface="Courier New"/>
                <a:cs typeface="Courier New"/>
                <a:sym typeface="Courier New"/>
              </a:rPr>
              <a:t>   envFrom:</a:t>
            </a:r>
            <a:endParaRPr>
              <a:solidFill>
                <a:srgbClr val="E45649"/>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rgbClr val="E45649"/>
                </a:solidFill>
                <a:latin typeface="Courier New"/>
                <a:ea typeface="Courier New"/>
                <a:cs typeface="Courier New"/>
                <a:sym typeface="Courier New"/>
              </a:rPr>
              <a:t>   - configMapRef:</a:t>
            </a:r>
            <a:endParaRPr>
              <a:solidFill>
                <a:srgbClr val="E45649"/>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rgbClr val="E45649"/>
                </a:solidFill>
                <a:latin typeface="Courier New"/>
                <a:ea typeface="Courier New"/>
                <a:cs typeface="Courier New"/>
                <a:sym typeface="Courier New"/>
              </a:rPr>
              <a:t>     name: </a:t>
            </a:r>
            <a:r>
              <a:rPr lang="en" sz="1600" b="1">
                <a:solidFill>
                  <a:schemeClr val="dk1"/>
                </a:solidFill>
              </a:rPr>
              <a:t>cm-from-env-file</a:t>
            </a:r>
            <a:endParaRPr>
              <a:solidFill>
                <a:srgbClr val="800000"/>
              </a:solidFill>
              <a:latin typeface="Courier New"/>
              <a:ea typeface="Courier New"/>
              <a:cs typeface="Courier New"/>
              <a:sym typeface="Courier New"/>
            </a:endParaRPr>
          </a:p>
        </p:txBody>
      </p:sp>
      <p:sp>
        <p:nvSpPr>
          <p:cNvPr id="614" name="Google Shape;614;p99"/>
          <p:cNvSpPr txBox="1">
            <a:spLocks noGrp="1"/>
          </p:cNvSpPr>
          <p:nvPr>
            <p:ph type="body" idx="1"/>
          </p:nvPr>
        </p:nvSpPr>
        <p:spPr>
          <a:xfrm>
            <a:off x="3670350" y="1265400"/>
            <a:ext cx="5360400" cy="1965600"/>
          </a:xfrm>
          <a:prstGeom prst="rect">
            <a:avLst/>
          </a:prstGeom>
          <a:solidFill>
            <a:srgbClr val="000000"/>
          </a:solidFill>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solidFill>
                  <a:srgbClr val="00FF00"/>
                </a:solidFill>
              </a:rPr>
              <a:t>aamir@ap-linux:~$</a:t>
            </a:r>
            <a:r>
              <a:rPr lang="en" sz="1600" b="1">
                <a:solidFill>
                  <a:schemeClr val="lt1"/>
                </a:solidFill>
              </a:rPr>
              <a:t> kubectl create -f  cm-epod.yaml</a:t>
            </a:r>
            <a:endParaRPr sz="1600" b="1">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pod/pod-cm-env created</a:t>
            </a:r>
            <a:endParaRPr sz="1500">
              <a:solidFill>
                <a:schemeClr val="lt1"/>
              </a:solidFill>
            </a:endParaRPr>
          </a:p>
          <a:p>
            <a:pPr marL="0" lvl="0" indent="0" algn="l" rtl="0">
              <a:lnSpc>
                <a:spcPct val="100000"/>
              </a:lnSpc>
              <a:spcBef>
                <a:spcPts val="0"/>
              </a:spcBef>
              <a:spcAft>
                <a:spcPts val="0"/>
              </a:spcAft>
              <a:buClr>
                <a:schemeClr val="dk1"/>
              </a:buClr>
              <a:buSzPts val="1100"/>
              <a:buFont typeface="Arial"/>
              <a:buNone/>
            </a:pPr>
            <a:r>
              <a:rPr lang="en" sz="1600" b="1">
                <a:solidFill>
                  <a:srgbClr val="00FF00"/>
                </a:solidFill>
              </a:rPr>
              <a:t>aamir@ap-linux:~$</a:t>
            </a:r>
            <a:r>
              <a:rPr lang="en" sz="1600" b="1">
                <a:solidFill>
                  <a:schemeClr val="lt1"/>
                </a:solidFill>
              </a:rPr>
              <a:t> kubectl expose pod pod-cm-env --target-port 8080 --type=LoadBalancer</a:t>
            </a:r>
            <a:endParaRPr sz="1600" b="1">
              <a:solidFill>
                <a:schemeClr val="lt1"/>
              </a:solidFill>
            </a:endParaRPr>
          </a:p>
          <a:p>
            <a:pPr marL="0" lvl="0" indent="0" algn="l" rtl="0">
              <a:lnSpc>
                <a:spcPct val="100000"/>
              </a:lnSpc>
              <a:spcBef>
                <a:spcPts val="0"/>
              </a:spcBef>
              <a:spcAft>
                <a:spcPts val="0"/>
              </a:spcAft>
              <a:buClr>
                <a:schemeClr val="dk1"/>
              </a:buClr>
              <a:buSzPts val="1100"/>
              <a:buFont typeface="Arial"/>
              <a:buNone/>
            </a:pPr>
            <a:r>
              <a:rPr lang="en" sz="1500">
                <a:solidFill>
                  <a:schemeClr val="lt1"/>
                </a:solidFill>
              </a:rPr>
              <a:t>service/pod-cm-env exposed</a:t>
            </a:r>
            <a:endParaRPr sz="1500">
              <a:solidFill>
                <a:schemeClr val="lt1"/>
              </a:solidFill>
            </a:endParaRPr>
          </a:p>
          <a:p>
            <a:pPr marL="0" lvl="0" indent="0" algn="l" rtl="0">
              <a:lnSpc>
                <a:spcPct val="100000"/>
              </a:lnSpc>
              <a:spcBef>
                <a:spcPts val="0"/>
              </a:spcBef>
              <a:spcAft>
                <a:spcPts val="0"/>
              </a:spcAft>
              <a:buClr>
                <a:schemeClr val="dk1"/>
              </a:buClr>
              <a:buSzPts val="1100"/>
              <a:buFont typeface="Arial"/>
              <a:buNone/>
            </a:pPr>
            <a:r>
              <a:rPr lang="en" sz="1600" b="1">
                <a:solidFill>
                  <a:srgbClr val="00FF00"/>
                </a:solidFill>
              </a:rPr>
              <a:t>aamir@ap-linux:~$</a:t>
            </a:r>
            <a:r>
              <a:rPr lang="en" sz="1600" b="1">
                <a:solidFill>
                  <a:schemeClr val="lt1"/>
                </a:solidFill>
              </a:rPr>
              <a:t> kubectl get svc</a:t>
            </a:r>
            <a:endParaRPr sz="1600" b="1">
              <a:solidFill>
                <a:schemeClr val="lt1"/>
              </a:solidFill>
            </a:endParaRPr>
          </a:p>
          <a:p>
            <a:pPr marL="0" lvl="0" indent="0" algn="ctr" rtl="0">
              <a:lnSpc>
                <a:spcPct val="100000"/>
              </a:lnSpc>
              <a:spcBef>
                <a:spcPts val="0"/>
              </a:spcBef>
              <a:spcAft>
                <a:spcPts val="0"/>
              </a:spcAft>
              <a:buClr>
                <a:schemeClr val="dk1"/>
              </a:buClr>
              <a:buSzPts val="1100"/>
              <a:buFont typeface="Arial"/>
              <a:buNone/>
            </a:pPr>
            <a:r>
              <a:rPr lang="en" b="1">
                <a:solidFill>
                  <a:srgbClr val="FFFFFF"/>
                </a:solidFill>
              </a:rPr>
              <a:t>http://192.168.99.100:&lt;svc_port_no&gt;</a:t>
            </a:r>
            <a:endParaRPr sz="1600" b="1">
              <a:solidFill>
                <a:srgbClr val="FFFFFF"/>
              </a:solidFill>
            </a:endParaRPr>
          </a:p>
        </p:txBody>
      </p:sp>
      <p:sp>
        <p:nvSpPr>
          <p:cNvPr id="615" name="Google Shape;615;p99"/>
          <p:cNvSpPr txBox="1"/>
          <p:nvPr/>
        </p:nvSpPr>
        <p:spPr>
          <a:xfrm>
            <a:off x="6547575" y="973500"/>
            <a:ext cx="2483400" cy="286200"/>
          </a:xfrm>
          <a:prstGeom prst="rect">
            <a:avLst/>
          </a:prstGeom>
          <a:solidFill>
            <a:srgbClr val="B7B7B7"/>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800" b="1">
                <a:solidFill>
                  <a:srgbClr val="FF0000"/>
                </a:solidFill>
              </a:rPr>
              <a:t>cm-epod.yaml</a:t>
            </a:r>
            <a:endParaRPr b="1">
              <a:solidFill>
                <a:srgbClr val="FF000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10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SECRET</a:t>
            </a:r>
            <a:endParaRPr/>
          </a:p>
        </p:txBody>
      </p:sp>
      <p:sp>
        <p:nvSpPr>
          <p:cNvPr id="621" name="Google Shape;621;p100"/>
          <p:cNvSpPr txBox="1"/>
          <p:nvPr/>
        </p:nvSpPr>
        <p:spPr>
          <a:xfrm>
            <a:off x="393600" y="2971800"/>
            <a:ext cx="8356800" cy="220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800" b="1">
              <a:solidFill>
                <a:schemeClr val="dk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10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Secret</a:t>
            </a:r>
            <a:endParaRPr/>
          </a:p>
        </p:txBody>
      </p:sp>
      <p:sp>
        <p:nvSpPr>
          <p:cNvPr id="627" name="Google Shape;627;p10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Secrets are also used to pass key/value data to application dynamically like configMaps</a:t>
            </a:r>
            <a:endParaRPr/>
          </a:p>
          <a:p>
            <a:pPr marL="457200" lvl="0" indent="-342900" algn="l" rtl="0">
              <a:spcBef>
                <a:spcPts val="1000"/>
              </a:spcBef>
              <a:spcAft>
                <a:spcPts val="0"/>
              </a:spcAft>
              <a:buSzPts val="1800"/>
              <a:buChar char="●"/>
            </a:pPr>
            <a:r>
              <a:rPr lang="en"/>
              <a:t>Secrets are secure objects which stores sensitive data, such as passwords, OAuth tokens, and SSH keys, in your clusters</a:t>
            </a:r>
            <a:endParaRPr/>
          </a:p>
          <a:p>
            <a:pPr marL="457200" lvl="0" indent="-342900" algn="l" rtl="0">
              <a:spcBef>
                <a:spcPts val="1000"/>
              </a:spcBef>
              <a:spcAft>
                <a:spcPts val="0"/>
              </a:spcAft>
              <a:buSzPts val="1800"/>
              <a:buChar char="●"/>
            </a:pPr>
            <a:r>
              <a:rPr lang="en"/>
              <a:t>Storing sensitive data in Secrets is more secure than plain text ConfigMaps or in Pod specifications</a:t>
            </a:r>
            <a:endParaRPr/>
          </a:p>
          <a:p>
            <a:pPr marL="457200" lvl="0" indent="-342900" algn="l" rtl="0">
              <a:spcBef>
                <a:spcPts val="1000"/>
              </a:spcBef>
              <a:spcAft>
                <a:spcPts val="0"/>
              </a:spcAft>
              <a:buSzPts val="1800"/>
              <a:buChar char="●"/>
            </a:pPr>
            <a:r>
              <a:rPr lang="en"/>
              <a:t>Using Secrets gives you control over how sensitive data is used, and reduces the risk of exposing the data to unauthorized users</a:t>
            </a:r>
            <a:endParaRPr/>
          </a:p>
          <a:p>
            <a:pPr marL="457200" lvl="0" indent="-342900" algn="l" rtl="0">
              <a:spcBef>
                <a:spcPts val="1000"/>
              </a:spcBef>
              <a:spcAft>
                <a:spcPts val="1000"/>
              </a:spcAft>
              <a:buSzPts val="1800"/>
              <a:buChar char="●"/>
            </a:pPr>
            <a:r>
              <a:rPr lang="en"/>
              <a:t>The Secret values are Base64 encoded in Kubernetes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10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Secrets</a:t>
            </a:r>
            <a:endParaRPr/>
          </a:p>
        </p:txBody>
      </p:sp>
      <p:sp>
        <p:nvSpPr>
          <p:cNvPr id="633" name="Google Shape;633;p10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Secrets can be create from literal values on the command line</a:t>
            </a:r>
            <a:endParaRPr/>
          </a:p>
          <a:p>
            <a:pPr marL="0" lvl="0" indent="0" algn="ctr" rtl="0">
              <a:spcBef>
                <a:spcPts val="1600"/>
              </a:spcBef>
              <a:spcAft>
                <a:spcPts val="0"/>
              </a:spcAft>
              <a:buNone/>
            </a:pPr>
            <a:r>
              <a:rPr lang="en">
                <a:solidFill>
                  <a:srgbClr val="000000"/>
                </a:solidFill>
              </a:rPr>
              <a:t>kubectl create</a:t>
            </a:r>
            <a:r>
              <a:rPr lang="en"/>
              <a:t> </a:t>
            </a:r>
            <a:r>
              <a:rPr lang="en">
                <a:solidFill>
                  <a:srgbClr val="980000"/>
                </a:solidFill>
              </a:rPr>
              <a:t>secret generic</a:t>
            </a:r>
            <a:r>
              <a:rPr lang="en">
                <a:solidFill>
                  <a:srgbClr val="000000"/>
                </a:solidFill>
              </a:rPr>
              <a:t> secret-lit </a:t>
            </a:r>
            <a:r>
              <a:rPr lang="en">
                <a:solidFill>
                  <a:srgbClr val="0000FF"/>
                </a:solidFill>
              </a:rPr>
              <a:t>--from-literal=name=aamir  --from-literal=surname=pinger</a:t>
            </a:r>
            <a:endParaRPr>
              <a:solidFill>
                <a:srgbClr val="0000FF"/>
              </a:solidFill>
            </a:endParaRPr>
          </a:p>
          <a:p>
            <a:pPr marL="457200" lvl="0" indent="-342900" algn="l" rtl="0">
              <a:spcBef>
                <a:spcPts val="1600"/>
              </a:spcBef>
              <a:spcAft>
                <a:spcPts val="0"/>
              </a:spcAft>
              <a:buSzPts val="1800"/>
              <a:buChar char="●"/>
            </a:pPr>
            <a:r>
              <a:rPr lang="en"/>
              <a:t>To get list of Secret</a:t>
            </a:r>
            <a:endParaRPr/>
          </a:p>
          <a:p>
            <a:pPr marL="0" lvl="0" indent="0" algn="ctr" rtl="0">
              <a:spcBef>
                <a:spcPts val="0"/>
              </a:spcBef>
              <a:spcAft>
                <a:spcPts val="0"/>
              </a:spcAft>
              <a:buNone/>
            </a:pPr>
            <a:r>
              <a:rPr lang="en">
                <a:solidFill>
                  <a:srgbClr val="000000"/>
                </a:solidFill>
              </a:rPr>
              <a:t>kubectl get secret</a:t>
            </a:r>
            <a:endParaRPr>
              <a:solidFill>
                <a:srgbClr val="000000"/>
              </a:solidFill>
            </a:endParaRPr>
          </a:p>
          <a:p>
            <a:pPr marL="457200" lvl="0" indent="-342900" algn="l" rtl="0">
              <a:spcBef>
                <a:spcPts val="1600"/>
              </a:spcBef>
              <a:spcAft>
                <a:spcPts val="0"/>
              </a:spcAft>
              <a:buSzPts val="1800"/>
              <a:buChar char="●"/>
            </a:pPr>
            <a:r>
              <a:rPr lang="en"/>
              <a:t>To describe Secret</a:t>
            </a:r>
            <a:endParaRPr/>
          </a:p>
          <a:p>
            <a:pPr marL="0" lvl="0" indent="0" algn="ctr" rtl="0">
              <a:spcBef>
                <a:spcPts val="1600"/>
              </a:spcBef>
              <a:spcAft>
                <a:spcPts val="1600"/>
              </a:spcAft>
              <a:buNone/>
            </a:pPr>
            <a:r>
              <a:rPr lang="en">
                <a:solidFill>
                  <a:srgbClr val="000000"/>
                </a:solidFill>
              </a:rPr>
              <a:t>kubectl describe secret </a:t>
            </a:r>
            <a:r>
              <a:rPr lang="en">
                <a:solidFill>
                  <a:srgbClr val="0000FF"/>
                </a:solidFill>
              </a:rPr>
              <a:t>&lt;Secret name&gt;</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10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Secrets</a:t>
            </a:r>
            <a:endParaRPr/>
          </a:p>
        </p:txBody>
      </p:sp>
      <p:sp>
        <p:nvSpPr>
          <p:cNvPr id="639" name="Google Shape;639;p10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To get yaml of any Secret</a:t>
            </a:r>
            <a:endParaRPr/>
          </a:p>
          <a:p>
            <a:pPr marL="0" lvl="0" indent="0" algn="ctr" rtl="0">
              <a:spcBef>
                <a:spcPts val="0"/>
              </a:spcBef>
              <a:spcAft>
                <a:spcPts val="0"/>
              </a:spcAft>
              <a:buNone/>
            </a:pPr>
            <a:r>
              <a:rPr lang="en">
                <a:solidFill>
                  <a:srgbClr val="000000"/>
                </a:solidFill>
              </a:rPr>
              <a:t>kubectl get secret </a:t>
            </a:r>
            <a:r>
              <a:rPr lang="en">
                <a:solidFill>
                  <a:srgbClr val="0000FF"/>
                </a:solidFill>
              </a:rPr>
              <a:t>&lt;Secret name&gt;</a:t>
            </a:r>
            <a:r>
              <a:rPr lang="en">
                <a:solidFill>
                  <a:srgbClr val="000000"/>
                </a:solidFill>
              </a:rPr>
              <a:t> </a:t>
            </a:r>
            <a:r>
              <a:rPr lang="en">
                <a:solidFill>
                  <a:srgbClr val="980000"/>
                </a:solidFill>
              </a:rPr>
              <a:t>-o yaml</a:t>
            </a:r>
            <a:endParaRPr>
              <a:solidFill>
                <a:srgbClr val="980000"/>
              </a:solidFill>
            </a:endParaRPr>
          </a:p>
          <a:p>
            <a:pPr marL="457200" lvl="0" indent="-342900" algn="l" rtl="0">
              <a:lnSpc>
                <a:spcPct val="135714"/>
              </a:lnSpc>
              <a:spcBef>
                <a:spcPts val="1600"/>
              </a:spcBef>
              <a:spcAft>
                <a:spcPts val="0"/>
              </a:spcAft>
              <a:buSzPts val="1800"/>
              <a:buChar char="●"/>
            </a:pPr>
            <a:r>
              <a:rPr lang="en"/>
              <a:t>To decode secret base64 value</a:t>
            </a:r>
            <a:endParaRPr/>
          </a:p>
          <a:p>
            <a:pPr marL="0" lvl="0" indent="0" algn="ctr" rtl="0">
              <a:lnSpc>
                <a:spcPct val="135714"/>
              </a:lnSpc>
              <a:spcBef>
                <a:spcPts val="0"/>
              </a:spcBef>
              <a:spcAft>
                <a:spcPts val="0"/>
              </a:spcAft>
              <a:buClr>
                <a:schemeClr val="dk1"/>
              </a:buClr>
              <a:buSzPts val="1100"/>
              <a:buFont typeface="Arial"/>
              <a:buNone/>
            </a:pPr>
            <a:r>
              <a:rPr lang="en" sz="1400" b="1">
                <a:solidFill>
                  <a:srgbClr val="980000"/>
                </a:solidFill>
              </a:rPr>
              <a:t>echo</a:t>
            </a:r>
            <a:r>
              <a:rPr lang="en" sz="1400" b="1">
                <a:solidFill>
                  <a:schemeClr val="dk1"/>
                </a:solidFill>
              </a:rPr>
              <a:t> </a:t>
            </a:r>
            <a:r>
              <a:rPr lang="en" sz="1400" b="1">
                <a:solidFill>
                  <a:srgbClr val="50A14F"/>
                </a:solidFill>
                <a:latin typeface="Courier New"/>
                <a:ea typeface="Courier New"/>
                <a:cs typeface="Courier New"/>
                <a:sym typeface="Courier New"/>
              </a:rPr>
              <a:t>YWFtaXI=</a:t>
            </a:r>
            <a:r>
              <a:rPr lang="en" sz="1400" b="1">
                <a:solidFill>
                  <a:schemeClr val="dk1"/>
                </a:solidFill>
              </a:rPr>
              <a:t> </a:t>
            </a:r>
            <a:r>
              <a:rPr lang="en" sz="1400" b="1">
                <a:solidFill>
                  <a:srgbClr val="980000"/>
                </a:solidFill>
              </a:rPr>
              <a:t>| base64</a:t>
            </a:r>
            <a:r>
              <a:rPr lang="en" sz="1400" b="1">
                <a:solidFill>
                  <a:schemeClr val="dk1"/>
                </a:solidFill>
              </a:rPr>
              <a:t> </a:t>
            </a:r>
            <a:r>
              <a:rPr lang="en" sz="1400" b="1">
                <a:solidFill>
                  <a:srgbClr val="980000"/>
                </a:solidFill>
              </a:rPr>
              <a:t>-d</a:t>
            </a:r>
            <a:r>
              <a:rPr lang="en" sz="1400" b="1">
                <a:solidFill>
                  <a:schemeClr val="dk1"/>
                </a:solidFill>
              </a:rPr>
              <a:t> </a:t>
            </a:r>
            <a:endParaRPr>
              <a:solidFill>
                <a:srgbClr val="980000"/>
              </a:solidFill>
            </a:endParaRPr>
          </a:p>
          <a:p>
            <a:pPr marL="457200" lvl="0" indent="-342900" algn="l" rtl="0">
              <a:spcBef>
                <a:spcPts val="1000"/>
              </a:spcBef>
              <a:spcAft>
                <a:spcPts val="0"/>
              </a:spcAft>
              <a:buSzPts val="1800"/>
              <a:buChar char="●"/>
            </a:pPr>
            <a:r>
              <a:rPr lang="en"/>
              <a:t>Secret creation from single file on the command line</a:t>
            </a:r>
            <a:endParaRPr/>
          </a:p>
          <a:p>
            <a:pPr marL="0" lvl="0" indent="0" algn="ctr" rtl="0">
              <a:spcBef>
                <a:spcPts val="0"/>
              </a:spcBef>
              <a:spcAft>
                <a:spcPts val="0"/>
              </a:spcAft>
              <a:buNone/>
            </a:pPr>
            <a:r>
              <a:rPr lang="en">
                <a:solidFill>
                  <a:schemeClr val="dk1"/>
                </a:solidFill>
              </a:rPr>
              <a:t>kubectl create secret generic</a:t>
            </a:r>
            <a:r>
              <a:rPr lang="en"/>
              <a:t> </a:t>
            </a:r>
            <a:r>
              <a:rPr lang="en">
                <a:solidFill>
                  <a:srgbClr val="980000"/>
                </a:solidFill>
              </a:rPr>
              <a:t>sec-from-file</a:t>
            </a:r>
            <a:r>
              <a:rPr lang="en">
                <a:solidFill>
                  <a:srgbClr val="0000FF"/>
                </a:solidFill>
              </a:rPr>
              <a:t> --from-file=data.txt</a:t>
            </a:r>
            <a:endParaRPr>
              <a:solidFill>
                <a:srgbClr val="0000FF"/>
              </a:solidFill>
            </a:endParaRPr>
          </a:p>
          <a:p>
            <a:pPr marL="0" lvl="0" indent="0" algn="ctr" rtl="0">
              <a:spcBef>
                <a:spcPts val="1600"/>
              </a:spcBef>
              <a:spcAft>
                <a:spcPts val="0"/>
              </a:spcAft>
              <a:buNone/>
            </a:pPr>
            <a:r>
              <a:rPr lang="en">
                <a:solidFill>
                  <a:srgbClr val="000000"/>
                </a:solidFill>
              </a:rPr>
              <a:t>kubectl create secret generic</a:t>
            </a:r>
            <a:r>
              <a:rPr lang="en"/>
              <a:t> </a:t>
            </a:r>
            <a:r>
              <a:rPr lang="en">
                <a:solidFill>
                  <a:srgbClr val="980000"/>
                </a:solidFill>
              </a:rPr>
              <a:t>sec-key-from-file</a:t>
            </a:r>
            <a:r>
              <a:rPr lang="en">
                <a:solidFill>
                  <a:srgbClr val="0000FF"/>
                </a:solidFill>
              </a:rPr>
              <a:t> --from-file=&lt;customkey&gt;=data.txt</a:t>
            </a:r>
            <a:endParaRPr/>
          </a:p>
          <a:p>
            <a:pPr marL="0" lvl="0" indent="0" algn="ctr" rtl="0">
              <a:spcBef>
                <a:spcPts val="1600"/>
              </a:spcBef>
              <a:spcAft>
                <a:spcPts val="1600"/>
              </a:spcAft>
              <a:buNone/>
            </a:pPr>
            <a:r>
              <a:rPr lang="en">
                <a:solidFill>
                  <a:schemeClr val="dk1"/>
                </a:solidFill>
              </a:rPr>
              <a:t>kubectl create secret generic</a:t>
            </a:r>
            <a:r>
              <a:rPr lang="en"/>
              <a:t> </a:t>
            </a:r>
            <a:r>
              <a:rPr lang="en">
                <a:solidFill>
                  <a:srgbClr val="980000"/>
                </a:solidFill>
              </a:rPr>
              <a:t>sec-from-env-file</a:t>
            </a:r>
            <a:r>
              <a:rPr lang="en">
                <a:solidFill>
                  <a:srgbClr val="0000FF"/>
                </a:solidFill>
              </a:rPr>
              <a:t> --from-env-file=data.txt</a:t>
            </a:r>
            <a:endParaRPr>
              <a:solidFill>
                <a:srgbClr val="0000FF"/>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10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Secret Data as Environmental Variable</a:t>
            </a:r>
            <a:endParaRPr/>
          </a:p>
        </p:txBody>
      </p:sp>
      <p:sp>
        <p:nvSpPr>
          <p:cNvPr id="645" name="Google Shape;645;p104"/>
          <p:cNvSpPr txBox="1">
            <a:spLocks noGrp="1"/>
          </p:cNvSpPr>
          <p:nvPr>
            <p:ph type="body" idx="1"/>
          </p:nvPr>
        </p:nvSpPr>
        <p:spPr>
          <a:xfrm>
            <a:off x="258625" y="1076275"/>
            <a:ext cx="8727600" cy="3535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rgbClr val="E45649"/>
                </a:solidFill>
                <a:latin typeface="Courier New"/>
                <a:ea typeface="Courier New"/>
                <a:cs typeface="Courier New"/>
                <a:sym typeface="Courier New"/>
              </a:rPr>
              <a:t>kind</a:t>
            </a:r>
            <a:r>
              <a:rPr lang="en">
                <a:solidFill>
                  <a:srgbClr val="333333"/>
                </a:solidFill>
                <a:latin typeface="Courier New"/>
                <a:ea typeface="Courier New"/>
                <a:cs typeface="Courier New"/>
                <a:sym typeface="Courier New"/>
              </a:rPr>
              <a:t>: </a:t>
            </a:r>
            <a:r>
              <a:rPr lang="en">
                <a:solidFill>
                  <a:srgbClr val="50A14F"/>
                </a:solidFill>
                <a:latin typeface="Courier New"/>
                <a:ea typeface="Courier New"/>
                <a:cs typeface="Courier New"/>
                <a:sym typeface="Courier New"/>
              </a:rPr>
              <a:t>Pod</a:t>
            </a:r>
            <a:endParaRPr>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rgbClr val="E45649"/>
                </a:solidFill>
                <a:latin typeface="Courier New"/>
                <a:ea typeface="Courier New"/>
                <a:cs typeface="Courier New"/>
                <a:sym typeface="Courier New"/>
              </a:rPr>
              <a:t>apiVersion</a:t>
            </a:r>
            <a:r>
              <a:rPr lang="en">
                <a:solidFill>
                  <a:srgbClr val="333333"/>
                </a:solidFill>
                <a:latin typeface="Courier New"/>
                <a:ea typeface="Courier New"/>
                <a:cs typeface="Courier New"/>
                <a:sym typeface="Courier New"/>
              </a:rPr>
              <a:t>: </a:t>
            </a:r>
            <a:r>
              <a:rPr lang="en">
                <a:solidFill>
                  <a:srgbClr val="50A14F"/>
                </a:solidFill>
                <a:latin typeface="Courier New"/>
                <a:ea typeface="Courier New"/>
                <a:cs typeface="Courier New"/>
                <a:sym typeface="Courier New"/>
              </a:rPr>
              <a:t>v1</a:t>
            </a:r>
            <a:endParaRPr>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rgbClr val="E45649"/>
                </a:solidFill>
                <a:latin typeface="Courier New"/>
                <a:ea typeface="Courier New"/>
                <a:cs typeface="Courier New"/>
                <a:sym typeface="Courier New"/>
              </a:rPr>
              <a:t>metadata</a:t>
            </a:r>
            <a:r>
              <a:rPr lang="en">
                <a:solidFill>
                  <a:srgbClr val="333333"/>
                </a:solidFill>
                <a:latin typeface="Courier New"/>
                <a:ea typeface="Courier New"/>
                <a:cs typeface="Courier New"/>
                <a:sym typeface="Courier New"/>
              </a:rPr>
              <a:t>:</a:t>
            </a:r>
            <a:endParaRPr>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a:t>
            </a:r>
            <a:r>
              <a:rPr lang="en">
                <a:solidFill>
                  <a:srgbClr val="E45649"/>
                </a:solidFill>
                <a:latin typeface="Courier New"/>
                <a:ea typeface="Courier New"/>
                <a:cs typeface="Courier New"/>
                <a:sym typeface="Courier New"/>
              </a:rPr>
              <a:t>name</a:t>
            </a:r>
            <a:r>
              <a:rPr lang="en">
                <a:solidFill>
                  <a:srgbClr val="333333"/>
                </a:solidFill>
                <a:latin typeface="Courier New"/>
                <a:ea typeface="Courier New"/>
                <a:cs typeface="Courier New"/>
                <a:sym typeface="Courier New"/>
              </a:rPr>
              <a:t>: </a:t>
            </a:r>
            <a:r>
              <a:rPr lang="en">
                <a:solidFill>
                  <a:srgbClr val="50A14F"/>
                </a:solidFill>
                <a:latin typeface="Courier New"/>
                <a:ea typeface="Courier New"/>
                <a:cs typeface="Courier New"/>
                <a:sym typeface="Courier New"/>
              </a:rPr>
              <a:t>pod-scr-env</a:t>
            </a:r>
            <a:endParaRPr>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rgbClr val="E45649"/>
                </a:solidFill>
                <a:latin typeface="Courier New"/>
                <a:ea typeface="Courier New"/>
                <a:cs typeface="Courier New"/>
                <a:sym typeface="Courier New"/>
              </a:rPr>
              <a:t>spec</a:t>
            </a:r>
            <a:r>
              <a:rPr lang="en">
                <a:solidFill>
                  <a:srgbClr val="333333"/>
                </a:solidFill>
                <a:latin typeface="Courier New"/>
                <a:ea typeface="Courier New"/>
                <a:cs typeface="Courier New"/>
                <a:sym typeface="Courier New"/>
              </a:rPr>
              <a:t>:</a:t>
            </a:r>
            <a:endParaRPr>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a:t>
            </a:r>
            <a:r>
              <a:rPr lang="en">
                <a:solidFill>
                  <a:srgbClr val="E45649"/>
                </a:solidFill>
                <a:latin typeface="Courier New"/>
                <a:ea typeface="Courier New"/>
                <a:cs typeface="Courier New"/>
                <a:sym typeface="Courier New"/>
              </a:rPr>
              <a:t>containers</a:t>
            </a:r>
            <a:r>
              <a:rPr lang="en">
                <a:solidFill>
                  <a:srgbClr val="333333"/>
                </a:solidFill>
                <a:latin typeface="Courier New"/>
                <a:ea typeface="Courier New"/>
                <a:cs typeface="Courier New"/>
                <a:sym typeface="Courier New"/>
              </a:rPr>
              <a:t>:</a:t>
            </a:r>
            <a:endParaRPr>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 </a:t>
            </a:r>
            <a:r>
              <a:rPr lang="en">
                <a:solidFill>
                  <a:srgbClr val="E45649"/>
                </a:solidFill>
                <a:latin typeface="Courier New"/>
                <a:ea typeface="Courier New"/>
                <a:cs typeface="Courier New"/>
                <a:sym typeface="Courier New"/>
              </a:rPr>
              <a:t>name</a:t>
            </a:r>
            <a:r>
              <a:rPr lang="en">
                <a:solidFill>
                  <a:srgbClr val="333333"/>
                </a:solidFill>
                <a:latin typeface="Courier New"/>
                <a:ea typeface="Courier New"/>
                <a:cs typeface="Courier New"/>
                <a:sym typeface="Courier New"/>
              </a:rPr>
              <a:t>: </a:t>
            </a:r>
            <a:r>
              <a:rPr lang="en">
                <a:solidFill>
                  <a:srgbClr val="50A14F"/>
                </a:solidFill>
                <a:latin typeface="Courier New"/>
                <a:ea typeface="Courier New"/>
                <a:cs typeface="Courier New"/>
                <a:sym typeface="Courier New"/>
              </a:rPr>
              <a:t>secret-container-env</a:t>
            </a:r>
            <a:endParaRPr>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a:t>
            </a:r>
            <a:r>
              <a:rPr lang="en">
                <a:solidFill>
                  <a:srgbClr val="E45649"/>
                </a:solidFill>
                <a:latin typeface="Courier New"/>
                <a:ea typeface="Courier New"/>
                <a:cs typeface="Courier New"/>
                <a:sym typeface="Courier New"/>
              </a:rPr>
              <a:t>image</a:t>
            </a:r>
            <a:r>
              <a:rPr lang="en">
                <a:solidFill>
                  <a:srgbClr val="333333"/>
                </a:solidFill>
                <a:latin typeface="Courier New"/>
                <a:ea typeface="Courier New"/>
                <a:cs typeface="Courier New"/>
                <a:sym typeface="Courier New"/>
              </a:rPr>
              <a:t>: </a:t>
            </a:r>
            <a:r>
              <a:rPr lang="en">
                <a:solidFill>
                  <a:srgbClr val="50A14F"/>
                </a:solidFill>
                <a:latin typeface="Courier New"/>
                <a:ea typeface="Courier New"/>
                <a:cs typeface="Courier New"/>
                <a:sym typeface="Courier New"/>
              </a:rPr>
              <a:t>nginx</a:t>
            </a:r>
            <a:endParaRPr>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a:t>
            </a:r>
            <a:r>
              <a:rPr lang="en">
                <a:solidFill>
                  <a:srgbClr val="E45649"/>
                </a:solidFill>
                <a:latin typeface="Courier New"/>
                <a:ea typeface="Courier New"/>
                <a:cs typeface="Courier New"/>
                <a:sym typeface="Courier New"/>
              </a:rPr>
              <a:t>envFrom</a:t>
            </a:r>
            <a:r>
              <a:rPr lang="en">
                <a:solidFill>
                  <a:srgbClr val="333333"/>
                </a:solidFill>
                <a:latin typeface="Courier New"/>
                <a:ea typeface="Courier New"/>
                <a:cs typeface="Courier New"/>
                <a:sym typeface="Courier New"/>
              </a:rPr>
              <a:t>:</a:t>
            </a:r>
            <a:endParaRPr>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 </a:t>
            </a:r>
            <a:r>
              <a:rPr lang="en">
                <a:solidFill>
                  <a:srgbClr val="E45649"/>
                </a:solidFill>
                <a:latin typeface="Courier New"/>
                <a:ea typeface="Courier New"/>
                <a:cs typeface="Courier New"/>
                <a:sym typeface="Courier New"/>
              </a:rPr>
              <a:t>secretRef</a:t>
            </a:r>
            <a:r>
              <a:rPr lang="en">
                <a:solidFill>
                  <a:srgbClr val="333333"/>
                </a:solidFill>
                <a:latin typeface="Courier New"/>
                <a:ea typeface="Courier New"/>
                <a:cs typeface="Courier New"/>
                <a:sym typeface="Courier New"/>
              </a:rPr>
              <a:t>:</a:t>
            </a:r>
            <a:endParaRPr>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a:t>
            </a:r>
            <a:r>
              <a:rPr lang="en">
                <a:solidFill>
                  <a:srgbClr val="E45649"/>
                </a:solidFill>
                <a:latin typeface="Courier New"/>
                <a:ea typeface="Courier New"/>
                <a:cs typeface="Courier New"/>
                <a:sym typeface="Courier New"/>
              </a:rPr>
              <a:t>name</a:t>
            </a:r>
            <a:r>
              <a:rPr lang="en">
                <a:solidFill>
                  <a:srgbClr val="333333"/>
                </a:solidFill>
                <a:latin typeface="Courier New"/>
                <a:ea typeface="Courier New"/>
                <a:cs typeface="Courier New"/>
                <a:sym typeface="Courier New"/>
              </a:rPr>
              <a:t>: </a:t>
            </a:r>
            <a:r>
              <a:rPr lang="en" b="1">
                <a:solidFill>
                  <a:schemeClr val="dk1"/>
                </a:solidFill>
              </a:rPr>
              <a:t>secret-lit</a:t>
            </a:r>
            <a:endParaRPr b="1">
              <a:solidFill>
                <a:srgbClr val="E45649"/>
              </a:solidFill>
              <a:latin typeface="Courier New"/>
              <a:ea typeface="Courier New"/>
              <a:cs typeface="Courier New"/>
              <a:sym typeface="Courier New"/>
            </a:endParaRPr>
          </a:p>
        </p:txBody>
      </p:sp>
      <p:sp>
        <p:nvSpPr>
          <p:cNvPr id="646" name="Google Shape;646;p104"/>
          <p:cNvSpPr txBox="1">
            <a:spLocks noGrp="1"/>
          </p:cNvSpPr>
          <p:nvPr>
            <p:ph type="body" idx="1"/>
          </p:nvPr>
        </p:nvSpPr>
        <p:spPr>
          <a:xfrm>
            <a:off x="3594500" y="1473800"/>
            <a:ext cx="5391600" cy="898800"/>
          </a:xfrm>
          <a:prstGeom prst="rect">
            <a:avLst/>
          </a:prstGeom>
          <a:solidFill>
            <a:srgbClr val="000000"/>
          </a:solidFill>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solidFill>
                  <a:srgbClr val="00FF00"/>
                </a:solidFill>
              </a:rPr>
              <a:t>aamir@ap-linux:~$</a:t>
            </a:r>
            <a:r>
              <a:rPr lang="en" sz="1600" b="1">
                <a:solidFill>
                  <a:schemeClr val="lt1"/>
                </a:solidFill>
              </a:rPr>
              <a:t> kubectl create -f  sec-pod.yaml</a:t>
            </a:r>
            <a:endParaRPr sz="1600" b="1">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pod/pod-scr-env created</a:t>
            </a:r>
            <a:endParaRPr sz="15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600" b="1">
                <a:solidFill>
                  <a:srgbClr val="00FF00"/>
                </a:solidFill>
              </a:rPr>
              <a:t>aamir@ap-linux:~$</a:t>
            </a:r>
            <a:r>
              <a:rPr lang="en" sz="1600" b="1">
                <a:solidFill>
                  <a:schemeClr val="lt1"/>
                </a:solidFill>
              </a:rPr>
              <a:t> kubectl exec pod-scr-env -it -- sh</a:t>
            </a:r>
            <a:endParaRPr sz="1600" b="1">
              <a:solidFill>
                <a:schemeClr val="lt1"/>
              </a:solidFill>
            </a:endParaRPr>
          </a:p>
          <a:p>
            <a:pPr marL="0" lvl="0" indent="0" algn="l" rtl="0">
              <a:spcBef>
                <a:spcPts val="0"/>
              </a:spcBef>
              <a:spcAft>
                <a:spcPts val="0"/>
              </a:spcAft>
              <a:buClr>
                <a:schemeClr val="dk1"/>
              </a:buClr>
              <a:buSzPts val="1100"/>
              <a:buFont typeface="Arial"/>
              <a:buNone/>
            </a:pPr>
            <a:endParaRPr sz="1600" b="1">
              <a:solidFill>
                <a:schemeClr val="lt1"/>
              </a:solidFill>
            </a:endParaRPr>
          </a:p>
        </p:txBody>
      </p:sp>
      <p:sp>
        <p:nvSpPr>
          <p:cNvPr id="647" name="Google Shape;647;p104"/>
          <p:cNvSpPr txBox="1">
            <a:spLocks noGrp="1"/>
          </p:cNvSpPr>
          <p:nvPr>
            <p:ph type="body" idx="1"/>
          </p:nvPr>
        </p:nvSpPr>
        <p:spPr>
          <a:xfrm>
            <a:off x="5493325" y="2853800"/>
            <a:ext cx="3492900" cy="1231500"/>
          </a:xfrm>
          <a:prstGeom prst="rect">
            <a:avLst/>
          </a:prstGeom>
          <a:solidFill>
            <a:srgbClr val="000000"/>
          </a:solidFill>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solidFill>
                  <a:srgbClr val="00FF00"/>
                </a:solidFill>
              </a:rPr>
              <a:t># </a:t>
            </a:r>
            <a:r>
              <a:rPr lang="en" sz="1600" b="1">
                <a:solidFill>
                  <a:srgbClr val="FFFFFF"/>
                </a:solidFill>
              </a:rPr>
              <a:t>env </a:t>
            </a:r>
            <a:endParaRPr sz="1600" b="1">
              <a:solidFill>
                <a:srgbClr val="FFFFFF"/>
              </a:solidFill>
            </a:endParaRPr>
          </a:p>
          <a:p>
            <a:pPr marL="0" lvl="0" indent="0" algn="l" rtl="0">
              <a:spcBef>
                <a:spcPts val="0"/>
              </a:spcBef>
              <a:spcAft>
                <a:spcPts val="0"/>
              </a:spcAft>
              <a:buClr>
                <a:schemeClr val="dk1"/>
              </a:buClr>
              <a:buSzPts val="1100"/>
              <a:buFont typeface="Arial"/>
              <a:buNone/>
            </a:pPr>
            <a:r>
              <a:rPr lang="en" sz="1600" b="1">
                <a:solidFill>
                  <a:srgbClr val="00FF00"/>
                </a:solidFill>
              </a:rPr>
              <a:t># </a:t>
            </a:r>
            <a:r>
              <a:rPr lang="en" sz="1600" b="1">
                <a:solidFill>
                  <a:srgbClr val="FFFFFF"/>
                </a:solidFill>
              </a:rPr>
              <a:t>echo $name</a:t>
            </a:r>
            <a:endParaRPr sz="1600" b="1">
              <a:solidFill>
                <a:srgbClr val="FFFFFF"/>
              </a:solidFill>
            </a:endParaRPr>
          </a:p>
        </p:txBody>
      </p:sp>
      <p:sp>
        <p:nvSpPr>
          <p:cNvPr id="648" name="Google Shape;648;p104"/>
          <p:cNvSpPr txBox="1"/>
          <p:nvPr/>
        </p:nvSpPr>
        <p:spPr>
          <a:xfrm>
            <a:off x="6547575" y="973500"/>
            <a:ext cx="2483400" cy="368100"/>
          </a:xfrm>
          <a:prstGeom prst="rect">
            <a:avLst/>
          </a:prstGeom>
          <a:solidFill>
            <a:srgbClr val="B7B7B7"/>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800" b="1">
                <a:solidFill>
                  <a:srgbClr val="FF0000"/>
                </a:solidFill>
              </a:rPr>
              <a:t>sec-epod.yaml</a:t>
            </a:r>
            <a:endParaRPr b="1">
              <a:solidFill>
                <a:srgbClr val="FF000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10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Secret Data as Volumes</a:t>
            </a:r>
            <a:endParaRPr/>
          </a:p>
        </p:txBody>
      </p:sp>
      <p:sp>
        <p:nvSpPr>
          <p:cNvPr id="654" name="Google Shape;654;p105"/>
          <p:cNvSpPr txBox="1">
            <a:spLocks noGrp="1"/>
          </p:cNvSpPr>
          <p:nvPr>
            <p:ph type="body" idx="1"/>
          </p:nvPr>
        </p:nvSpPr>
        <p:spPr>
          <a:xfrm>
            <a:off x="258625" y="1076275"/>
            <a:ext cx="4100400" cy="2560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rgbClr val="E45649"/>
                </a:solidFill>
                <a:latin typeface="Courier New"/>
                <a:ea typeface="Courier New"/>
                <a:cs typeface="Courier New"/>
                <a:sym typeface="Courier New"/>
              </a:rPr>
              <a:t>kind</a:t>
            </a:r>
            <a:r>
              <a:rPr lang="en">
                <a:solidFill>
                  <a:srgbClr val="333333"/>
                </a:solidFill>
                <a:latin typeface="Courier New"/>
                <a:ea typeface="Courier New"/>
                <a:cs typeface="Courier New"/>
                <a:sym typeface="Courier New"/>
              </a:rPr>
              <a:t>: </a:t>
            </a:r>
            <a:r>
              <a:rPr lang="en">
                <a:solidFill>
                  <a:srgbClr val="50A14F"/>
                </a:solidFill>
                <a:latin typeface="Courier New"/>
                <a:ea typeface="Courier New"/>
                <a:cs typeface="Courier New"/>
                <a:sym typeface="Courier New"/>
              </a:rPr>
              <a:t>Pod</a:t>
            </a:r>
            <a:endParaRPr>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rgbClr val="E45649"/>
                </a:solidFill>
                <a:latin typeface="Courier New"/>
                <a:ea typeface="Courier New"/>
                <a:cs typeface="Courier New"/>
                <a:sym typeface="Courier New"/>
              </a:rPr>
              <a:t>apiVersion</a:t>
            </a:r>
            <a:r>
              <a:rPr lang="en">
                <a:solidFill>
                  <a:srgbClr val="333333"/>
                </a:solidFill>
                <a:latin typeface="Courier New"/>
                <a:ea typeface="Courier New"/>
                <a:cs typeface="Courier New"/>
                <a:sym typeface="Courier New"/>
              </a:rPr>
              <a:t>: </a:t>
            </a:r>
            <a:r>
              <a:rPr lang="en">
                <a:solidFill>
                  <a:srgbClr val="50A14F"/>
                </a:solidFill>
                <a:latin typeface="Courier New"/>
                <a:ea typeface="Courier New"/>
                <a:cs typeface="Courier New"/>
                <a:sym typeface="Courier New"/>
              </a:rPr>
              <a:t>v1</a:t>
            </a:r>
            <a:endParaRPr>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rgbClr val="E45649"/>
                </a:solidFill>
                <a:latin typeface="Courier New"/>
                <a:ea typeface="Courier New"/>
                <a:cs typeface="Courier New"/>
                <a:sym typeface="Courier New"/>
              </a:rPr>
              <a:t>metadata</a:t>
            </a:r>
            <a:r>
              <a:rPr lang="en">
                <a:solidFill>
                  <a:srgbClr val="333333"/>
                </a:solidFill>
                <a:latin typeface="Courier New"/>
                <a:ea typeface="Courier New"/>
                <a:cs typeface="Courier New"/>
                <a:sym typeface="Courier New"/>
              </a:rPr>
              <a:t>:</a:t>
            </a:r>
            <a:endParaRPr>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a:t>
            </a:r>
            <a:r>
              <a:rPr lang="en">
                <a:solidFill>
                  <a:srgbClr val="E45649"/>
                </a:solidFill>
                <a:latin typeface="Courier New"/>
                <a:ea typeface="Courier New"/>
                <a:cs typeface="Courier New"/>
                <a:sym typeface="Courier New"/>
              </a:rPr>
              <a:t>name</a:t>
            </a:r>
            <a:r>
              <a:rPr lang="en">
                <a:solidFill>
                  <a:srgbClr val="333333"/>
                </a:solidFill>
                <a:latin typeface="Courier New"/>
                <a:ea typeface="Courier New"/>
                <a:cs typeface="Courier New"/>
                <a:sym typeface="Courier New"/>
              </a:rPr>
              <a:t>: </a:t>
            </a:r>
            <a:r>
              <a:rPr lang="en">
                <a:solidFill>
                  <a:srgbClr val="50A14F"/>
                </a:solidFill>
                <a:latin typeface="Courier New"/>
                <a:ea typeface="Courier New"/>
                <a:cs typeface="Courier New"/>
                <a:sym typeface="Courier New"/>
              </a:rPr>
              <a:t>pod-scr</a:t>
            </a:r>
            <a:endParaRPr>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rgbClr val="E45649"/>
                </a:solidFill>
                <a:latin typeface="Courier New"/>
                <a:ea typeface="Courier New"/>
                <a:cs typeface="Courier New"/>
                <a:sym typeface="Courier New"/>
              </a:rPr>
              <a:t>spec</a:t>
            </a:r>
            <a:r>
              <a:rPr lang="en">
                <a:solidFill>
                  <a:srgbClr val="333333"/>
                </a:solidFill>
                <a:latin typeface="Courier New"/>
                <a:ea typeface="Courier New"/>
                <a:cs typeface="Courier New"/>
                <a:sym typeface="Courier New"/>
              </a:rPr>
              <a:t>:</a:t>
            </a:r>
            <a:endParaRPr>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a:t>
            </a:r>
            <a:r>
              <a:rPr lang="en">
                <a:solidFill>
                  <a:srgbClr val="E45649"/>
                </a:solidFill>
                <a:latin typeface="Courier New"/>
                <a:ea typeface="Courier New"/>
                <a:cs typeface="Courier New"/>
                <a:sym typeface="Courier New"/>
              </a:rPr>
              <a:t>volumes</a:t>
            </a:r>
            <a:r>
              <a:rPr lang="en">
                <a:solidFill>
                  <a:srgbClr val="333333"/>
                </a:solidFill>
                <a:latin typeface="Courier New"/>
                <a:ea typeface="Courier New"/>
                <a:cs typeface="Courier New"/>
                <a:sym typeface="Courier New"/>
              </a:rPr>
              <a:t>:</a:t>
            </a:r>
            <a:endParaRPr>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 </a:t>
            </a:r>
            <a:r>
              <a:rPr lang="en">
                <a:solidFill>
                  <a:srgbClr val="E45649"/>
                </a:solidFill>
                <a:latin typeface="Courier New"/>
                <a:ea typeface="Courier New"/>
                <a:cs typeface="Courier New"/>
                <a:sym typeface="Courier New"/>
              </a:rPr>
              <a:t>name</a:t>
            </a:r>
            <a:r>
              <a:rPr lang="en">
                <a:solidFill>
                  <a:srgbClr val="333333"/>
                </a:solidFill>
                <a:latin typeface="Courier New"/>
                <a:ea typeface="Courier New"/>
                <a:cs typeface="Courier New"/>
                <a:sym typeface="Courier New"/>
              </a:rPr>
              <a:t>: </a:t>
            </a:r>
            <a:r>
              <a:rPr lang="en">
                <a:solidFill>
                  <a:srgbClr val="50A14F"/>
                </a:solidFill>
                <a:latin typeface="Courier New"/>
                <a:ea typeface="Courier New"/>
                <a:cs typeface="Courier New"/>
                <a:sym typeface="Courier New"/>
              </a:rPr>
              <a:t>scr-vol</a:t>
            </a:r>
            <a:endParaRPr>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a:t>
            </a:r>
            <a:r>
              <a:rPr lang="en">
                <a:solidFill>
                  <a:srgbClr val="E45649"/>
                </a:solidFill>
                <a:latin typeface="Courier New"/>
                <a:ea typeface="Courier New"/>
                <a:cs typeface="Courier New"/>
                <a:sym typeface="Courier New"/>
              </a:rPr>
              <a:t>secret</a:t>
            </a:r>
            <a:r>
              <a:rPr lang="en">
                <a:solidFill>
                  <a:srgbClr val="333333"/>
                </a:solidFill>
                <a:latin typeface="Courier New"/>
                <a:ea typeface="Courier New"/>
                <a:cs typeface="Courier New"/>
                <a:sym typeface="Courier New"/>
              </a:rPr>
              <a:t>:</a:t>
            </a:r>
            <a:endParaRPr>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a:t>
            </a:r>
            <a:r>
              <a:rPr lang="en">
                <a:solidFill>
                  <a:srgbClr val="E45649"/>
                </a:solidFill>
                <a:latin typeface="Courier New"/>
                <a:ea typeface="Courier New"/>
                <a:cs typeface="Courier New"/>
                <a:sym typeface="Courier New"/>
              </a:rPr>
              <a:t>secretName</a:t>
            </a:r>
            <a:r>
              <a:rPr lang="en">
                <a:solidFill>
                  <a:srgbClr val="333333"/>
                </a:solidFill>
                <a:latin typeface="Courier New"/>
                <a:ea typeface="Courier New"/>
                <a:cs typeface="Courier New"/>
                <a:sym typeface="Courier New"/>
              </a:rPr>
              <a:t>: </a:t>
            </a:r>
            <a:r>
              <a:rPr lang="en">
                <a:solidFill>
                  <a:srgbClr val="000000"/>
                </a:solidFill>
                <a:latin typeface="Courier New"/>
                <a:ea typeface="Courier New"/>
                <a:cs typeface="Courier New"/>
                <a:sym typeface="Courier New"/>
              </a:rPr>
              <a:t>secret-lit</a:t>
            </a:r>
            <a:endParaRPr>
              <a:solidFill>
                <a:srgbClr val="000000"/>
              </a:solidFill>
              <a:latin typeface="Courier New"/>
              <a:ea typeface="Courier New"/>
              <a:cs typeface="Courier New"/>
              <a:sym typeface="Courier New"/>
            </a:endParaRPr>
          </a:p>
        </p:txBody>
      </p:sp>
      <p:sp>
        <p:nvSpPr>
          <p:cNvPr id="655" name="Google Shape;655;p105"/>
          <p:cNvSpPr txBox="1">
            <a:spLocks noGrp="1"/>
          </p:cNvSpPr>
          <p:nvPr>
            <p:ph type="body" idx="1"/>
          </p:nvPr>
        </p:nvSpPr>
        <p:spPr>
          <a:xfrm>
            <a:off x="4314300" y="1076275"/>
            <a:ext cx="4671900" cy="25608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a:t>
            </a:r>
            <a:r>
              <a:rPr lang="en">
                <a:solidFill>
                  <a:srgbClr val="E45649"/>
                </a:solidFill>
                <a:latin typeface="Courier New"/>
                <a:ea typeface="Courier New"/>
                <a:cs typeface="Courier New"/>
                <a:sym typeface="Courier New"/>
              </a:rPr>
              <a:t>containers</a:t>
            </a:r>
            <a:r>
              <a:rPr lang="en">
                <a:solidFill>
                  <a:srgbClr val="333333"/>
                </a:solidFill>
                <a:latin typeface="Courier New"/>
                <a:ea typeface="Courier New"/>
                <a:cs typeface="Courier New"/>
                <a:sym typeface="Courier New"/>
              </a:rPr>
              <a:t>:</a:t>
            </a:r>
            <a:endParaRPr>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 </a:t>
            </a:r>
            <a:r>
              <a:rPr lang="en">
                <a:solidFill>
                  <a:srgbClr val="E45649"/>
                </a:solidFill>
                <a:latin typeface="Courier New"/>
                <a:ea typeface="Courier New"/>
                <a:cs typeface="Courier New"/>
                <a:sym typeface="Courier New"/>
              </a:rPr>
              <a:t>name</a:t>
            </a:r>
            <a:r>
              <a:rPr lang="en">
                <a:solidFill>
                  <a:srgbClr val="333333"/>
                </a:solidFill>
                <a:latin typeface="Courier New"/>
                <a:ea typeface="Courier New"/>
                <a:cs typeface="Courier New"/>
                <a:sym typeface="Courier New"/>
              </a:rPr>
              <a:t>: </a:t>
            </a:r>
            <a:r>
              <a:rPr lang="en">
                <a:solidFill>
                  <a:srgbClr val="50A14F"/>
                </a:solidFill>
                <a:latin typeface="Courier New"/>
                <a:ea typeface="Courier New"/>
                <a:cs typeface="Courier New"/>
                <a:sym typeface="Courier New"/>
              </a:rPr>
              <a:t>secret-container</a:t>
            </a:r>
            <a:endParaRPr>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a:t>
            </a:r>
            <a:r>
              <a:rPr lang="en">
                <a:solidFill>
                  <a:srgbClr val="E45649"/>
                </a:solidFill>
                <a:latin typeface="Courier New"/>
                <a:ea typeface="Courier New"/>
                <a:cs typeface="Courier New"/>
                <a:sym typeface="Courier New"/>
              </a:rPr>
              <a:t>image</a:t>
            </a:r>
            <a:r>
              <a:rPr lang="en">
                <a:solidFill>
                  <a:srgbClr val="333333"/>
                </a:solidFill>
                <a:latin typeface="Courier New"/>
                <a:ea typeface="Courier New"/>
                <a:cs typeface="Courier New"/>
                <a:sym typeface="Courier New"/>
              </a:rPr>
              <a:t>: </a:t>
            </a:r>
            <a:r>
              <a:rPr lang="en">
                <a:solidFill>
                  <a:srgbClr val="50A14F"/>
                </a:solidFill>
                <a:latin typeface="Courier New"/>
                <a:ea typeface="Courier New"/>
                <a:cs typeface="Courier New"/>
                <a:sym typeface="Courier New"/>
              </a:rPr>
              <a:t>nginx</a:t>
            </a:r>
            <a:endParaRPr>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a:t>
            </a:r>
            <a:r>
              <a:rPr lang="en">
                <a:solidFill>
                  <a:srgbClr val="E45649"/>
                </a:solidFill>
                <a:latin typeface="Courier New"/>
                <a:ea typeface="Courier New"/>
                <a:cs typeface="Courier New"/>
                <a:sym typeface="Courier New"/>
              </a:rPr>
              <a:t>volumeMounts</a:t>
            </a:r>
            <a:r>
              <a:rPr lang="en">
                <a:solidFill>
                  <a:srgbClr val="333333"/>
                </a:solidFill>
                <a:latin typeface="Courier New"/>
                <a:ea typeface="Courier New"/>
                <a:cs typeface="Courier New"/>
                <a:sym typeface="Courier New"/>
              </a:rPr>
              <a:t>:</a:t>
            </a:r>
            <a:endParaRPr>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 </a:t>
            </a:r>
            <a:r>
              <a:rPr lang="en">
                <a:solidFill>
                  <a:srgbClr val="E45649"/>
                </a:solidFill>
                <a:latin typeface="Courier New"/>
                <a:ea typeface="Courier New"/>
                <a:cs typeface="Courier New"/>
                <a:sym typeface="Courier New"/>
              </a:rPr>
              <a:t>name</a:t>
            </a:r>
            <a:r>
              <a:rPr lang="en">
                <a:solidFill>
                  <a:srgbClr val="333333"/>
                </a:solidFill>
                <a:latin typeface="Courier New"/>
                <a:ea typeface="Courier New"/>
                <a:cs typeface="Courier New"/>
                <a:sym typeface="Courier New"/>
              </a:rPr>
              <a:t>: </a:t>
            </a:r>
            <a:r>
              <a:rPr lang="en">
                <a:solidFill>
                  <a:srgbClr val="50A14F"/>
                </a:solidFill>
                <a:latin typeface="Courier New"/>
                <a:ea typeface="Courier New"/>
                <a:cs typeface="Courier New"/>
                <a:sym typeface="Courier New"/>
              </a:rPr>
              <a:t>scr-vol</a:t>
            </a:r>
            <a:endParaRPr>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a:t>
            </a:r>
            <a:r>
              <a:rPr lang="en">
                <a:solidFill>
                  <a:srgbClr val="E45649"/>
                </a:solidFill>
                <a:latin typeface="Courier New"/>
                <a:ea typeface="Courier New"/>
                <a:cs typeface="Courier New"/>
                <a:sym typeface="Courier New"/>
              </a:rPr>
              <a:t>mountPath</a:t>
            </a:r>
            <a:r>
              <a:rPr lang="en">
                <a:solidFill>
                  <a:srgbClr val="333333"/>
                </a:solidFill>
                <a:latin typeface="Courier New"/>
                <a:ea typeface="Courier New"/>
                <a:cs typeface="Courier New"/>
                <a:sym typeface="Courier New"/>
              </a:rPr>
              <a:t>: </a:t>
            </a:r>
            <a:r>
              <a:rPr lang="en">
                <a:solidFill>
                  <a:srgbClr val="50A14F"/>
                </a:solidFill>
                <a:latin typeface="Courier New"/>
                <a:ea typeface="Courier New"/>
                <a:cs typeface="Courier New"/>
                <a:sym typeface="Courier New"/>
              </a:rPr>
              <a:t>/etc/secret</a:t>
            </a:r>
            <a:endParaRPr>
              <a:solidFill>
                <a:srgbClr val="E45649"/>
              </a:solidFill>
              <a:latin typeface="Courier New"/>
              <a:ea typeface="Courier New"/>
              <a:cs typeface="Courier New"/>
              <a:sym typeface="Courier New"/>
            </a:endParaRPr>
          </a:p>
        </p:txBody>
      </p:sp>
      <p:sp>
        <p:nvSpPr>
          <p:cNvPr id="656" name="Google Shape;656;p105"/>
          <p:cNvSpPr txBox="1">
            <a:spLocks noGrp="1"/>
          </p:cNvSpPr>
          <p:nvPr>
            <p:ph type="body" idx="1"/>
          </p:nvPr>
        </p:nvSpPr>
        <p:spPr>
          <a:xfrm>
            <a:off x="235500" y="3695625"/>
            <a:ext cx="5076900" cy="1231500"/>
          </a:xfrm>
          <a:prstGeom prst="rect">
            <a:avLst/>
          </a:prstGeom>
          <a:solidFill>
            <a:srgbClr val="000000"/>
          </a:solidFill>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solidFill>
                  <a:srgbClr val="00FF00"/>
                </a:solidFill>
              </a:rPr>
              <a:t>aamir@ap-linux:~$</a:t>
            </a:r>
            <a:r>
              <a:rPr lang="en" sz="1600" b="1">
                <a:solidFill>
                  <a:schemeClr val="lt1"/>
                </a:solidFill>
              </a:rPr>
              <a:t> kubectl create -f  scr-pod.yaml</a:t>
            </a:r>
            <a:endParaRPr sz="1600" b="1">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pod/pod-scr created</a:t>
            </a:r>
            <a:endParaRPr sz="15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600" b="1">
                <a:solidFill>
                  <a:srgbClr val="00FF00"/>
                </a:solidFill>
              </a:rPr>
              <a:t>aamir@ap-linux:~$</a:t>
            </a:r>
            <a:r>
              <a:rPr lang="en" sz="1600" b="1">
                <a:solidFill>
                  <a:schemeClr val="lt1"/>
                </a:solidFill>
              </a:rPr>
              <a:t> kubectl exec pod-scr -it -- sh</a:t>
            </a:r>
            <a:endParaRPr sz="1600" b="1">
              <a:solidFill>
                <a:schemeClr val="lt1"/>
              </a:solidFill>
            </a:endParaRPr>
          </a:p>
          <a:p>
            <a:pPr marL="0" lvl="0" indent="0" algn="l" rtl="0">
              <a:spcBef>
                <a:spcPts val="0"/>
              </a:spcBef>
              <a:spcAft>
                <a:spcPts val="0"/>
              </a:spcAft>
              <a:buClr>
                <a:schemeClr val="dk1"/>
              </a:buClr>
              <a:buSzPts val="1100"/>
              <a:buFont typeface="Arial"/>
              <a:buNone/>
            </a:pPr>
            <a:r>
              <a:rPr lang="en" sz="1600" b="1">
                <a:solidFill>
                  <a:srgbClr val="00FF00"/>
                </a:solidFill>
              </a:rPr>
              <a:t># </a:t>
            </a:r>
            <a:r>
              <a:rPr lang="en" sz="1600" b="1">
                <a:solidFill>
                  <a:srgbClr val="FFFFFF"/>
                </a:solidFill>
              </a:rPr>
              <a:t>cd /etc/secret</a:t>
            </a:r>
            <a:endParaRPr sz="1600" b="1">
              <a:solidFill>
                <a:schemeClr val="lt1"/>
              </a:solidFill>
            </a:endParaRPr>
          </a:p>
        </p:txBody>
      </p:sp>
      <p:sp>
        <p:nvSpPr>
          <p:cNvPr id="657" name="Google Shape;657;p105"/>
          <p:cNvSpPr txBox="1"/>
          <p:nvPr/>
        </p:nvSpPr>
        <p:spPr>
          <a:xfrm>
            <a:off x="6547575" y="973500"/>
            <a:ext cx="2483400" cy="368100"/>
          </a:xfrm>
          <a:prstGeom prst="rect">
            <a:avLst/>
          </a:prstGeom>
          <a:solidFill>
            <a:srgbClr val="B7B7B7"/>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800" b="1">
                <a:solidFill>
                  <a:srgbClr val="FF0000"/>
                </a:solidFill>
              </a:rPr>
              <a:t>scr-pod.yaml</a:t>
            </a:r>
            <a:endParaRPr b="1">
              <a:solidFill>
                <a:srgbClr val="FF0000"/>
              </a:solidFill>
            </a:endParaRPr>
          </a:p>
        </p:txBody>
      </p:sp>
      <p:sp>
        <p:nvSpPr>
          <p:cNvPr id="658" name="Google Shape;658;p105"/>
          <p:cNvSpPr txBox="1">
            <a:spLocks noGrp="1"/>
          </p:cNvSpPr>
          <p:nvPr>
            <p:ph type="body" idx="1"/>
          </p:nvPr>
        </p:nvSpPr>
        <p:spPr>
          <a:xfrm>
            <a:off x="5493300" y="3695625"/>
            <a:ext cx="3492900" cy="1231500"/>
          </a:xfrm>
          <a:prstGeom prst="rect">
            <a:avLst/>
          </a:prstGeom>
          <a:solidFill>
            <a:srgbClr val="000000"/>
          </a:solidFill>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solidFill>
                  <a:srgbClr val="00FF00"/>
                </a:solidFill>
              </a:rPr>
              <a:t># </a:t>
            </a:r>
            <a:r>
              <a:rPr lang="en" sz="1600" b="1">
                <a:solidFill>
                  <a:srgbClr val="FFFFFF"/>
                </a:solidFill>
              </a:rPr>
              <a:t>ls </a:t>
            </a:r>
            <a:endParaRPr sz="1600" b="1">
              <a:solidFill>
                <a:srgbClr val="FFFFFF"/>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name surname</a:t>
            </a:r>
            <a:endParaRPr sz="1600" b="1">
              <a:solidFill>
                <a:srgbClr val="00FF00"/>
              </a:solidFill>
            </a:endParaRPr>
          </a:p>
          <a:p>
            <a:pPr marL="0" lvl="0" indent="0" algn="l" rtl="0">
              <a:spcBef>
                <a:spcPts val="0"/>
              </a:spcBef>
              <a:spcAft>
                <a:spcPts val="0"/>
              </a:spcAft>
              <a:buClr>
                <a:schemeClr val="dk1"/>
              </a:buClr>
              <a:buSzPts val="1100"/>
              <a:buFont typeface="Arial"/>
              <a:buNone/>
            </a:pPr>
            <a:r>
              <a:rPr lang="en" sz="1600" b="1">
                <a:solidFill>
                  <a:srgbClr val="00FF00"/>
                </a:solidFill>
              </a:rPr>
              <a:t># cat name</a:t>
            </a:r>
            <a:endParaRPr sz="1600" b="1">
              <a:solidFill>
                <a:srgbClr val="00FF00"/>
              </a:solidFill>
            </a:endParaRPr>
          </a:p>
          <a:p>
            <a:pPr marL="0" lvl="0" indent="0" algn="l" rtl="0">
              <a:spcBef>
                <a:spcPts val="0"/>
              </a:spcBef>
              <a:spcAft>
                <a:spcPts val="0"/>
              </a:spcAft>
              <a:buClr>
                <a:schemeClr val="dk1"/>
              </a:buClr>
              <a:buSzPts val="1100"/>
              <a:buFont typeface="Arial"/>
              <a:buNone/>
            </a:pPr>
            <a:r>
              <a:rPr lang="en" sz="1500">
                <a:solidFill>
                  <a:schemeClr val="lt1"/>
                </a:solidFill>
              </a:rPr>
              <a:t>aamir</a:t>
            </a:r>
            <a:r>
              <a:rPr lang="en" sz="1600" b="1">
                <a:solidFill>
                  <a:srgbClr val="00FF00"/>
                </a:solidFill>
              </a:rPr>
              <a:t># </a:t>
            </a:r>
            <a:endParaRPr sz="1600" b="1">
              <a:solidFill>
                <a:srgbClr val="00FF00"/>
              </a:solidFill>
            </a:endParaRPr>
          </a:p>
          <a:p>
            <a:pPr marL="0" lvl="0" indent="0" algn="l" rtl="0">
              <a:spcBef>
                <a:spcPts val="0"/>
              </a:spcBef>
              <a:spcAft>
                <a:spcPts val="0"/>
              </a:spcAft>
              <a:buClr>
                <a:schemeClr val="dk1"/>
              </a:buClr>
              <a:buSzPts val="1100"/>
              <a:buFont typeface="Arial"/>
              <a:buNone/>
            </a:pPr>
            <a:endParaRPr sz="1600" b="1">
              <a:solidFill>
                <a:srgbClr val="00FF00"/>
              </a:solidFill>
            </a:endParaRPr>
          </a:p>
          <a:p>
            <a:pPr marL="0" lvl="0" indent="0" algn="l" rtl="0">
              <a:spcBef>
                <a:spcPts val="0"/>
              </a:spcBef>
              <a:spcAft>
                <a:spcPts val="0"/>
              </a:spcAft>
              <a:buClr>
                <a:schemeClr val="dk1"/>
              </a:buClr>
              <a:buSzPts val="1100"/>
              <a:buFont typeface="Arial"/>
              <a:buNone/>
            </a:pPr>
            <a:endParaRPr sz="1600" b="1">
              <a:solidFill>
                <a:srgbClr val="00FF00"/>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10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ENVIRONMENTAL VARIABLE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Service</a:t>
            </a:r>
            <a:endParaRPr/>
          </a:p>
        </p:txBody>
      </p:sp>
      <p:sp>
        <p:nvSpPr>
          <p:cNvPr id="207" name="Google Shape;207;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6550" algn="l" rtl="0">
              <a:lnSpc>
                <a:spcPct val="100000"/>
              </a:lnSpc>
              <a:spcBef>
                <a:spcPts val="0"/>
              </a:spcBef>
              <a:spcAft>
                <a:spcPts val="0"/>
              </a:spcAft>
              <a:buClr>
                <a:srgbClr val="980000"/>
              </a:buClr>
              <a:buSzPts val="1700"/>
              <a:buChar char="●"/>
            </a:pPr>
            <a:r>
              <a:rPr lang="en" sz="1700">
                <a:solidFill>
                  <a:srgbClr val="980000"/>
                </a:solidFill>
              </a:rPr>
              <a:t>ClusterIP (default) </a:t>
            </a:r>
            <a:endParaRPr sz="1700">
              <a:solidFill>
                <a:srgbClr val="980000"/>
              </a:solidFill>
            </a:endParaRPr>
          </a:p>
          <a:p>
            <a:pPr marL="914400" lvl="1" indent="-336550" algn="l" rtl="0">
              <a:lnSpc>
                <a:spcPct val="100000"/>
              </a:lnSpc>
              <a:spcBef>
                <a:spcPts val="1000"/>
              </a:spcBef>
              <a:spcAft>
                <a:spcPts val="0"/>
              </a:spcAft>
              <a:buSzPts val="1700"/>
              <a:buChar char="○"/>
            </a:pPr>
            <a:r>
              <a:rPr lang="en" sz="1700"/>
              <a:t>Exposes the Service on an internal IP in the cluster</a:t>
            </a:r>
            <a:endParaRPr sz="1700"/>
          </a:p>
          <a:p>
            <a:pPr marL="914400" lvl="1" indent="-336550" algn="l" rtl="0">
              <a:lnSpc>
                <a:spcPct val="100000"/>
              </a:lnSpc>
              <a:spcBef>
                <a:spcPts val="1000"/>
              </a:spcBef>
              <a:spcAft>
                <a:spcPts val="0"/>
              </a:spcAft>
              <a:buSzPts val="1700"/>
              <a:buChar char="○"/>
            </a:pPr>
            <a:r>
              <a:rPr lang="en" sz="1700"/>
              <a:t>This type makes the Service only reachable from within the cluster</a:t>
            </a:r>
            <a:endParaRPr sz="1700"/>
          </a:p>
          <a:p>
            <a:pPr marL="914400" lvl="1" indent="-336550" algn="l" rtl="0">
              <a:lnSpc>
                <a:spcPct val="100000"/>
              </a:lnSpc>
              <a:spcBef>
                <a:spcPts val="1000"/>
              </a:spcBef>
              <a:spcAft>
                <a:spcPts val="0"/>
              </a:spcAft>
              <a:buSzPts val="1700"/>
              <a:buChar char="○"/>
            </a:pPr>
            <a:r>
              <a:rPr lang="en" sz="1700"/>
              <a:t>We can check it by minikube ssh and than clusterIP:port</a:t>
            </a:r>
            <a:endParaRPr sz="1700"/>
          </a:p>
          <a:p>
            <a:pPr marL="457200" lvl="0" indent="-336550" algn="l" rtl="0">
              <a:lnSpc>
                <a:spcPct val="100000"/>
              </a:lnSpc>
              <a:spcBef>
                <a:spcPts val="1000"/>
              </a:spcBef>
              <a:spcAft>
                <a:spcPts val="0"/>
              </a:spcAft>
              <a:buClr>
                <a:srgbClr val="980000"/>
              </a:buClr>
              <a:buSzPts val="1700"/>
              <a:buChar char="●"/>
            </a:pPr>
            <a:r>
              <a:rPr lang="en" sz="1700">
                <a:solidFill>
                  <a:srgbClr val="980000"/>
                </a:solidFill>
              </a:rPr>
              <a:t>NodePort </a:t>
            </a:r>
            <a:endParaRPr sz="1700">
              <a:solidFill>
                <a:srgbClr val="980000"/>
              </a:solidFill>
            </a:endParaRPr>
          </a:p>
          <a:p>
            <a:pPr marL="914400" lvl="1" indent="-336550" algn="l" rtl="0">
              <a:lnSpc>
                <a:spcPct val="100000"/>
              </a:lnSpc>
              <a:spcBef>
                <a:spcPts val="1000"/>
              </a:spcBef>
              <a:spcAft>
                <a:spcPts val="0"/>
              </a:spcAft>
              <a:buSzPts val="1700"/>
              <a:buChar char="○"/>
            </a:pPr>
            <a:r>
              <a:rPr lang="en" sz="1700"/>
              <a:t>Exposes the Service on the same port of each selected Node in the cluster</a:t>
            </a:r>
            <a:endParaRPr sz="1700"/>
          </a:p>
          <a:p>
            <a:pPr marL="914400" lvl="1" indent="-336550" algn="l" rtl="0">
              <a:lnSpc>
                <a:spcPct val="100000"/>
              </a:lnSpc>
              <a:spcBef>
                <a:spcPts val="1000"/>
              </a:spcBef>
              <a:spcAft>
                <a:spcPts val="0"/>
              </a:spcAft>
              <a:buSzPts val="1700"/>
              <a:buChar char="○"/>
            </a:pPr>
            <a:r>
              <a:rPr lang="en" sz="1700"/>
              <a:t>Port range is 30000 to 32767</a:t>
            </a:r>
            <a:endParaRPr sz="1700"/>
          </a:p>
          <a:p>
            <a:pPr marL="914400" lvl="1" indent="-336550" algn="l" rtl="0">
              <a:lnSpc>
                <a:spcPct val="100000"/>
              </a:lnSpc>
              <a:spcBef>
                <a:spcPts val="1000"/>
              </a:spcBef>
              <a:spcAft>
                <a:spcPts val="1000"/>
              </a:spcAft>
              <a:buSzPts val="1700"/>
              <a:buChar char="○"/>
            </a:pPr>
            <a:r>
              <a:rPr lang="en" sz="1700"/>
              <a:t>Makes a Service accessible from outside the cluster using &lt;NodeIP&gt;:&lt;NodePort&gt;</a:t>
            </a:r>
            <a:endParaRPr sz="17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10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Environmental Variable</a:t>
            </a:r>
            <a:endParaRPr/>
          </a:p>
        </p:txBody>
      </p:sp>
      <p:sp>
        <p:nvSpPr>
          <p:cNvPr id="669" name="Google Shape;669;p107"/>
          <p:cNvSpPr txBox="1">
            <a:spLocks noGrp="1"/>
          </p:cNvSpPr>
          <p:nvPr>
            <p:ph type="body" idx="1"/>
          </p:nvPr>
        </p:nvSpPr>
        <p:spPr>
          <a:xfrm>
            <a:off x="311700" y="1152475"/>
            <a:ext cx="42297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Uptil now we have seen how we can pass environmental variables to containers using envFrom Tag using configMap and Secrets</a:t>
            </a:r>
            <a:endParaRPr/>
          </a:p>
          <a:p>
            <a:pPr marL="457200" lvl="0" indent="-342900" algn="l" rtl="0">
              <a:spcBef>
                <a:spcPts val="1000"/>
              </a:spcBef>
              <a:spcAft>
                <a:spcPts val="1000"/>
              </a:spcAft>
              <a:buSzPts val="1800"/>
              <a:buChar char="●"/>
            </a:pPr>
            <a:r>
              <a:rPr lang="en"/>
              <a:t>We also can pass environmental variables hardcoded in pod specification</a:t>
            </a:r>
            <a:endParaRPr/>
          </a:p>
        </p:txBody>
      </p:sp>
      <p:sp>
        <p:nvSpPr>
          <p:cNvPr id="670" name="Google Shape;670;p107"/>
          <p:cNvSpPr txBox="1"/>
          <p:nvPr/>
        </p:nvSpPr>
        <p:spPr>
          <a:xfrm>
            <a:off x="4918775" y="1071750"/>
            <a:ext cx="3913500" cy="3808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500">
                <a:solidFill>
                  <a:srgbClr val="E45649"/>
                </a:solidFill>
                <a:latin typeface="Courier New"/>
                <a:ea typeface="Courier New"/>
                <a:cs typeface="Courier New"/>
                <a:sym typeface="Courier New"/>
              </a:rPr>
              <a:t>kind</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Pod</a:t>
            </a:r>
            <a:endParaRPr sz="1500">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500">
                <a:solidFill>
                  <a:srgbClr val="E45649"/>
                </a:solidFill>
                <a:latin typeface="Courier New"/>
                <a:ea typeface="Courier New"/>
                <a:cs typeface="Courier New"/>
                <a:sym typeface="Courier New"/>
              </a:rPr>
              <a:t>apiVersion</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v1</a:t>
            </a:r>
            <a:endParaRPr sz="1500">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500">
                <a:solidFill>
                  <a:srgbClr val="E45649"/>
                </a:solidFill>
                <a:latin typeface="Courier New"/>
                <a:ea typeface="Courier New"/>
                <a:cs typeface="Courier New"/>
                <a:sym typeface="Courier New"/>
              </a:rPr>
              <a:t>metadata</a:t>
            </a:r>
            <a:r>
              <a:rPr lang="en" sz="1500">
                <a:solidFill>
                  <a:srgbClr val="333333"/>
                </a:solidFill>
                <a:latin typeface="Courier New"/>
                <a:ea typeface="Courier New"/>
                <a:cs typeface="Courier New"/>
                <a:sym typeface="Courier New"/>
              </a:rPr>
              <a:t>:</a:t>
            </a:r>
            <a:endParaRPr sz="1500">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500">
                <a:solidFill>
                  <a:srgbClr val="E45649"/>
                </a:solidFill>
                <a:latin typeface="Courier New"/>
                <a:ea typeface="Courier New"/>
                <a:cs typeface="Courier New"/>
                <a:sym typeface="Courier New"/>
              </a:rPr>
              <a:t>  name</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myapp-env</a:t>
            </a:r>
            <a:endParaRPr sz="1500">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500">
                <a:solidFill>
                  <a:srgbClr val="E45649"/>
                </a:solidFill>
                <a:latin typeface="Courier New"/>
                <a:ea typeface="Courier New"/>
                <a:cs typeface="Courier New"/>
                <a:sym typeface="Courier New"/>
              </a:rPr>
              <a:t>spec</a:t>
            </a:r>
            <a:r>
              <a:rPr lang="en" sz="1500">
                <a:solidFill>
                  <a:srgbClr val="333333"/>
                </a:solidFill>
                <a:latin typeface="Courier New"/>
                <a:ea typeface="Courier New"/>
                <a:cs typeface="Courier New"/>
                <a:sym typeface="Courier New"/>
              </a:rPr>
              <a:t>:</a:t>
            </a:r>
            <a:endParaRPr sz="1500">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500">
                <a:solidFill>
                  <a:srgbClr val="E45649"/>
                </a:solidFill>
                <a:latin typeface="Courier New"/>
                <a:ea typeface="Courier New"/>
                <a:cs typeface="Courier New"/>
                <a:sym typeface="Courier New"/>
              </a:rPr>
              <a:t>  containers</a:t>
            </a:r>
            <a:r>
              <a:rPr lang="en" sz="1500">
                <a:solidFill>
                  <a:srgbClr val="333333"/>
                </a:solidFill>
                <a:latin typeface="Courier New"/>
                <a:ea typeface="Courier New"/>
                <a:cs typeface="Courier New"/>
                <a:sym typeface="Courier New"/>
              </a:rPr>
              <a:t>:</a:t>
            </a:r>
            <a:endParaRPr sz="1500">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500">
                <a:solidFill>
                  <a:srgbClr val="333333"/>
                </a:solidFill>
                <a:latin typeface="Courier New"/>
                <a:ea typeface="Courier New"/>
                <a:cs typeface="Courier New"/>
                <a:sym typeface="Courier New"/>
              </a:rPr>
              <a:t>  - </a:t>
            </a:r>
            <a:r>
              <a:rPr lang="en" sz="1500">
                <a:solidFill>
                  <a:srgbClr val="E45649"/>
                </a:solidFill>
                <a:latin typeface="Courier New"/>
                <a:ea typeface="Courier New"/>
                <a:cs typeface="Courier New"/>
                <a:sym typeface="Courier New"/>
              </a:rPr>
              <a:t>name</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myapp</a:t>
            </a:r>
            <a:endParaRPr sz="1500">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500">
                <a:solidFill>
                  <a:srgbClr val="333333"/>
                </a:solidFill>
                <a:latin typeface="Courier New"/>
                <a:ea typeface="Courier New"/>
                <a:cs typeface="Courier New"/>
                <a:sym typeface="Courier New"/>
              </a:rPr>
              <a:t>    </a:t>
            </a:r>
            <a:r>
              <a:rPr lang="en" sz="1500">
                <a:solidFill>
                  <a:srgbClr val="E45649"/>
                </a:solidFill>
                <a:latin typeface="Courier New"/>
                <a:ea typeface="Courier New"/>
                <a:cs typeface="Courier New"/>
                <a:sym typeface="Courier New"/>
              </a:rPr>
              <a:t>image</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nginx</a:t>
            </a:r>
            <a:endParaRPr sz="1500">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500">
                <a:solidFill>
                  <a:srgbClr val="333333"/>
                </a:solidFill>
                <a:latin typeface="Courier New"/>
                <a:ea typeface="Courier New"/>
                <a:cs typeface="Courier New"/>
                <a:sym typeface="Courier New"/>
              </a:rPr>
              <a:t>    </a:t>
            </a:r>
            <a:r>
              <a:rPr lang="en" sz="1500">
                <a:solidFill>
                  <a:srgbClr val="E45649"/>
                </a:solidFill>
                <a:latin typeface="Courier New"/>
                <a:ea typeface="Courier New"/>
                <a:cs typeface="Courier New"/>
                <a:sym typeface="Courier New"/>
              </a:rPr>
              <a:t>ports</a:t>
            </a:r>
            <a:r>
              <a:rPr lang="en" sz="1500">
                <a:solidFill>
                  <a:srgbClr val="333333"/>
                </a:solidFill>
                <a:latin typeface="Courier New"/>
                <a:ea typeface="Courier New"/>
                <a:cs typeface="Courier New"/>
                <a:sym typeface="Courier New"/>
              </a:rPr>
              <a:t>:</a:t>
            </a:r>
            <a:endParaRPr sz="1500">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500">
                <a:solidFill>
                  <a:srgbClr val="333333"/>
                </a:solidFill>
                <a:latin typeface="Courier New"/>
                <a:ea typeface="Courier New"/>
                <a:cs typeface="Courier New"/>
                <a:sym typeface="Courier New"/>
              </a:rPr>
              <a:t>    - </a:t>
            </a:r>
            <a:r>
              <a:rPr lang="en" sz="1500">
                <a:solidFill>
                  <a:srgbClr val="E45649"/>
                </a:solidFill>
                <a:latin typeface="Courier New"/>
                <a:ea typeface="Courier New"/>
                <a:cs typeface="Courier New"/>
                <a:sym typeface="Courier New"/>
              </a:rPr>
              <a:t>containerPort</a:t>
            </a:r>
            <a:r>
              <a:rPr lang="en" sz="1500">
                <a:solidFill>
                  <a:srgbClr val="333333"/>
                </a:solidFill>
                <a:latin typeface="Courier New"/>
                <a:ea typeface="Courier New"/>
                <a:cs typeface="Courier New"/>
                <a:sym typeface="Courier New"/>
              </a:rPr>
              <a:t>: </a:t>
            </a:r>
            <a:r>
              <a:rPr lang="en" sz="1500">
                <a:solidFill>
                  <a:srgbClr val="986801"/>
                </a:solidFill>
                <a:latin typeface="Courier New"/>
                <a:ea typeface="Courier New"/>
                <a:cs typeface="Courier New"/>
                <a:sym typeface="Courier New"/>
              </a:rPr>
              <a:t>80</a:t>
            </a:r>
            <a:endParaRPr sz="1500">
              <a:solidFill>
                <a:srgbClr val="98680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500">
                <a:solidFill>
                  <a:srgbClr val="333333"/>
                </a:solidFill>
                <a:latin typeface="Courier New"/>
                <a:ea typeface="Courier New"/>
                <a:cs typeface="Courier New"/>
                <a:sym typeface="Courier New"/>
              </a:rPr>
              <a:t>    </a:t>
            </a:r>
            <a:r>
              <a:rPr lang="en" sz="1500">
                <a:solidFill>
                  <a:srgbClr val="E45649"/>
                </a:solidFill>
                <a:latin typeface="Courier New"/>
                <a:ea typeface="Courier New"/>
                <a:cs typeface="Courier New"/>
                <a:sym typeface="Courier New"/>
              </a:rPr>
              <a:t>env</a:t>
            </a:r>
            <a:r>
              <a:rPr lang="en" sz="1500">
                <a:solidFill>
                  <a:srgbClr val="333333"/>
                </a:solidFill>
                <a:latin typeface="Courier New"/>
                <a:ea typeface="Courier New"/>
                <a:cs typeface="Courier New"/>
                <a:sym typeface="Courier New"/>
              </a:rPr>
              <a:t>:</a:t>
            </a:r>
            <a:endParaRPr sz="1500">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500">
                <a:solidFill>
                  <a:srgbClr val="333333"/>
                </a:solidFill>
                <a:latin typeface="Courier New"/>
                <a:ea typeface="Courier New"/>
                <a:cs typeface="Courier New"/>
                <a:sym typeface="Courier New"/>
              </a:rPr>
              <a:t>    - </a:t>
            </a:r>
            <a:r>
              <a:rPr lang="en" sz="1500">
                <a:solidFill>
                  <a:srgbClr val="E45649"/>
                </a:solidFill>
                <a:latin typeface="Courier New"/>
                <a:ea typeface="Courier New"/>
                <a:cs typeface="Courier New"/>
                <a:sym typeface="Courier New"/>
              </a:rPr>
              <a:t>name</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AUTHOR_FIRST_NAME</a:t>
            </a:r>
            <a:endParaRPr sz="1500">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500">
                <a:solidFill>
                  <a:srgbClr val="333333"/>
                </a:solidFill>
                <a:latin typeface="Courier New"/>
                <a:ea typeface="Courier New"/>
                <a:cs typeface="Courier New"/>
                <a:sym typeface="Courier New"/>
              </a:rPr>
              <a:t>      </a:t>
            </a:r>
            <a:r>
              <a:rPr lang="en" sz="1500">
                <a:solidFill>
                  <a:srgbClr val="E45649"/>
                </a:solidFill>
                <a:latin typeface="Courier New"/>
                <a:ea typeface="Courier New"/>
                <a:cs typeface="Courier New"/>
                <a:sym typeface="Courier New"/>
              </a:rPr>
              <a:t>value</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"Aamir"</a:t>
            </a:r>
            <a:endParaRPr sz="1500">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500">
                <a:solidFill>
                  <a:srgbClr val="333333"/>
                </a:solidFill>
                <a:latin typeface="Courier New"/>
                <a:ea typeface="Courier New"/>
                <a:cs typeface="Courier New"/>
                <a:sym typeface="Courier New"/>
              </a:rPr>
              <a:t>    - </a:t>
            </a:r>
            <a:r>
              <a:rPr lang="en" sz="1500">
                <a:solidFill>
                  <a:srgbClr val="E45649"/>
                </a:solidFill>
                <a:latin typeface="Courier New"/>
                <a:ea typeface="Courier New"/>
                <a:cs typeface="Courier New"/>
                <a:sym typeface="Courier New"/>
              </a:rPr>
              <a:t>name</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FULL_NAME</a:t>
            </a:r>
            <a:endParaRPr sz="1500">
              <a:solidFill>
                <a:srgbClr val="50A14F"/>
              </a:solidFill>
              <a:latin typeface="Courier New"/>
              <a:ea typeface="Courier New"/>
              <a:cs typeface="Courier New"/>
              <a:sym typeface="Courier New"/>
            </a:endParaRPr>
          </a:p>
          <a:p>
            <a:pPr marL="457200" lvl="0" indent="0" algn="l" rtl="0">
              <a:lnSpc>
                <a:spcPct val="100000"/>
              </a:lnSpc>
              <a:spcBef>
                <a:spcPts val="0"/>
              </a:spcBef>
              <a:spcAft>
                <a:spcPts val="0"/>
              </a:spcAft>
              <a:buNone/>
            </a:pPr>
            <a:r>
              <a:rPr lang="en" sz="1500">
                <a:solidFill>
                  <a:srgbClr val="333333"/>
                </a:solidFill>
                <a:latin typeface="Courier New"/>
                <a:ea typeface="Courier New"/>
                <a:cs typeface="Courier New"/>
                <a:sym typeface="Courier New"/>
              </a:rPr>
              <a:t>  </a:t>
            </a:r>
            <a:r>
              <a:rPr lang="en" sz="1500">
                <a:solidFill>
                  <a:srgbClr val="E45649"/>
                </a:solidFill>
                <a:latin typeface="Courier New"/>
                <a:ea typeface="Courier New"/>
                <a:cs typeface="Courier New"/>
                <a:sym typeface="Courier New"/>
              </a:rPr>
              <a:t>value</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"$(AUTHOR_FIRST_NAME) Pinger"</a:t>
            </a:r>
            <a:endParaRPr sz="1500">
              <a:solidFill>
                <a:schemeClr val="dk2"/>
              </a:solidFill>
            </a:endParaRPr>
          </a:p>
        </p:txBody>
      </p:sp>
      <p:sp>
        <p:nvSpPr>
          <p:cNvPr id="671" name="Google Shape;671;p107"/>
          <p:cNvSpPr txBox="1">
            <a:spLocks noGrp="1"/>
          </p:cNvSpPr>
          <p:nvPr>
            <p:ph type="body" idx="1"/>
          </p:nvPr>
        </p:nvSpPr>
        <p:spPr>
          <a:xfrm>
            <a:off x="235500" y="3520550"/>
            <a:ext cx="4970400" cy="1406700"/>
          </a:xfrm>
          <a:prstGeom prst="rect">
            <a:avLst/>
          </a:prstGeom>
          <a:solidFill>
            <a:srgbClr val="000000"/>
          </a:solidFill>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solidFill>
                  <a:srgbClr val="00FF00"/>
                </a:solidFill>
              </a:rPr>
              <a:t>aamir@ap-linux:~$</a:t>
            </a:r>
            <a:r>
              <a:rPr lang="en" sz="1600" b="1">
                <a:solidFill>
                  <a:schemeClr val="lt1"/>
                </a:solidFill>
              </a:rPr>
              <a:t> kubectl create -f  scr-pod.yaml</a:t>
            </a:r>
            <a:endParaRPr sz="1600" b="1">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pod/pod-scr created</a:t>
            </a:r>
            <a:endParaRPr sz="15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600" b="1">
                <a:solidFill>
                  <a:srgbClr val="00FF00"/>
                </a:solidFill>
              </a:rPr>
              <a:t>aamir@ap-linux:~$</a:t>
            </a:r>
            <a:r>
              <a:rPr lang="en" sz="1600" b="1">
                <a:solidFill>
                  <a:schemeClr val="lt1"/>
                </a:solidFill>
              </a:rPr>
              <a:t> kubectl exec pod-scr -it -- sh</a:t>
            </a:r>
            <a:endParaRPr sz="1600" b="1">
              <a:solidFill>
                <a:schemeClr val="lt1"/>
              </a:solidFill>
            </a:endParaRPr>
          </a:p>
          <a:p>
            <a:pPr marL="0" lvl="0" indent="0" algn="l" rtl="0">
              <a:spcBef>
                <a:spcPts val="0"/>
              </a:spcBef>
              <a:spcAft>
                <a:spcPts val="0"/>
              </a:spcAft>
              <a:buClr>
                <a:schemeClr val="dk1"/>
              </a:buClr>
              <a:buSzPts val="1100"/>
              <a:buFont typeface="Arial"/>
              <a:buNone/>
            </a:pPr>
            <a:r>
              <a:rPr lang="en" sz="1600" b="1">
                <a:solidFill>
                  <a:srgbClr val="00FF00"/>
                </a:solidFill>
              </a:rPr>
              <a:t># </a:t>
            </a:r>
            <a:r>
              <a:rPr lang="en" sz="1600" b="1">
                <a:solidFill>
                  <a:srgbClr val="FFFFFF"/>
                </a:solidFill>
              </a:rPr>
              <a:t>cd /etc/secret</a:t>
            </a:r>
            <a:endParaRPr sz="1600" b="1">
              <a:solidFill>
                <a:schemeClr val="lt1"/>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10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Environmental Variable</a:t>
            </a:r>
            <a:endParaRPr/>
          </a:p>
        </p:txBody>
      </p:sp>
      <p:sp>
        <p:nvSpPr>
          <p:cNvPr id="677" name="Google Shape;677;p108"/>
          <p:cNvSpPr txBox="1"/>
          <p:nvPr/>
        </p:nvSpPr>
        <p:spPr>
          <a:xfrm>
            <a:off x="293800" y="1071750"/>
            <a:ext cx="4500000" cy="3808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500">
                <a:solidFill>
                  <a:srgbClr val="E45649"/>
                </a:solidFill>
                <a:latin typeface="Courier New"/>
                <a:ea typeface="Courier New"/>
                <a:cs typeface="Courier New"/>
                <a:sym typeface="Courier New"/>
              </a:rPr>
              <a:t>kind</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Pod</a:t>
            </a:r>
            <a:endParaRPr sz="1500">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500">
                <a:solidFill>
                  <a:srgbClr val="E45649"/>
                </a:solidFill>
                <a:latin typeface="Courier New"/>
                <a:ea typeface="Courier New"/>
                <a:cs typeface="Courier New"/>
                <a:sym typeface="Courier New"/>
              </a:rPr>
              <a:t>apiVersion</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v1</a:t>
            </a:r>
            <a:endParaRPr sz="1500">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500">
                <a:solidFill>
                  <a:srgbClr val="E45649"/>
                </a:solidFill>
                <a:latin typeface="Courier New"/>
                <a:ea typeface="Courier New"/>
                <a:cs typeface="Courier New"/>
                <a:sym typeface="Courier New"/>
              </a:rPr>
              <a:t>metadata</a:t>
            </a:r>
            <a:r>
              <a:rPr lang="en" sz="1500">
                <a:solidFill>
                  <a:srgbClr val="333333"/>
                </a:solidFill>
                <a:latin typeface="Courier New"/>
                <a:ea typeface="Courier New"/>
                <a:cs typeface="Courier New"/>
                <a:sym typeface="Courier New"/>
              </a:rPr>
              <a:t>:</a:t>
            </a:r>
            <a:endParaRPr sz="1500">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500">
                <a:solidFill>
                  <a:srgbClr val="E45649"/>
                </a:solidFill>
                <a:latin typeface="Courier New"/>
                <a:ea typeface="Courier New"/>
                <a:cs typeface="Courier New"/>
                <a:sym typeface="Courier New"/>
              </a:rPr>
              <a:t>  name</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pod-env</a:t>
            </a:r>
            <a:endParaRPr sz="1500">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500">
                <a:solidFill>
                  <a:srgbClr val="E45649"/>
                </a:solidFill>
                <a:latin typeface="Courier New"/>
                <a:ea typeface="Courier New"/>
                <a:cs typeface="Courier New"/>
                <a:sym typeface="Courier New"/>
              </a:rPr>
              <a:t>spec</a:t>
            </a:r>
            <a:r>
              <a:rPr lang="en" sz="1500">
                <a:solidFill>
                  <a:srgbClr val="333333"/>
                </a:solidFill>
                <a:latin typeface="Courier New"/>
                <a:ea typeface="Courier New"/>
                <a:cs typeface="Courier New"/>
                <a:sym typeface="Courier New"/>
              </a:rPr>
              <a:t>:</a:t>
            </a:r>
            <a:endParaRPr sz="1500">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500">
                <a:solidFill>
                  <a:srgbClr val="E45649"/>
                </a:solidFill>
                <a:latin typeface="Courier New"/>
                <a:ea typeface="Courier New"/>
                <a:cs typeface="Courier New"/>
                <a:sym typeface="Courier New"/>
              </a:rPr>
              <a:t>  containers</a:t>
            </a:r>
            <a:r>
              <a:rPr lang="en" sz="1500">
                <a:solidFill>
                  <a:srgbClr val="333333"/>
                </a:solidFill>
                <a:latin typeface="Courier New"/>
                <a:ea typeface="Courier New"/>
                <a:cs typeface="Courier New"/>
                <a:sym typeface="Courier New"/>
              </a:rPr>
              <a:t>:</a:t>
            </a:r>
            <a:endParaRPr sz="1500">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500">
                <a:solidFill>
                  <a:srgbClr val="333333"/>
                </a:solidFill>
                <a:latin typeface="Courier New"/>
                <a:ea typeface="Courier New"/>
                <a:cs typeface="Courier New"/>
                <a:sym typeface="Courier New"/>
              </a:rPr>
              <a:t>  - </a:t>
            </a:r>
            <a:r>
              <a:rPr lang="en" sz="1500">
                <a:solidFill>
                  <a:srgbClr val="E45649"/>
                </a:solidFill>
                <a:latin typeface="Courier New"/>
                <a:ea typeface="Courier New"/>
                <a:cs typeface="Courier New"/>
                <a:sym typeface="Courier New"/>
              </a:rPr>
              <a:t>name</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myapp</a:t>
            </a:r>
            <a:endParaRPr sz="1500">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500">
                <a:solidFill>
                  <a:srgbClr val="333333"/>
                </a:solidFill>
                <a:latin typeface="Courier New"/>
                <a:ea typeface="Courier New"/>
                <a:cs typeface="Courier New"/>
                <a:sym typeface="Courier New"/>
              </a:rPr>
              <a:t>    </a:t>
            </a:r>
            <a:r>
              <a:rPr lang="en" sz="1500">
                <a:solidFill>
                  <a:srgbClr val="E45649"/>
                </a:solidFill>
                <a:latin typeface="Courier New"/>
                <a:ea typeface="Courier New"/>
                <a:cs typeface="Courier New"/>
                <a:sym typeface="Courier New"/>
              </a:rPr>
              <a:t>image</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nginx</a:t>
            </a:r>
            <a:endParaRPr sz="1500">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500">
                <a:solidFill>
                  <a:srgbClr val="333333"/>
                </a:solidFill>
                <a:latin typeface="Courier New"/>
                <a:ea typeface="Courier New"/>
                <a:cs typeface="Courier New"/>
                <a:sym typeface="Courier New"/>
              </a:rPr>
              <a:t>    </a:t>
            </a:r>
            <a:r>
              <a:rPr lang="en" sz="1500">
                <a:solidFill>
                  <a:srgbClr val="E45649"/>
                </a:solidFill>
                <a:latin typeface="Courier New"/>
                <a:ea typeface="Courier New"/>
                <a:cs typeface="Courier New"/>
                <a:sym typeface="Courier New"/>
              </a:rPr>
              <a:t>ports</a:t>
            </a:r>
            <a:r>
              <a:rPr lang="en" sz="1500">
                <a:solidFill>
                  <a:srgbClr val="333333"/>
                </a:solidFill>
                <a:latin typeface="Courier New"/>
                <a:ea typeface="Courier New"/>
                <a:cs typeface="Courier New"/>
                <a:sym typeface="Courier New"/>
              </a:rPr>
              <a:t>:</a:t>
            </a:r>
            <a:endParaRPr sz="1500">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500">
                <a:solidFill>
                  <a:srgbClr val="333333"/>
                </a:solidFill>
                <a:latin typeface="Courier New"/>
                <a:ea typeface="Courier New"/>
                <a:cs typeface="Courier New"/>
                <a:sym typeface="Courier New"/>
              </a:rPr>
              <a:t>    - </a:t>
            </a:r>
            <a:r>
              <a:rPr lang="en" sz="1500">
                <a:solidFill>
                  <a:srgbClr val="E45649"/>
                </a:solidFill>
                <a:latin typeface="Courier New"/>
                <a:ea typeface="Courier New"/>
                <a:cs typeface="Courier New"/>
                <a:sym typeface="Courier New"/>
              </a:rPr>
              <a:t>containerPort</a:t>
            </a:r>
            <a:r>
              <a:rPr lang="en" sz="1500">
                <a:solidFill>
                  <a:srgbClr val="333333"/>
                </a:solidFill>
                <a:latin typeface="Courier New"/>
                <a:ea typeface="Courier New"/>
                <a:cs typeface="Courier New"/>
                <a:sym typeface="Courier New"/>
              </a:rPr>
              <a:t>: </a:t>
            </a:r>
            <a:r>
              <a:rPr lang="en" sz="1500">
                <a:solidFill>
                  <a:srgbClr val="986801"/>
                </a:solidFill>
                <a:latin typeface="Courier New"/>
                <a:ea typeface="Courier New"/>
                <a:cs typeface="Courier New"/>
                <a:sym typeface="Courier New"/>
              </a:rPr>
              <a:t>80</a:t>
            </a:r>
            <a:endParaRPr sz="1500">
              <a:solidFill>
                <a:srgbClr val="98680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500">
                <a:solidFill>
                  <a:srgbClr val="333333"/>
                </a:solidFill>
                <a:latin typeface="Courier New"/>
                <a:ea typeface="Courier New"/>
                <a:cs typeface="Courier New"/>
                <a:sym typeface="Courier New"/>
              </a:rPr>
              <a:t>    </a:t>
            </a:r>
            <a:r>
              <a:rPr lang="en" sz="1500">
                <a:solidFill>
                  <a:srgbClr val="E45649"/>
                </a:solidFill>
                <a:latin typeface="Courier New"/>
                <a:ea typeface="Courier New"/>
                <a:cs typeface="Courier New"/>
                <a:sym typeface="Courier New"/>
              </a:rPr>
              <a:t>env</a:t>
            </a:r>
            <a:r>
              <a:rPr lang="en" sz="1500">
                <a:solidFill>
                  <a:srgbClr val="333333"/>
                </a:solidFill>
                <a:latin typeface="Courier New"/>
                <a:ea typeface="Courier New"/>
                <a:cs typeface="Courier New"/>
                <a:sym typeface="Courier New"/>
              </a:rPr>
              <a:t>:</a:t>
            </a:r>
            <a:endParaRPr sz="1500">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500">
                <a:solidFill>
                  <a:srgbClr val="333333"/>
                </a:solidFill>
                <a:latin typeface="Courier New"/>
                <a:ea typeface="Courier New"/>
                <a:cs typeface="Courier New"/>
                <a:sym typeface="Courier New"/>
              </a:rPr>
              <a:t>    - </a:t>
            </a:r>
            <a:r>
              <a:rPr lang="en" sz="1500">
                <a:solidFill>
                  <a:srgbClr val="E45649"/>
                </a:solidFill>
                <a:latin typeface="Courier New"/>
                <a:ea typeface="Courier New"/>
                <a:cs typeface="Courier New"/>
                <a:sym typeface="Courier New"/>
              </a:rPr>
              <a:t>name</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AUTHOR_FIRST_NAME</a:t>
            </a:r>
            <a:endParaRPr sz="1500">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500">
                <a:solidFill>
                  <a:srgbClr val="333333"/>
                </a:solidFill>
                <a:latin typeface="Courier New"/>
                <a:ea typeface="Courier New"/>
                <a:cs typeface="Courier New"/>
                <a:sym typeface="Courier New"/>
              </a:rPr>
              <a:t>      </a:t>
            </a:r>
            <a:r>
              <a:rPr lang="en" sz="1500">
                <a:solidFill>
                  <a:srgbClr val="E45649"/>
                </a:solidFill>
                <a:latin typeface="Courier New"/>
                <a:ea typeface="Courier New"/>
                <a:cs typeface="Courier New"/>
                <a:sym typeface="Courier New"/>
              </a:rPr>
              <a:t>value</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"Aamir"</a:t>
            </a:r>
            <a:endParaRPr sz="1500">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500">
                <a:solidFill>
                  <a:srgbClr val="333333"/>
                </a:solidFill>
                <a:latin typeface="Courier New"/>
                <a:ea typeface="Courier New"/>
                <a:cs typeface="Courier New"/>
                <a:sym typeface="Courier New"/>
              </a:rPr>
              <a:t>    - </a:t>
            </a:r>
            <a:r>
              <a:rPr lang="en" sz="1500">
                <a:solidFill>
                  <a:srgbClr val="E45649"/>
                </a:solidFill>
                <a:latin typeface="Courier New"/>
                <a:ea typeface="Courier New"/>
                <a:cs typeface="Courier New"/>
                <a:sym typeface="Courier New"/>
              </a:rPr>
              <a:t>name</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FULL_NAME</a:t>
            </a:r>
            <a:endParaRPr sz="1500">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500">
                <a:solidFill>
                  <a:srgbClr val="333333"/>
                </a:solidFill>
                <a:latin typeface="Courier New"/>
                <a:ea typeface="Courier New"/>
                <a:cs typeface="Courier New"/>
                <a:sym typeface="Courier New"/>
              </a:rPr>
              <a:t>      </a:t>
            </a:r>
            <a:r>
              <a:rPr lang="en" sz="1500">
                <a:solidFill>
                  <a:srgbClr val="E45649"/>
                </a:solidFill>
                <a:latin typeface="Courier New"/>
                <a:ea typeface="Courier New"/>
                <a:cs typeface="Courier New"/>
                <a:sym typeface="Courier New"/>
              </a:rPr>
              <a:t>value</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"$(AUTHOR_FIRST_NAME) Pinger"</a:t>
            </a:r>
            <a:endParaRPr sz="1500">
              <a:solidFill>
                <a:schemeClr val="dk2"/>
              </a:solidFill>
            </a:endParaRPr>
          </a:p>
        </p:txBody>
      </p:sp>
      <p:sp>
        <p:nvSpPr>
          <p:cNvPr id="678" name="Google Shape;678;p108"/>
          <p:cNvSpPr txBox="1"/>
          <p:nvPr/>
        </p:nvSpPr>
        <p:spPr>
          <a:xfrm>
            <a:off x="1542550" y="973500"/>
            <a:ext cx="2483400" cy="368100"/>
          </a:xfrm>
          <a:prstGeom prst="rect">
            <a:avLst/>
          </a:prstGeom>
          <a:solidFill>
            <a:srgbClr val="B7B7B7"/>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800" b="1">
                <a:solidFill>
                  <a:srgbClr val="FF0000"/>
                </a:solidFill>
              </a:rPr>
              <a:t>env-pod.yaml</a:t>
            </a:r>
            <a:endParaRPr b="1">
              <a:solidFill>
                <a:srgbClr val="FF0000"/>
              </a:solidFill>
            </a:endParaRPr>
          </a:p>
        </p:txBody>
      </p:sp>
      <p:sp>
        <p:nvSpPr>
          <p:cNvPr id="679" name="Google Shape;679;p108"/>
          <p:cNvSpPr txBox="1">
            <a:spLocks noGrp="1"/>
          </p:cNvSpPr>
          <p:nvPr>
            <p:ph type="body" idx="1"/>
          </p:nvPr>
        </p:nvSpPr>
        <p:spPr>
          <a:xfrm>
            <a:off x="3855725" y="1222775"/>
            <a:ext cx="5076900" cy="2322600"/>
          </a:xfrm>
          <a:prstGeom prst="rect">
            <a:avLst/>
          </a:prstGeom>
          <a:solidFill>
            <a:srgbClr val="000000"/>
          </a:solidFill>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solidFill>
                  <a:srgbClr val="00FF00"/>
                </a:solidFill>
              </a:rPr>
              <a:t>aamir@ap-linux:~$</a:t>
            </a:r>
            <a:r>
              <a:rPr lang="en" sz="1600" b="1">
                <a:solidFill>
                  <a:schemeClr val="lt1"/>
                </a:solidFill>
              </a:rPr>
              <a:t> kubectl create -f  env-pod.yaml</a:t>
            </a:r>
            <a:endParaRPr sz="1600" b="1">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pod/pod-env created</a:t>
            </a:r>
            <a:endParaRPr sz="1500">
              <a:solidFill>
                <a:schemeClr val="lt1"/>
              </a:solidFill>
            </a:endParaRPr>
          </a:p>
          <a:p>
            <a:pPr marL="0" lvl="0" indent="0" algn="just" rtl="0">
              <a:lnSpc>
                <a:spcPct val="100000"/>
              </a:lnSpc>
              <a:spcBef>
                <a:spcPts val="1000"/>
              </a:spcBef>
              <a:spcAft>
                <a:spcPts val="0"/>
              </a:spcAft>
              <a:buClr>
                <a:schemeClr val="dk1"/>
              </a:buClr>
              <a:buSzPts val="1100"/>
              <a:buFont typeface="Arial"/>
              <a:buNone/>
            </a:pPr>
            <a:r>
              <a:rPr lang="en" sz="1600" b="1">
                <a:solidFill>
                  <a:srgbClr val="00FF00"/>
                </a:solidFill>
              </a:rPr>
              <a:t>aamir@ap-linux:~$</a:t>
            </a:r>
            <a:r>
              <a:rPr lang="en" sz="1600" b="1">
                <a:solidFill>
                  <a:schemeClr val="lt1"/>
                </a:solidFill>
              </a:rPr>
              <a:t> kubectl exec pod-env -it -- sh</a:t>
            </a:r>
            <a:endParaRPr sz="1600" b="1">
              <a:solidFill>
                <a:schemeClr val="lt1"/>
              </a:solidFill>
            </a:endParaRPr>
          </a:p>
          <a:p>
            <a:pPr marL="0" lvl="0" indent="0" algn="l" rtl="0">
              <a:spcBef>
                <a:spcPts val="1000"/>
              </a:spcBef>
              <a:spcAft>
                <a:spcPts val="0"/>
              </a:spcAft>
              <a:buClr>
                <a:schemeClr val="dk1"/>
              </a:buClr>
              <a:buSzPts val="1100"/>
              <a:buFont typeface="Arial"/>
              <a:buNone/>
            </a:pPr>
            <a:r>
              <a:rPr lang="en" sz="1600" b="1">
                <a:solidFill>
                  <a:srgbClr val="00FF00"/>
                </a:solidFill>
              </a:rPr>
              <a:t># </a:t>
            </a:r>
            <a:r>
              <a:rPr lang="en" sz="1600" b="1">
                <a:solidFill>
                  <a:srgbClr val="FFFFFF"/>
                </a:solidFill>
              </a:rPr>
              <a:t>echo $FULL_NAME</a:t>
            </a:r>
            <a:endParaRPr sz="1600" b="1">
              <a:solidFill>
                <a:srgbClr val="FFFFFF"/>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Aamir Pinger</a:t>
            </a:r>
            <a:endParaRPr sz="1500">
              <a:solidFill>
                <a:schemeClr val="lt1"/>
              </a:solidFill>
            </a:endParaRPr>
          </a:p>
          <a:p>
            <a:pPr marL="0" lvl="0" indent="0" algn="l" rtl="0">
              <a:spcBef>
                <a:spcPts val="1000"/>
              </a:spcBef>
              <a:spcAft>
                <a:spcPts val="0"/>
              </a:spcAft>
              <a:buClr>
                <a:schemeClr val="dk1"/>
              </a:buClr>
              <a:buSzPts val="1100"/>
              <a:buFont typeface="Arial"/>
              <a:buNone/>
            </a:pPr>
            <a:r>
              <a:rPr lang="en" sz="1600" b="1">
                <a:solidFill>
                  <a:srgbClr val="00FF00"/>
                </a:solidFill>
              </a:rPr>
              <a:t># </a:t>
            </a:r>
            <a:r>
              <a:rPr lang="en" sz="1600" b="1">
                <a:solidFill>
                  <a:srgbClr val="FFFFFF"/>
                </a:solidFill>
              </a:rPr>
              <a:t>env</a:t>
            </a:r>
            <a:endParaRPr sz="1600" b="1">
              <a:solidFill>
                <a:srgbClr val="FFFFFF"/>
              </a:solidFill>
            </a:endParaRPr>
          </a:p>
          <a:p>
            <a:pPr marL="0" lvl="0" indent="0" algn="l" rtl="0">
              <a:spcBef>
                <a:spcPts val="0"/>
              </a:spcBef>
              <a:spcAft>
                <a:spcPts val="1000"/>
              </a:spcAft>
              <a:buClr>
                <a:schemeClr val="dk1"/>
              </a:buClr>
              <a:buSzPts val="1100"/>
              <a:buFont typeface="Arial"/>
              <a:buNone/>
            </a:pPr>
            <a:r>
              <a:rPr lang="en" sz="1600" b="1">
                <a:solidFill>
                  <a:srgbClr val="FFFFFF"/>
                </a:solidFill>
              </a:rPr>
              <a:t>...</a:t>
            </a:r>
            <a:endParaRPr sz="1600" b="1">
              <a:solidFill>
                <a:srgbClr val="FFFFFF"/>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10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DEPLOYMENT</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11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Deployment</a:t>
            </a:r>
            <a:endParaRPr/>
          </a:p>
        </p:txBody>
      </p:sp>
      <p:sp>
        <p:nvSpPr>
          <p:cNvPr id="690" name="Google Shape;690;p11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TIll the moment we have learned </a:t>
            </a:r>
            <a:endParaRPr/>
          </a:p>
          <a:p>
            <a:pPr marL="914400" lvl="1" indent="-342900" algn="l" rtl="0">
              <a:spcBef>
                <a:spcPts val="1000"/>
              </a:spcBef>
              <a:spcAft>
                <a:spcPts val="0"/>
              </a:spcAft>
              <a:buSzPts val="1800"/>
              <a:buChar char="○"/>
            </a:pPr>
            <a:r>
              <a:rPr lang="en" sz="1800"/>
              <a:t>How to group our containerized app into pods</a:t>
            </a:r>
            <a:endParaRPr sz="1800"/>
          </a:p>
          <a:p>
            <a:pPr marL="914400" lvl="1" indent="-342900" algn="l" rtl="0">
              <a:spcBef>
                <a:spcPts val="1000"/>
              </a:spcBef>
              <a:spcAft>
                <a:spcPts val="0"/>
              </a:spcAft>
              <a:buSzPts val="1800"/>
              <a:buChar char="○"/>
            </a:pPr>
            <a:r>
              <a:rPr lang="en" sz="1800"/>
              <a:t>Ways to provide them with temporary or permanent storage</a:t>
            </a:r>
            <a:endParaRPr sz="1800"/>
          </a:p>
          <a:p>
            <a:pPr marL="914400" lvl="1" indent="-342900" algn="l" rtl="0">
              <a:spcBef>
                <a:spcPts val="1000"/>
              </a:spcBef>
              <a:spcAft>
                <a:spcPts val="0"/>
              </a:spcAft>
              <a:buSzPts val="1800"/>
              <a:buChar char="○"/>
            </a:pPr>
            <a:r>
              <a:rPr lang="en" sz="1800"/>
              <a:t>How to pass both secret and non-secret config data to them</a:t>
            </a:r>
            <a:endParaRPr sz="1800"/>
          </a:p>
          <a:p>
            <a:pPr marL="914400" lvl="1" indent="-342900" algn="l" rtl="0">
              <a:spcBef>
                <a:spcPts val="1000"/>
              </a:spcBef>
              <a:spcAft>
                <a:spcPts val="0"/>
              </a:spcAft>
              <a:buSzPts val="1800"/>
              <a:buChar char="○"/>
            </a:pPr>
            <a:r>
              <a:rPr lang="en" sz="1800"/>
              <a:t>Allowed pods to find and talk to each other</a:t>
            </a:r>
            <a:endParaRPr sz="1800"/>
          </a:p>
          <a:p>
            <a:pPr marL="914400" lvl="1" indent="-342900" algn="l" rtl="0">
              <a:spcBef>
                <a:spcPts val="1000"/>
              </a:spcBef>
              <a:spcAft>
                <a:spcPts val="1000"/>
              </a:spcAft>
              <a:buSzPts val="1800"/>
              <a:buChar char="○"/>
            </a:pPr>
            <a:r>
              <a:rPr lang="en" sz="1800"/>
              <a:t>How to run a full-fledged system composed of independently running smaller components (microservices)</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111"/>
          <p:cNvSpPr txBox="1">
            <a:spLocks noGrp="1"/>
          </p:cNvSpPr>
          <p:nvPr>
            <p:ph type="title"/>
          </p:nvPr>
        </p:nvSpPr>
        <p:spPr>
          <a:xfrm>
            <a:off x="718850" y="1821750"/>
            <a:ext cx="2750700" cy="258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Is there anything else?</a:t>
            </a:r>
            <a:endParaRPr/>
          </a:p>
        </p:txBody>
      </p:sp>
      <p:sp>
        <p:nvSpPr>
          <p:cNvPr id="696" name="Google Shape;696;p111"/>
          <p:cNvSpPr txBox="1"/>
          <p:nvPr/>
        </p:nvSpPr>
        <p:spPr>
          <a:xfrm>
            <a:off x="1047275" y="34475"/>
            <a:ext cx="2006400" cy="2104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chemeClr val="dk1"/>
                </a:solidFill>
              </a:rPr>
              <a:t>?</a:t>
            </a:r>
            <a:endParaRPr sz="15000"/>
          </a:p>
        </p:txBody>
      </p:sp>
      <p:sp>
        <p:nvSpPr>
          <p:cNvPr id="697" name="Google Shape;697;p111"/>
          <p:cNvSpPr txBox="1"/>
          <p:nvPr/>
        </p:nvSpPr>
        <p:spPr>
          <a:xfrm>
            <a:off x="5289075" y="1474950"/>
            <a:ext cx="2944800" cy="21936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000"/>
              </a:spcAft>
              <a:buNone/>
            </a:pPr>
            <a:r>
              <a:rPr lang="en" sz="3000">
                <a:solidFill>
                  <a:srgbClr val="FF0000"/>
                </a:solidFill>
              </a:rPr>
              <a:t>Eventually, you’re going to want to update your app</a:t>
            </a:r>
            <a:endParaRPr sz="3000">
              <a:solidFill>
                <a:srgbClr val="FF0000"/>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1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Deployment</a:t>
            </a:r>
            <a:endParaRPr/>
          </a:p>
        </p:txBody>
      </p:sp>
      <p:sp>
        <p:nvSpPr>
          <p:cNvPr id="703" name="Google Shape;703;p112"/>
          <p:cNvSpPr txBox="1">
            <a:spLocks noGrp="1"/>
          </p:cNvSpPr>
          <p:nvPr>
            <p:ph type="body" idx="1"/>
          </p:nvPr>
        </p:nvSpPr>
        <p:spPr>
          <a:xfrm>
            <a:off x="3700225" y="1152475"/>
            <a:ext cx="51321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Let’s say you created your pod with a container having any image e.g. aamirpinger/helloworld:v1</a:t>
            </a:r>
            <a:endParaRPr/>
          </a:p>
          <a:p>
            <a:pPr marL="457200" lvl="0" indent="-342900" algn="l" rtl="0">
              <a:spcBef>
                <a:spcPts val="1000"/>
              </a:spcBef>
              <a:spcAft>
                <a:spcPts val="0"/>
              </a:spcAft>
              <a:buSzPts val="1800"/>
              <a:buChar char="●"/>
            </a:pPr>
            <a:r>
              <a:rPr lang="en"/>
              <a:t>After sometime you want you running pods to update the image with aamirpinger/helloworld:v2</a:t>
            </a:r>
            <a:endParaRPr/>
          </a:p>
          <a:p>
            <a:pPr marL="457200" lvl="0" indent="-342900" algn="l" rtl="0">
              <a:spcBef>
                <a:spcPts val="1000"/>
              </a:spcBef>
              <a:spcAft>
                <a:spcPts val="1000"/>
              </a:spcAft>
              <a:buSzPts val="1800"/>
              <a:buChar char="●"/>
            </a:pPr>
            <a:r>
              <a:rPr lang="en"/>
              <a:t>Because you can’t change an existing pod’s image after the pod is created, you need to remove the old pods and replace them with new ones running the new image</a:t>
            </a:r>
            <a:endParaRPr/>
          </a:p>
        </p:txBody>
      </p:sp>
      <p:grpSp>
        <p:nvGrpSpPr>
          <p:cNvPr id="704" name="Google Shape;704;p112"/>
          <p:cNvGrpSpPr/>
          <p:nvPr/>
        </p:nvGrpSpPr>
        <p:grpSpPr>
          <a:xfrm>
            <a:off x="290617" y="1079311"/>
            <a:ext cx="3584108" cy="3560710"/>
            <a:chOff x="519125" y="1079250"/>
            <a:chExt cx="3996998" cy="3333374"/>
          </a:xfrm>
        </p:grpSpPr>
        <p:pic>
          <p:nvPicPr>
            <p:cNvPr id="705" name="Google Shape;705;p112"/>
            <p:cNvPicPr preferRelativeResize="0"/>
            <p:nvPr/>
          </p:nvPicPr>
          <p:blipFill rotWithShape="1">
            <a:blip r:embed="rId3">
              <a:alphaModFix/>
            </a:blip>
            <a:srcRect l="7408" t="19789" r="47442" b="24793"/>
            <a:stretch/>
          </p:blipFill>
          <p:spPr>
            <a:xfrm>
              <a:off x="519125" y="1079250"/>
              <a:ext cx="3996998" cy="3333374"/>
            </a:xfrm>
            <a:prstGeom prst="rect">
              <a:avLst/>
            </a:prstGeom>
            <a:noFill/>
            <a:ln>
              <a:noFill/>
            </a:ln>
          </p:spPr>
        </p:pic>
        <p:sp>
          <p:nvSpPr>
            <p:cNvPr id="706" name="Google Shape;706;p112"/>
            <p:cNvSpPr txBox="1"/>
            <p:nvPr/>
          </p:nvSpPr>
          <p:spPr>
            <a:xfrm>
              <a:off x="2131025" y="3738975"/>
              <a:ext cx="1695000" cy="4842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ReplicaSet</a:t>
              </a:r>
              <a:endParaRPr/>
            </a:p>
          </p:txBody>
        </p:sp>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1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Deployment</a:t>
            </a:r>
            <a:endParaRPr/>
          </a:p>
        </p:txBody>
      </p:sp>
      <p:sp>
        <p:nvSpPr>
          <p:cNvPr id="712" name="Google Shape;712;p11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We have two ways of updating all those pods</a:t>
            </a:r>
            <a:endParaRPr/>
          </a:p>
          <a:p>
            <a:pPr marL="914400" lvl="1" indent="-342900" algn="l" rtl="0">
              <a:spcBef>
                <a:spcPts val="1000"/>
              </a:spcBef>
              <a:spcAft>
                <a:spcPts val="0"/>
              </a:spcAft>
              <a:buSzPts val="1800"/>
              <a:buAutoNum type="arabicPeriod"/>
            </a:pPr>
            <a:r>
              <a:rPr lang="en" sz="1800"/>
              <a:t>Delete all existing pods first and then start the new ones</a:t>
            </a:r>
            <a:endParaRPr sz="1800"/>
          </a:p>
          <a:p>
            <a:pPr marL="914400" lvl="1" indent="-342900" algn="l" rtl="0">
              <a:spcBef>
                <a:spcPts val="1000"/>
              </a:spcBef>
              <a:spcAft>
                <a:spcPts val="0"/>
              </a:spcAft>
              <a:buSzPts val="1800"/>
              <a:buAutoNum type="arabicPeriod"/>
            </a:pPr>
            <a:r>
              <a:rPr lang="en" sz="1800"/>
              <a:t>Start new ones and, once they’re up, delete the old ones</a:t>
            </a:r>
            <a:endParaRPr sz="1800"/>
          </a:p>
          <a:p>
            <a:pPr marL="1371600" lvl="2" indent="-342900" algn="l" rtl="0">
              <a:spcBef>
                <a:spcPts val="1000"/>
              </a:spcBef>
              <a:spcAft>
                <a:spcPts val="0"/>
              </a:spcAft>
              <a:buSzPts val="1800"/>
              <a:buAutoNum type="alphaLcPeriod"/>
            </a:pPr>
            <a:r>
              <a:rPr lang="en" sz="1800"/>
              <a:t>This could be done either by adding all the new pods and then deleting all the old pods at once</a:t>
            </a:r>
            <a:endParaRPr sz="1800"/>
          </a:p>
          <a:p>
            <a:pPr marL="1371600" lvl="2" indent="-342900" algn="l" rtl="0">
              <a:spcBef>
                <a:spcPts val="1000"/>
              </a:spcBef>
              <a:spcAft>
                <a:spcPts val="1000"/>
              </a:spcAft>
              <a:buSzPts val="1800"/>
              <a:buAutoNum type="alphaLcPeriod"/>
            </a:pPr>
            <a:r>
              <a:rPr lang="en" sz="1800"/>
              <a:t>Sequentially, by adding new pods and removing old ones gradually</a:t>
            </a:r>
            <a:endParaRPr sz="18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1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Deployment</a:t>
            </a:r>
            <a:endParaRPr/>
          </a:p>
        </p:txBody>
      </p:sp>
      <p:sp>
        <p:nvSpPr>
          <p:cNvPr id="718" name="Google Shape;718;p1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Both these strategies have their benefits and drawbacks </a:t>
            </a:r>
            <a:endParaRPr/>
          </a:p>
          <a:p>
            <a:pPr marL="914400" lvl="1" indent="-342900" algn="l" rtl="0">
              <a:spcBef>
                <a:spcPts val="1000"/>
              </a:spcBef>
              <a:spcAft>
                <a:spcPts val="0"/>
              </a:spcAft>
              <a:buSzPts val="1800"/>
              <a:buAutoNum type="arabicPeriod"/>
            </a:pPr>
            <a:r>
              <a:rPr lang="en" sz="1800"/>
              <a:t>The first option would lead to a short period of time when your application is unavailable</a:t>
            </a:r>
            <a:endParaRPr sz="1800"/>
          </a:p>
          <a:p>
            <a:pPr marL="914400" lvl="1" indent="-342900" algn="l" rtl="0">
              <a:spcBef>
                <a:spcPts val="1000"/>
              </a:spcBef>
              <a:spcAft>
                <a:spcPts val="0"/>
              </a:spcAft>
              <a:buSzPts val="1800"/>
              <a:buAutoNum type="arabicPeriod"/>
            </a:pPr>
            <a:r>
              <a:rPr lang="en" sz="1800"/>
              <a:t>The second option requires your app to handle running two versions of the app at the same time but sometimes it’s not possible </a:t>
            </a:r>
            <a:endParaRPr sz="1800"/>
          </a:p>
          <a:p>
            <a:pPr marL="1371600" lvl="2" indent="-342900" algn="l" rtl="0">
              <a:spcBef>
                <a:spcPts val="1000"/>
              </a:spcBef>
              <a:spcAft>
                <a:spcPts val="1000"/>
              </a:spcAft>
              <a:buSzPts val="1800"/>
              <a:buChar char="■"/>
            </a:pPr>
            <a:r>
              <a:rPr lang="en" sz="1800"/>
              <a:t>What if you added a mandatory field in database and updates your image with new API and API in currently running pods having older version of image does not sends data for that mandatory field</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1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Deployment</a:t>
            </a:r>
            <a:endParaRPr/>
          </a:p>
        </p:txBody>
      </p:sp>
      <p:grpSp>
        <p:nvGrpSpPr>
          <p:cNvPr id="724" name="Google Shape;724;p115"/>
          <p:cNvGrpSpPr/>
          <p:nvPr/>
        </p:nvGrpSpPr>
        <p:grpSpPr>
          <a:xfrm>
            <a:off x="398350" y="1000075"/>
            <a:ext cx="8347301" cy="3568801"/>
            <a:chOff x="398350" y="1000075"/>
            <a:chExt cx="8347301" cy="3568801"/>
          </a:xfrm>
        </p:grpSpPr>
        <p:pic>
          <p:nvPicPr>
            <p:cNvPr id="725" name="Google Shape;725;p115"/>
            <p:cNvPicPr preferRelativeResize="0"/>
            <p:nvPr/>
          </p:nvPicPr>
          <p:blipFill rotWithShape="1">
            <a:blip r:embed="rId3">
              <a:alphaModFix/>
            </a:blip>
            <a:srcRect l="7689" t="10490" r="3413" b="5177"/>
            <a:stretch/>
          </p:blipFill>
          <p:spPr>
            <a:xfrm>
              <a:off x="398350" y="1000075"/>
              <a:ext cx="8347301" cy="3568801"/>
            </a:xfrm>
            <a:prstGeom prst="rect">
              <a:avLst/>
            </a:prstGeom>
            <a:noFill/>
            <a:ln>
              <a:noFill/>
            </a:ln>
          </p:spPr>
        </p:pic>
        <p:sp>
          <p:nvSpPr>
            <p:cNvPr id="726" name="Google Shape;726;p115"/>
            <p:cNvSpPr txBox="1"/>
            <p:nvPr/>
          </p:nvSpPr>
          <p:spPr>
            <a:xfrm>
              <a:off x="707725" y="2675675"/>
              <a:ext cx="1425300" cy="159600"/>
            </a:xfrm>
            <a:prstGeom prst="rect">
              <a:avLst/>
            </a:pr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ReplicaSet</a:t>
              </a:r>
              <a:endParaRPr/>
            </a:p>
          </p:txBody>
        </p:sp>
        <p:sp>
          <p:nvSpPr>
            <p:cNvPr id="727" name="Google Shape;727;p115"/>
            <p:cNvSpPr txBox="1"/>
            <p:nvPr/>
          </p:nvSpPr>
          <p:spPr>
            <a:xfrm>
              <a:off x="2765125" y="2675675"/>
              <a:ext cx="1425300" cy="159600"/>
            </a:xfrm>
            <a:prstGeom prst="rect">
              <a:avLst/>
            </a:pr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ReplicaSet</a:t>
              </a:r>
              <a:endParaRPr/>
            </a:p>
          </p:txBody>
        </p:sp>
        <p:sp>
          <p:nvSpPr>
            <p:cNvPr id="728" name="Google Shape;728;p115"/>
            <p:cNvSpPr txBox="1"/>
            <p:nvPr/>
          </p:nvSpPr>
          <p:spPr>
            <a:xfrm>
              <a:off x="4891525" y="2675675"/>
              <a:ext cx="1356300" cy="159600"/>
            </a:xfrm>
            <a:prstGeom prst="rect">
              <a:avLst/>
            </a:pr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ReplicaSet</a:t>
              </a:r>
              <a:endParaRPr/>
            </a:p>
          </p:txBody>
        </p:sp>
        <p:sp>
          <p:nvSpPr>
            <p:cNvPr id="729" name="Google Shape;729;p115"/>
            <p:cNvSpPr txBox="1"/>
            <p:nvPr/>
          </p:nvSpPr>
          <p:spPr>
            <a:xfrm>
              <a:off x="6956125" y="2675675"/>
              <a:ext cx="1425300" cy="159600"/>
            </a:xfrm>
            <a:prstGeom prst="rect">
              <a:avLst/>
            </a:pr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ReplicaSet</a:t>
              </a:r>
              <a:endParaRPr/>
            </a:p>
          </p:txBody>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1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Deployment</a:t>
            </a:r>
            <a:endParaRPr/>
          </a:p>
        </p:txBody>
      </p:sp>
      <p:grpSp>
        <p:nvGrpSpPr>
          <p:cNvPr id="735" name="Google Shape;735;p116"/>
          <p:cNvGrpSpPr/>
          <p:nvPr/>
        </p:nvGrpSpPr>
        <p:grpSpPr>
          <a:xfrm>
            <a:off x="386950" y="1070811"/>
            <a:ext cx="8370101" cy="3581846"/>
            <a:chOff x="386950" y="976775"/>
            <a:chExt cx="8370101" cy="3675950"/>
          </a:xfrm>
        </p:grpSpPr>
        <p:pic>
          <p:nvPicPr>
            <p:cNvPr id="736" name="Google Shape;736;p116"/>
            <p:cNvPicPr preferRelativeResize="0"/>
            <p:nvPr/>
          </p:nvPicPr>
          <p:blipFill rotWithShape="1">
            <a:blip r:embed="rId3">
              <a:alphaModFix/>
            </a:blip>
            <a:srcRect l="9336" t="15665" r="1995" b="18597"/>
            <a:stretch/>
          </p:blipFill>
          <p:spPr>
            <a:xfrm>
              <a:off x="386950" y="976775"/>
              <a:ext cx="8370101" cy="3524650"/>
            </a:xfrm>
            <a:prstGeom prst="rect">
              <a:avLst/>
            </a:prstGeom>
            <a:noFill/>
            <a:ln>
              <a:noFill/>
            </a:ln>
          </p:spPr>
        </p:pic>
        <p:sp>
          <p:nvSpPr>
            <p:cNvPr id="737" name="Google Shape;737;p116"/>
            <p:cNvSpPr txBox="1"/>
            <p:nvPr/>
          </p:nvSpPr>
          <p:spPr>
            <a:xfrm>
              <a:off x="1543725" y="4293625"/>
              <a:ext cx="6113400" cy="359100"/>
            </a:xfrm>
            <a:prstGeom prst="rect">
              <a:avLst/>
            </a:prstGeom>
            <a:solidFill>
              <a:srgbClr val="D9D9D9"/>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FF0000"/>
                  </a:solidFill>
                </a:rPr>
                <a:t>SWITCHING A SERVICE FROM THE OLD PODS TO THE NEW ONES</a:t>
              </a:r>
              <a:endParaRPr b="1">
                <a:solidFill>
                  <a:srgbClr val="FF0000"/>
                </a:solidFill>
              </a:endParaRPr>
            </a:p>
          </p:txBody>
        </p:sp>
        <p:sp>
          <p:nvSpPr>
            <p:cNvPr id="738" name="Google Shape;738;p116"/>
            <p:cNvSpPr txBox="1"/>
            <p:nvPr/>
          </p:nvSpPr>
          <p:spPr>
            <a:xfrm>
              <a:off x="707725" y="3162779"/>
              <a:ext cx="1425300" cy="159600"/>
            </a:xfrm>
            <a:prstGeom prst="rect">
              <a:avLst/>
            </a:pr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434343"/>
                  </a:solidFill>
                </a:rPr>
                <a:t>ReplicaSet</a:t>
              </a:r>
              <a:endParaRPr>
                <a:solidFill>
                  <a:srgbClr val="434343"/>
                </a:solidFill>
              </a:endParaRPr>
            </a:p>
          </p:txBody>
        </p:sp>
        <p:sp>
          <p:nvSpPr>
            <p:cNvPr id="739" name="Google Shape;739;p116"/>
            <p:cNvSpPr txBox="1"/>
            <p:nvPr/>
          </p:nvSpPr>
          <p:spPr>
            <a:xfrm>
              <a:off x="2728797" y="3162779"/>
              <a:ext cx="1425300" cy="159600"/>
            </a:xfrm>
            <a:prstGeom prst="rect">
              <a:avLst/>
            </a:pr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434343"/>
                  </a:solidFill>
                </a:rPr>
                <a:t>ReplicaSet</a:t>
              </a:r>
              <a:endParaRPr>
                <a:solidFill>
                  <a:srgbClr val="434343"/>
                </a:solidFill>
              </a:endParaRPr>
            </a:p>
          </p:txBody>
        </p:sp>
        <p:sp>
          <p:nvSpPr>
            <p:cNvPr id="740" name="Google Shape;740;p116"/>
            <p:cNvSpPr txBox="1"/>
            <p:nvPr/>
          </p:nvSpPr>
          <p:spPr>
            <a:xfrm>
              <a:off x="5019675" y="3162775"/>
              <a:ext cx="1425300" cy="159600"/>
            </a:xfrm>
            <a:prstGeom prst="rect">
              <a:avLst/>
            </a:pr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434343"/>
                  </a:solidFill>
                </a:rPr>
                <a:t>ReplicaSet</a:t>
              </a:r>
              <a:endParaRPr>
                <a:solidFill>
                  <a:srgbClr val="434343"/>
                </a:solidFill>
              </a:endParaRPr>
            </a:p>
          </p:txBody>
        </p:sp>
        <p:sp>
          <p:nvSpPr>
            <p:cNvPr id="741" name="Google Shape;741;p116"/>
            <p:cNvSpPr txBox="1"/>
            <p:nvPr/>
          </p:nvSpPr>
          <p:spPr>
            <a:xfrm>
              <a:off x="7016168" y="3162775"/>
              <a:ext cx="1425300" cy="159600"/>
            </a:xfrm>
            <a:prstGeom prst="rect">
              <a:avLst/>
            </a:pr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434343"/>
                  </a:solidFill>
                </a:rPr>
                <a:t>ReplicaSet</a:t>
              </a:r>
              <a:endParaRPr>
                <a:solidFill>
                  <a:srgbClr val="434343"/>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Service</a:t>
            </a:r>
            <a:endParaRPr/>
          </a:p>
        </p:txBody>
      </p:sp>
      <p:sp>
        <p:nvSpPr>
          <p:cNvPr id="213" name="Google Shape;213;p45"/>
          <p:cNvSpPr txBox="1">
            <a:spLocks noGrp="1"/>
          </p:cNvSpPr>
          <p:nvPr>
            <p:ph type="body" idx="1"/>
          </p:nvPr>
        </p:nvSpPr>
        <p:spPr>
          <a:xfrm>
            <a:off x="311700" y="1152475"/>
            <a:ext cx="8520600" cy="35925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rgbClr val="980000"/>
              </a:buClr>
              <a:buSzPts val="1700"/>
              <a:buChar char="●"/>
            </a:pPr>
            <a:r>
              <a:rPr lang="en" sz="1700">
                <a:solidFill>
                  <a:srgbClr val="980000"/>
                </a:solidFill>
              </a:rPr>
              <a:t>LoadBalancer</a:t>
            </a:r>
            <a:endParaRPr sz="1700">
              <a:solidFill>
                <a:srgbClr val="980000"/>
              </a:solidFill>
            </a:endParaRPr>
          </a:p>
          <a:p>
            <a:pPr marL="914400" lvl="1" indent="-336550" algn="l" rtl="0">
              <a:spcBef>
                <a:spcPts val="1000"/>
              </a:spcBef>
              <a:spcAft>
                <a:spcPts val="0"/>
              </a:spcAft>
              <a:buSzPts val="1700"/>
              <a:buChar char="○"/>
            </a:pPr>
            <a:r>
              <a:rPr lang="en" sz="1700"/>
              <a:t>Creates an external load balancer for traffic</a:t>
            </a:r>
            <a:endParaRPr sz="1700"/>
          </a:p>
          <a:p>
            <a:pPr marL="914400" lvl="1" indent="-336550" algn="l" rtl="0">
              <a:spcBef>
                <a:spcPts val="1000"/>
              </a:spcBef>
              <a:spcAft>
                <a:spcPts val="0"/>
              </a:spcAft>
              <a:buSzPts val="1700"/>
              <a:buChar char="○"/>
            </a:pPr>
            <a:r>
              <a:rPr lang="en" sz="1700"/>
              <a:t>Assigns a fixed, external IP to the Service</a:t>
            </a:r>
            <a:endParaRPr sz="1700"/>
          </a:p>
          <a:p>
            <a:pPr marL="457200" lvl="0" indent="-336550" algn="l" rtl="0">
              <a:spcBef>
                <a:spcPts val="1000"/>
              </a:spcBef>
              <a:spcAft>
                <a:spcPts val="0"/>
              </a:spcAft>
              <a:buClr>
                <a:srgbClr val="980000"/>
              </a:buClr>
              <a:buSzPts val="1700"/>
              <a:buChar char="●"/>
            </a:pPr>
            <a:r>
              <a:rPr lang="en" sz="1700">
                <a:solidFill>
                  <a:srgbClr val="980000"/>
                </a:solidFill>
              </a:rPr>
              <a:t>ExternalName	</a:t>
            </a:r>
            <a:endParaRPr sz="1700">
              <a:solidFill>
                <a:srgbClr val="980000"/>
              </a:solidFill>
            </a:endParaRPr>
          </a:p>
          <a:p>
            <a:pPr marL="914400" lvl="1" indent="-336550" algn="l" rtl="0">
              <a:spcBef>
                <a:spcPts val="1000"/>
              </a:spcBef>
              <a:spcAft>
                <a:spcPts val="0"/>
              </a:spcAft>
              <a:buSzPts val="1700"/>
              <a:buChar char="○"/>
            </a:pPr>
            <a:r>
              <a:rPr lang="en" sz="1700"/>
              <a:t>To create a service that serves as an alias for an external service</a:t>
            </a:r>
            <a:endParaRPr sz="1700"/>
          </a:p>
          <a:p>
            <a:pPr marL="914400" lvl="1" indent="-336550" algn="l" rtl="0">
              <a:spcBef>
                <a:spcPts val="1000"/>
              </a:spcBef>
              <a:spcAft>
                <a:spcPts val="0"/>
              </a:spcAft>
              <a:buSzPts val="1700"/>
              <a:buChar char="○"/>
            </a:pPr>
            <a:r>
              <a:rPr lang="en" sz="1700"/>
              <a:t>Let’s say your database is on AWS and it has the following URL test.database.aws.com</a:t>
            </a:r>
            <a:endParaRPr sz="1700"/>
          </a:p>
          <a:p>
            <a:pPr marL="914400" lvl="1" indent="-336550" algn="l" rtl="0">
              <a:spcBef>
                <a:spcPts val="1000"/>
              </a:spcBef>
              <a:spcAft>
                <a:spcPts val="1000"/>
              </a:spcAft>
              <a:buSzPts val="1700"/>
              <a:buChar char="○"/>
            </a:pPr>
            <a:r>
              <a:rPr lang="en" sz="1700"/>
              <a:t>By create externalName you can have let’s say my-db diverted to test.database.aws.com</a:t>
            </a:r>
            <a:endParaRPr sz="17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1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Deployment</a:t>
            </a:r>
            <a:endParaRPr/>
          </a:p>
        </p:txBody>
      </p:sp>
      <p:grpSp>
        <p:nvGrpSpPr>
          <p:cNvPr id="747" name="Google Shape;747;p117"/>
          <p:cNvGrpSpPr/>
          <p:nvPr/>
        </p:nvGrpSpPr>
        <p:grpSpPr>
          <a:xfrm>
            <a:off x="440800" y="1002900"/>
            <a:ext cx="8104373" cy="3583475"/>
            <a:chOff x="440800" y="1002900"/>
            <a:chExt cx="8104373" cy="3583475"/>
          </a:xfrm>
        </p:grpSpPr>
        <p:pic>
          <p:nvPicPr>
            <p:cNvPr id="748" name="Google Shape;748;p117"/>
            <p:cNvPicPr preferRelativeResize="0"/>
            <p:nvPr/>
          </p:nvPicPr>
          <p:blipFill rotWithShape="1">
            <a:blip r:embed="rId3">
              <a:alphaModFix/>
            </a:blip>
            <a:srcRect l="7616" t="23539" r="3089" b="8350"/>
            <a:stretch/>
          </p:blipFill>
          <p:spPr>
            <a:xfrm>
              <a:off x="440800" y="1002900"/>
              <a:ext cx="8104373" cy="3583475"/>
            </a:xfrm>
            <a:prstGeom prst="rect">
              <a:avLst/>
            </a:prstGeom>
            <a:noFill/>
            <a:ln>
              <a:noFill/>
            </a:ln>
          </p:spPr>
        </p:pic>
        <p:sp>
          <p:nvSpPr>
            <p:cNvPr id="749" name="Google Shape;749;p117"/>
            <p:cNvSpPr txBox="1"/>
            <p:nvPr/>
          </p:nvSpPr>
          <p:spPr>
            <a:xfrm>
              <a:off x="531825" y="3259476"/>
              <a:ext cx="814500" cy="358800"/>
            </a:xfrm>
            <a:prstGeom prst="rect">
              <a:avLst/>
            </a:pr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666666"/>
                  </a:solidFill>
                </a:rPr>
                <a:t>ReplicaSet</a:t>
              </a:r>
              <a:endParaRPr>
                <a:solidFill>
                  <a:srgbClr val="666666"/>
                </a:solidFill>
              </a:endParaRPr>
            </a:p>
          </p:txBody>
        </p:sp>
        <p:sp>
          <p:nvSpPr>
            <p:cNvPr id="750" name="Google Shape;750;p117"/>
            <p:cNvSpPr txBox="1"/>
            <p:nvPr/>
          </p:nvSpPr>
          <p:spPr>
            <a:xfrm>
              <a:off x="1502683" y="3239579"/>
              <a:ext cx="814500" cy="358800"/>
            </a:xfrm>
            <a:prstGeom prst="rect">
              <a:avLst/>
            </a:pr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666666"/>
                  </a:solidFill>
                </a:rPr>
                <a:t>ReplicaSet</a:t>
              </a:r>
              <a:endParaRPr>
                <a:solidFill>
                  <a:srgbClr val="666666"/>
                </a:solidFill>
              </a:endParaRPr>
            </a:p>
          </p:txBody>
        </p:sp>
        <p:sp>
          <p:nvSpPr>
            <p:cNvPr id="751" name="Google Shape;751;p117"/>
            <p:cNvSpPr txBox="1"/>
            <p:nvPr/>
          </p:nvSpPr>
          <p:spPr>
            <a:xfrm>
              <a:off x="2569483" y="3239579"/>
              <a:ext cx="814500" cy="358800"/>
            </a:xfrm>
            <a:prstGeom prst="rect">
              <a:avLst/>
            </a:pr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666666"/>
                  </a:solidFill>
                </a:rPr>
                <a:t>ReplicaSet</a:t>
              </a:r>
              <a:endParaRPr>
                <a:solidFill>
                  <a:srgbClr val="666666"/>
                </a:solidFill>
              </a:endParaRPr>
            </a:p>
          </p:txBody>
        </p:sp>
        <p:sp>
          <p:nvSpPr>
            <p:cNvPr id="752" name="Google Shape;752;p117"/>
            <p:cNvSpPr txBox="1"/>
            <p:nvPr/>
          </p:nvSpPr>
          <p:spPr>
            <a:xfrm>
              <a:off x="3513962" y="3239579"/>
              <a:ext cx="814500" cy="358800"/>
            </a:xfrm>
            <a:prstGeom prst="rect">
              <a:avLst/>
            </a:pr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666666"/>
                  </a:solidFill>
                </a:rPr>
                <a:t>ReplicaSet</a:t>
              </a:r>
              <a:endParaRPr>
                <a:solidFill>
                  <a:srgbClr val="666666"/>
                </a:solidFill>
              </a:endParaRPr>
            </a:p>
          </p:txBody>
        </p:sp>
        <p:sp>
          <p:nvSpPr>
            <p:cNvPr id="753" name="Google Shape;753;p117"/>
            <p:cNvSpPr txBox="1"/>
            <p:nvPr/>
          </p:nvSpPr>
          <p:spPr>
            <a:xfrm>
              <a:off x="4580762" y="3239579"/>
              <a:ext cx="814500" cy="358800"/>
            </a:xfrm>
            <a:prstGeom prst="rect">
              <a:avLst/>
            </a:pr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666666"/>
                  </a:solidFill>
                </a:rPr>
                <a:t>ReplicaSet</a:t>
              </a:r>
              <a:endParaRPr>
                <a:solidFill>
                  <a:srgbClr val="666666"/>
                </a:solidFill>
              </a:endParaRPr>
            </a:p>
          </p:txBody>
        </p:sp>
        <p:sp>
          <p:nvSpPr>
            <p:cNvPr id="754" name="Google Shape;754;p117"/>
            <p:cNvSpPr txBox="1"/>
            <p:nvPr/>
          </p:nvSpPr>
          <p:spPr>
            <a:xfrm>
              <a:off x="5531256" y="3239579"/>
              <a:ext cx="814500" cy="358800"/>
            </a:xfrm>
            <a:prstGeom prst="rect">
              <a:avLst/>
            </a:pr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666666"/>
                  </a:solidFill>
                </a:rPr>
                <a:t>ReplicaSet</a:t>
              </a:r>
              <a:endParaRPr>
                <a:solidFill>
                  <a:srgbClr val="666666"/>
                </a:solidFill>
              </a:endParaRPr>
            </a:p>
          </p:txBody>
        </p:sp>
        <p:sp>
          <p:nvSpPr>
            <p:cNvPr id="755" name="Google Shape;755;p117"/>
            <p:cNvSpPr txBox="1"/>
            <p:nvPr/>
          </p:nvSpPr>
          <p:spPr>
            <a:xfrm>
              <a:off x="6608083" y="3239579"/>
              <a:ext cx="814500" cy="358800"/>
            </a:xfrm>
            <a:prstGeom prst="rect">
              <a:avLst/>
            </a:pr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666666"/>
                  </a:solidFill>
                </a:rPr>
                <a:t>ReplicaSet</a:t>
              </a:r>
              <a:endParaRPr>
                <a:solidFill>
                  <a:srgbClr val="666666"/>
                </a:solidFill>
              </a:endParaRPr>
            </a:p>
          </p:txBody>
        </p:sp>
        <p:sp>
          <p:nvSpPr>
            <p:cNvPr id="756" name="Google Shape;756;p117"/>
            <p:cNvSpPr txBox="1"/>
            <p:nvPr/>
          </p:nvSpPr>
          <p:spPr>
            <a:xfrm>
              <a:off x="7578630" y="3229552"/>
              <a:ext cx="814500" cy="358800"/>
            </a:xfrm>
            <a:prstGeom prst="rect">
              <a:avLst/>
            </a:pr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666666"/>
                  </a:solidFill>
                </a:rPr>
                <a:t>ReplicaSet</a:t>
              </a:r>
              <a:endParaRPr>
                <a:solidFill>
                  <a:srgbClr val="666666"/>
                </a:solidFill>
              </a:endParaRPr>
            </a:p>
          </p:txBody>
        </p:sp>
      </p:gr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1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Deployment</a:t>
            </a:r>
            <a:endParaRPr/>
          </a:p>
        </p:txBody>
      </p:sp>
      <p:sp>
        <p:nvSpPr>
          <p:cNvPr id="762" name="Google Shape;762;p1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Last way of updating your pods app can be done by slowly scaling down the previous RS and scaling up the new one, this is called</a:t>
            </a:r>
            <a:r>
              <a:rPr lang="en" b="1">
                <a:solidFill>
                  <a:srgbClr val="000000"/>
                </a:solidFill>
              </a:rPr>
              <a:t> rolling-update</a:t>
            </a:r>
            <a:endParaRPr b="1">
              <a:solidFill>
                <a:srgbClr val="000000"/>
              </a:solidFill>
            </a:endParaRPr>
          </a:p>
          <a:p>
            <a:pPr marL="457200" lvl="0" indent="-342900" algn="l" rtl="0">
              <a:spcBef>
                <a:spcPts val="1000"/>
              </a:spcBef>
              <a:spcAft>
                <a:spcPts val="0"/>
              </a:spcAft>
              <a:buSzPts val="1800"/>
              <a:buChar char="●"/>
            </a:pPr>
            <a:r>
              <a:rPr lang="en"/>
              <a:t>Service’s pod selector to include both the old and the new pods, so it directs requests toward both sets of pods (Problem: database example we just discussed)</a:t>
            </a:r>
            <a:endParaRPr/>
          </a:p>
          <a:p>
            <a:pPr marL="457200" lvl="0" indent="-342900" algn="l" rtl="0">
              <a:spcBef>
                <a:spcPts val="1000"/>
              </a:spcBef>
              <a:spcAft>
                <a:spcPts val="0"/>
              </a:spcAft>
              <a:buSzPts val="1800"/>
              <a:buChar char="●"/>
            </a:pPr>
            <a:r>
              <a:rPr lang="en"/>
              <a:t>Doing a rolling update manually is laborious and error-prone</a:t>
            </a:r>
            <a:endParaRPr/>
          </a:p>
          <a:p>
            <a:pPr marL="457200" lvl="0" indent="-342900" algn="l" rtl="0">
              <a:spcBef>
                <a:spcPts val="1000"/>
              </a:spcBef>
              <a:spcAft>
                <a:spcPts val="1000"/>
              </a:spcAft>
              <a:buSzPts val="1800"/>
              <a:buChar char="●"/>
            </a:pPr>
            <a:r>
              <a:rPr lang="en"/>
              <a:t>Depending on the number of replicas, you’d need to run a dozen or more commands in the proper order to perform the update process</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1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Deployment</a:t>
            </a:r>
            <a:endParaRPr/>
          </a:p>
        </p:txBody>
      </p:sp>
      <p:sp>
        <p:nvSpPr>
          <p:cNvPr id="768" name="Google Shape;768;p119"/>
          <p:cNvSpPr txBox="1">
            <a:spLocks noGrp="1"/>
          </p:cNvSpPr>
          <p:nvPr>
            <p:ph type="body" idx="1"/>
          </p:nvPr>
        </p:nvSpPr>
        <p:spPr>
          <a:xfrm>
            <a:off x="311700" y="1100050"/>
            <a:ext cx="8520600" cy="346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Luckily kubernetes provide us a resource which do all the update on behalf of us automatically</a:t>
            </a:r>
            <a:endParaRPr/>
          </a:p>
          <a:p>
            <a:pPr marL="457200" lvl="0" indent="-342900" algn="l" rtl="0">
              <a:spcBef>
                <a:spcPts val="1000"/>
              </a:spcBef>
              <a:spcAft>
                <a:spcPts val="0"/>
              </a:spcAft>
              <a:buSzPts val="1800"/>
              <a:buChar char="●"/>
            </a:pPr>
            <a:r>
              <a:rPr lang="en"/>
              <a:t>A Deployment is a resource meant for deploying applications and updating them declaratively</a:t>
            </a:r>
            <a:endParaRPr/>
          </a:p>
          <a:p>
            <a:pPr marL="457200" lvl="0" indent="-342900" algn="l" rtl="0">
              <a:spcBef>
                <a:spcPts val="1000"/>
              </a:spcBef>
              <a:spcAft>
                <a:spcPts val="0"/>
              </a:spcAft>
              <a:buSzPts val="1800"/>
              <a:buChar char="●"/>
            </a:pPr>
            <a:r>
              <a:rPr lang="en"/>
              <a:t>When you create a Deployment, a ReplicaSet resource is created underneath</a:t>
            </a:r>
            <a:endParaRPr/>
          </a:p>
          <a:p>
            <a:pPr marL="457200" lvl="0" indent="-342900" algn="l" rtl="0">
              <a:spcBef>
                <a:spcPts val="1000"/>
              </a:spcBef>
              <a:spcAft>
                <a:spcPts val="1000"/>
              </a:spcAft>
              <a:buSzPts val="1800"/>
              <a:buChar char="●"/>
            </a:pPr>
            <a:r>
              <a:rPr lang="en"/>
              <a:t>When using a Deployment, the actual pods are created and managed by the Deployment’s ReplicaSets, not by the Deployment directly</a:t>
            </a:r>
            <a:endParaRPr/>
          </a:p>
        </p:txBody>
      </p:sp>
      <p:grpSp>
        <p:nvGrpSpPr>
          <p:cNvPr id="769" name="Google Shape;769;p119"/>
          <p:cNvGrpSpPr/>
          <p:nvPr/>
        </p:nvGrpSpPr>
        <p:grpSpPr>
          <a:xfrm>
            <a:off x="715088" y="3864725"/>
            <a:ext cx="7713825" cy="958500"/>
            <a:chOff x="450825" y="2967400"/>
            <a:chExt cx="7713825" cy="958500"/>
          </a:xfrm>
        </p:grpSpPr>
        <p:sp>
          <p:nvSpPr>
            <p:cNvPr id="770" name="Google Shape;770;p119"/>
            <p:cNvSpPr/>
            <p:nvPr/>
          </p:nvSpPr>
          <p:spPr>
            <a:xfrm>
              <a:off x="450825" y="3043600"/>
              <a:ext cx="2404500" cy="806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t>DEPLOYMENT</a:t>
              </a:r>
              <a:endParaRPr sz="2400" b="1"/>
            </a:p>
          </p:txBody>
        </p:sp>
        <p:sp>
          <p:nvSpPr>
            <p:cNvPr id="771" name="Google Shape;771;p119"/>
            <p:cNvSpPr/>
            <p:nvPr/>
          </p:nvSpPr>
          <p:spPr>
            <a:xfrm>
              <a:off x="3695850" y="3043600"/>
              <a:ext cx="2041800" cy="806100"/>
            </a:xfrm>
            <a:prstGeom prst="roundRect">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t>ReplicaSet</a:t>
              </a:r>
              <a:endParaRPr sz="2400" b="1"/>
            </a:p>
          </p:txBody>
        </p:sp>
        <p:sp>
          <p:nvSpPr>
            <p:cNvPr id="772" name="Google Shape;772;p119"/>
            <p:cNvSpPr/>
            <p:nvPr/>
          </p:nvSpPr>
          <p:spPr>
            <a:xfrm>
              <a:off x="6820050" y="3119800"/>
              <a:ext cx="1344600" cy="806100"/>
            </a:xfrm>
            <a:prstGeom prst="roundRect">
              <a:avLst>
                <a:gd name="adj" fmla="val 16667"/>
              </a:avLst>
            </a:prstGeom>
            <a:solidFill>
              <a:srgbClr val="A2C4C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19"/>
            <p:cNvSpPr/>
            <p:nvPr/>
          </p:nvSpPr>
          <p:spPr>
            <a:xfrm>
              <a:off x="6743850" y="3043600"/>
              <a:ext cx="1268400" cy="806100"/>
            </a:xfrm>
            <a:prstGeom prst="roundRect">
              <a:avLst>
                <a:gd name="adj" fmla="val 16667"/>
              </a:avLst>
            </a:prstGeom>
            <a:solidFill>
              <a:srgbClr val="A2C4C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a:t>
              </a:r>
              <a:endParaRPr/>
            </a:p>
          </p:txBody>
        </p:sp>
        <p:sp>
          <p:nvSpPr>
            <p:cNvPr id="774" name="Google Shape;774;p119"/>
            <p:cNvSpPr/>
            <p:nvPr/>
          </p:nvSpPr>
          <p:spPr>
            <a:xfrm>
              <a:off x="6667650" y="2967400"/>
              <a:ext cx="1192200" cy="806100"/>
            </a:xfrm>
            <a:prstGeom prst="roundRect">
              <a:avLst>
                <a:gd name="adj" fmla="val 16667"/>
              </a:avLst>
            </a:prstGeom>
            <a:solidFill>
              <a:srgbClr val="A2C4C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t>PODS</a:t>
              </a:r>
              <a:endParaRPr sz="2400" b="1"/>
            </a:p>
          </p:txBody>
        </p:sp>
        <p:sp>
          <p:nvSpPr>
            <p:cNvPr id="775" name="Google Shape;775;p119"/>
            <p:cNvSpPr/>
            <p:nvPr/>
          </p:nvSpPr>
          <p:spPr>
            <a:xfrm>
              <a:off x="2841550" y="3378300"/>
              <a:ext cx="854400" cy="198000"/>
            </a:xfrm>
            <a:prstGeom prst="rightArrow">
              <a:avLst>
                <a:gd name="adj1" fmla="val 50000"/>
                <a:gd name="adj2" fmla="val 50000"/>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0000"/>
                </a:solidFill>
              </a:endParaRPr>
            </a:p>
          </p:txBody>
        </p:sp>
        <p:sp>
          <p:nvSpPr>
            <p:cNvPr id="776" name="Google Shape;776;p119"/>
            <p:cNvSpPr/>
            <p:nvPr/>
          </p:nvSpPr>
          <p:spPr>
            <a:xfrm>
              <a:off x="5737150" y="3378300"/>
              <a:ext cx="930600" cy="198000"/>
            </a:xfrm>
            <a:prstGeom prst="rightArrow">
              <a:avLst>
                <a:gd name="adj1" fmla="val 50000"/>
                <a:gd name="adj2" fmla="val 50000"/>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0000"/>
                </a:solidFill>
              </a:endParaRPr>
            </a:p>
          </p:txBody>
        </p:sp>
      </p:gr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1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Deployment</a:t>
            </a:r>
            <a:endParaRPr/>
          </a:p>
        </p:txBody>
      </p:sp>
      <p:sp>
        <p:nvSpPr>
          <p:cNvPr id="782" name="Google Shape;782;p120"/>
          <p:cNvSpPr txBox="1">
            <a:spLocks noGrp="1"/>
          </p:cNvSpPr>
          <p:nvPr>
            <p:ph type="body" idx="1"/>
          </p:nvPr>
        </p:nvSpPr>
        <p:spPr>
          <a:xfrm>
            <a:off x="258625" y="1017725"/>
            <a:ext cx="4410300" cy="3895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500">
                <a:solidFill>
                  <a:srgbClr val="E45649"/>
                </a:solidFill>
                <a:latin typeface="Courier New"/>
                <a:ea typeface="Courier New"/>
                <a:cs typeface="Courier New"/>
                <a:sym typeface="Courier New"/>
              </a:rPr>
              <a:t>apiVersion</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apps/v1</a:t>
            </a:r>
            <a:endParaRPr sz="1500">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500">
                <a:solidFill>
                  <a:srgbClr val="E45649"/>
                </a:solidFill>
                <a:latin typeface="Courier New"/>
                <a:ea typeface="Courier New"/>
                <a:cs typeface="Courier New"/>
                <a:sym typeface="Courier New"/>
              </a:rPr>
              <a:t>kind</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Deployment</a:t>
            </a:r>
            <a:endParaRPr sz="1500">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500">
                <a:solidFill>
                  <a:srgbClr val="E45649"/>
                </a:solidFill>
                <a:latin typeface="Courier New"/>
                <a:ea typeface="Courier New"/>
                <a:cs typeface="Courier New"/>
                <a:sym typeface="Courier New"/>
              </a:rPr>
              <a:t>metadata</a:t>
            </a:r>
            <a:r>
              <a:rPr lang="en" sz="1500">
                <a:solidFill>
                  <a:srgbClr val="333333"/>
                </a:solidFill>
                <a:latin typeface="Courier New"/>
                <a:ea typeface="Courier New"/>
                <a:cs typeface="Courier New"/>
                <a:sym typeface="Courier New"/>
              </a:rPr>
              <a:t>:</a:t>
            </a:r>
            <a:endParaRPr sz="1500">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500">
                <a:solidFill>
                  <a:srgbClr val="333333"/>
                </a:solidFill>
                <a:latin typeface="Courier New"/>
                <a:ea typeface="Courier New"/>
                <a:cs typeface="Courier New"/>
                <a:sym typeface="Courier New"/>
              </a:rPr>
              <a:t> </a:t>
            </a:r>
            <a:r>
              <a:rPr lang="en" sz="1500">
                <a:solidFill>
                  <a:srgbClr val="E45649"/>
                </a:solidFill>
                <a:latin typeface="Courier New"/>
                <a:ea typeface="Courier New"/>
                <a:cs typeface="Courier New"/>
                <a:sym typeface="Courier New"/>
              </a:rPr>
              <a:t>name</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my-deploy</a:t>
            </a:r>
            <a:endParaRPr sz="1500">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500">
                <a:solidFill>
                  <a:srgbClr val="E45649"/>
                </a:solidFill>
                <a:latin typeface="Courier New"/>
                <a:ea typeface="Courier New"/>
                <a:cs typeface="Courier New"/>
                <a:sym typeface="Courier New"/>
              </a:rPr>
              <a:t>spec</a:t>
            </a:r>
            <a:r>
              <a:rPr lang="en" sz="1500">
                <a:solidFill>
                  <a:srgbClr val="333333"/>
                </a:solidFill>
                <a:latin typeface="Courier New"/>
                <a:ea typeface="Courier New"/>
                <a:cs typeface="Courier New"/>
                <a:sym typeface="Courier New"/>
              </a:rPr>
              <a:t>:</a:t>
            </a:r>
            <a:endParaRPr sz="1500">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500">
                <a:solidFill>
                  <a:srgbClr val="333333"/>
                </a:solidFill>
                <a:latin typeface="Courier New"/>
                <a:ea typeface="Courier New"/>
                <a:cs typeface="Courier New"/>
                <a:sym typeface="Courier New"/>
              </a:rPr>
              <a:t> </a:t>
            </a:r>
            <a:r>
              <a:rPr lang="en" sz="1500">
                <a:solidFill>
                  <a:srgbClr val="E45649"/>
                </a:solidFill>
                <a:latin typeface="Courier New"/>
                <a:ea typeface="Courier New"/>
                <a:cs typeface="Courier New"/>
                <a:sym typeface="Courier New"/>
              </a:rPr>
              <a:t>replicas</a:t>
            </a:r>
            <a:r>
              <a:rPr lang="en" sz="1500">
                <a:solidFill>
                  <a:srgbClr val="333333"/>
                </a:solidFill>
                <a:latin typeface="Courier New"/>
                <a:ea typeface="Courier New"/>
                <a:cs typeface="Courier New"/>
                <a:sym typeface="Courier New"/>
              </a:rPr>
              <a:t>: </a:t>
            </a:r>
            <a:r>
              <a:rPr lang="en" sz="1500">
                <a:solidFill>
                  <a:srgbClr val="986801"/>
                </a:solidFill>
                <a:latin typeface="Courier New"/>
                <a:ea typeface="Courier New"/>
                <a:cs typeface="Courier New"/>
                <a:sym typeface="Courier New"/>
              </a:rPr>
              <a:t>4</a:t>
            </a:r>
            <a:endParaRPr sz="1500">
              <a:solidFill>
                <a:srgbClr val="98680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500">
                <a:solidFill>
                  <a:srgbClr val="986801"/>
                </a:solidFill>
                <a:latin typeface="Courier New"/>
                <a:ea typeface="Courier New"/>
                <a:cs typeface="Courier New"/>
                <a:sym typeface="Courier New"/>
              </a:rPr>
              <a:t> </a:t>
            </a:r>
            <a:r>
              <a:rPr lang="en" sz="1500">
                <a:solidFill>
                  <a:srgbClr val="E45649"/>
                </a:solidFill>
                <a:latin typeface="Courier New"/>
                <a:ea typeface="Courier New"/>
                <a:cs typeface="Courier New"/>
                <a:sym typeface="Courier New"/>
              </a:rPr>
              <a:t>selector:</a:t>
            </a:r>
            <a:endParaRPr sz="1500">
              <a:solidFill>
                <a:srgbClr val="98680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500">
                <a:solidFill>
                  <a:srgbClr val="986801"/>
                </a:solidFill>
                <a:latin typeface="Courier New"/>
                <a:ea typeface="Courier New"/>
                <a:cs typeface="Courier New"/>
                <a:sym typeface="Courier New"/>
              </a:rPr>
              <a:t>   </a:t>
            </a:r>
            <a:r>
              <a:rPr lang="en" sz="1500">
                <a:solidFill>
                  <a:srgbClr val="E45649"/>
                </a:solidFill>
                <a:latin typeface="Courier New"/>
                <a:ea typeface="Courier New"/>
                <a:cs typeface="Courier New"/>
                <a:sym typeface="Courier New"/>
              </a:rPr>
              <a:t>matchLabels</a:t>
            </a:r>
            <a:r>
              <a:rPr lang="en" sz="1500">
                <a:solidFill>
                  <a:srgbClr val="986801"/>
                </a:solidFill>
                <a:latin typeface="Courier New"/>
                <a:ea typeface="Courier New"/>
                <a:cs typeface="Courier New"/>
                <a:sym typeface="Courier New"/>
              </a:rPr>
              <a:t>:</a:t>
            </a:r>
            <a:endParaRPr sz="1500">
              <a:solidFill>
                <a:srgbClr val="98680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500">
                <a:solidFill>
                  <a:srgbClr val="986801"/>
                </a:solidFill>
                <a:latin typeface="Courier New"/>
                <a:ea typeface="Courier New"/>
                <a:cs typeface="Courier New"/>
                <a:sym typeface="Courier New"/>
              </a:rPr>
              <a:t>     </a:t>
            </a:r>
            <a:r>
              <a:rPr lang="en" sz="1500">
                <a:solidFill>
                  <a:srgbClr val="E45649"/>
                </a:solidFill>
                <a:latin typeface="Courier New"/>
                <a:ea typeface="Courier New"/>
                <a:cs typeface="Courier New"/>
                <a:sym typeface="Courier New"/>
              </a:rPr>
              <a:t>app</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deploy-app</a:t>
            </a:r>
            <a:endParaRPr sz="1500">
              <a:solidFill>
                <a:srgbClr val="98680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500">
                <a:solidFill>
                  <a:srgbClr val="333333"/>
                </a:solidFill>
                <a:latin typeface="Courier New"/>
                <a:ea typeface="Courier New"/>
                <a:cs typeface="Courier New"/>
                <a:sym typeface="Courier New"/>
              </a:rPr>
              <a:t> </a:t>
            </a:r>
            <a:r>
              <a:rPr lang="en" sz="1500">
                <a:solidFill>
                  <a:srgbClr val="E45649"/>
                </a:solidFill>
                <a:latin typeface="Courier New"/>
                <a:ea typeface="Courier New"/>
                <a:cs typeface="Courier New"/>
                <a:sym typeface="Courier New"/>
              </a:rPr>
              <a:t>template</a:t>
            </a:r>
            <a:r>
              <a:rPr lang="en" sz="1500">
                <a:solidFill>
                  <a:srgbClr val="333333"/>
                </a:solidFill>
                <a:latin typeface="Courier New"/>
                <a:ea typeface="Courier New"/>
                <a:cs typeface="Courier New"/>
                <a:sym typeface="Courier New"/>
              </a:rPr>
              <a:t>:</a:t>
            </a:r>
            <a:endParaRPr sz="1500">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500">
                <a:solidFill>
                  <a:srgbClr val="333333"/>
                </a:solidFill>
                <a:latin typeface="Courier New"/>
                <a:ea typeface="Courier New"/>
                <a:cs typeface="Courier New"/>
                <a:sym typeface="Courier New"/>
              </a:rPr>
              <a:t>   </a:t>
            </a:r>
            <a:r>
              <a:rPr lang="en" sz="1500">
                <a:solidFill>
                  <a:srgbClr val="E45649"/>
                </a:solidFill>
                <a:latin typeface="Courier New"/>
                <a:ea typeface="Courier New"/>
                <a:cs typeface="Courier New"/>
                <a:sym typeface="Courier New"/>
              </a:rPr>
              <a:t>metadata</a:t>
            </a:r>
            <a:r>
              <a:rPr lang="en" sz="1500">
                <a:solidFill>
                  <a:srgbClr val="333333"/>
                </a:solidFill>
                <a:latin typeface="Courier New"/>
                <a:ea typeface="Courier New"/>
                <a:cs typeface="Courier New"/>
                <a:sym typeface="Courier New"/>
              </a:rPr>
              <a:t>:</a:t>
            </a:r>
            <a:endParaRPr sz="1500">
              <a:solidFill>
                <a:srgbClr val="333333"/>
              </a:solidFill>
              <a:latin typeface="Courier New"/>
              <a:ea typeface="Courier New"/>
              <a:cs typeface="Courier New"/>
              <a:sym typeface="Courier New"/>
            </a:endParaRPr>
          </a:p>
          <a:p>
            <a:pPr marL="0" lvl="0" indent="457200" algn="l" rtl="0">
              <a:lnSpc>
                <a:spcPct val="100000"/>
              </a:lnSpc>
              <a:spcBef>
                <a:spcPts val="0"/>
              </a:spcBef>
              <a:spcAft>
                <a:spcPts val="0"/>
              </a:spcAft>
              <a:buClr>
                <a:schemeClr val="dk1"/>
              </a:buClr>
              <a:buSzPts val="1100"/>
              <a:buFont typeface="Arial"/>
              <a:buNone/>
            </a:pPr>
            <a:r>
              <a:rPr lang="en" sz="1500">
                <a:solidFill>
                  <a:srgbClr val="E45649"/>
                </a:solidFill>
                <a:latin typeface="Courier New"/>
                <a:ea typeface="Courier New"/>
                <a:cs typeface="Courier New"/>
                <a:sym typeface="Courier New"/>
              </a:rPr>
              <a:t>  name</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deploy-pod</a:t>
            </a:r>
            <a:r>
              <a:rPr lang="en" sz="1500">
                <a:solidFill>
                  <a:srgbClr val="333333"/>
                </a:solidFill>
                <a:latin typeface="Courier New"/>
                <a:ea typeface="Courier New"/>
                <a:cs typeface="Courier New"/>
                <a:sym typeface="Courier New"/>
              </a:rPr>
              <a:t>     </a:t>
            </a:r>
            <a:endParaRPr sz="1500">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500">
                <a:solidFill>
                  <a:srgbClr val="333333"/>
                </a:solidFill>
                <a:latin typeface="Courier New"/>
                <a:ea typeface="Courier New"/>
                <a:cs typeface="Courier New"/>
                <a:sym typeface="Courier New"/>
              </a:rPr>
              <a:t>     </a:t>
            </a:r>
            <a:r>
              <a:rPr lang="en" sz="1500">
                <a:solidFill>
                  <a:srgbClr val="E45649"/>
                </a:solidFill>
                <a:latin typeface="Courier New"/>
                <a:ea typeface="Courier New"/>
                <a:cs typeface="Courier New"/>
                <a:sym typeface="Courier New"/>
              </a:rPr>
              <a:t>labels</a:t>
            </a:r>
            <a:r>
              <a:rPr lang="en" sz="1500">
                <a:solidFill>
                  <a:srgbClr val="333333"/>
                </a:solidFill>
                <a:latin typeface="Courier New"/>
                <a:ea typeface="Courier New"/>
                <a:cs typeface="Courier New"/>
                <a:sym typeface="Courier New"/>
              </a:rPr>
              <a:t>:</a:t>
            </a:r>
            <a:endParaRPr sz="1500">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500">
                <a:solidFill>
                  <a:srgbClr val="333333"/>
                </a:solidFill>
                <a:latin typeface="Courier New"/>
                <a:ea typeface="Courier New"/>
                <a:cs typeface="Courier New"/>
                <a:sym typeface="Courier New"/>
              </a:rPr>
              <a:t>       </a:t>
            </a:r>
            <a:r>
              <a:rPr lang="en" sz="1500">
                <a:solidFill>
                  <a:srgbClr val="E45649"/>
                </a:solidFill>
                <a:latin typeface="Courier New"/>
                <a:ea typeface="Courier New"/>
                <a:cs typeface="Courier New"/>
                <a:sym typeface="Courier New"/>
              </a:rPr>
              <a:t>app</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deploy-app</a:t>
            </a:r>
            <a:endParaRPr sz="1500">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500">
                <a:solidFill>
                  <a:srgbClr val="333333"/>
                </a:solidFill>
                <a:latin typeface="Courier New"/>
                <a:ea typeface="Courier New"/>
                <a:cs typeface="Courier New"/>
                <a:sym typeface="Courier New"/>
              </a:rPr>
              <a:t>   </a:t>
            </a:r>
            <a:r>
              <a:rPr lang="en" sz="1500">
                <a:solidFill>
                  <a:srgbClr val="E45649"/>
                </a:solidFill>
                <a:latin typeface="Courier New"/>
                <a:ea typeface="Courier New"/>
                <a:cs typeface="Courier New"/>
                <a:sym typeface="Courier New"/>
              </a:rPr>
              <a:t>spec</a:t>
            </a:r>
            <a:r>
              <a:rPr lang="en" sz="1500">
                <a:solidFill>
                  <a:srgbClr val="333333"/>
                </a:solidFill>
                <a:latin typeface="Courier New"/>
                <a:ea typeface="Courier New"/>
                <a:cs typeface="Courier New"/>
                <a:sym typeface="Courier New"/>
              </a:rPr>
              <a:t>:</a:t>
            </a:r>
            <a:endParaRPr sz="1500">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500">
                <a:solidFill>
                  <a:srgbClr val="333333"/>
                </a:solidFill>
                <a:latin typeface="Courier New"/>
                <a:ea typeface="Courier New"/>
                <a:cs typeface="Courier New"/>
                <a:sym typeface="Courier New"/>
              </a:rPr>
              <a:t>     </a:t>
            </a:r>
            <a:r>
              <a:rPr lang="en" sz="1500">
                <a:solidFill>
                  <a:srgbClr val="E45649"/>
                </a:solidFill>
                <a:latin typeface="Courier New"/>
                <a:ea typeface="Courier New"/>
                <a:cs typeface="Courier New"/>
                <a:sym typeface="Courier New"/>
              </a:rPr>
              <a:t>containers</a:t>
            </a:r>
            <a:r>
              <a:rPr lang="en" sz="1500">
                <a:solidFill>
                  <a:srgbClr val="333333"/>
                </a:solidFill>
                <a:latin typeface="Courier New"/>
                <a:ea typeface="Courier New"/>
                <a:cs typeface="Courier New"/>
                <a:sym typeface="Courier New"/>
              </a:rPr>
              <a:t>:</a:t>
            </a:r>
            <a:endParaRPr sz="1500">
              <a:solidFill>
                <a:srgbClr val="50A14F"/>
              </a:solidFill>
              <a:latin typeface="Courier New"/>
              <a:ea typeface="Courier New"/>
              <a:cs typeface="Courier New"/>
              <a:sym typeface="Courier New"/>
            </a:endParaRPr>
          </a:p>
        </p:txBody>
      </p:sp>
      <p:sp>
        <p:nvSpPr>
          <p:cNvPr id="783" name="Google Shape;783;p120"/>
          <p:cNvSpPr txBox="1"/>
          <p:nvPr/>
        </p:nvSpPr>
        <p:spPr>
          <a:xfrm>
            <a:off x="5499300" y="1110175"/>
            <a:ext cx="2483400" cy="368100"/>
          </a:xfrm>
          <a:prstGeom prst="rect">
            <a:avLst/>
          </a:prstGeom>
          <a:solidFill>
            <a:srgbClr val="B7B7B7"/>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u="sng">
                <a:solidFill>
                  <a:srgbClr val="FF0000"/>
                </a:solidFill>
                <a:latin typeface="Courier New"/>
                <a:ea typeface="Courier New"/>
                <a:cs typeface="Courier New"/>
                <a:sym typeface="Courier New"/>
              </a:rPr>
              <a:t>my-deploy.yaml</a:t>
            </a:r>
            <a:endParaRPr b="1">
              <a:solidFill>
                <a:srgbClr val="FF0000"/>
              </a:solidFill>
            </a:endParaRPr>
          </a:p>
        </p:txBody>
      </p:sp>
      <p:sp>
        <p:nvSpPr>
          <p:cNvPr id="784" name="Google Shape;784;p120"/>
          <p:cNvSpPr txBox="1">
            <a:spLocks noGrp="1"/>
          </p:cNvSpPr>
          <p:nvPr>
            <p:ph type="body" idx="1"/>
          </p:nvPr>
        </p:nvSpPr>
        <p:spPr>
          <a:xfrm>
            <a:off x="4711450" y="1796975"/>
            <a:ext cx="4309800" cy="3116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500">
                <a:solidFill>
                  <a:srgbClr val="333333"/>
                </a:solidFill>
                <a:latin typeface="Courier New"/>
                <a:ea typeface="Courier New"/>
                <a:cs typeface="Courier New"/>
                <a:sym typeface="Courier New"/>
              </a:rPr>
              <a:t>     - </a:t>
            </a:r>
            <a:r>
              <a:rPr lang="en" sz="1500">
                <a:solidFill>
                  <a:srgbClr val="E45649"/>
                </a:solidFill>
                <a:latin typeface="Courier New"/>
                <a:ea typeface="Courier New"/>
                <a:cs typeface="Courier New"/>
                <a:sym typeface="Courier New"/>
              </a:rPr>
              <a:t>image</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aamirpinger/helloworld</a:t>
            </a:r>
            <a:endParaRPr sz="1500">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500">
                <a:solidFill>
                  <a:srgbClr val="333333"/>
                </a:solidFill>
                <a:latin typeface="Courier New"/>
                <a:ea typeface="Courier New"/>
                <a:cs typeface="Courier New"/>
                <a:sym typeface="Courier New"/>
              </a:rPr>
              <a:t>       </a:t>
            </a:r>
            <a:r>
              <a:rPr lang="en" sz="1500">
                <a:solidFill>
                  <a:srgbClr val="E45649"/>
                </a:solidFill>
                <a:latin typeface="Courier New"/>
                <a:ea typeface="Courier New"/>
                <a:cs typeface="Courier New"/>
                <a:sym typeface="Courier New"/>
              </a:rPr>
              <a:t>name</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container1</a:t>
            </a:r>
            <a:endParaRPr sz="1500">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500">
                <a:solidFill>
                  <a:srgbClr val="50A14F"/>
                </a:solidFill>
                <a:latin typeface="Courier New"/>
                <a:ea typeface="Courier New"/>
                <a:cs typeface="Courier New"/>
                <a:sym typeface="Courier New"/>
              </a:rPr>
              <a:t>       </a:t>
            </a:r>
            <a:r>
              <a:rPr lang="en" sz="1500">
                <a:solidFill>
                  <a:srgbClr val="E45649"/>
                </a:solidFill>
                <a:latin typeface="Courier New"/>
                <a:ea typeface="Courier New"/>
                <a:cs typeface="Courier New"/>
                <a:sym typeface="Courier New"/>
              </a:rPr>
              <a:t>imagePullPolicy</a:t>
            </a:r>
            <a:r>
              <a:rPr lang="en" sz="1500">
                <a:solidFill>
                  <a:srgbClr val="50A14F"/>
                </a:solidFill>
                <a:latin typeface="Courier New"/>
                <a:ea typeface="Courier New"/>
                <a:cs typeface="Courier New"/>
                <a:sym typeface="Courier New"/>
              </a:rPr>
              <a:t>: IfNotPresent</a:t>
            </a:r>
            <a:endParaRPr sz="1500">
              <a:solidFill>
                <a:srgbClr val="50A14F"/>
              </a:solidFill>
              <a:latin typeface="Courier New"/>
              <a:ea typeface="Courier New"/>
              <a:cs typeface="Courier New"/>
              <a:sym typeface="Courier New"/>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1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Deployment</a:t>
            </a:r>
            <a:endParaRPr/>
          </a:p>
        </p:txBody>
      </p:sp>
      <p:sp>
        <p:nvSpPr>
          <p:cNvPr id="790" name="Google Shape;790;p121"/>
          <p:cNvSpPr txBox="1">
            <a:spLocks noGrp="1"/>
          </p:cNvSpPr>
          <p:nvPr>
            <p:ph type="body" idx="1"/>
          </p:nvPr>
        </p:nvSpPr>
        <p:spPr>
          <a:xfrm>
            <a:off x="311700" y="1084175"/>
            <a:ext cx="8520600" cy="3666300"/>
          </a:xfrm>
          <a:prstGeom prst="rect">
            <a:avLst/>
          </a:prstGeom>
          <a:solidFill>
            <a:srgbClr val="000000"/>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600" b="1">
                <a:solidFill>
                  <a:srgbClr val="00FF00"/>
                </a:solidFill>
              </a:rPr>
              <a:t>aamir@ap-linux:~$</a:t>
            </a:r>
            <a:r>
              <a:rPr lang="en" sz="1600" b="1">
                <a:solidFill>
                  <a:schemeClr val="lt1"/>
                </a:solidFill>
              </a:rPr>
              <a:t> kubectl create -f my-deploy.yaml --record</a:t>
            </a:r>
            <a:endParaRPr sz="1600" b="1">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deployment.apps/my-deploy created</a:t>
            </a:r>
            <a:endParaRPr sz="15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600" b="1">
                <a:solidFill>
                  <a:srgbClr val="00FF00"/>
                </a:solidFill>
              </a:rPr>
              <a:t>aamir@ap-linux:~$</a:t>
            </a:r>
            <a:r>
              <a:rPr lang="en" sz="1600" b="1">
                <a:solidFill>
                  <a:schemeClr val="lt1"/>
                </a:solidFill>
              </a:rPr>
              <a:t> kubectl expose deploy my-deploy --type=LoadBalancer --port=80</a:t>
            </a:r>
            <a:endParaRPr sz="1600" b="1">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service/my-deploy exposed</a:t>
            </a:r>
            <a:endParaRPr sz="15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600" b="1">
                <a:solidFill>
                  <a:srgbClr val="00FF00"/>
                </a:solidFill>
              </a:rPr>
              <a:t>aamir@ap-linux:~$</a:t>
            </a:r>
            <a:r>
              <a:rPr lang="en" sz="1600" b="1">
                <a:solidFill>
                  <a:schemeClr val="lt1"/>
                </a:solidFill>
              </a:rPr>
              <a:t> kubectl get deploy,rs,pod,svc</a:t>
            </a:r>
            <a:endParaRPr sz="1600" b="1">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a:t>
            </a:r>
            <a:endParaRPr sz="1600" b="1">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600" b="1">
                <a:solidFill>
                  <a:srgbClr val="00FF00"/>
                </a:solidFill>
              </a:rPr>
              <a:t>aamir@ap-linux:~$</a:t>
            </a:r>
            <a:r>
              <a:rPr lang="en" sz="1600" b="1">
                <a:solidFill>
                  <a:schemeClr val="lt1"/>
                </a:solidFill>
              </a:rPr>
              <a:t> minikube ip</a:t>
            </a:r>
            <a:endParaRPr sz="1600" b="1">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600" b="1">
                <a:solidFill>
                  <a:schemeClr val="lt1"/>
                </a:solidFill>
              </a:rPr>
              <a:t>192.168.99.100</a:t>
            </a:r>
            <a:endParaRPr sz="1600" b="1">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600" b="1">
                <a:solidFill>
                  <a:srgbClr val="00FF00"/>
                </a:solidFill>
              </a:rPr>
              <a:t>aamir@ap-linux:~$</a:t>
            </a:r>
            <a:r>
              <a:rPr lang="en" sz="1600" b="1">
                <a:solidFill>
                  <a:schemeClr val="lt1"/>
                </a:solidFill>
              </a:rPr>
              <a:t> curl 192.168.99.100:&lt;port&gt;</a:t>
            </a:r>
            <a:endParaRPr sz="1600" b="1">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a:t>
            </a:r>
            <a:endParaRPr sz="1600" b="1">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600" b="1">
                <a:solidFill>
                  <a:srgbClr val="00FF00"/>
                </a:solidFill>
              </a:rPr>
              <a:t>aamir@ap-linux:~$</a:t>
            </a:r>
            <a:r>
              <a:rPr lang="en" sz="1600" b="1">
                <a:solidFill>
                  <a:schemeClr val="lt1"/>
                </a:solidFill>
              </a:rPr>
              <a:t> kubectl set image deploy my-deploy container1=aamirpinger/hi</a:t>
            </a:r>
            <a:endParaRPr sz="1600" b="1">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deployment.extensions/my-deploy image updated</a:t>
            </a:r>
            <a:endParaRPr sz="1500">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600" b="1">
                <a:solidFill>
                  <a:srgbClr val="00FF00"/>
                </a:solidFill>
              </a:rPr>
              <a:t>aamir@ap-linux:~$</a:t>
            </a:r>
            <a:r>
              <a:rPr lang="en" sz="1600" b="1">
                <a:solidFill>
                  <a:schemeClr val="lt1"/>
                </a:solidFill>
              </a:rPr>
              <a:t> while true; do curl 192.168.99.100:port ; done</a:t>
            </a:r>
            <a:endParaRPr sz="1600" b="1">
              <a:solidFill>
                <a:schemeClr val="lt1"/>
              </a:solidFill>
            </a:endParaRPr>
          </a:p>
          <a:p>
            <a:pPr marL="0" lvl="0" indent="0" algn="just" rtl="0">
              <a:lnSpc>
                <a:spcPct val="100000"/>
              </a:lnSpc>
              <a:spcBef>
                <a:spcPts val="0"/>
              </a:spcBef>
              <a:spcAft>
                <a:spcPts val="0"/>
              </a:spcAft>
              <a:buClr>
                <a:schemeClr val="dk1"/>
              </a:buClr>
              <a:buSzPts val="1100"/>
              <a:buFont typeface="Arial"/>
              <a:buNone/>
            </a:pPr>
            <a:r>
              <a:rPr lang="en" sz="1500">
                <a:solidFill>
                  <a:schemeClr val="lt1"/>
                </a:solidFill>
              </a:rPr>
              <a:t>...</a:t>
            </a:r>
            <a:endParaRPr sz="1500">
              <a:solidFill>
                <a:schemeClr val="lt1"/>
              </a:solidFill>
            </a:endParaRPr>
          </a:p>
          <a:p>
            <a:pPr marL="0" lvl="0" indent="0" algn="just" rtl="0">
              <a:lnSpc>
                <a:spcPct val="100000"/>
              </a:lnSpc>
              <a:spcBef>
                <a:spcPts val="0"/>
              </a:spcBef>
              <a:spcAft>
                <a:spcPts val="0"/>
              </a:spcAft>
              <a:buClr>
                <a:schemeClr val="dk1"/>
              </a:buClr>
              <a:buSzPts val="1100"/>
              <a:buFont typeface="Arial"/>
              <a:buNone/>
            </a:pPr>
            <a:endParaRPr sz="1600" b="1">
              <a:solidFill>
                <a:schemeClr val="lt1"/>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1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Deployment</a:t>
            </a:r>
            <a:endParaRPr/>
          </a:p>
        </p:txBody>
      </p:sp>
      <p:sp>
        <p:nvSpPr>
          <p:cNvPr id="796" name="Google Shape;796;p1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Deployment can be set with two rolling update strategies</a:t>
            </a:r>
            <a:endParaRPr sz="1600"/>
          </a:p>
          <a:p>
            <a:pPr marL="914400" lvl="1" indent="-330200" algn="l" rtl="0">
              <a:spcBef>
                <a:spcPts val="1000"/>
              </a:spcBef>
              <a:spcAft>
                <a:spcPts val="0"/>
              </a:spcAft>
              <a:buClr>
                <a:srgbClr val="980000"/>
              </a:buClr>
              <a:buSzPts val="1600"/>
              <a:buChar char="○"/>
            </a:pPr>
            <a:r>
              <a:rPr lang="en" sz="1600" b="1">
                <a:solidFill>
                  <a:srgbClr val="980000"/>
                </a:solidFill>
              </a:rPr>
              <a:t>Recreate</a:t>
            </a:r>
            <a:endParaRPr sz="1600" b="1">
              <a:solidFill>
                <a:srgbClr val="980000"/>
              </a:solidFill>
            </a:endParaRPr>
          </a:p>
          <a:p>
            <a:pPr marL="1371600" lvl="2" indent="-330200" algn="l" rtl="0">
              <a:spcBef>
                <a:spcPts val="0"/>
              </a:spcBef>
              <a:spcAft>
                <a:spcPts val="0"/>
              </a:spcAft>
              <a:buSzPts val="1600"/>
              <a:buChar char="■"/>
            </a:pPr>
            <a:r>
              <a:rPr lang="en" sz="1600"/>
              <a:t>In this strategy, all the old pods get deleted at once and then new pods get created</a:t>
            </a:r>
            <a:endParaRPr sz="1600"/>
          </a:p>
          <a:p>
            <a:pPr marL="1371600" lvl="2" indent="-330200" algn="l" rtl="0">
              <a:spcBef>
                <a:spcPts val="1000"/>
              </a:spcBef>
              <a:spcAft>
                <a:spcPts val="0"/>
              </a:spcAft>
              <a:buSzPts val="1600"/>
              <a:buChar char="■"/>
            </a:pPr>
            <a:r>
              <a:rPr lang="en" sz="1600"/>
              <a:t>Problem: Downtime</a:t>
            </a:r>
            <a:endParaRPr sz="1600"/>
          </a:p>
          <a:p>
            <a:pPr marL="914400" lvl="1" indent="-330200" algn="l" rtl="0">
              <a:spcBef>
                <a:spcPts val="1000"/>
              </a:spcBef>
              <a:spcAft>
                <a:spcPts val="0"/>
              </a:spcAft>
              <a:buClr>
                <a:srgbClr val="980000"/>
              </a:buClr>
              <a:buSzPts val="1600"/>
              <a:buChar char="○"/>
            </a:pPr>
            <a:r>
              <a:rPr lang="en" sz="1600" b="1">
                <a:solidFill>
                  <a:srgbClr val="980000"/>
                </a:solidFill>
              </a:rPr>
              <a:t>RollingUpdate (Default)</a:t>
            </a:r>
            <a:endParaRPr sz="1600" b="1">
              <a:solidFill>
                <a:srgbClr val="980000"/>
              </a:solidFill>
            </a:endParaRPr>
          </a:p>
          <a:p>
            <a:pPr marL="1371600" lvl="2" indent="-330200" algn="l" rtl="0">
              <a:spcBef>
                <a:spcPts val="0"/>
              </a:spcBef>
              <a:spcAft>
                <a:spcPts val="0"/>
              </a:spcAft>
              <a:buSzPts val="1600"/>
              <a:buChar char="■"/>
            </a:pPr>
            <a:r>
              <a:rPr lang="en" sz="1600"/>
              <a:t>Removes old pods one by one, while adding new ones at the same time, keeping the application available throughout the whole process</a:t>
            </a:r>
            <a:endParaRPr sz="1600"/>
          </a:p>
          <a:p>
            <a:pPr marL="1371600" lvl="2" indent="-330200" algn="l" rtl="0">
              <a:spcBef>
                <a:spcPts val="1000"/>
              </a:spcBef>
              <a:spcAft>
                <a:spcPts val="1000"/>
              </a:spcAft>
              <a:buSzPts val="1600"/>
              <a:buChar char="■"/>
            </a:pPr>
            <a:r>
              <a:rPr lang="en" sz="1600"/>
              <a:t>maxSurge and maxUnavailable, these two properties affect how many pods are replaced at once during a Deployment rolling update</a:t>
            </a:r>
            <a:endParaRPr sz="16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1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Deployment</a:t>
            </a:r>
            <a:endParaRPr/>
          </a:p>
        </p:txBody>
      </p:sp>
      <p:sp>
        <p:nvSpPr>
          <p:cNvPr id="802" name="Google Shape;802;p123"/>
          <p:cNvSpPr txBox="1">
            <a:spLocks noGrp="1"/>
          </p:cNvSpPr>
          <p:nvPr>
            <p:ph type="body" idx="1"/>
          </p:nvPr>
        </p:nvSpPr>
        <p:spPr>
          <a:xfrm>
            <a:off x="311700" y="1116200"/>
            <a:ext cx="3924900" cy="35109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600">
                <a:solidFill>
                  <a:srgbClr val="E45649"/>
                </a:solidFill>
                <a:latin typeface="Courier New"/>
                <a:ea typeface="Courier New"/>
                <a:cs typeface="Courier New"/>
                <a:sym typeface="Courier New"/>
              </a:rPr>
              <a:t>apiVersion</a:t>
            </a:r>
            <a:r>
              <a:rPr lang="en" sz="1600">
                <a:solidFill>
                  <a:srgbClr val="333333"/>
                </a:solidFill>
                <a:latin typeface="Courier New"/>
                <a:ea typeface="Courier New"/>
                <a:cs typeface="Courier New"/>
                <a:sym typeface="Courier New"/>
              </a:rPr>
              <a:t>: </a:t>
            </a:r>
            <a:r>
              <a:rPr lang="en" sz="1600">
                <a:solidFill>
                  <a:srgbClr val="50A14F"/>
                </a:solidFill>
                <a:latin typeface="Courier New"/>
                <a:ea typeface="Courier New"/>
                <a:cs typeface="Courier New"/>
                <a:sym typeface="Courier New"/>
              </a:rPr>
              <a:t>apps/v1</a:t>
            </a:r>
            <a:endParaRPr sz="1600">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600">
                <a:solidFill>
                  <a:srgbClr val="E45649"/>
                </a:solidFill>
                <a:latin typeface="Courier New"/>
                <a:ea typeface="Courier New"/>
                <a:cs typeface="Courier New"/>
                <a:sym typeface="Courier New"/>
              </a:rPr>
              <a:t>kind</a:t>
            </a:r>
            <a:r>
              <a:rPr lang="en" sz="1600">
                <a:solidFill>
                  <a:srgbClr val="333333"/>
                </a:solidFill>
                <a:latin typeface="Courier New"/>
                <a:ea typeface="Courier New"/>
                <a:cs typeface="Courier New"/>
                <a:sym typeface="Courier New"/>
              </a:rPr>
              <a:t>: </a:t>
            </a:r>
            <a:r>
              <a:rPr lang="en" sz="1600">
                <a:solidFill>
                  <a:srgbClr val="50A14F"/>
                </a:solidFill>
                <a:latin typeface="Courier New"/>
                <a:ea typeface="Courier New"/>
                <a:cs typeface="Courier New"/>
                <a:sym typeface="Courier New"/>
              </a:rPr>
              <a:t>Deployment</a:t>
            </a:r>
            <a:endParaRPr sz="1600">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600">
                <a:solidFill>
                  <a:srgbClr val="E45649"/>
                </a:solidFill>
                <a:latin typeface="Courier New"/>
                <a:ea typeface="Courier New"/>
                <a:cs typeface="Courier New"/>
                <a:sym typeface="Courier New"/>
              </a:rPr>
              <a:t>metadata</a:t>
            </a:r>
            <a:r>
              <a:rPr lang="en" sz="1600">
                <a:solidFill>
                  <a:srgbClr val="333333"/>
                </a:solidFill>
                <a:latin typeface="Courier New"/>
                <a:ea typeface="Courier New"/>
                <a:cs typeface="Courier New"/>
                <a:sym typeface="Courier New"/>
              </a:rPr>
              <a:t>:</a:t>
            </a:r>
            <a:endParaRPr sz="1600">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name</a:t>
            </a:r>
            <a:r>
              <a:rPr lang="en" sz="1600">
                <a:solidFill>
                  <a:srgbClr val="333333"/>
                </a:solidFill>
                <a:latin typeface="Courier New"/>
                <a:ea typeface="Courier New"/>
                <a:cs typeface="Courier New"/>
                <a:sym typeface="Courier New"/>
              </a:rPr>
              <a:t>: </a:t>
            </a:r>
            <a:r>
              <a:rPr lang="en" sz="1600">
                <a:solidFill>
                  <a:srgbClr val="50A14F"/>
                </a:solidFill>
                <a:latin typeface="Courier New"/>
                <a:ea typeface="Courier New"/>
                <a:cs typeface="Courier New"/>
                <a:sym typeface="Courier New"/>
              </a:rPr>
              <a:t>my-deploy-ru</a:t>
            </a:r>
            <a:endParaRPr sz="1600">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600">
                <a:solidFill>
                  <a:srgbClr val="E45649"/>
                </a:solidFill>
                <a:latin typeface="Courier New"/>
                <a:ea typeface="Courier New"/>
                <a:cs typeface="Courier New"/>
                <a:sym typeface="Courier New"/>
              </a:rPr>
              <a:t>spec</a:t>
            </a:r>
            <a:r>
              <a:rPr lang="en" sz="1600">
                <a:solidFill>
                  <a:srgbClr val="333333"/>
                </a:solidFill>
                <a:latin typeface="Courier New"/>
                <a:ea typeface="Courier New"/>
                <a:cs typeface="Courier New"/>
                <a:sym typeface="Courier New"/>
              </a:rPr>
              <a:t>:</a:t>
            </a:r>
            <a:endParaRPr sz="1600">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replicas</a:t>
            </a:r>
            <a:r>
              <a:rPr lang="en" sz="1600">
                <a:solidFill>
                  <a:srgbClr val="333333"/>
                </a:solidFill>
                <a:latin typeface="Courier New"/>
                <a:ea typeface="Courier New"/>
                <a:cs typeface="Courier New"/>
                <a:sym typeface="Courier New"/>
              </a:rPr>
              <a:t>: </a:t>
            </a:r>
            <a:r>
              <a:rPr lang="en" sz="1600">
                <a:solidFill>
                  <a:srgbClr val="986801"/>
                </a:solidFill>
                <a:latin typeface="Courier New"/>
                <a:ea typeface="Courier New"/>
                <a:cs typeface="Courier New"/>
                <a:sym typeface="Courier New"/>
              </a:rPr>
              <a:t>4</a:t>
            </a:r>
            <a:endParaRPr sz="1600">
              <a:solidFill>
                <a:srgbClr val="98680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500">
                <a:solidFill>
                  <a:srgbClr val="E45649"/>
                </a:solidFill>
                <a:latin typeface="Courier New"/>
                <a:ea typeface="Courier New"/>
                <a:cs typeface="Courier New"/>
                <a:sym typeface="Courier New"/>
              </a:rPr>
              <a:t> selector:</a:t>
            </a:r>
            <a:endParaRPr sz="1500">
              <a:solidFill>
                <a:srgbClr val="98680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500">
                <a:solidFill>
                  <a:srgbClr val="986801"/>
                </a:solidFill>
                <a:latin typeface="Courier New"/>
                <a:ea typeface="Courier New"/>
                <a:cs typeface="Courier New"/>
                <a:sym typeface="Courier New"/>
              </a:rPr>
              <a:t>   </a:t>
            </a:r>
            <a:r>
              <a:rPr lang="en" sz="1500">
                <a:solidFill>
                  <a:srgbClr val="E45649"/>
                </a:solidFill>
                <a:latin typeface="Courier New"/>
                <a:ea typeface="Courier New"/>
                <a:cs typeface="Courier New"/>
                <a:sym typeface="Courier New"/>
              </a:rPr>
              <a:t>matchLabels</a:t>
            </a:r>
            <a:r>
              <a:rPr lang="en" sz="1500">
                <a:solidFill>
                  <a:srgbClr val="986801"/>
                </a:solidFill>
                <a:latin typeface="Courier New"/>
                <a:ea typeface="Courier New"/>
                <a:cs typeface="Courier New"/>
                <a:sym typeface="Courier New"/>
              </a:rPr>
              <a:t>:</a:t>
            </a:r>
            <a:endParaRPr sz="1500">
              <a:solidFill>
                <a:srgbClr val="98680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500">
                <a:solidFill>
                  <a:srgbClr val="986801"/>
                </a:solidFill>
                <a:latin typeface="Courier New"/>
                <a:ea typeface="Courier New"/>
                <a:cs typeface="Courier New"/>
                <a:sym typeface="Courier New"/>
              </a:rPr>
              <a:t>     </a:t>
            </a:r>
            <a:r>
              <a:rPr lang="en" sz="1500">
                <a:solidFill>
                  <a:srgbClr val="E45649"/>
                </a:solidFill>
                <a:latin typeface="Courier New"/>
                <a:ea typeface="Courier New"/>
                <a:cs typeface="Courier New"/>
                <a:sym typeface="Courier New"/>
              </a:rPr>
              <a:t>app</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deploy-app</a:t>
            </a:r>
            <a:endParaRPr sz="1600">
              <a:solidFill>
                <a:srgbClr val="98680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template</a:t>
            </a:r>
            <a:r>
              <a:rPr lang="en" sz="1600">
                <a:solidFill>
                  <a:srgbClr val="333333"/>
                </a:solidFill>
                <a:latin typeface="Courier New"/>
                <a:ea typeface="Courier New"/>
                <a:cs typeface="Courier New"/>
                <a:sym typeface="Courier New"/>
              </a:rPr>
              <a:t>:</a:t>
            </a:r>
            <a:endParaRPr sz="1600">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metadata</a:t>
            </a:r>
            <a:r>
              <a:rPr lang="en" sz="1600">
                <a:solidFill>
                  <a:srgbClr val="333333"/>
                </a:solidFill>
                <a:latin typeface="Courier New"/>
                <a:ea typeface="Courier New"/>
                <a:cs typeface="Courier New"/>
                <a:sym typeface="Courier New"/>
              </a:rPr>
              <a:t>:</a:t>
            </a:r>
            <a:endParaRPr sz="1600">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name</a:t>
            </a:r>
            <a:r>
              <a:rPr lang="en" sz="1600">
                <a:solidFill>
                  <a:srgbClr val="333333"/>
                </a:solidFill>
                <a:latin typeface="Courier New"/>
                <a:ea typeface="Courier New"/>
                <a:cs typeface="Courier New"/>
                <a:sym typeface="Courier New"/>
              </a:rPr>
              <a:t>: </a:t>
            </a:r>
            <a:r>
              <a:rPr lang="en" sz="1600">
                <a:solidFill>
                  <a:srgbClr val="50A14F"/>
                </a:solidFill>
                <a:latin typeface="Courier New"/>
                <a:ea typeface="Courier New"/>
                <a:cs typeface="Courier New"/>
                <a:sym typeface="Courier New"/>
              </a:rPr>
              <a:t>deploy-pod-ru</a:t>
            </a:r>
            <a:endParaRPr sz="1600">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labels</a:t>
            </a:r>
            <a:r>
              <a:rPr lang="en" sz="1600">
                <a:solidFill>
                  <a:srgbClr val="333333"/>
                </a:solidFill>
                <a:latin typeface="Courier New"/>
                <a:ea typeface="Courier New"/>
                <a:cs typeface="Courier New"/>
                <a:sym typeface="Courier New"/>
              </a:rPr>
              <a:t>:</a:t>
            </a:r>
            <a:endParaRPr sz="1600">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app</a:t>
            </a:r>
            <a:r>
              <a:rPr lang="en" sz="1600">
                <a:solidFill>
                  <a:srgbClr val="333333"/>
                </a:solidFill>
                <a:latin typeface="Courier New"/>
                <a:ea typeface="Courier New"/>
                <a:cs typeface="Courier New"/>
                <a:sym typeface="Courier New"/>
              </a:rPr>
              <a:t>: </a:t>
            </a:r>
            <a:r>
              <a:rPr lang="en" sz="1600">
                <a:solidFill>
                  <a:srgbClr val="50A14F"/>
                </a:solidFill>
                <a:latin typeface="Courier New"/>
                <a:ea typeface="Courier New"/>
                <a:cs typeface="Courier New"/>
                <a:sym typeface="Courier New"/>
              </a:rPr>
              <a:t>deploy-app-ru</a:t>
            </a:r>
            <a:endParaRPr sz="1600"/>
          </a:p>
        </p:txBody>
      </p:sp>
      <p:sp>
        <p:nvSpPr>
          <p:cNvPr id="803" name="Google Shape;803;p123"/>
          <p:cNvSpPr txBox="1">
            <a:spLocks noGrp="1"/>
          </p:cNvSpPr>
          <p:nvPr>
            <p:ph type="body" idx="1"/>
          </p:nvPr>
        </p:nvSpPr>
        <p:spPr>
          <a:xfrm>
            <a:off x="4236675" y="1116200"/>
            <a:ext cx="4642800" cy="34164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spec</a:t>
            </a:r>
            <a:r>
              <a:rPr lang="en" sz="1600">
                <a:solidFill>
                  <a:srgbClr val="333333"/>
                </a:solidFill>
                <a:latin typeface="Courier New"/>
                <a:ea typeface="Courier New"/>
                <a:cs typeface="Courier New"/>
                <a:sym typeface="Courier New"/>
              </a:rPr>
              <a:t>:</a:t>
            </a:r>
            <a:endParaRPr sz="1600">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containers</a:t>
            </a:r>
            <a:r>
              <a:rPr lang="en" sz="1600">
                <a:solidFill>
                  <a:srgbClr val="333333"/>
                </a:solidFill>
                <a:latin typeface="Courier New"/>
                <a:ea typeface="Courier New"/>
                <a:cs typeface="Courier New"/>
                <a:sym typeface="Courier New"/>
              </a:rPr>
              <a:t>:</a:t>
            </a:r>
            <a:endParaRPr sz="1600"/>
          </a:p>
          <a:p>
            <a:pPr marL="0" lvl="0" indent="0" algn="l" rtl="0">
              <a:lnSpc>
                <a:spcPct val="100000"/>
              </a:lnSpc>
              <a:spcBef>
                <a:spcPts val="0"/>
              </a:spcBef>
              <a:spcAft>
                <a:spcPts val="0"/>
              </a:spcAft>
              <a:buClr>
                <a:schemeClr val="dk1"/>
              </a:buClr>
              <a:buSzPts val="1100"/>
              <a:buFont typeface="Arial"/>
              <a:buNone/>
            </a:pPr>
            <a:r>
              <a:rPr lang="en" sz="1600">
                <a:solidFill>
                  <a:srgbClr val="333333"/>
                </a:solidFill>
                <a:latin typeface="Courier New"/>
                <a:ea typeface="Courier New"/>
                <a:cs typeface="Courier New"/>
                <a:sym typeface="Courier New"/>
              </a:rPr>
              <a:t>     - </a:t>
            </a:r>
            <a:r>
              <a:rPr lang="en" sz="1600">
                <a:solidFill>
                  <a:srgbClr val="E45649"/>
                </a:solidFill>
                <a:latin typeface="Courier New"/>
                <a:ea typeface="Courier New"/>
                <a:cs typeface="Courier New"/>
                <a:sym typeface="Courier New"/>
              </a:rPr>
              <a:t>image</a:t>
            </a:r>
            <a:r>
              <a:rPr lang="en" sz="1600">
                <a:solidFill>
                  <a:srgbClr val="333333"/>
                </a:solidFill>
                <a:latin typeface="Courier New"/>
                <a:ea typeface="Courier New"/>
                <a:cs typeface="Courier New"/>
                <a:sym typeface="Courier New"/>
              </a:rPr>
              <a:t>: </a:t>
            </a:r>
            <a:r>
              <a:rPr lang="en" sz="1600">
                <a:solidFill>
                  <a:srgbClr val="50A14F"/>
                </a:solidFill>
                <a:latin typeface="Courier New"/>
                <a:ea typeface="Courier New"/>
                <a:cs typeface="Courier New"/>
                <a:sym typeface="Courier New"/>
              </a:rPr>
              <a:t>aamirpinger/helloworld</a:t>
            </a:r>
            <a:endParaRPr sz="1600">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name</a:t>
            </a:r>
            <a:r>
              <a:rPr lang="en" sz="1600">
                <a:solidFill>
                  <a:srgbClr val="333333"/>
                </a:solidFill>
                <a:latin typeface="Courier New"/>
                <a:ea typeface="Courier New"/>
                <a:cs typeface="Courier New"/>
                <a:sym typeface="Courier New"/>
              </a:rPr>
              <a:t>: </a:t>
            </a:r>
            <a:r>
              <a:rPr lang="en" sz="1600">
                <a:solidFill>
                  <a:srgbClr val="50A14F"/>
                </a:solidFill>
                <a:latin typeface="Courier New"/>
                <a:ea typeface="Courier New"/>
                <a:cs typeface="Courier New"/>
                <a:sym typeface="Courier New"/>
              </a:rPr>
              <a:t>container</a:t>
            </a:r>
            <a:endParaRPr sz="1600">
              <a:solidFill>
                <a:srgbClr val="50A14F"/>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strategy</a:t>
            </a:r>
            <a:r>
              <a:rPr lang="en" sz="1600">
                <a:solidFill>
                  <a:srgbClr val="333333"/>
                </a:solidFill>
                <a:latin typeface="Courier New"/>
                <a:ea typeface="Courier New"/>
                <a:cs typeface="Courier New"/>
                <a:sym typeface="Courier New"/>
              </a:rPr>
              <a:t>:</a:t>
            </a:r>
            <a:endParaRPr sz="1600">
              <a:solidFill>
                <a:srgbClr val="333333"/>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rollingUpdate</a:t>
            </a:r>
            <a:r>
              <a:rPr lang="en" sz="1600">
                <a:solidFill>
                  <a:srgbClr val="333333"/>
                </a:solidFill>
                <a:latin typeface="Courier New"/>
                <a:ea typeface="Courier New"/>
                <a:cs typeface="Courier New"/>
                <a:sym typeface="Courier New"/>
              </a:rPr>
              <a:t>:</a:t>
            </a:r>
            <a:endParaRPr sz="1600">
              <a:solidFill>
                <a:srgbClr val="333333"/>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maxSurge</a:t>
            </a:r>
            <a:r>
              <a:rPr lang="en" sz="1600">
                <a:solidFill>
                  <a:srgbClr val="333333"/>
                </a:solidFill>
                <a:latin typeface="Courier New"/>
                <a:ea typeface="Courier New"/>
                <a:cs typeface="Courier New"/>
                <a:sym typeface="Courier New"/>
              </a:rPr>
              <a:t>: </a:t>
            </a:r>
            <a:r>
              <a:rPr lang="en" sz="1600">
                <a:solidFill>
                  <a:srgbClr val="986801"/>
                </a:solidFill>
                <a:latin typeface="Courier New"/>
                <a:ea typeface="Courier New"/>
                <a:cs typeface="Courier New"/>
                <a:sym typeface="Courier New"/>
              </a:rPr>
              <a:t>1</a:t>
            </a:r>
            <a:endParaRPr sz="1600">
              <a:solidFill>
                <a:srgbClr val="986801"/>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maxUnavailable</a:t>
            </a:r>
            <a:r>
              <a:rPr lang="en" sz="1600">
                <a:solidFill>
                  <a:srgbClr val="333333"/>
                </a:solidFill>
                <a:latin typeface="Courier New"/>
                <a:ea typeface="Courier New"/>
                <a:cs typeface="Courier New"/>
                <a:sym typeface="Courier New"/>
              </a:rPr>
              <a:t>: </a:t>
            </a:r>
            <a:r>
              <a:rPr lang="en" sz="1600">
                <a:solidFill>
                  <a:srgbClr val="986801"/>
                </a:solidFill>
                <a:latin typeface="Courier New"/>
                <a:ea typeface="Courier New"/>
                <a:cs typeface="Courier New"/>
                <a:sym typeface="Courier New"/>
              </a:rPr>
              <a:t>0</a:t>
            </a:r>
            <a:endParaRPr sz="1600">
              <a:solidFill>
                <a:srgbClr val="986801"/>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type</a:t>
            </a:r>
            <a:r>
              <a:rPr lang="en" sz="1600">
                <a:solidFill>
                  <a:srgbClr val="333333"/>
                </a:solidFill>
                <a:latin typeface="Courier New"/>
                <a:ea typeface="Courier New"/>
                <a:cs typeface="Courier New"/>
                <a:sym typeface="Courier New"/>
              </a:rPr>
              <a:t>: </a:t>
            </a:r>
            <a:r>
              <a:rPr lang="en" sz="1600">
                <a:solidFill>
                  <a:srgbClr val="50A14F"/>
                </a:solidFill>
                <a:latin typeface="Courier New"/>
                <a:ea typeface="Courier New"/>
                <a:cs typeface="Courier New"/>
                <a:sym typeface="Courier New"/>
              </a:rPr>
              <a:t>RollingUpdate</a:t>
            </a:r>
            <a:endParaRPr sz="1600">
              <a:solidFill>
                <a:srgbClr val="50A14F"/>
              </a:solidFill>
              <a:latin typeface="Courier New"/>
              <a:ea typeface="Courier New"/>
              <a:cs typeface="Courier New"/>
              <a:sym typeface="Courier New"/>
            </a:endParaRPr>
          </a:p>
          <a:p>
            <a:pPr marL="0" lvl="0" indent="0" algn="l" rtl="0">
              <a:lnSpc>
                <a:spcPct val="135714"/>
              </a:lnSpc>
              <a:spcBef>
                <a:spcPts val="0"/>
              </a:spcBef>
              <a:spcAft>
                <a:spcPts val="0"/>
              </a:spcAft>
              <a:buNone/>
            </a:pPr>
            <a:endParaRPr sz="1600">
              <a:solidFill>
                <a:srgbClr val="E45649"/>
              </a:solidFill>
              <a:latin typeface="Courier New"/>
              <a:ea typeface="Courier New"/>
              <a:cs typeface="Courier New"/>
              <a:sym typeface="Courier New"/>
            </a:endParaRPr>
          </a:p>
          <a:p>
            <a:pPr marL="0" lvl="0" indent="0" algn="l" rtl="0">
              <a:lnSpc>
                <a:spcPct val="135714"/>
              </a:lnSpc>
              <a:spcBef>
                <a:spcPts val="0"/>
              </a:spcBef>
              <a:spcAft>
                <a:spcPts val="0"/>
              </a:spcAft>
              <a:buNone/>
            </a:pPr>
            <a:endParaRPr sz="1600" b="1" u="sng">
              <a:solidFill>
                <a:srgbClr val="98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1600">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1600"/>
          </a:p>
          <a:p>
            <a:pPr marL="0" lvl="0" indent="0" algn="l" rtl="0">
              <a:lnSpc>
                <a:spcPct val="100000"/>
              </a:lnSpc>
              <a:spcBef>
                <a:spcPts val="0"/>
              </a:spcBef>
              <a:spcAft>
                <a:spcPts val="0"/>
              </a:spcAft>
              <a:buNone/>
            </a:pPr>
            <a:endParaRPr sz="1600">
              <a:solidFill>
                <a:srgbClr val="E45649"/>
              </a:solidFill>
              <a:latin typeface="Courier New"/>
              <a:ea typeface="Courier New"/>
              <a:cs typeface="Courier New"/>
              <a:sym typeface="Courier New"/>
            </a:endParaRPr>
          </a:p>
        </p:txBody>
      </p:sp>
      <p:grpSp>
        <p:nvGrpSpPr>
          <p:cNvPr id="804" name="Google Shape;804;p123"/>
          <p:cNvGrpSpPr/>
          <p:nvPr/>
        </p:nvGrpSpPr>
        <p:grpSpPr>
          <a:xfrm>
            <a:off x="4240325" y="3356121"/>
            <a:ext cx="4651500" cy="1613629"/>
            <a:chOff x="3859325" y="2822721"/>
            <a:chExt cx="4651500" cy="1613629"/>
          </a:xfrm>
        </p:grpSpPr>
        <p:sp>
          <p:nvSpPr>
            <p:cNvPr id="805" name="Google Shape;805;p123"/>
            <p:cNvSpPr txBox="1"/>
            <p:nvPr/>
          </p:nvSpPr>
          <p:spPr>
            <a:xfrm>
              <a:off x="3859325" y="3284350"/>
              <a:ext cx="4651500" cy="11520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 b="1"/>
                <a:t>maxUnavailable</a:t>
              </a:r>
              <a:r>
                <a:rPr lang="en"/>
                <a:t>: 0 will make sure pods unavailability cannot be less than desired replica count. In our case desired replica count is 4</a:t>
              </a:r>
              <a:endParaRPr/>
            </a:p>
          </p:txBody>
        </p:sp>
        <p:sp>
          <p:nvSpPr>
            <p:cNvPr id="806" name="Google Shape;806;p123"/>
            <p:cNvSpPr/>
            <p:nvPr/>
          </p:nvSpPr>
          <p:spPr>
            <a:xfrm>
              <a:off x="7004650" y="2822721"/>
              <a:ext cx="768500" cy="456227"/>
            </a:xfrm>
            <a:custGeom>
              <a:avLst/>
              <a:gdLst/>
              <a:ahLst/>
              <a:cxnLst/>
              <a:rect l="l" t="t" r="r" b="b"/>
              <a:pathLst>
                <a:path w="30740" h="31551" extrusionOk="0">
                  <a:moveTo>
                    <a:pt x="0" y="2176"/>
                  </a:moveTo>
                  <a:cubicBezTo>
                    <a:pt x="4390" y="2176"/>
                    <a:pt x="21215" y="-2720"/>
                    <a:pt x="26338" y="2176"/>
                  </a:cubicBezTo>
                  <a:cubicBezTo>
                    <a:pt x="31461" y="7072"/>
                    <a:pt x="30006" y="26655"/>
                    <a:pt x="30740" y="31551"/>
                  </a:cubicBezTo>
                </a:path>
              </a:pathLst>
            </a:custGeom>
            <a:noFill/>
            <a:ln w="28575" cap="flat" cmpd="sng">
              <a:solidFill>
                <a:srgbClr val="0000FF"/>
              </a:solidFill>
              <a:prstDash val="solid"/>
              <a:round/>
              <a:headEnd type="triangle" w="med" len="med"/>
              <a:tailEnd type="none" w="med" len="med"/>
            </a:ln>
          </p:spPr>
        </p:sp>
      </p:gr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1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Deployment</a:t>
            </a:r>
            <a:endParaRPr/>
          </a:p>
        </p:txBody>
      </p:sp>
      <p:sp>
        <p:nvSpPr>
          <p:cNvPr id="812" name="Google Shape;812;p124"/>
          <p:cNvSpPr txBox="1">
            <a:spLocks noGrp="1"/>
          </p:cNvSpPr>
          <p:nvPr>
            <p:ph type="body" idx="1"/>
          </p:nvPr>
        </p:nvSpPr>
        <p:spPr>
          <a:xfrm>
            <a:off x="311700" y="1116200"/>
            <a:ext cx="3924900" cy="35109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600">
                <a:solidFill>
                  <a:srgbClr val="E45649"/>
                </a:solidFill>
                <a:latin typeface="Courier New"/>
                <a:ea typeface="Courier New"/>
                <a:cs typeface="Courier New"/>
                <a:sym typeface="Courier New"/>
              </a:rPr>
              <a:t>apiVersion</a:t>
            </a:r>
            <a:r>
              <a:rPr lang="en" sz="1600">
                <a:solidFill>
                  <a:srgbClr val="333333"/>
                </a:solidFill>
                <a:latin typeface="Courier New"/>
                <a:ea typeface="Courier New"/>
                <a:cs typeface="Courier New"/>
                <a:sym typeface="Courier New"/>
              </a:rPr>
              <a:t>: </a:t>
            </a:r>
            <a:r>
              <a:rPr lang="en" sz="1600">
                <a:solidFill>
                  <a:srgbClr val="50A14F"/>
                </a:solidFill>
                <a:latin typeface="Courier New"/>
                <a:ea typeface="Courier New"/>
                <a:cs typeface="Courier New"/>
                <a:sym typeface="Courier New"/>
              </a:rPr>
              <a:t>apps/v1</a:t>
            </a:r>
            <a:endParaRPr sz="1600">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600">
                <a:solidFill>
                  <a:srgbClr val="E45649"/>
                </a:solidFill>
                <a:latin typeface="Courier New"/>
                <a:ea typeface="Courier New"/>
                <a:cs typeface="Courier New"/>
                <a:sym typeface="Courier New"/>
              </a:rPr>
              <a:t>kind</a:t>
            </a:r>
            <a:r>
              <a:rPr lang="en" sz="1600">
                <a:solidFill>
                  <a:srgbClr val="333333"/>
                </a:solidFill>
                <a:latin typeface="Courier New"/>
                <a:ea typeface="Courier New"/>
                <a:cs typeface="Courier New"/>
                <a:sym typeface="Courier New"/>
              </a:rPr>
              <a:t>: </a:t>
            </a:r>
            <a:r>
              <a:rPr lang="en" sz="1600">
                <a:solidFill>
                  <a:srgbClr val="50A14F"/>
                </a:solidFill>
                <a:latin typeface="Courier New"/>
                <a:ea typeface="Courier New"/>
                <a:cs typeface="Courier New"/>
                <a:sym typeface="Courier New"/>
              </a:rPr>
              <a:t>Deployment</a:t>
            </a:r>
            <a:endParaRPr sz="1600">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600">
                <a:solidFill>
                  <a:srgbClr val="E45649"/>
                </a:solidFill>
                <a:latin typeface="Courier New"/>
                <a:ea typeface="Courier New"/>
                <a:cs typeface="Courier New"/>
                <a:sym typeface="Courier New"/>
              </a:rPr>
              <a:t>metadata</a:t>
            </a:r>
            <a:r>
              <a:rPr lang="en" sz="1600">
                <a:solidFill>
                  <a:srgbClr val="333333"/>
                </a:solidFill>
                <a:latin typeface="Courier New"/>
                <a:ea typeface="Courier New"/>
                <a:cs typeface="Courier New"/>
                <a:sym typeface="Courier New"/>
              </a:rPr>
              <a:t>:</a:t>
            </a:r>
            <a:endParaRPr sz="1600">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name</a:t>
            </a:r>
            <a:r>
              <a:rPr lang="en" sz="1600">
                <a:solidFill>
                  <a:srgbClr val="333333"/>
                </a:solidFill>
                <a:latin typeface="Courier New"/>
                <a:ea typeface="Courier New"/>
                <a:cs typeface="Courier New"/>
                <a:sym typeface="Courier New"/>
              </a:rPr>
              <a:t>: </a:t>
            </a:r>
            <a:r>
              <a:rPr lang="en" sz="1600">
                <a:solidFill>
                  <a:srgbClr val="50A14F"/>
                </a:solidFill>
                <a:latin typeface="Courier New"/>
                <a:ea typeface="Courier New"/>
                <a:cs typeface="Courier New"/>
                <a:sym typeface="Courier New"/>
              </a:rPr>
              <a:t>my-deploy-ru</a:t>
            </a:r>
            <a:endParaRPr sz="1600">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600">
                <a:solidFill>
                  <a:srgbClr val="E45649"/>
                </a:solidFill>
                <a:latin typeface="Courier New"/>
                <a:ea typeface="Courier New"/>
                <a:cs typeface="Courier New"/>
                <a:sym typeface="Courier New"/>
              </a:rPr>
              <a:t>spec</a:t>
            </a:r>
            <a:r>
              <a:rPr lang="en" sz="1600">
                <a:solidFill>
                  <a:srgbClr val="333333"/>
                </a:solidFill>
                <a:latin typeface="Courier New"/>
                <a:ea typeface="Courier New"/>
                <a:cs typeface="Courier New"/>
                <a:sym typeface="Courier New"/>
              </a:rPr>
              <a:t>:</a:t>
            </a:r>
            <a:endParaRPr sz="1600">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replicas</a:t>
            </a:r>
            <a:r>
              <a:rPr lang="en" sz="1600">
                <a:solidFill>
                  <a:srgbClr val="333333"/>
                </a:solidFill>
                <a:latin typeface="Courier New"/>
                <a:ea typeface="Courier New"/>
                <a:cs typeface="Courier New"/>
                <a:sym typeface="Courier New"/>
              </a:rPr>
              <a:t>: </a:t>
            </a:r>
            <a:r>
              <a:rPr lang="en" sz="1600">
                <a:solidFill>
                  <a:srgbClr val="986801"/>
                </a:solidFill>
                <a:latin typeface="Courier New"/>
                <a:ea typeface="Courier New"/>
                <a:cs typeface="Courier New"/>
                <a:sym typeface="Courier New"/>
              </a:rPr>
              <a:t>4</a:t>
            </a:r>
            <a:endParaRPr sz="1600">
              <a:solidFill>
                <a:srgbClr val="98680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500">
                <a:solidFill>
                  <a:srgbClr val="E45649"/>
                </a:solidFill>
                <a:latin typeface="Courier New"/>
                <a:ea typeface="Courier New"/>
                <a:cs typeface="Courier New"/>
                <a:sym typeface="Courier New"/>
              </a:rPr>
              <a:t> selector:</a:t>
            </a:r>
            <a:endParaRPr sz="1500">
              <a:solidFill>
                <a:srgbClr val="98680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500">
                <a:solidFill>
                  <a:srgbClr val="986801"/>
                </a:solidFill>
                <a:latin typeface="Courier New"/>
                <a:ea typeface="Courier New"/>
                <a:cs typeface="Courier New"/>
                <a:sym typeface="Courier New"/>
              </a:rPr>
              <a:t>   </a:t>
            </a:r>
            <a:r>
              <a:rPr lang="en" sz="1500">
                <a:solidFill>
                  <a:srgbClr val="E45649"/>
                </a:solidFill>
                <a:latin typeface="Courier New"/>
                <a:ea typeface="Courier New"/>
                <a:cs typeface="Courier New"/>
                <a:sym typeface="Courier New"/>
              </a:rPr>
              <a:t>matchLabels</a:t>
            </a:r>
            <a:r>
              <a:rPr lang="en" sz="1500">
                <a:solidFill>
                  <a:srgbClr val="986801"/>
                </a:solidFill>
                <a:latin typeface="Courier New"/>
                <a:ea typeface="Courier New"/>
                <a:cs typeface="Courier New"/>
                <a:sym typeface="Courier New"/>
              </a:rPr>
              <a:t>:</a:t>
            </a:r>
            <a:endParaRPr sz="1500">
              <a:solidFill>
                <a:srgbClr val="98680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500">
                <a:solidFill>
                  <a:srgbClr val="986801"/>
                </a:solidFill>
                <a:latin typeface="Courier New"/>
                <a:ea typeface="Courier New"/>
                <a:cs typeface="Courier New"/>
                <a:sym typeface="Courier New"/>
              </a:rPr>
              <a:t>     </a:t>
            </a:r>
            <a:r>
              <a:rPr lang="en" sz="1500">
                <a:solidFill>
                  <a:srgbClr val="E45649"/>
                </a:solidFill>
                <a:latin typeface="Courier New"/>
                <a:ea typeface="Courier New"/>
                <a:cs typeface="Courier New"/>
                <a:sym typeface="Courier New"/>
              </a:rPr>
              <a:t>app</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deploy-app</a:t>
            </a:r>
            <a:endParaRPr sz="1600">
              <a:solidFill>
                <a:srgbClr val="98680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template</a:t>
            </a:r>
            <a:r>
              <a:rPr lang="en" sz="1600">
                <a:solidFill>
                  <a:srgbClr val="333333"/>
                </a:solidFill>
                <a:latin typeface="Courier New"/>
                <a:ea typeface="Courier New"/>
                <a:cs typeface="Courier New"/>
                <a:sym typeface="Courier New"/>
              </a:rPr>
              <a:t>:</a:t>
            </a:r>
            <a:endParaRPr sz="1600">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metadata</a:t>
            </a:r>
            <a:r>
              <a:rPr lang="en" sz="1600">
                <a:solidFill>
                  <a:srgbClr val="333333"/>
                </a:solidFill>
                <a:latin typeface="Courier New"/>
                <a:ea typeface="Courier New"/>
                <a:cs typeface="Courier New"/>
                <a:sym typeface="Courier New"/>
              </a:rPr>
              <a:t>:</a:t>
            </a:r>
            <a:endParaRPr sz="1600">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name</a:t>
            </a:r>
            <a:r>
              <a:rPr lang="en" sz="1600">
                <a:solidFill>
                  <a:srgbClr val="333333"/>
                </a:solidFill>
                <a:latin typeface="Courier New"/>
                <a:ea typeface="Courier New"/>
                <a:cs typeface="Courier New"/>
                <a:sym typeface="Courier New"/>
              </a:rPr>
              <a:t>: </a:t>
            </a:r>
            <a:r>
              <a:rPr lang="en" sz="1600">
                <a:solidFill>
                  <a:srgbClr val="50A14F"/>
                </a:solidFill>
                <a:latin typeface="Courier New"/>
                <a:ea typeface="Courier New"/>
                <a:cs typeface="Courier New"/>
                <a:sym typeface="Courier New"/>
              </a:rPr>
              <a:t>deploy-pod-ru</a:t>
            </a:r>
            <a:endParaRPr sz="1600">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labels</a:t>
            </a:r>
            <a:r>
              <a:rPr lang="en" sz="1600">
                <a:solidFill>
                  <a:srgbClr val="333333"/>
                </a:solidFill>
                <a:latin typeface="Courier New"/>
                <a:ea typeface="Courier New"/>
                <a:cs typeface="Courier New"/>
                <a:sym typeface="Courier New"/>
              </a:rPr>
              <a:t>:</a:t>
            </a:r>
            <a:endParaRPr sz="1600">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app</a:t>
            </a:r>
            <a:r>
              <a:rPr lang="en" sz="1600">
                <a:solidFill>
                  <a:srgbClr val="333333"/>
                </a:solidFill>
                <a:latin typeface="Courier New"/>
                <a:ea typeface="Courier New"/>
                <a:cs typeface="Courier New"/>
                <a:sym typeface="Courier New"/>
              </a:rPr>
              <a:t>: </a:t>
            </a:r>
            <a:r>
              <a:rPr lang="en" sz="1600">
                <a:solidFill>
                  <a:srgbClr val="50A14F"/>
                </a:solidFill>
                <a:latin typeface="Courier New"/>
                <a:ea typeface="Courier New"/>
                <a:cs typeface="Courier New"/>
                <a:sym typeface="Courier New"/>
              </a:rPr>
              <a:t>deploy-app-ru</a:t>
            </a:r>
            <a:endParaRPr sz="1600"/>
          </a:p>
        </p:txBody>
      </p:sp>
      <p:sp>
        <p:nvSpPr>
          <p:cNvPr id="813" name="Google Shape;813;p124"/>
          <p:cNvSpPr txBox="1">
            <a:spLocks noGrp="1"/>
          </p:cNvSpPr>
          <p:nvPr>
            <p:ph type="body" idx="1"/>
          </p:nvPr>
        </p:nvSpPr>
        <p:spPr>
          <a:xfrm>
            <a:off x="4236675" y="1116200"/>
            <a:ext cx="4642800" cy="34164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spec</a:t>
            </a:r>
            <a:r>
              <a:rPr lang="en" sz="1600">
                <a:solidFill>
                  <a:srgbClr val="333333"/>
                </a:solidFill>
                <a:latin typeface="Courier New"/>
                <a:ea typeface="Courier New"/>
                <a:cs typeface="Courier New"/>
                <a:sym typeface="Courier New"/>
              </a:rPr>
              <a:t>:</a:t>
            </a:r>
            <a:endParaRPr sz="1600">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containers</a:t>
            </a:r>
            <a:r>
              <a:rPr lang="en" sz="1600">
                <a:solidFill>
                  <a:srgbClr val="333333"/>
                </a:solidFill>
                <a:latin typeface="Courier New"/>
                <a:ea typeface="Courier New"/>
                <a:cs typeface="Courier New"/>
                <a:sym typeface="Courier New"/>
              </a:rPr>
              <a:t>:</a:t>
            </a:r>
            <a:endParaRPr sz="1600"/>
          </a:p>
          <a:p>
            <a:pPr marL="0" lvl="0" indent="0" algn="l" rtl="0">
              <a:lnSpc>
                <a:spcPct val="100000"/>
              </a:lnSpc>
              <a:spcBef>
                <a:spcPts val="0"/>
              </a:spcBef>
              <a:spcAft>
                <a:spcPts val="0"/>
              </a:spcAft>
              <a:buClr>
                <a:schemeClr val="dk1"/>
              </a:buClr>
              <a:buSzPts val="1100"/>
              <a:buFont typeface="Arial"/>
              <a:buNone/>
            </a:pPr>
            <a:r>
              <a:rPr lang="en" sz="1600">
                <a:solidFill>
                  <a:srgbClr val="333333"/>
                </a:solidFill>
                <a:latin typeface="Courier New"/>
                <a:ea typeface="Courier New"/>
                <a:cs typeface="Courier New"/>
                <a:sym typeface="Courier New"/>
              </a:rPr>
              <a:t>     - </a:t>
            </a:r>
            <a:r>
              <a:rPr lang="en" sz="1600">
                <a:solidFill>
                  <a:srgbClr val="E45649"/>
                </a:solidFill>
                <a:latin typeface="Courier New"/>
                <a:ea typeface="Courier New"/>
                <a:cs typeface="Courier New"/>
                <a:sym typeface="Courier New"/>
              </a:rPr>
              <a:t>image</a:t>
            </a:r>
            <a:r>
              <a:rPr lang="en" sz="1600">
                <a:solidFill>
                  <a:srgbClr val="333333"/>
                </a:solidFill>
                <a:latin typeface="Courier New"/>
                <a:ea typeface="Courier New"/>
                <a:cs typeface="Courier New"/>
                <a:sym typeface="Courier New"/>
              </a:rPr>
              <a:t>: </a:t>
            </a:r>
            <a:r>
              <a:rPr lang="en" sz="1600">
                <a:solidFill>
                  <a:srgbClr val="50A14F"/>
                </a:solidFill>
                <a:latin typeface="Courier New"/>
                <a:ea typeface="Courier New"/>
                <a:cs typeface="Courier New"/>
                <a:sym typeface="Courier New"/>
              </a:rPr>
              <a:t>aamirpinger/helloworld</a:t>
            </a:r>
            <a:endParaRPr sz="1600">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name</a:t>
            </a:r>
            <a:r>
              <a:rPr lang="en" sz="1600">
                <a:solidFill>
                  <a:srgbClr val="333333"/>
                </a:solidFill>
                <a:latin typeface="Courier New"/>
                <a:ea typeface="Courier New"/>
                <a:cs typeface="Courier New"/>
                <a:sym typeface="Courier New"/>
              </a:rPr>
              <a:t>: </a:t>
            </a:r>
            <a:r>
              <a:rPr lang="en" sz="1600">
                <a:solidFill>
                  <a:srgbClr val="50A14F"/>
                </a:solidFill>
                <a:latin typeface="Courier New"/>
                <a:ea typeface="Courier New"/>
                <a:cs typeface="Courier New"/>
                <a:sym typeface="Courier New"/>
              </a:rPr>
              <a:t>container</a:t>
            </a:r>
            <a:endParaRPr sz="1600">
              <a:solidFill>
                <a:srgbClr val="50A14F"/>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strategy</a:t>
            </a:r>
            <a:r>
              <a:rPr lang="en" sz="1600">
                <a:solidFill>
                  <a:srgbClr val="333333"/>
                </a:solidFill>
                <a:latin typeface="Courier New"/>
                <a:ea typeface="Courier New"/>
                <a:cs typeface="Courier New"/>
                <a:sym typeface="Courier New"/>
              </a:rPr>
              <a:t>:</a:t>
            </a:r>
            <a:endParaRPr sz="1600">
              <a:solidFill>
                <a:srgbClr val="333333"/>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rollingUpdate</a:t>
            </a:r>
            <a:r>
              <a:rPr lang="en" sz="1600">
                <a:solidFill>
                  <a:srgbClr val="333333"/>
                </a:solidFill>
                <a:latin typeface="Courier New"/>
                <a:ea typeface="Courier New"/>
                <a:cs typeface="Courier New"/>
                <a:sym typeface="Courier New"/>
              </a:rPr>
              <a:t>:</a:t>
            </a:r>
            <a:endParaRPr sz="1600">
              <a:solidFill>
                <a:srgbClr val="333333"/>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maxSurge</a:t>
            </a:r>
            <a:r>
              <a:rPr lang="en" sz="1600">
                <a:solidFill>
                  <a:srgbClr val="333333"/>
                </a:solidFill>
                <a:latin typeface="Courier New"/>
                <a:ea typeface="Courier New"/>
                <a:cs typeface="Courier New"/>
                <a:sym typeface="Courier New"/>
              </a:rPr>
              <a:t>: </a:t>
            </a:r>
            <a:r>
              <a:rPr lang="en" sz="1600">
                <a:solidFill>
                  <a:srgbClr val="986801"/>
                </a:solidFill>
                <a:latin typeface="Courier New"/>
                <a:ea typeface="Courier New"/>
                <a:cs typeface="Courier New"/>
                <a:sym typeface="Courier New"/>
              </a:rPr>
              <a:t>1</a:t>
            </a:r>
            <a:endParaRPr sz="1600">
              <a:solidFill>
                <a:srgbClr val="986801"/>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maxUnavailable</a:t>
            </a:r>
            <a:r>
              <a:rPr lang="en" sz="1600">
                <a:solidFill>
                  <a:srgbClr val="333333"/>
                </a:solidFill>
                <a:latin typeface="Courier New"/>
                <a:ea typeface="Courier New"/>
                <a:cs typeface="Courier New"/>
                <a:sym typeface="Courier New"/>
              </a:rPr>
              <a:t>: </a:t>
            </a:r>
            <a:r>
              <a:rPr lang="en" sz="1600">
                <a:solidFill>
                  <a:srgbClr val="986801"/>
                </a:solidFill>
                <a:latin typeface="Courier New"/>
                <a:ea typeface="Courier New"/>
                <a:cs typeface="Courier New"/>
                <a:sym typeface="Courier New"/>
              </a:rPr>
              <a:t>0</a:t>
            </a:r>
            <a:endParaRPr sz="1600">
              <a:solidFill>
                <a:srgbClr val="986801"/>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type</a:t>
            </a:r>
            <a:r>
              <a:rPr lang="en" sz="1600">
                <a:solidFill>
                  <a:srgbClr val="333333"/>
                </a:solidFill>
                <a:latin typeface="Courier New"/>
                <a:ea typeface="Courier New"/>
                <a:cs typeface="Courier New"/>
                <a:sym typeface="Courier New"/>
              </a:rPr>
              <a:t>: </a:t>
            </a:r>
            <a:r>
              <a:rPr lang="en" sz="1600">
                <a:solidFill>
                  <a:srgbClr val="50A14F"/>
                </a:solidFill>
                <a:latin typeface="Courier New"/>
                <a:ea typeface="Courier New"/>
                <a:cs typeface="Courier New"/>
                <a:sym typeface="Courier New"/>
              </a:rPr>
              <a:t>RollingUpdate</a:t>
            </a:r>
            <a:endParaRPr sz="1600">
              <a:solidFill>
                <a:srgbClr val="50A14F"/>
              </a:solidFill>
              <a:latin typeface="Courier New"/>
              <a:ea typeface="Courier New"/>
              <a:cs typeface="Courier New"/>
              <a:sym typeface="Courier New"/>
            </a:endParaRPr>
          </a:p>
          <a:p>
            <a:pPr marL="0" lvl="0" indent="0" algn="l" rtl="0">
              <a:lnSpc>
                <a:spcPct val="135714"/>
              </a:lnSpc>
              <a:spcBef>
                <a:spcPts val="0"/>
              </a:spcBef>
              <a:spcAft>
                <a:spcPts val="0"/>
              </a:spcAft>
              <a:buNone/>
            </a:pPr>
            <a:endParaRPr sz="1600">
              <a:solidFill>
                <a:srgbClr val="E45649"/>
              </a:solidFill>
              <a:latin typeface="Courier New"/>
              <a:ea typeface="Courier New"/>
              <a:cs typeface="Courier New"/>
              <a:sym typeface="Courier New"/>
            </a:endParaRPr>
          </a:p>
          <a:p>
            <a:pPr marL="0" lvl="0" indent="0" algn="l" rtl="0">
              <a:lnSpc>
                <a:spcPct val="135714"/>
              </a:lnSpc>
              <a:spcBef>
                <a:spcPts val="0"/>
              </a:spcBef>
              <a:spcAft>
                <a:spcPts val="0"/>
              </a:spcAft>
              <a:buNone/>
            </a:pPr>
            <a:endParaRPr sz="1600" b="1" u="sng">
              <a:solidFill>
                <a:srgbClr val="98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1600">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1600"/>
          </a:p>
          <a:p>
            <a:pPr marL="0" lvl="0" indent="0" algn="l" rtl="0">
              <a:lnSpc>
                <a:spcPct val="100000"/>
              </a:lnSpc>
              <a:spcBef>
                <a:spcPts val="0"/>
              </a:spcBef>
              <a:spcAft>
                <a:spcPts val="0"/>
              </a:spcAft>
              <a:buNone/>
            </a:pPr>
            <a:endParaRPr sz="1600">
              <a:solidFill>
                <a:srgbClr val="E45649"/>
              </a:solidFill>
              <a:latin typeface="Courier New"/>
              <a:ea typeface="Courier New"/>
              <a:cs typeface="Courier New"/>
              <a:sym typeface="Courier New"/>
            </a:endParaRPr>
          </a:p>
        </p:txBody>
      </p:sp>
      <p:grpSp>
        <p:nvGrpSpPr>
          <p:cNvPr id="814" name="Google Shape;814;p124"/>
          <p:cNvGrpSpPr/>
          <p:nvPr/>
        </p:nvGrpSpPr>
        <p:grpSpPr>
          <a:xfrm>
            <a:off x="4240325" y="3239650"/>
            <a:ext cx="4651500" cy="1730100"/>
            <a:chOff x="3859325" y="2706250"/>
            <a:chExt cx="4651500" cy="1730100"/>
          </a:xfrm>
        </p:grpSpPr>
        <p:sp>
          <p:nvSpPr>
            <p:cNvPr id="815" name="Google Shape;815;p124"/>
            <p:cNvSpPr txBox="1"/>
            <p:nvPr/>
          </p:nvSpPr>
          <p:spPr>
            <a:xfrm>
              <a:off x="3859325" y="3284350"/>
              <a:ext cx="4651500" cy="11520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457200" lvl="0" indent="-317500" algn="l" rtl="0">
                <a:spcBef>
                  <a:spcPts val="0"/>
                </a:spcBef>
                <a:spcAft>
                  <a:spcPts val="0"/>
                </a:spcAft>
                <a:buClr>
                  <a:schemeClr val="dk1"/>
                </a:buClr>
                <a:buSzPts val="1400"/>
                <a:buChar char="●"/>
              </a:pPr>
              <a:r>
                <a:rPr lang="en" b="1">
                  <a:solidFill>
                    <a:schemeClr val="dk1"/>
                  </a:solidFill>
                </a:rPr>
                <a:t>maxUnavailable</a:t>
              </a:r>
              <a:r>
                <a:rPr lang="en">
                  <a:solidFill>
                    <a:schemeClr val="dk1"/>
                  </a:solidFill>
                </a:rPr>
                <a:t> determines how many pod can be unavailable during the update process. Default is number nearest round off to 25% of replica count. I.e. availability of Pod will be minimum 75% of desired replica count</a:t>
              </a:r>
              <a:endParaRPr b="1"/>
            </a:p>
          </p:txBody>
        </p:sp>
        <p:sp>
          <p:nvSpPr>
            <p:cNvPr id="816" name="Google Shape;816;p124"/>
            <p:cNvSpPr/>
            <p:nvPr/>
          </p:nvSpPr>
          <p:spPr>
            <a:xfrm>
              <a:off x="7004650" y="2706250"/>
              <a:ext cx="768500" cy="572730"/>
            </a:xfrm>
            <a:custGeom>
              <a:avLst/>
              <a:gdLst/>
              <a:ahLst/>
              <a:cxnLst/>
              <a:rect l="l" t="t" r="r" b="b"/>
              <a:pathLst>
                <a:path w="30740" h="31551" extrusionOk="0">
                  <a:moveTo>
                    <a:pt x="0" y="2176"/>
                  </a:moveTo>
                  <a:cubicBezTo>
                    <a:pt x="4390" y="2176"/>
                    <a:pt x="21215" y="-2720"/>
                    <a:pt x="26338" y="2176"/>
                  </a:cubicBezTo>
                  <a:cubicBezTo>
                    <a:pt x="31461" y="7072"/>
                    <a:pt x="30006" y="26655"/>
                    <a:pt x="30740" y="31551"/>
                  </a:cubicBezTo>
                </a:path>
              </a:pathLst>
            </a:custGeom>
            <a:noFill/>
            <a:ln w="28575" cap="flat" cmpd="sng">
              <a:solidFill>
                <a:srgbClr val="0000FF"/>
              </a:solidFill>
              <a:prstDash val="solid"/>
              <a:round/>
              <a:headEnd type="triangle" w="med" len="med"/>
              <a:tailEnd type="none" w="med" len="med"/>
            </a:ln>
          </p:spPr>
        </p:sp>
      </p:gr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1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Deployment</a:t>
            </a:r>
            <a:endParaRPr/>
          </a:p>
        </p:txBody>
      </p:sp>
      <p:sp>
        <p:nvSpPr>
          <p:cNvPr id="822" name="Google Shape;822;p125"/>
          <p:cNvSpPr txBox="1">
            <a:spLocks noGrp="1"/>
          </p:cNvSpPr>
          <p:nvPr>
            <p:ph type="body" idx="1"/>
          </p:nvPr>
        </p:nvSpPr>
        <p:spPr>
          <a:xfrm>
            <a:off x="311700" y="1116200"/>
            <a:ext cx="3924900" cy="35109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600">
                <a:solidFill>
                  <a:srgbClr val="E45649"/>
                </a:solidFill>
                <a:latin typeface="Courier New"/>
                <a:ea typeface="Courier New"/>
                <a:cs typeface="Courier New"/>
                <a:sym typeface="Courier New"/>
              </a:rPr>
              <a:t>apiVersion</a:t>
            </a:r>
            <a:r>
              <a:rPr lang="en" sz="1600">
                <a:solidFill>
                  <a:srgbClr val="333333"/>
                </a:solidFill>
                <a:latin typeface="Courier New"/>
                <a:ea typeface="Courier New"/>
                <a:cs typeface="Courier New"/>
                <a:sym typeface="Courier New"/>
              </a:rPr>
              <a:t>: </a:t>
            </a:r>
            <a:r>
              <a:rPr lang="en" sz="1600">
                <a:solidFill>
                  <a:srgbClr val="50A14F"/>
                </a:solidFill>
                <a:latin typeface="Courier New"/>
                <a:ea typeface="Courier New"/>
                <a:cs typeface="Courier New"/>
                <a:sym typeface="Courier New"/>
              </a:rPr>
              <a:t>apps/v1</a:t>
            </a:r>
            <a:endParaRPr sz="1600">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600">
                <a:solidFill>
                  <a:srgbClr val="E45649"/>
                </a:solidFill>
                <a:latin typeface="Courier New"/>
                <a:ea typeface="Courier New"/>
                <a:cs typeface="Courier New"/>
                <a:sym typeface="Courier New"/>
              </a:rPr>
              <a:t>kind</a:t>
            </a:r>
            <a:r>
              <a:rPr lang="en" sz="1600">
                <a:solidFill>
                  <a:srgbClr val="333333"/>
                </a:solidFill>
                <a:latin typeface="Courier New"/>
                <a:ea typeface="Courier New"/>
                <a:cs typeface="Courier New"/>
                <a:sym typeface="Courier New"/>
              </a:rPr>
              <a:t>: </a:t>
            </a:r>
            <a:r>
              <a:rPr lang="en" sz="1600">
                <a:solidFill>
                  <a:srgbClr val="50A14F"/>
                </a:solidFill>
                <a:latin typeface="Courier New"/>
                <a:ea typeface="Courier New"/>
                <a:cs typeface="Courier New"/>
                <a:sym typeface="Courier New"/>
              </a:rPr>
              <a:t>Deployment</a:t>
            </a:r>
            <a:endParaRPr sz="1600">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600">
                <a:solidFill>
                  <a:srgbClr val="E45649"/>
                </a:solidFill>
                <a:latin typeface="Courier New"/>
                <a:ea typeface="Courier New"/>
                <a:cs typeface="Courier New"/>
                <a:sym typeface="Courier New"/>
              </a:rPr>
              <a:t>metadata</a:t>
            </a:r>
            <a:r>
              <a:rPr lang="en" sz="1600">
                <a:solidFill>
                  <a:srgbClr val="333333"/>
                </a:solidFill>
                <a:latin typeface="Courier New"/>
                <a:ea typeface="Courier New"/>
                <a:cs typeface="Courier New"/>
                <a:sym typeface="Courier New"/>
              </a:rPr>
              <a:t>:</a:t>
            </a:r>
            <a:endParaRPr sz="1600">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name</a:t>
            </a:r>
            <a:r>
              <a:rPr lang="en" sz="1600">
                <a:solidFill>
                  <a:srgbClr val="333333"/>
                </a:solidFill>
                <a:latin typeface="Courier New"/>
                <a:ea typeface="Courier New"/>
                <a:cs typeface="Courier New"/>
                <a:sym typeface="Courier New"/>
              </a:rPr>
              <a:t>: </a:t>
            </a:r>
            <a:r>
              <a:rPr lang="en" sz="1600">
                <a:solidFill>
                  <a:srgbClr val="50A14F"/>
                </a:solidFill>
                <a:latin typeface="Courier New"/>
                <a:ea typeface="Courier New"/>
                <a:cs typeface="Courier New"/>
                <a:sym typeface="Courier New"/>
              </a:rPr>
              <a:t>my-deploy-ru</a:t>
            </a:r>
            <a:endParaRPr sz="1600">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600">
                <a:solidFill>
                  <a:srgbClr val="E45649"/>
                </a:solidFill>
                <a:latin typeface="Courier New"/>
                <a:ea typeface="Courier New"/>
                <a:cs typeface="Courier New"/>
                <a:sym typeface="Courier New"/>
              </a:rPr>
              <a:t>spec</a:t>
            </a:r>
            <a:r>
              <a:rPr lang="en" sz="1600">
                <a:solidFill>
                  <a:srgbClr val="333333"/>
                </a:solidFill>
                <a:latin typeface="Courier New"/>
                <a:ea typeface="Courier New"/>
                <a:cs typeface="Courier New"/>
                <a:sym typeface="Courier New"/>
              </a:rPr>
              <a:t>:</a:t>
            </a:r>
            <a:endParaRPr sz="1600">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replicas</a:t>
            </a:r>
            <a:r>
              <a:rPr lang="en" sz="1600">
                <a:solidFill>
                  <a:srgbClr val="333333"/>
                </a:solidFill>
                <a:latin typeface="Courier New"/>
                <a:ea typeface="Courier New"/>
                <a:cs typeface="Courier New"/>
                <a:sym typeface="Courier New"/>
              </a:rPr>
              <a:t>: </a:t>
            </a:r>
            <a:r>
              <a:rPr lang="en" sz="1600">
                <a:solidFill>
                  <a:srgbClr val="986801"/>
                </a:solidFill>
                <a:latin typeface="Courier New"/>
                <a:ea typeface="Courier New"/>
                <a:cs typeface="Courier New"/>
                <a:sym typeface="Courier New"/>
              </a:rPr>
              <a:t>4</a:t>
            </a:r>
            <a:endParaRPr sz="1600">
              <a:solidFill>
                <a:srgbClr val="98680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500">
                <a:solidFill>
                  <a:srgbClr val="E45649"/>
                </a:solidFill>
                <a:latin typeface="Courier New"/>
                <a:ea typeface="Courier New"/>
                <a:cs typeface="Courier New"/>
                <a:sym typeface="Courier New"/>
              </a:rPr>
              <a:t> selector:</a:t>
            </a:r>
            <a:endParaRPr sz="1500">
              <a:solidFill>
                <a:srgbClr val="98680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500">
                <a:solidFill>
                  <a:srgbClr val="986801"/>
                </a:solidFill>
                <a:latin typeface="Courier New"/>
                <a:ea typeface="Courier New"/>
                <a:cs typeface="Courier New"/>
                <a:sym typeface="Courier New"/>
              </a:rPr>
              <a:t>   </a:t>
            </a:r>
            <a:r>
              <a:rPr lang="en" sz="1500">
                <a:solidFill>
                  <a:srgbClr val="E45649"/>
                </a:solidFill>
                <a:latin typeface="Courier New"/>
                <a:ea typeface="Courier New"/>
                <a:cs typeface="Courier New"/>
                <a:sym typeface="Courier New"/>
              </a:rPr>
              <a:t>matchLabels</a:t>
            </a:r>
            <a:r>
              <a:rPr lang="en" sz="1500">
                <a:solidFill>
                  <a:srgbClr val="986801"/>
                </a:solidFill>
                <a:latin typeface="Courier New"/>
                <a:ea typeface="Courier New"/>
                <a:cs typeface="Courier New"/>
                <a:sym typeface="Courier New"/>
              </a:rPr>
              <a:t>:</a:t>
            </a:r>
            <a:endParaRPr sz="1500">
              <a:solidFill>
                <a:srgbClr val="98680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500">
                <a:solidFill>
                  <a:srgbClr val="986801"/>
                </a:solidFill>
                <a:latin typeface="Courier New"/>
                <a:ea typeface="Courier New"/>
                <a:cs typeface="Courier New"/>
                <a:sym typeface="Courier New"/>
              </a:rPr>
              <a:t>     </a:t>
            </a:r>
            <a:r>
              <a:rPr lang="en" sz="1500">
                <a:solidFill>
                  <a:srgbClr val="E45649"/>
                </a:solidFill>
                <a:latin typeface="Courier New"/>
                <a:ea typeface="Courier New"/>
                <a:cs typeface="Courier New"/>
                <a:sym typeface="Courier New"/>
              </a:rPr>
              <a:t>app</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deploy-app</a:t>
            </a:r>
            <a:endParaRPr sz="1600">
              <a:solidFill>
                <a:srgbClr val="98680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template</a:t>
            </a:r>
            <a:r>
              <a:rPr lang="en" sz="1600">
                <a:solidFill>
                  <a:srgbClr val="333333"/>
                </a:solidFill>
                <a:latin typeface="Courier New"/>
                <a:ea typeface="Courier New"/>
                <a:cs typeface="Courier New"/>
                <a:sym typeface="Courier New"/>
              </a:rPr>
              <a:t>:</a:t>
            </a:r>
            <a:endParaRPr sz="1600">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metadata</a:t>
            </a:r>
            <a:r>
              <a:rPr lang="en" sz="1600">
                <a:solidFill>
                  <a:srgbClr val="333333"/>
                </a:solidFill>
                <a:latin typeface="Courier New"/>
                <a:ea typeface="Courier New"/>
                <a:cs typeface="Courier New"/>
                <a:sym typeface="Courier New"/>
              </a:rPr>
              <a:t>:</a:t>
            </a:r>
            <a:endParaRPr sz="1600">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name</a:t>
            </a:r>
            <a:r>
              <a:rPr lang="en" sz="1600">
                <a:solidFill>
                  <a:srgbClr val="333333"/>
                </a:solidFill>
                <a:latin typeface="Courier New"/>
                <a:ea typeface="Courier New"/>
                <a:cs typeface="Courier New"/>
                <a:sym typeface="Courier New"/>
              </a:rPr>
              <a:t>: </a:t>
            </a:r>
            <a:r>
              <a:rPr lang="en" sz="1600">
                <a:solidFill>
                  <a:srgbClr val="50A14F"/>
                </a:solidFill>
                <a:latin typeface="Courier New"/>
                <a:ea typeface="Courier New"/>
                <a:cs typeface="Courier New"/>
                <a:sym typeface="Courier New"/>
              </a:rPr>
              <a:t>deploy-pod-ru</a:t>
            </a:r>
            <a:endParaRPr sz="1600">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labels</a:t>
            </a:r>
            <a:r>
              <a:rPr lang="en" sz="1600">
                <a:solidFill>
                  <a:srgbClr val="333333"/>
                </a:solidFill>
                <a:latin typeface="Courier New"/>
                <a:ea typeface="Courier New"/>
                <a:cs typeface="Courier New"/>
                <a:sym typeface="Courier New"/>
              </a:rPr>
              <a:t>:</a:t>
            </a:r>
            <a:endParaRPr sz="1600">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app</a:t>
            </a:r>
            <a:r>
              <a:rPr lang="en" sz="1600">
                <a:solidFill>
                  <a:srgbClr val="333333"/>
                </a:solidFill>
                <a:latin typeface="Courier New"/>
                <a:ea typeface="Courier New"/>
                <a:cs typeface="Courier New"/>
                <a:sym typeface="Courier New"/>
              </a:rPr>
              <a:t>: </a:t>
            </a:r>
            <a:r>
              <a:rPr lang="en" sz="1600">
                <a:solidFill>
                  <a:srgbClr val="50A14F"/>
                </a:solidFill>
                <a:latin typeface="Courier New"/>
                <a:ea typeface="Courier New"/>
                <a:cs typeface="Courier New"/>
                <a:sym typeface="Courier New"/>
              </a:rPr>
              <a:t>deploy-app-ru</a:t>
            </a:r>
            <a:endParaRPr sz="1600"/>
          </a:p>
        </p:txBody>
      </p:sp>
      <p:sp>
        <p:nvSpPr>
          <p:cNvPr id="823" name="Google Shape;823;p125"/>
          <p:cNvSpPr txBox="1">
            <a:spLocks noGrp="1"/>
          </p:cNvSpPr>
          <p:nvPr>
            <p:ph type="body" idx="1"/>
          </p:nvPr>
        </p:nvSpPr>
        <p:spPr>
          <a:xfrm>
            <a:off x="4236675" y="1116200"/>
            <a:ext cx="4642800" cy="34164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spec</a:t>
            </a:r>
            <a:r>
              <a:rPr lang="en" sz="1600">
                <a:solidFill>
                  <a:srgbClr val="333333"/>
                </a:solidFill>
                <a:latin typeface="Courier New"/>
                <a:ea typeface="Courier New"/>
                <a:cs typeface="Courier New"/>
                <a:sym typeface="Courier New"/>
              </a:rPr>
              <a:t>:</a:t>
            </a:r>
            <a:endParaRPr sz="1600">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containers</a:t>
            </a:r>
            <a:r>
              <a:rPr lang="en" sz="1600">
                <a:solidFill>
                  <a:srgbClr val="333333"/>
                </a:solidFill>
                <a:latin typeface="Courier New"/>
                <a:ea typeface="Courier New"/>
                <a:cs typeface="Courier New"/>
                <a:sym typeface="Courier New"/>
              </a:rPr>
              <a:t>:</a:t>
            </a:r>
            <a:endParaRPr sz="1600"/>
          </a:p>
          <a:p>
            <a:pPr marL="0" lvl="0" indent="0" algn="l" rtl="0">
              <a:lnSpc>
                <a:spcPct val="100000"/>
              </a:lnSpc>
              <a:spcBef>
                <a:spcPts val="0"/>
              </a:spcBef>
              <a:spcAft>
                <a:spcPts val="0"/>
              </a:spcAft>
              <a:buClr>
                <a:schemeClr val="dk1"/>
              </a:buClr>
              <a:buSzPts val="1100"/>
              <a:buFont typeface="Arial"/>
              <a:buNone/>
            </a:pPr>
            <a:r>
              <a:rPr lang="en" sz="1600">
                <a:solidFill>
                  <a:srgbClr val="333333"/>
                </a:solidFill>
                <a:latin typeface="Courier New"/>
                <a:ea typeface="Courier New"/>
                <a:cs typeface="Courier New"/>
                <a:sym typeface="Courier New"/>
              </a:rPr>
              <a:t>     - </a:t>
            </a:r>
            <a:r>
              <a:rPr lang="en" sz="1600">
                <a:solidFill>
                  <a:srgbClr val="E45649"/>
                </a:solidFill>
                <a:latin typeface="Courier New"/>
                <a:ea typeface="Courier New"/>
                <a:cs typeface="Courier New"/>
                <a:sym typeface="Courier New"/>
              </a:rPr>
              <a:t>image</a:t>
            </a:r>
            <a:r>
              <a:rPr lang="en" sz="1600">
                <a:solidFill>
                  <a:srgbClr val="333333"/>
                </a:solidFill>
                <a:latin typeface="Courier New"/>
                <a:ea typeface="Courier New"/>
                <a:cs typeface="Courier New"/>
                <a:sym typeface="Courier New"/>
              </a:rPr>
              <a:t>: </a:t>
            </a:r>
            <a:r>
              <a:rPr lang="en" sz="1600">
                <a:solidFill>
                  <a:srgbClr val="50A14F"/>
                </a:solidFill>
                <a:latin typeface="Courier New"/>
                <a:ea typeface="Courier New"/>
                <a:cs typeface="Courier New"/>
                <a:sym typeface="Courier New"/>
              </a:rPr>
              <a:t>aamirpinger/helloworld</a:t>
            </a:r>
            <a:endParaRPr sz="1600">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name</a:t>
            </a:r>
            <a:r>
              <a:rPr lang="en" sz="1600">
                <a:solidFill>
                  <a:srgbClr val="333333"/>
                </a:solidFill>
                <a:latin typeface="Courier New"/>
                <a:ea typeface="Courier New"/>
                <a:cs typeface="Courier New"/>
                <a:sym typeface="Courier New"/>
              </a:rPr>
              <a:t>: </a:t>
            </a:r>
            <a:r>
              <a:rPr lang="en" sz="1600">
                <a:solidFill>
                  <a:srgbClr val="50A14F"/>
                </a:solidFill>
                <a:latin typeface="Courier New"/>
                <a:ea typeface="Courier New"/>
                <a:cs typeface="Courier New"/>
                <a:sym typeface="Courier New"/>
              </a:rPr>
              <a:t>container</a:t>
            </a:r>
            <a:endParaRPr sz="1600">
              <a:solidFill>
                <a:srgbClr val="50A14F"/>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strategy</a:t>
            </a:r>
            <a:r>
              <a:rPr lang="en" sz="1600">
                <a:solidFill>
                  <a:srgbClr val="333333"/>
                </a:solidFill>
                <a:latin typeface="Courier New"/>
                <a:ea typeface="Courier New"/>
                <a:cs typeface="Courier New"/>
                <a:sym typeface="Courier New"/>
              </a:rPr>
              <a:t>:</a:t>
            </a:r>
            <a:endParaRPr sz="1600">
              <a:solidFill>
                <a:srgbClr val="333333"/>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rollingUpdate</a:t>
            </a:r>
            <a:r>
              <a:rPr lang="en" sz="1600">
                <a:solidFill>
                  <a:srgbClr val="333333"/>
                </a:solidFill>
                <a:latin typeface="Courier New"/>
                <a:ea typeface="Courier New"/>
                <a:cs typeface="Courier New"/>
                <a:sym typeface="Courier New"/>
              </a:rPr>
              <a:t>:</a:t>
            </a:r>
            <a:endParaRPr sz="1600">
              <a:solidFill>
                <a:srgbClr val="333333"/>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maxSurge</a:t>
            </a:r>
            <a:r>
              <a:rPr lang="en" sz="1600">
                <a:solidFill>
                  <a:srgbClr val="333333"/>
                </a:solidFill>
                <a:latin typeface="Courier New"/>
                <a:ea typeface="Courier New"/>
                <a:cs typeface="Courier New"/>
                <a:sym typeface="Courier New"/>
              </a:rPr>
              <a:t>: </a:t>
            </a:r>
            <a:r>
              <a:rPr lang="en" sz="1600">
                <a:solidFill>
                  <a:srgbClr val="986801"/>
                </a:solidFill>
                <a:latin typeface="Courier New"/>
                <a:ea typeface="Courier New"/>
                <a:cs typeface="Courier New"/>
                <a:sym typeface="Courier New"/>
              </a:rPr>
              <a:t>1</a:t>
            </a:r>
            <a:endParaRPr sz="1600">
              <a:solidFill>
                <a:srgbClr val="986801"/>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maxUnavailable</a:t>
            </a:r>
            <a:r>
              <a:rPr lang="en" sz="1600">
                <a:solidFill>
                  <a:srgbClr val="333333"/>
                </a:solidFill>
                <a:latin typeface="Courier New"/>
                <a:ea typeface="Courier New"/>
                <a:cs typeface="Courier New"/>
                <a:sym typeface="Courier New"/>
              </a:rPr>
              <a:t>: </a:t>
            </a:r>
            <a:r>
              <a:rPr lang="en" sz="1600">
                <a:solidFill>
                  <a:srgbClr val="986801"/>
                </a:solidFill>
                <a:latin typeface="Courier New"/>
                <a:ea typeface="Courier New"/>
                <a:cs typeface="Courier New"/>
                <a:sym typeface="Courier New"/>
              </a:rPr>
              <a:t>0</a:t>
            </a:r>
            <a:endParaRPr sz="1600">
              <a:solidFill>
                <a:srgbClr val="986801"/>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type</a:t>
            </a:r>
            <a:r>
              <a:rPr lang="en" sz="1600">
                <a:solidFill>
                  <a:srgbClr val="333333"/>
                </a:solidFill>
                <a:latin typeface="Courier New"/>
                <a:ea typeface="Courier New"/>
                <a:cs typeface="Courier New"/>
                <a:sym typeface="Courier New"/>
              </a:rPr>
              <a:t>: </a:t>
            </a:r>
            <a:r>
              <a:rPr lang="en" sz="1600">
                <a:solidFill>
                  <a:srgbClr val="50A14F"/>
                </a:solidFill>
                <a:latin typeface="Courier New"/>
                <a:ea typeface="Courier New"/>
                <a:cs typeface="Courier New"/>
                <a:sym typeface="Courier New"/>
              </a:rPr>
              <a:t>RollingUpdate</a:t>
            </a:r>
            <a:endParaRPr sz="1600">
              <a:solidFill>
                <a:srgbClr val="50A14F"/>
              </a:solidFill>
              <a:latin typeface="Courier New"/>
              <a:ea typeface="Courier New"/>
              <a:cs typeface="Courier New"/>
              <a:sym typeface="Courier New"/>
            </a:endParaRPr>
          </a:p>
          <a:p>
            <a:pPr marL="0" lvl="0" indent="0" algn="l" rtl="0">
              <a:lnSpc>
                <a:spcPct val="135714"/>
              </a:lnSpc>
              <a:spcBef>
                <a:spcPts val="0"/>
              </a:spcBef>
              <a:spcAft>
                <a:spcPts val="0"/>
              </a:spcAft>
              <a:buNone/>
            </a:pPr>
            <a:endParaRPr sz="1600">
              <a:solidFill>
                <a:srgbClr val="E45649"/>
              </a:solidFill>
              <a:latin typeface="Courier New"/>
              <a:ea typeface="Courier New"/>
              <a:cs typeface="Courier New"/>
              <a:sym typeface="Courier New"/>
            </a:endParaRPr>
          </a:p>
          <a:p>
            <a:pPr marL="0" lvl="0" indent="0" algn="l" rtl="0">
              <a:lnSpc>
                <a:spcPct val="135714"/>
              </a:lnSpc>
              <a:spcBef>
                <a:spcPts val="0"/>
              </a:spcBef>
              <a:spcAft>
                <a:spcPts val="0"/>
              </a:spcAft>
              <a:buNone/>
            </a:pPr>
            <a:endParaRPr sz="1600" b="1" u="sng">
              <a:solidFill>
                <a:srgbClr val="98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1600">
              <a:solidFill>
                <a:srgbClr val="50A14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1600"/>
          </a:p>
          <a:p>
            <a:pPr marL="0" lvl="0" indent="0" algn="l" rtl="0">
              <a:lnSpc>
                <a:spcPct val="100000"/>
              </a:lnSpc>
              <a:spcBef>
                <a:spcPts val="0"/>
              </a:spcBef>
              <a:spcAft>
                <a:spcPts val="0"/>
              </a:spcAft>
              <a:buNone/>
            </a:pPr>
            <a:endParaRPr sz="1600">
              <a:solidFill>
                <a:srgbClr val="E45649"/>
              </a:solidFill>
              <a:latin typeface="Courier New"/>
              <a:ea typeface="Courier New"/>
              <a:cs typeface="Courier New"/>
              <a:sym typeface="Courier New"/>
            </a:endParaRPr>
          </a:p>
        </p:txBody>
      </p:sp>
      <p:grpSp>
        <p:nvGrpSpPr>
          <p:cNvPr id="824" name="Google Shape;824;p125"/>
          <p:cNvGrpSpPr/>
          <p:nvPr/>
        </p:nvGrpSpPr>
        <p:grpSpPr>
          <a:xfrm>
            <a:off x="4240325" y="3000225"/>
            <a:ext cx="4651500" cy="1969525"/>
            <a:chOff x="3859325" y="2238225"/>
            <a:chExt cx="4651500" cy="1969525"/>
          </a:xfrm>
        </p:grpSpPr>
        <p:sp>
          <p:nvSpPr>
            <p:cNvPr id="825" name="Google Shape;825;p125"/>
            <p:cNvSpPr/>
            <p:nvPr/>
          </p:nvSpPr>
          <p:spPr>
            <a:xfrm>
              <a:off x="6194650" y="2238225"/>
              <a:ext cx="1491446" cy="804995"/>
            </a:xfrm>
            <a:custGeom>
              <a:avLst/>
              <a:gdLst/>
              <a:ahLst/>
              <a:cxnLst/>
              <a:rect l="l" t="t" r="r" b="b"/>
              <a:pathLst>
                <a:path w="60358" h="38595" extrusionOk="0">
                  <a:moveTo>
                    <a:pt x="0" y="0"/>
                  </a:moveTo>
                  <a:cubicBezTo>
                    <a:pt x="8899" y="1403"/>
                    <a:pt x="43333" y="1983"/>
                    <a:pt x="53393" y="8415"/>
                  </a:cubicBezTo>
                  <a:cubicBezTo>
                    <a:pt x="63453" y="14848"/>
                    <a:pt x="59197" y="33565"/>
                    <a:pt x="60358" y="38595"/>
                  </a:cubicBezTo>
                </a:path>
              </a:pathLst>
            </a:custGeom>
            <a:noFill/>
            <a:ln w="28575" cap="flat" cmpd="sng">
              <a:solidFill>
                <a:srgbClr val="0000FF"/>
              </a:solidFill>
              <a:prstDash val="solid"/>
              <a:round/>
              <a:headEnd type="triangle" w="med" len="med"/>
              <a:tailEnd type="none" w="med" len="med"/>
            </a:ln>
          </p:spPr>
        </p:sp>
        <p:sp>
          <p:nvSpPr>
            <p:cNvPr id="826" name="Google Shape;826;p125"/>
            <p:cNvSpPr txBox="1"/>
            <p:nvPr/>
          </p:nvSpPr>
          <p:spPr>
            <a:xfrm>
              <a:off x="3859325" y="3055750"/>
              <a:ext cx="4651500" cy="11520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 b="1"/>
                <a:t>maxSurge</a:t>
              </a:r>
              <a:r>
                <a:rPr lang="en"/>
                <a:t> determines how many pod can be created with a updated image before deleting the old pod. Default is number nearest round off to 25% of replica count. In our case total new/old all together 5 pods can be up at any particular time</a:t>
              </a:r>
              <a:endParaRPr/>
            </a:p>
          </p:txBody>
        </p:sp>
      </p:gr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1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Deployment</a:t>
            </a:r>
            <a:endParaRPr/>
          </a:p>
        </p:txBody>
      </p:sp>
      <p:sp>
        <p:nvSpPr>
          <p:cNvPr id="832" name="Google Shape;832;p1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14000"/>
              </a:lnSpc>
              <a:spcBef>
                <a:spcPts val="0"/>
              </a:spcBef>
              <a:spcAft>
                <a:spcPts val="0"/>
              </a:spcAft>
              <a:buSzPts val="1800"/>
              <a:buChar char="●"/>
            </a:pPr>
            <a:r>
              <a:rPr lang="en" b="1">
                <a:solidFill>
                  <a:srgbClr val="434343"/>
                </a:solidFill>
              </a:rPr>
              <a:t>kubectl set image deploy my-deploy container1=aamirpinger/flag</a:t>
            </a:r>
            <a:endParaRPr b="1">
              <a:solidFill>
                <a:srgbClr val="434343"/>
              </a:solidFill>
            </a:endParaRPr>
          </a:p>
          <a:p>
            <a:pPr marL="457200" lvl="0" indent="-342900" algn="l" rtl="0">
              <a:lnSpc>
                <a:spcPct val="114000"/>
              </a:lnSpc>
              <a:spcBef>
                <a:spcPts val="1300"/>
              </a:spcBef>
              <a:spcAft>
                <a:spcPts val="0"/>
              </a:spcAft>
              <a:buSzPts val="1800"/>
              <a:buChar char="●"/>
            </a:pPr>
            <a:r>
              <a:rPr lang="en"/>
              <a:t>kubectl rollout </a:t>
            </a:r>
            <a:r>
              <a:rPr lang="en" b="1">
                <a:solidFill>
                  <a:srgbClr val="980000"/>
                </a:solidFill>
              </a:rPr>
              <a:t>pause</a:t>
            </a:r>
            <a:r>
              <a:rPr lang="en"/>
              <a:t> deployment my-deploy-ru</a:t>
            </a:r>
            <a:endParaRPr/>
          </a:p>
          <a:p>
            <a:pPr marL="457200" lvl="0" indent="-342900" algn="l" rtl="0">
              <a:lnSpc>
                <a:spcPct val="114000"/>
              </a:lnSpc>
              <a:spcBef>
                <a:spcPts val="1300"/>
              </a:spcBef>
              <a:spcAft>
                <a:spcPts val="0"/>
              </a:spcAft>
              <a:buSzPts val="1800"/>
              <a:buChar char="●"/>
            </a:pPr>
            <a:r>
              <a:rPr lang="en"/>
              <a:t>kubectl rollout </a:t>
            </a:r>
            <a:r>
              <a:rPr lang="en" b="1">
                <a:solidFill>
                  <a:srgbClr val="09885A"/>
                </a:solidFill>
              </a:rPr>
              <a:t>resume</a:t>
            </a:r>
            <a:r>
              <a:rPr lang="en"/>
              <a:t> deployment my-deploy-ru</a:t>
            </a:r>
            <a:endParaRPr/>
          </a:p>
          <a:p>
            <a:pPr marL="457200" lvl="0" indent="-342900" algn="l" rtl="0">
              <a:lnSpc>
                <a:spcPct val="114000"/>
              </a:lnSpc>
              <a:spcBef>
                <a:spcPts val="1300"/>
              </a:spcBef>
              <a:spcAft>
                <a:spcPts val="0"/>
              </a:spcAft>
              <a:buSzPts val="1800"/>
              <a:buChar char="●"/>
            </a:pPr>
            <a:r>
              <a:rPr lang="en"/>
              <a:t>kubectl rollout </a:t>
            </a:r>
            <a:r>
              <a:rPr lang="en" b="1">
                <a:solidFill>
                  <a:srgbClr val="0000FF"/>
                </a:solidFill>
              </a:rPr>
              <a:t>status</a:t>
            </a:r>
            <a:r>
              <a:rPr lang="en"/>
              <a:t> deployment my-deploy-ru</a:t>
            </a:r>
            <a:endParaRPr/>
          </a:p>
          <a:p>
            <a:pPr marL="457200" lvl="0" indent="-342900" algn="l" rtl="0">
              <a:lnSpc>
                <a:spcPct val="114000"/>
              </a:lnSpc>
              <a:spcBef>
                <a:spcPts val="1300"/>
              </a:spcBef>
              <a:spcAft>
                <a:spcPts val="0"/>
              </a:spcAft>
              <a:buSzPts val="1800"/>
              <a:buChar char="●"/>
            </a:pPr>
            <a:r>
              <a:rPr lang="en"/>
              <a:t>kubectl rollout </a:t>
            </a:r>
            <a:r>
              <a:rPr lang="en" b="1">
                <a:solidFill>
                  <a:srgbClr val="6AA84F"/>
                </a:solidFill>
              </a:rPr>
              <a:t>history</a:t>
            </a:r>
            <a:r>
              <a:rPr lang="en"/>
              <a:t> deployment my-deploy-ru</a:t>
            </a:r>
            <a:endParaRPr/>
          </a:p>
          <a:p>
            <a:pPr marL="457200" lvl="0" indent="-342900" algn="l" rtl="0">
              <a:lnSpc>
                <a:spcPct val="114000"/>
              </a:lnSpc>
              <a:spcBef>
                <a:spcPts val="1300"/>
              </a:spcBef>
              <a:spcAft>
                <a:spcPts val="0"/>
              </a:spcAft>
              <a:buSzPts val="1800"/>
              <a:buChar char="●"/>
            </a:pPr>
            <a:r>
              <a:rPr lang="en"/>
              <a:t>kubectl rollout </a:t>
            </a:r>
            <a:r>
              <a:rPr lang="en" b="1">
                <a:solidFill>
                  <a:srgbClr val="FF0000"/>
                </a:solidFill>
              </a:rPr>
              <a:t>undo</a:t>
            </a:r>
            <a:r>
              <a:rPr lang="en"/>
              <a:t> deployment my-deploy-ru</a:t>
            </a:r>
            <a:endParaRPr/>
          </a:p>
          <a:p>
            <a:pPr marL="457200" lvl="0" indent="-342900" algn="l" rtl="0">
              <a:lnSpc>
                <a:spcPct val="114000"/>
              </a:lnSpc>
              <a:spcBef>
                <a:spcPts val="1300"/>
              </a:spcBef>
              <a:spcAft>
                <a:spcPts val="1300"/>
              </a:spcAft>
              <a:buSzPts val="1800"/>
              <a:buChar char="●"/>
            </a:pPr>
            <a:r>
              <a:rPr lang="en"/>
              <a:t>kubectl rollout </a:t>
            </a:r>
            <a:r>
              <a:rPr lang="en" b="1">
                <a:solidFill>
                  <a:schemeClr val="dk1"/>
                </a:solidFill>
              </a:rPr>
              <a:t>undo</a:t>
            </a:r>
            <a:r>
              <a:rPr lang="en"/>
              <a:t> deployment my-deploy-ru </a:t>
            </a:r>
            <a:r>
              <a:rPr lang="en" b="1">
                <a:solidFill>
                  <a:srgbClr val="980000"/>
                </a:solidFill>
              </a:rPr>
              <a:t>--to-revision=1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Service</a:t>
            </a:r>
            <a:endParaRPr/>
          </a:p>
        </p:txBody>
      </p:sp>
      <p:sp>
        <p:nvSpPr>
          <p:cNvPr id="219" name="Google Shape;219;p46"/>
          <p:cNvSpPr/>
          <p:nvPr/>
        </p:nvSpPr>
        <p:spPr>
          <a:xfrm>
            <a:off x="402682" y="1411918"/>
            <a:ext cx="1844700" cy="592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800000"/>
                </a:solidFill>
              </a:rPr>
              <a:t>POD-1</a:t>
            </a:r>
            <a:endParaRPr/>
          </a:p>
        </p:txBody>
      </p:sp>
      <p:sp>
        <p:nvSpPr>
          <p:cNvPr id="220" name="Google Shape;220;p46"/>
          <p:cNvSpPr/>
          <p:nvPr/>
        </p:nvSpPr>
        <p:spPr>
          <a:xfrm>
            <a:off x="2728400" y="1904250"/>
            <a:ext cx="1859400" cy="1199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980000"/>
                </a:solidFill>
              </a:rPr>
              <a:t>Service name:</a:t>
            </a:r>
            <a:endParaRPr sz="1300">
              <a:solidFill>
                <a:srgbClr val="980000"/>
              </a:solidFill>
            </a:endParaRPr>
          </a:p>
          <a:p>
            <a:pPr marL="0" lvl="0" indent="0" algn="ctr" rtl="0">
              <a:spcBef>
                <a:spcPts val="0"/>
              </a:spcBef>
              <a:spcAft>
                <a:spcPts val="0"/>
              </a:spcAft>
              <a:buNone/>
            </a:pPr>
            <a:r>
              <a:rPr lang="en" sz="1300" b="1"/>
              <a:t>my-service</a:t>
            </a:r>
            <a:endParaRPr sz="1300" b="1"/>
          </a:p>
          <a:p>
            <a:pPr marL="0" lvl="0" indent="0" algn="ctr" rtl="0">
              <a:spcBef>
                <a:spcPts val="0"/>
              </a:spcBef>
              <a:spcAft>
                <a:spcPts val="0"/>
              </a:spcAft>
              <a:buNone/>
            </a:pPr>
            <a:endParaRPr sz="1300" b="1"/>
          </a:p>
          <a:p>
            <a:pPr marL="0" lvl="0" indent="0" algn="ctr" rtl="0">
              <a:spcBef>
                <a:spcPts val="0"/>
              </a:spcBef>
              <a:spcAft>
                <a:spcPts val="0"/>
              </a:spcAft>
              <a:buNone/>
            </a:pPr>
            <a:r>
              <a:rPr lang="en" sz="1300">
                <a:solidFill>
                  <a:srgbClr val="800000"/>
                </a:solidFill>
              </a:rPr>
              <a:t>Selector: </a:t>
            </a:r>
            <a:r>
              <a:rPr lang="en" sz="1300" b="1">
                <a:solidFill>
                  <a:schemeClr val="dk1"/>
                </a:solidFill>
              </a:rPr>
              <a:t>app=myapp</a:t>
            </a:r>
            <a:endParaRPr sz="1300" b="1"/>
          </a:p>
        </p:txBody>
      </p:sp>
      <p:sp>
        <p:nvSpPr>
          <p:cNvPr id="221" name="Google Shape;221;p46"/>
          <p:cNvSpPr/>
          <p:nvPr/>
        </p:nvSpPr>
        <p:spPr>
          <a:xfrm>
            <a:off x="387900" y="2207058"/>
            <a:ext cx="1844700" cy="592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solidFill>
                  <a:srgbClr val="800000"/>
                </a:solidFill>
              </a:rPr>
              <a:t>POD-2</a:t>
            </a:r>
            <a:endParaRPr/>
          </a:p>
        </p:txBody>
      </p:sp>
      <p:sp>
        <p:nvSpPr>
          <p:cNvPr id="222" name="Google Shape;222;p46"/>
          <p:cNvSpPr/>
          <p:nvPr/>
        </p:nvSpPr>
        <p:spPr>
          <a:xfrm>
            <a:off x="402682" y="3060451"/>
            <a:ext cx="1844700" cy="592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800000"/>
                </a:solidFill>
              </a:rPr>
              <a:t>POD-3</a:t>
            </a:r>
            <a:endParaRPr/>
          </a:p>
        </p:txBody>
      </p:sp>
      <p:sp>
        <p:nvSpPr>
          <p:cNvPr id="223" name="Google Shape;223;p46"/>
          <p:cNvSpPr/>
          <p:nvPr/>
        </p:nvSpPr>
        <p:spPr>
          <a:xfrm>
            <a:off x="405475" y="1300350"/>
            <a:ext cx="1765800" cy="197400"/>
          </a:xfrm>
          <a:prstGeom prst="homePlate">
            <a:avLst>
              <a:gd name="adj" fmla="val 50000"/>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0000"/>
                </a:solidFill>
              </a:rPr>
              <a:t>Label: </a:t>
            </a:r>
            <a:r>
              <a:rPr lang="en">
                <a:solidFill>
                  <a:schemeClr val="dk1"/>
                </a:solidFill>
              </a:rPr>
              <a:t>app=myapp</a:t>
            </a:r>
            <a:endParaRPr/>
          </a:p>
        </p:txBody>
      </p:sp>
      <p:sp>
        <p:nvSpPr>
          <p:cNvPr id="224" name="Google Shape;224;p46"/>
          <p:cNvSpPr/>
          <p:nvPr/>
        </p:nvSpPr>
        <p:spPr>
          <a:xfrm>
            <a:off x="389768" y="2097511"/>
            <a:ext cx="1765800" cy="197400"/>
          </a:xfrm>
          <a:prstGeom prst="homePlate">
            <a:avLst>
              <a:gd name="adj" fmla="val 50000"/>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0000"/>
                </a:solidFill>
              </a:rPr>
              <a:t>Label: </a:t>
            </a:r>
            <a:r>
              <a:rPr lang="en">
                <a:solidFill>
                  <a:schemeClr val="dk1"/>
                </a:solidFill>
              </a:rPr>
              <a:t>app=myapp</a:t>
            </a:r>
            <a:endParaRPr/>
          </a:p>
        </p:txBody>
      </p:sp>
      <p:sp>
        <p:nvSpPr>
          <p:cNvPr id="225" name="Google Shape;225;p46"/>
          <p:cNvSpPr/>
          <p:nvPr/>
        </p:nvSpPr>
        <p:spPr>
          <a:xfrm>
            <a:off x="405475" y="2977351"/>
            <a:ext cx="1765800" cy="197400"/>
          </a:xfrm>
          <a:prstGeom prst="homePlate">
            <a:avLst>
              <a:gd name="adj" fmla="val 50000"/>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0000"/>
                </a:solidFill>
              </a:rPr>
              <a:t>Label: </a:t>
            </a:r>
            <a:r>
              <a:rPr lang="en">
                <a:solidFill>
                  <a:schemeClr val="dk1"/>
                </a:solidFill>
              </a:rPr>
              <a:t>app=myapp</a:t>
            </a:r>
            <a:endParaRPr/>
          </a:p>
        </p:txBody>
      </p:sp>
      <p:cxnSp>
        <p:nvCxnSpPr>
          <p:cNvPr id="226" name="Google Shape;226;p46"/>
          <p:cNvCxnSpPr>
            <a:stCxn id="222" idx="3"/>
            <a:endCxn id="220" idx="1"/>
          </p:cNvCxnSpPr>
          <p:nvPr/>
        </p:nvCxnSpPr>
        <p:spPr>
          <a:xfrm rot="10800000" flipH="1">
            <a:off x="2247382" y="2503951"/>
            <a:ext cx="480900" cy="852600"/>
          </a:xfrm>
          <a:prstGeom prst="bentConnector3">
            <a:avLst>
              <a:gd name="adj1" fmla="val 50012"/>
            </a:avLst>
          </a:prstGeom>
          <a:noFill/>
          <a:ln w="9525" cap="flat" cmpd="sng">
            <a:solidFill>
              <a:schemeClr val="dk2"/>
            </a:solidFill>
            <a:prstDash val="solid"/>
            <a:round/>
            <a:headEnd type="none" w="med" len="med"/>
            <a:tailEnd type="none" w="med" len="med"/>
          </a:ln>
        </p:spPr>
      </p:cxnSp>
      <p:cxnSp>
        <p:nvCxnSpPr>
          <p:cNvPr id="227" name="Google Shape;227;p46"/>
          <p:cNvCxnSpPr>
            <a:stCxn id="219" idx="3"/>
            <a:endCxn id="220" idx="1"/>
          </p:cNvCxnSpPr>
          <p:nvPr/>
        </p:nvCxnSpPr>
        <p:spPr>
          <a:xfrm>
            <a:off x="2247382" y="1708018"/>
            <a:ext cx="480900" cy="795900"/>
          </a:xfrm>
          <a:prstGeom prst="bentConnector3">
            <a:avLst>
              <a:gd name="adj1" fmla="val 50012"/>
            </a:avLst>
          </a:prstGeom>
          <a:noFill/>
          <a:ln w="9525" cap="flat" cmpd="sng">
            <a:solidFill>
              <a:schemeClr val="dk2"/>
            </a:solidFill>
            <a:prstDash val="solid"/>
            <a:round/>
            <a:headEnd type="none" w="med" len="med"/>
            <a:tailEnd type="none" w="med" len="med"/>
          </a:ln>
        </p:spPr>
      </p:cxnSp>
      <p:cxnSp>
        <p:nvCxnSpPr>
          <p:cNvPr id="228" name="Google Shape;228;p46"/>
          <p:cNvCxnSpPr>
            <a:stCxn id="221" idx="3"/>
            <a:endCxn id="220" idx="1"/>
          </p:cNvCxnSpPr>
          <p:nvPr/>
        </p:nvCxnSpPr>
        <p:spPr>
          <a:xfrm>
            <a:off x="2232600" y="2503158"/>
            <a:ext cx="495900" cy="900"/>
          </a:xfrm>
          <a:prstGeom prst="bentConnector3">
            <a:avLst>
              <a:gd name="adj1" fmla="val 49990"/>
            </a:avLst>
          </a:prstGeom>
          <a:noFill/>
          <a:ln w="9525" cap="flat" cmpd="sng">
            <a:solidFill>
              <a:schemeClr val="dk2"/>
            </a:solidFill>
            <a:prstDash val="solid"/>
            <a:round/>
            <a:headEnd type="none" w="med" len="med"/>
            <a:tailEnd type="none" w="med" len="med"/>
          </a:ln>
        </p:spPr>
      </p:cxnSp>
      <p:sp>
        <p:nvSpPr>
          <p:cNvPr id="229" name="Google Shape;229;p46"/>
          <p:cNvSpPr txBox="1">
            <a:spLocks noGrp="1"/>
          </p:cNvSpPr>
          <p:nvPr>
            <p:ph type="body" idx="1"/>
          </p:nvPr>
        </p:nvSpPr>
        <p:spPr>
          <a:xfrm>
            <a:off x="4973350" y="1152475"/>
            <a:ext cx="3858900" cy="3416400"/>
          </a:xfrm>
          <a:prstGeom prst="rect">
            <a:avLst/>
          </a:prstGeom>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u="sng">
                <a:solidFill>
                  <a:srgbClr val="800000"/>
                </a:solidFill>
                <a:latin typeface="Courier New"/>
                <a:ea typeface="Courier New"/>
                <a:cs typeface="Courier New"/>
                <a:sym typeface="Courier New"/>
              </a:rPr>
              <a:t>my-svc.yaml</a:t>
            </a:r>
            <a:endParaRPr b="1" u="sng">
              <a:solidFill>
                <a:srgbClr val="8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a:solidFill>
                  <a:srgbClr val="800000"/>
                </a:solidFill>
                <a:latin typeface="Courier New"/>
                <a:ea typeface="Courier New"/>
                <a:cs typeface="Courier New"/>
                <a:sym typeface="Courier New"/>
              </a:rPr>
              <a:t>apiVersion</a:t>
            </a:r>
            <a:r>
              <a:rPr lang="en">
                <a:solidFill>
                  <a:schemeClr val="dk1"/>
                </a:solidFill>
                <a:latin typeface="Courier New"/>
                <a:ea typeface="Courier New"/>
                <a:cs typeface="Courier New"/>
                <a:sym typeface="Courier New"/>
              </a:rPr>
              <a:t>: </a:t>
            </a:r>
            <a:r>
              <a:rPr lang="en">
                <a:solidFill>
                  <a:srgbClr val="0000FF"/>
                </a:solidFill>
                <a:latin typeface="Courier New"/>
                <a:ea typeface="Courier New"/>
                <a:cs typeface="Courier New"/>
                <a:sym typeface="Courier New"/>
              </a:rPr>
              <a:t>v1</a:t>
            </a:r>
            <a:endParaRPr>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a:solidFill>
                  <a:srgbClr val="800000"/>
                </a:solidFill>
                <a:latin typeface="Courier New"/>
                <a:ea typeface="Courier New"/>
                <a:cs typeface="Courier New"/>
                <a:sym typeface="Courier New"/>
              </a:rPr>
              <a:t>kind</a:t>
            </a:r>
            <a:r>
              <a:rPr lang="en">
                <a:solidFill>
                  <a:schemeClr val="dk1"/>
                </a:solidFill>
                <a:latin typeface="Courier New"/>
                <a:ea typeface="Courier New"/>
                <a:cs typeface="Courier New"/>
                <a:sym typeface="Courier New"/>
              </a:rPr>
              <a:t>: </a:t>
            </a:r>
            <a:r>
              <a:rPr lang="en">
                <a:solidFill>
                  <a:srgbClr val="0000FF"/>
                </a:solidFill>
                <a:latin typeface="Courier New"/>
                <a:ea typeface="Courier New"/>
                <a:cs typeface="Courier New"/>
                <a:sym typeface="Courier New"/>
              </a:rPr>
              <a:t>Service</a:t>
            </a:r>
            <a:endParaRPr>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a:solidFill>
                  <a:srgbClr val="800000"/>
                </a:solidFill>
                <a:latin typeface="Courier New"/>
                <a:ea typeface="Courier New"/>
                <a:cs typeface="Courier New"/>
                <a:sym typeface="Courier New"/>
              </a:rPr>
              <a:t>metadata</a:t>
            </a: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a:solidFill>
                  <a:schemeClr val="dk1"/>
                </a:solidFill>
                <a:latin typeface="Courier New"/>
                <a:ea typeface="Courier New"/>
                <a:cs typeface="Courier New"/>
                <a:sym typeface="Courier New"/>
              </a:rPr>
              <a:t> </a:t>
            </a:r>
            <a:r>
              <a:rPr lang="en">
                <a:solidFill>
                  <a:srgbClr val="800000"/>
                </a:solidFill>
                <a:latin typeface="Courier New"/>
                <a:ea typeface="Courier New"/>
                <a:cs typeface="Courier New"/>
                <a:sym typeface="Courier New"/>
              </a:rPr>
              <a:t>name</a:t>
            </a:r>
            <a:r>
              <a:rPr lang="en">
                <a:solidFill>
                  <a:schemeClr val="dk1"/>
                </a:solidFill>
                <a:latin typeface="Courier New"/>
                <a:ea typeface="Courier New"/>
                <a:cs typeface="Courier New"/>
                <a:sym typeface="Courier New"/>
              </a:rPr>
              <a:t>: </a:t>
            </a:r>
            <a:r>
              <a:rPr lang="en">
                <a:solidFill>
                  <a:srgbClr val="0000FF"/>
                </a:solidFill>
                <a:latin typeface="Courier New"/>
                <a:ea typeface="Courier New"/>
                <a:cs typeface="Courier New"/>
                <a:sym typeface="Courier New"/>
              </a:rPr>
              <a:t>my-service</a:t>
            </a:r>
            <a:endParaRPr>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a:solidFill>
                  <a:srgbClr val="800000"/>
                </a:solidFill>
                <a:latin typeface="Courier New"/>
                <a:ea typeface="Courier New"/>
                <a:cs typeface="Courier New"/>
                <a:sym typeface="Courier New"/>
              </a:rPr>
              <a:t>spec</a:t>
            </a: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a:solidFill>
                  <a:schemeClr val="dk1"/>
                </a:solidFill>
                <a:latin typeface="Courier New"/>
                <a:ea typeface="Courier New"/>
                <a:cs typeface="Courier New"/>
                <a:sym typeface="Courier New"/>
              </a:rPr>
              <a:t> </a:t>
            </a:r>
            <a:r>
              <a:rPr lang="en">
                <a:solidFill>
                  <a:srgbClr val="800000"/>
                </a:solidFill>
                <a:latin typeface="Courier New"/>
                <a:ea typeface="Courier New"/>
                <a:cs typeface="Courier New"/>
                <a:sym typeface="Courier New"/>
              </a:rPr>
              <a:t>ports</a:t>
            </a: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a:solidFill>
                  <a:schemeClr val="dk1"/>
                </a:solidFill>
                <a:latin typeface="Courier New"/>
                <a:ea typeface="Courier New"/>
                <a:cs typeface="Courier New"/>
                <a:sym typeface="Courier New"/>
              </a:rPr>
              <a:t> - </a:t>
            </a:r>
            <a:r>
              <a:rPr lang="en">
                <a:solidFill>
                  <a:srgbClr val="800000"/>
                </a:solidFill>
                <a:latin typeface="Courier New"/>
                <a:ea typeface="Courier New"/>
                <a:cs typeface="Courier New"/>
                <a:sym typeface="Courier New"/>
              </a:rPr>
              <a:t>port</a:t>
            </a:r>
            <a:r>
              <a:rPr lang="en">
                <a:solidFill>
                  <a:schemeClr val="dk1"/>
                </a:solidFill>
                <a:latin typeface="Courier New"/>
                <a:ea typeface="Courier New"/>
                <a:cs typeface="Courier New"/>
                <a:sym typeface="Courier New"/>
              </a:rPr>
              <a:t>: </a:t>
            </a:r>
            <a:r>
              <a:rPr lang="en">
                <a:solidFill>
                  <a:srgbClr val="09885A"/>
                </a:solidFill>
                <a:latin typeface="Courier New"/>
                <a:ea typeface="Courier New"/>
                <a:cs typeface="Courier New"/>
                <a:sym typeface="Courier New"/>
              </a:rPr>
              <a:t>8080</a:t>
            </a:r>
            <a:endParaRPr>
              <a:solidFill>
                <a:srgbClr val="09885A"/>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a:solidFill>
                  <a:schemeClr val="dk1"/>
                </a:solidFill>
                <a:latin typeface="Courier New"/>
                <a:ea typeface="Courier New"/>
                <a:cs typeface="Courier New"/>
                <a:sym typeface="Courier New"/>
              </a:rPr>
              <a:t>   </a:t>
            </a:r>
            <a:r>
              <a:rPr lang="en">
                <a:solidFill>
                  <a:srgbClr val="800000"/>
                </a:solidFill>
                <a:latin typeface="Courier New"/>
                <a:ea typeface="Courier New"/>
                <a:cs typeface="Courier New"/>
                <a:sym typeface="Courier New"/>
              </a:rPr>
              <a:t>targetPort</a:t>
            </a:r>
            <a:r>
              <a:rPr lang="en">
                <a:solidFill>
                  <a:schemeClr val="dk1"/>
                </a:solidFill>
                <a:latin typeface="Courier New"/>
                <a:ea typeface="Courier New"/>
                <a:cs typeface="Courier New"/>
                <a:sym typeface="Courier New"/>
              </a:rPr>
              <a:t>: </a:t>
            </a:r>
            <a:r>
              <a:rPr lang="en">
                <a:solidFill>
                  <a:srgbClr val="09885A"/>
                </a:solidFill>
                <a:latin typeface="Courier New"/>
                <a:ea typeface="Courier New"/>
                <a:cs typeface="Courier New"/>
                <a:sym typeface="Courier New"/>
              </a:rPr>
              <a:t>80</a:t>
            </a:r>
            <a:endParaRPr>
              <a:solidFill>
                <a:srgbClr val="09885A"/>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a:solidFill>
                  <a:schemeClr val="dk1"/>
                </a:solidFill>
                <a:latin typeface="Courier New"/>
                <a:ea typeface="Courier New"/>
                <a:cs typeface="Courier New"/>
                <a:sym typeface="Courier New"/>
              </a:rPr>
              <a:t> </a:t>
            </a:r>
            <a:r>
              <a:rPr lang="en">
                <a:solidFill>
                  <a:srgbClr val="800000"/>
                </a:solidFill>
                <a:latin typeface="Courier New"/>
                <a:ea typeface="Courier New"/>
                <a:cs typeface="Courier New"/>
                <a:sym typeface="Courier New"/>
              </a:rPr>
              <a:t>selector</a:t>
            </a: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a:solidFill>
                  <a:schemeClr val="dk1"/>
                </a:solidFill>
                <a:latin typeface="Courier New"/>
                <a:ea typeface="Courier New"/>
                <a:cs typeface="Courier New"/>
                <a:sym typeface="Courier New"/>
              </a:rPr>
              <a:t>   </a:t>
            </a:r>
            <a:r>
              <a:rPr lang="en">
                <a:solidFill>
                  <a:srgbClr val="800000"/>
                </a:solidFill>
                <a:latin typeface="Courier New"/>
                <a:ea typeface="Courier New"/>
                <a:cs typeface="Courier New"/>
                <a:sym typeface="Courier New"/>
              </a:rPr>
              <a:t>app</a:t>
            </a:r>
            <a:r>
              <a:rPr lang="en">
                <a:solidFill>
                  <a:schemeClr val="dk1"/>
                </a:solidFill>
                <a:latin typeface="Courier New"/>
                <a:ea typeface="Courier New"/>
                <a:cs typeface="Courier New"/>
                <a:sym typeface="Courier New"/>
              </a:rPr>
              <a:t>: </a:t>
            </a:r>
            <a:r>
              <a:rPr lang="en">
                <a:solidFill>
                  <a:srgbClr val="0000FF"/>
                </a:solidFill>
                <a:latin typeface="Courier New"/>
                <a:ea typeface="Courier New"/>
                <a:cs typeface="Courier New"/>
                <a:sym typeface="Courier New"/>
              </a:rPr>
              <a:t>myapp</a:t>
            </a:r>
            <a:endParaRPr>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a:solidFill>
                  <a:srgbClr val="800000"/>
                </a:solidFill>
                <a:latin typeface="Courier New"/>
                <a:ea typeface="Courier New"/>
                <a:cs typeface="Courier New"/>
                <a:sym typeface="Courier New"/>
              </a:rPr>
              <a:t> type</a:t>
            </a:r>
            <a:r>
              <a:rPr lang="en">
                <a:solidFill>
                  <a:schemeClr val="dk1"/>
                </a:solidFill>
                <a:latin typeface="Courier New"/>
                <a:ea typeface="Courier New"/>
                <a:cs typeface="Courier New"/>
                <a:sym typeface="Courier New"/>
              </a:rPr>
              <a:t>: </a:t>
            </a:r>
            <a:r>
              <a:rPr lang="en">
                <a:solidFill>
                  <a:srgbClr val="0000FF"/>
                </a:solidFill>
                <a:latin typeface="Courier New"/>
                <a:ea typeface="Courier New"/>
                <a:cs typeface="Courier New"/>
                <a:sym typeface="Courier New"/>
              </a:rPr>
              <a:t>LoadBalancer</a:t>
            </a:r>
            <a:endParaRPr>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a:solidFill>
                <a:srgbClr val="800000"/>
              </a:solidFill>
              <a:latin typeface="Courier New"/>
              <a:ea typeface="Courier New"/>
              <a:cs typeface="Courier New"/>
              <a:sym typeface="Courier New"/>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12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KUBERNETES BEST PRACTICES</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sp>
        <p:nvSpPr>
          <p:cNvPr id="842" name="Google Shape;842;p1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Kubernetes Best Practices</a:t>
            </a:r>
            <a:endParaRPr/>
          </a:p>
        </p:txBody>
      </p:sp>
      <p:sp>
        <p:nvSpPr>
          <p:cNvPr id="843" name="Google Shape;843;p1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Try avoid using latest tag instead us proper tags</a:t>
            </a:r>
            <a:endParaRPr/>
          </a:p>
          <a:p>
            <a:pPr marL="457200" lvl="0" indent="-342900" algn="l" rtl="0">
              <a:spcBef>
                <a:spcPts val="1000"/>
              </a:spcBef>
              <a:spcAft>
                <a:spcPts val="0"/>
              </a:spcAft>
              <a:buSzPts val="1800"/>
              <a:buChar char="●"/>
            </a:pPr>
            <a:r>
              <a:rPr lang="en"/>
              <a:t>imagePullPolicy should be used wisely</a:t>
            </a:r>
            <a:endParaRPr/>
          </a:p>
          <a:p>
            <a:pPr marL="457200" lvl="0" indent="-342900" algn="l" rtl="0">
              <a:spcBef>
                <a:spcPts val="1000"/>
              </a:spcBef>
              <a:spcAft>
                <a:spcPts val="0"/>
              </a:spcAft>
              <a:buSzPts val="1800"/>
              <a:buChar char="●"/>
            </a:pPr>
            <a:r>
              <a:rPr lang="en"/>
              <a:t>If the imagePullPolicy is IfNotPresent and you push updated image with the same previous tag, container will not updated as it will find image already present so won’t pull again</a:t>
            </a:r>
            <a:endParaRPr/>
          </a:p>
          <a:p>
            <a:pPr marL="457200" lvl="0" indent="-342900" algn="l" rtl="0">
              <a:spcBef>
                <a:spcPts val="1000"/>
              </a:spcBef>
              <a:spcAft>
                <a:spcPts val="1000"/>
              </a:spcAft>
              <a:buSzPts val="1800"/>
              <a:buChar char="●"/>
            </a:pPr>
            <a:r>
              <a:rPr lang="en"/>
              <a:t>If the imagePullPolicy is Always it will pull image everytime pod instance will created, this will slow down the initialization phase of container</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1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Kubernetes Best Practices</a:t>
            </a:r>
            <a:endParaRPr/>
          </a:p>
        </p:txBody>
      </p:sp>
      <p:sp>
        <p:nvSpPr>
          <p:cNvPr id="849" name="Google Shape;849;p1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Using multi-dimensional instead of single-dimensional labels</a:t>
            </a:r>
            <a:endParaRPr/>
          </a:p>
          <a:p>
            <a:pPr marL="914400" lvl="1" indent="-330200" algn="l" rtl="0">
              <a:spcBef>
                <a:spcPts val="1000"/>
              </a:spcBef>
              <a:spcAft>
                <a:spcPts val="0"/>
              </a:spcAft>
              <a:buSzPts val="1600"/>
              <a:buChar char="○"/>
            </a:pPr>
            <a:r>
              <a:rPr lang="en" sz="1600"/>
              <a:t>Don’t forget to label all your resources, not only Pods. Make sure you add multiple labels to each resource, so they can be selected across each individual dimension</a:t>
            </a:r>
            <a:endParaRPr sz="1600"/>
          </a:p>
          <a:p>
            <a:pPr marL="457200" lvl="0" indent="-342900" algn="l" rtl="0">
              <a:spcBef>
                <a:spcPts val="1000"/>
              </a:spcBef>
              <a:spcAft>
                <a:spcPts val="0"/>
              </a:spcAft>
              <a:buSzPts val="1800"/>
              <a:buChar char="●"/>
            </a:pPr>
            <a:r>
              <a:rPr lang="en"/>
              <a:t>Labels may include things like</a:t>
            </a:r>
            <a:endParaRPr/>
          </a:p>
          <a:p>
            <a:pPr marL="914400" lvl="1" indent="-330200" algn="l" rtl="0">
              <a:spcBef>
                <a:spcPts val="1000"/>
              </a:spcBef>
              <a:spcAft>
                <a:spcPts val="0"/>
              </a:spcAft>
              <a:buSzPts val="1600"/>
              <a:buChar char="○"/>
            </a:pPr>
            <a:r>
              <a:rPr lang="en" sz="1600"/>
              <a:t>The name of the application (or perhaps microservice) the resource belongs to Application tier (front-end, back-end, and so on)</a:t>
            </a:r>
            <a:endParaRPr sz="1600"/>
          </a:p>
          <a:p>
            <a:pPr marL="914400" lvl="1" indent="-330200" algn="l" rtl="0">
              <a:spcBef>
                <a:spcPts val="1000"/>
              </a:spcBef>
              <a:spcAft>
                <a:spcPts val="0"/>
              </a:spcAft>
              <a:buSzPts val="1600"/>
              <a:buChar char="○"/>
            </a:pPr>
            <a:r>
              <a:rPr lang="en" sz="1600"/>
              <a:t>Environment (development, QA, staging, production, and so on)</a:t>
            </a:r>
            <a:endParaRPr sz="1600"/>
          </a:p>
          <a:p>
            <a:pPr marL="914400" lvl="1" indent="-330200" algn="l" rtl="0">
              <a:spcBef>
                <a:spcPts val="1000"/>
              </a:spcBef>
              <a:spcAft>
                <a:spcPts val="0"/>
              </a:spcAft>
              <a:buSzPts val="1600"/>
              <a:buChar char="○"/>
            </a:pPr>
            <a:r>
              <a:rPr lang="en" sz="1600"/>
              <a:t>Version</a:t>
            </a:r>
            <a:endParaRPr sz="1600"/>
          </a:p>
          <a:p>
            <a:pPr marL="914400" lvl="1" indent="-330200" algn="l" rtl="0">
              <a:spcBef>
                <a:spcPts val="1000"/>
              </a:spcBef>
              <a:spcAft>
                <a:spcPts val="1000"/>
              </a:spcAft>
              <a:buSzPts val="1600"/>
              <a:buChar char="○"/>
            </a:pPr>
            <a:r>
              <a:rPr lang="en" sz="1600"/>
              <a:t>etc</a:t>
            </a:r>
            <a:endParaRPr sz="160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1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Making manageable container images</a:t>
            </a:r>
            <a:endParaRPr/>
          </a:p>
          <a:p>
            <a:pPr marL="914400" lvl="1" indent="-330200" algn="l" rtl="0">
              <a:spcBef>
                <a:spcPts val="1000"/>
              </a:spcBef>
              <a:spcAft>
                <a:spcPts val="0"/>
              </a:spcAft>
              <a:buSzPts val="1600"/>
              <a:buChar char="○"/>
            </a:pPr>
            <a:r>
              <a:rPr lang="en" sz="1600"/>
              <a:t>Only need files and dependencies to add in image file should be added</a:t>
            </a:r>
            <a:endParaRPr sz="1600"/>
          </a:p>
          <a:p>
            <a:pPr marL="914400" lvl="0" indent="0" algn="l" rtl="0">
              <a:spcBef>
                <a:spcPts val="1000"/>
              </a:spcBef>
              <a:spcAft>
                <a:spcPts val="0"/>
              </a:spcAft>
              <a:buNone/>
            </a:pPr>
            <a:endParaRPr sz="1600"/>
          </a:p>
          <a:p>
            <a:pPr marL="457200" marR="0" lvl="0" indent="-342900" algn="l" rtl="0">
              <a:lnSpc>
                <a:spcPct val="115000"/>
              </a:lnSpc>
              <a:spcBef>
                <a:spcPts val="1000"/>
              </a:spcBef>
              <a:spcAft>
                <a:spcPts val="0"/>
              </a:spcAft>
              <a:buClr>
                <a:schemeClr val="dk2"/>
              </a:buClr>
              <a:buSzPts val="1800"/>
              <a:buFont typeface="Arial"/>
              <a:buChar char="●"/>
            </a:pPr>
            <a:r>
              <a:rPr lang="en"/>
              <a:t>Describing each resource through annotations</a:t>
            </a:r>
            <a:endParaRPr/>
          </a:p>
          <a:p>
            <a:pPr marL="914400" lvl="1" indent="-330200" algn="l" rtl="0">
              <a:spcBef>
                <a:spcPts val="1000"/>
              </a:spcBef>
              <a:spcAft>
                <a:spcPts val="0"/>
              </a:spcAft>
              <a:buSzPts val="1600"/>
              <a:buChar char="○"/>
            </a:pPr>
            <a:r>
              <a:rPr lang="en" sz="1600"/>
              <a:t>To add additional information to your resources use annotations. </a:t>
            </a:r>
            <a:endParaRPr sz="1600"/>
          </a:p>
          <a:p>
            <a:pPr marL="914400" lvl="1" indent="-330200" algn="l" rtl="0">
              <a:spcBef>
                <a:spcPts val="1000"/>
              </a:spcBef>
              <a:spcAft>
                <a:spcPts val="1000"/>
              </a:spcAft>
              <a:buSzPts val="1600"/>
              <a:buChar char="○"/>
            </a:pPr>
            <a:r>
              <a:rPr lang="en" sz="1600"/>
              <a:t>At the least include annotation describing the resource and with contact information of the person responsible for it</a:t>
            </a:r>
            <a:endParaRPr/>
          </a:p>
        </p:txBody>
      </p:sp>
      <p:sp>
        <p:nvSpPr>
          <p:cNvPr id="855" name="Google Shape;855;p1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Kubernetes Best Practices</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1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Kubernetes Best Practices</a:t>
            </a:r>
            <a:endParaRPr/>
          </a:p>
        </p:txBody>
      </p:sp>
      <p:sp>
        <p:nvSpPr>
          <p:cNvPr id="861" name="Google Shape;861;p1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Handling application logs</a:t>
            </a:r>
            <a:endParaRPr/>
          </a:p>
          <a:p>
            <a:pPr marL="914400" lvl="1" indent="-342900" algn="l" rtl="0">
              <a:spcBef>
                <a:spcPts val="1000"/>
              </a:spcBef>
              <a:spcAft>
                <a:spcPts val="0"/>
              </a:spcAft>
              <a:buSzPts val="1800"/>
              <a:buChar char="○"/>
            </a:pPr>
            <a:r>
              <a:rPr lang="en" sz="1800"/>
              <a:t>Your apps should write to the standard output instead of files e.g console.log(“message”) in javascript</a:t>
            </a:r>
            <a:endParaRPr sz="1800"/>
          </a:p>
          <a:p>
            <a:pPr marL="914400" lvl="1" indent="-342900" algn="l" rtl="0">
              <a:spcBef>
                <a:spcPts val="1000"/>
              </a:spcBef>
              <a:spcAft>
                <a:spcPts val="0"/>
              </a:spcAft>
              <a:buSzPts val="1800"/>
              <a:buChar char="○"/>
            </a:pPr>
            <a:r>
              <a:rPr lang="en" sz="1800"/>
              <a:t>This makes it easy to view logs with the kubectl logs command</a:t>
            </a:r>
            <a:endParaRPr sz="1800"/>
          </a:p>
          <a:p>
            <a:pPr marL="914400" lvl="1" indent="-342900" algn="l" rtl="0">
              <a:spcBef>
                <a:spcPts val="1000"/>
              </a:spcBef>
              <a:spcAft>
                <a:spcPts val="1000"/>
              </a:spcAft>
              <a:buSzPts val="1800"/>
              <a:buChar char="○"/>
            </a:pPr>
            <a:r>
              <a:rPr lang="en" sz="1800"/>
              <a:t>If a container crashes and is replaced with a new one, you’ll see the new container’s log. To see the previous container’s logs, use the --previous option with kubectl logs</a:t>
            </a:r>
            <a:endParaRPr sz="180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13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 you and God bless you all!</a:t>
            </a:r>
            <a:endParaRPr/>
          </a:p>
        </p:txBody>
      </p:sp>
      <p:grpSp>
        <p:nvGrpSpPr>
          <p:cNvPr id="867" name="Google Shape;867;p132"/>
          <p:cNvGrpSpPr/>
          <p:nvPr/>
        </p:nvGrpSpPr>
        <p:grpSpPr>
          <a:xfrm>
            <a:off x="910398" y="3248521"/>
            <a:ext cx="7323204" cy="1197858"/>
            <a:chOff x="910398" y="3248521"/>
            <a:chExt cx="7323204" cy="1197858"/>
          </a:xfrm>
        </p:grpSpPr>
        <p:grpSp>
          <p:nvGrpSpPr>
            <p:cNvPr id="868" name="Google Shape;868;p132"/>
            <p:cNvGrpSpPr/>
            <p:nvPr/>
          </p:nvGrpSpPr>
          <p:grpSpPr>
            <a:xfrm>
              <a:off x="910398" y="3248521"/>
              <a:ext cx="3122000" cy="406749"/>
              <a:chOff x="953600" y="4157960"/>
              <a:chExt cx="3122000" cy="406749"/>
            </a:xfrm>
          </p:grpSpPr>
          <p:pic>
            <p:nvPicPr>
              <p:cNvPr id="869" name="Google Shape;869;p132"/>
              <p:cNvPicPr preferRelativeResize="0"/>
              <p:nvPr/>
            </p:nvPicPr>
            <p:blipFill>
              <a:blip r:embed="rId3">
                <a:alphaModFix/>
              </a:blip>
              <a:stretch>
                <a:fillRect/>
              </a:stretch>
            </p:blipFill>
            <p:spPr>
              <a:xfrm>
                <a:off x="953600" y="4157960"/>
                <a:ext cx="406749" cy="406749"/>
              </a:xfrm>
              <a:prstGeom prst="rect">
                <a:avLst/>
              </a:prstGeom>
              <a:noFill/>
              <a:ln>
                <a:noFill/>
              </a:ln>
            </p:spPr>
          </p:pic>
          <p:sp>
            <p:nvSpPr>
              <p:cNvPr id="870" name="Google Shape;870;p132"/>
              <p:cNvSpPr txBox="1"/>
              <p:nvPr/>
            </p:nvSpPr>
            <p:spPr>
              <a:xfrm>
                <a:off x="1267000" y="4199785"/>
                <a:ext cx="2808600" cy="32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dk2"/>
                    </a:solidFill>
                    <a:latin typeface="Roboto Medium"/>
                    <a:ea typeface="Roboto Medium"/>
                    <a:cs typeface="Roboto Medium"/>
                    <a:sym typeface="Roboto Medium"/>
                  </a:rPr>
                  <a:t>fb.com/</a:t>
                </a:r>
                <a:r>
                  <a:rPr lang="en" sz="1600" b="1">
                    <a:solidFill>
                      <a:schemeClr val="dk2"/>
                    </a:solidFill>
                    <a:latin typeface="Roboto"/>
                    <a:ea typeface="Roboto"/>
                    <a:cs typeface="Roboto"/>
                    <a:sym typeface="Roboto"/>
                  </a:rPr>
                  <a:t>AamirPinger</a:t>
                </a:r>
                <a:r>
                  <a:rPr lang="en" sz="1600" b="1">
                    <a:solidFill>
                      <a:srgbClr val="434343"/>
                    </a:solidFill>
                    <a:latin typeface="Roboto"/>
                    <a:ea typeface="Roboto"/>
                    <a:cs typeface="Roboto"/>
                    <a:sym typeface="Roboto"/>
                  </a:rPr>
                  <a:t>Official</a:t>
                </a:r>
                <a:endParaRPr sz="1600" b="1">
                  <a:solidFill>
                    <a:srgbClr val="434343"/>
                  </a:solidFill>
                  <a:latin typeface="Roboto"/>
                  <a:ea typeface="Roboto"/>
                  <a:cs typeface="Roboto"/>
                  <a:sym typeface="Roboto"/>
                </a:endParaRPr>
              </a:p>
            </p:txBody>
          </p:sp>
        </p:grpSp>
        <p:grpSp>
          <p:nvGrpSpPr>
            <p:cNvPr id="871" name="Google Shape;871;p132"/>
            <p:cNvGrpSpPr/>
            <p:nvPr/>
          </p:nvGrpSpPr>
          <p:grpSpPr>
            <a:xfrm>
              <a:off x="2967798" y="4039629"/>
              <a:ext cx="2873900" cy="406750"/>
              <a:chOff x="953600" y="4949068"/>
              <a:chExt cx="2873900" cy="406750"/>
            </a:xfrm>
          </p:grpSpPr>
          <p:pic>
            <p:nvPicPr>
              <p:cNvPr id="872" name="Google Shape;872;p132"/>
              <p:cNvPicPr preferRelativeResize="0"/>
              <p:nvPr/>
            </p:nvPicPr>
            <p:blipFill>
              <a:blip r:embed="rId4">
                <a:alphaModFix/>
              </a:blip>
              <a:stretch>
                <a:fillRect/>
              </a:stretch>
            </p:blipFill>
            <p:spPr>
              <a:xfrm>
                <a:off x="953600" y="4949068"/>
                <a:ext cx="406750" cy="406750"/>
              </a:xfrm>
              <a:prstGeom prst="rect">
                <a:avLst/>
              </a:prstGeom>
              <a:noFill/>
              <a:ln>
                <a:noFill/>
              </a:ln>
            </p:spPr>
          </p:pic>
          <p:sp>
            <p:nvSpPr>
              <p:cNvPr id="873" name="Google Shape;873;p132"/>
              <p:cNvSpPr txBox="1"/>
              <p:nvPr/>
            </p:nvSpPr>
            <p:spPr>
              <a:xfrm>
                <a:off x="1343200" y="4990900"/>
                <a:ext cx="2484300" cy="32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dk2"/>
                    </a:solidFill>
                    <a:latin typeface="Roboto Medium"/>
                    <a:ea typeface="Roboto Medium"/>
                    <a:cs typeface="Roboto Medium"/>
                    <a:sym typeface="Roboto Medium"/>
                  </a:rPr>
                  <a:t>github.com/</a:t>
                </a:r>
                <a:r>
                  <a:rPr lang="en" sz="1600" b="1">
                    <a:solidFill>
                      <a:schemeClr val="dk2"/>
                    </a:solidFill>
                    <a:latin typeface="Roboto"/>
                    <a:ea typeface="Roboto"/>
                    <a:cs typeface="Roboto"/>
                    <a:sym typeface="Roboto"/>
                  </a:rPr>
                  <a:t>AamirPinger</a:t>
                </a:r>
                <a:endParaRPr sz="1600">
                  <a:solidFill>
                    <a:schemeClr val="dk2"/>
                  </a:solidFill>
                  <a:latin typeface="Roboto Medium"/>
                  <a:ea typeface="Roboto Medium"/>
                  <a:cs typeface="Roboto Medium"/>
                  <a:sym typeface="Roboto Medium"/>
                </a:endParaRPr>
              </a:p>
            </p:txBody>
          </p:sp>
        </p:grpSp>
        <p:grpSp>
          <p:nvGrpSpPr>
            <p:cNvPr id="874" name="Google Shape;874;p132"/>
            <p:cNvGrpSpPr/>
            <p:nvPr/>
          </p:nvGrpSpPr>
          <p:grpSpPr>
            <a:xfrm>
              <a:off x="4957652" y="3284667"/>
              <a:ext cx="3275950" cy="350075"/>
              <a:chOff x="5486550" y="4194106"/>
              <a:chExt cx="3275950" cy="350075"/>
            </a:xfrm>
          </p:grpSpPr>
          <p:pic>
            <p:nvPicPr>
              <p:cNvPr id="875" name="Google Shape;875;p132"/>
              <p:cNvPicPr preferRelativeResize="0"/>
              <p:nvPr/>
            </p:nvPicPr>
            <p:blipFill>
              <a:blip r:embed="rId5">
                <a:alphaModFix/>
              </a:blip>
              <a:stretch>
                <a:fillRect/>
              </a:stretch>
            </p:blipFill>
            <p:spPr>
              <a:xfrm>
                <a:off x="5486550" y="4194106"/>
                <a:ext cx="350075" cy="350075"/>
              </a:xfrm>
              <a:prstGeom prst="rect">
                <a:avLst/>
              </a:prstGeom>
              <a:noFill/>
              <a:ln>
                <a:noFill/>
              </a:ln>
            </p:spPr>
          </p:pic>
          <p:sp>
            <p:nvSpPr>
              <p:cNvPr id="876" name="Google Shape;876;p132"/>
              <p:cNvSpPr txBox="1"/>
              <p:nvPr/>
            </p:nvSpPr>
            <p:spPr>
              <a:xfrm>
                <a:off x="5839000" y="4207594"/>
                <a:ext cx="2923500" cy="32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dk2"/>
                    </a:solidFill>
                    <a:latin typeface="Roboto Medium"/>
                    <a:ea typeface="Roboto Medium"/>
                    <a:cs typeface="Roboto Medium"/>
                    <a:sym typeface="Roboto Medium"/>
                  </a:rPr>
                  <a:t>linkedin.com/in/</a:t>
                </a:r>
                <a:r>
                  <a:rPr lang="en" sz="1600" b="1">
                    <a:solidFill>
                      <a:schemeClr val="dk2"/>
                    </a:solidFill>
                    <a:latin typeface="Roboto"/>
                    <a:ea typeface="Roboto"/>
                    <a:cs typeface="Roboto"/>
                    <a:sym typeface="Roboto"/>
                  </a:rPr>
                  <a:t>AamirPinger</a:t>
                </a:r>
                <a:endParaRPr sz="1600" b="1">
                  <a:solidFill>
                    <a:schemeClr val="dk2"/>
                  </a:solidFill>
                  <a:latin typeface="Roboto"/>
                  <a:ea typeface="Roboto"/>
                  <a:cs typeface="Roboto"/>
                  <a:sym typeface="Roboto"/>
                </a:endParaRPr>
              </a:p>
            </p:txBody>
          </p:sp>
        </p:grpSp>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95</Slides>
  <Notes>95</Notes>
  <HiddenSlides>0</HiddenSlides>
  <ScaleCrop>false</ScaleCrop>
  <HeadingPairs>
    <vt:vector size="4" baseType="variant">
      <vt:variant>
        <vt:lpstr>Theme</vt:lpstr>
      </vt:variant>
      <vt:variant>
        <vt:i4>3</vt:i4>
      </vt:variant>
      <vt:variant>
        <vt:lpstr>Slide Titles</vt:lpstr>
      </vt:variant>
      <vt:variant>
        <vt:i4>95</vt:i4>
      </vt:variant>
    </vt:vector>
  </HeadingPairs>
  <TitlesOfParts>
    <vt:vector size="98" baseType="lpstr">
      <vt:lpstr>Simple Light</vt:lpstr>
      <vt:lpstr>Simple Light</vt:lpstr>
      <vt:lpstr>Simple Light</vt:lpstr>
      <vt:lpstr>KUBERNETES</vt:lpstr>
      <vt:lpstr>SERVICE</vt:lpstr>
      <vt:lpstr>Service</vt:lpstr>
      <vt:lpstr>Service</vt:lpstr>
      <vt:lpstr>Service</vt:lpstr>
      <vt:lpstr>Service</vt:lpstr>
      <vt:lpstr>Service</vt:lpstr>
      <vt:lpstr>Service</vt:lpstr>
      <vt:lpstr>Service</vt:lpstr>
      <vt:lpstr>Service</vt:lpstr>
      <vt:lpstr>Service</vt:lpstr>
      <vt:lpstr>HEALTH CHECK</vt:lpstr>
      <vt:lpstr>HEALTH CHECK</vt:lpstr>
      <vt:lpstr>LIVENESS PROBES</vt:lpstr>
      <vt:lpstr>Liveness Probes</vt:lpstr>
      <vt:lpstr>Liveness Probes</vt:lpstr>
      <vt:lpstr>Liveness Probes</vt:lpstr>
      <vt:lpstr>Liveness Probes</vt:lpstr>
      <vt:lpstr>Liveness Probes</vt:lpstr>
      <vt:lpstr>Liveness Probes</vt:lpstr>
      <vt:lpstr>Liveness Probes</vt:lpstr>
      <vt:lpstr>Liveness Probes</vt:lpstr>
      <vt:lpstr>Liveness Probes</vt:lpstr>
      <vt:lpstr>Liveness Probes</vt:lpstr>
      <vt:lpstr>READINESS PROBES</vt:lpstr>
      <vt:lpstr>Readiness Probes</vt:lpstr>
      <vt:lpstr>Readiness Probes</vt:lpstr>
      <vt:lpstr>Readiness Probes</vt:lpstr>
      <vt:lpstr>Readiness Probes</vt:lpstr>
      <vt:lpstr>Readiness Probes</vt:lpstr>
      <vt:lpstr>Readiness Probes</vt:lpstr>
      <vt:lpstr>VOLUMES</vt:lpstr>
      <vt:lpstr>Volumes</vt:lpstr>
      <vt:lpstr>Volumes</vt:lpstr>
      <vt:lpstr>Volumes</vt:lpstr>
      <vt:lpstr>Volumes</vt:lpstr>
      <vt:lpstr>Volumes</vt:lpstr>
      <vt:lpstr>Volumes</vt:lpstr>
      <vt:lpstr>PERSISTENT VOLUMES</vt:lpstr>
      <vt:lpstr>Persistent Volume</vt:lpstr>
      <vt:lpstr>Persistent Volume</vt:lpstr>
      <vt:lpstr>Persistent Volume Claim</vt:lpstr>
      <vt:lpstr>PERSISTENT VOLUMES IN ACTION</vt:lpstr>
      <vt:lpstr>Persistent Volume in Action</vt:lpstr>
      <vt:lpstr>Persistent Volume Access Modes</vt:lpstr>
      <vt:lpstr>Persistent Volume Reclaim Policy</vt:lpstr>
      <vt:lpstr>Persistent Volume Reclaim Policy</vt:lpstr>
      <vt:lpstr>Persistent Volume Reclaim Policy</vt:lpstr>
      <vt:lpstr>Persistent Volume in Action</vt:lpstr>
      <vt:lpstr>ConfigMap</vt:lpstr>
      <vt:lpstr>ConfigMap</vt:lpstr>
      <vt:lpstr>ConfigMap</vt:lpstr>
      <vt:lpstr>ConfigMap</vt:lpstr>
      <vt:lpstr>ConfigMap</vt:lpstr>
      <vt:lpstr>ConfigMap</vt:lpstr>
      <vt:lpstr>ConfigMap</vt:lpstr>
      <vt:lpstr>ConfigMap</vt:lpstr>
      <vt:lpstr>ConfigMap</vt:lpstr>
      <vt:lpstr>ConfigMap’s DATA AS VOLUMES</vt:lpstr>
      <vt:lpstr>ConfigMap Data as Volumes</vt:lpstr>
      <vt:lpstr>ConfigMap’s DATA AS ENVIRONMENTAL VARIABLE</vt:lpstr>
      <vt:lpstr>ConfigMap Data as Environmental Variable</vt:lpstr>
      <vt:lpstr>SECRET</vt:lpstr>
      <vt:lpstr>Secret</vt:lpstr>
      <vt:lpstr>Secrets</vt:lpstr>
      <vt:lpstr>Secrets</vt:lpstr>
      <vt:lpstr>Secret Data as Environmental Variable</vt:lpstr>
      <vt:lpstr>Secret Data as Volumes</vt:lpstr>
      <vt:lpstr>ENVIRONMENTAL VARIABLE</vt:lpstr>
      <vt:lpstr>Environmental Variable</vt:lpstr>
      <vt:lpstr>Environmental Variable</vt:lpstr>
      <vt:lpstr>DEPLOYMENT</vt:lpstr>
      <vt:lpstr>Deployment</vt:lpstr>
      <vt:lpstr>Is there anything else?</vt:lpstr>
      <vt:lpstr>Deployment</vt:lpstr>
      <vt:lpstr>Deployment</vt:lpstr>
      <vt:lpstr>Deployment</vt:lpstr>
      <vt:lpstr>Deployment</vt:lpstr>
      <vt:lpstr>Deployment</vt:lpstr>
      <vt:lpstr>Deployment</vt:lpstr>
      <vt:lpstr>Deployment</vt:lpstr>
      <vt:lpstr>Deployment</vt:lpstr>
      <vt:lpstr>Deployment</vt:lpstr>
      <vt:lpstr>Deployment</vt:lpstr>
      <vt:lpstr>Deployment</vt:lpstr>
      <vt:lpstr>Deployment</vt:lpstr>
      <vt:lpstr>Deployment</vt:lpstr>
      <vt:lpstr>Deployment</vt:lpstr>
      <vt:lpstr>Deployment</vt:lpstr>
      <vt:lpstr>KUBERNETES BEST PRACTICES</vt:lpstr>
      <vt:lpstr>Kubernetes Best Practices</vt:lpstr>
      <vt:lpstr>Kubernetes Best Practices</vt:lpstr>
      <vt:lpstr>Kubernetes Best Practices</vt:lpstr>
      <vt:lpstr>Kubernetes Best Practices</vt:lpstr>
      <vt:lpstr>Thank you and God bless you 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dc:title>
  <cp:lastModifiedBy>Amir Rashid</cp:lastModifiedBy>
  <cp:revision>1</cp:revision>
  <dcterms:modified xsi:type="dcterms:W3CDTF">2022-11-14T05:28:03Z</dcterms:modified>
</cp:coreProperties>
</file>