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73" r:id="rId3"/>
    <p:sldId id="274" r:id="rId4"/>
    <p:sldId id="280" r:id="rId5"/>
    <p:sldId id="281" r:id="rId6"/>
    <p:sldId id="275" r:id="rId7"/>
    <p:sldId id="276" r:id="rId8"/>
    <p:sldId id="277" r:id="rId9"/>
    <p:sldId id="278" r:id="rId10"/>
    <p:sldId id="279" r:id="rId11"/>
    <p:sldId id="282" r:id="rId12"/>
    <p:sldId id="283" r:id="rId13"/>
    <p:sldId id="284" r:id="rId14"/>
    <p:sldId id="285" r:id="rId15"/>
    <p:sldId id="292" r:id="rId16"/>
    <p:sldId id="286" r:id="rId17"/>
    <p:sldId id="287" r:id="rId18"/>
    <p:sldId id="288" r:id="rId19"/>
    <p:sldId id="289" r:id="rId20"/>
    <p:sldId id="294" r:id="rId21"/>
    <p:sldId id="295" r:id="rId22"/>
    <p:sldId id="296" r:id="rId23"/>
    <p:sldId id="297" r:id="rId24"/>
    <p:sldId id="298" r:id="rId25"/>
    <p:sldId id="299" r:id="rId26"/>
    <p:sldId id="300" r:id="rId27"/>
    <p:sldId id="30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40485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31771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1884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296487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40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807220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442930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99234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7E058-A9B0-43FA-89CA-6BFCC1C6BCF3}"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25040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7E058-A9B0-43FA-89CA-6BFCC1C6BCF3}"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04802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7E058-A9B0-43FA-89CA-6BFCC1C6BCF3}"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4914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7E058-A9B0-43FA-89CA-6BFCC1C6BCF3}"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71143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37E058-A9B0-43FA-89CA-6BFCC1C6BCF3}"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606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7E058-A9B0-43FA-89CA-6BFCC1C6BCF3}"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140480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37E058-A9B0-43FA-89CA-6BFCC1C6BCF3}"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359917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7E058-A9B0-43FA-89CA-6BFCC1C6BCF3}"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564B8-7B71-47F4-9641-0FE82FE31B37}" type="slidenum">
              <a:rPr lang="en-US" smtClean="0"/>
              <a:t>‹#›</a:t>
            </a:fld>
            <a:endParaRPr lang="en-US"/>
          </a:p>
        </p:txBody>
      </p:sp>
    </p:spTree>
    <p:extLst>
      <p:ext uri="{BB962C8B-B14F-4D97-AF65-F5344CB8AC3E}">
        <p14:creationId xmlns:p14="http://schemas.microsoft.com/office/powerpoint/2010/main" val="25073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37E058-A9B0-43FA-89CA-6BFCC1C6BCF3}" type="datetimeFigureOut">
              <a:rPr lang="en-US" smtClean="0"/>
              <a:t>5/16/2022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D564B8-7B71-47F4-9641-0FE82FE31B37}" type="slidenum">
              <a:rPr lang="en-US" smtClean="0"/>
              <a:t>‹#›</a:t>
            </a:fld>
            <a:endParaRPr lang="en-US"/>
          </a:p>
        </p:txBody>
      </p:sp>
    </p:spTree>
    <p:extLst>
      <p:ext uri="{BB962C8B-B14F-4D97-AF65-F5344CB8AC3E}">
        <p14:creationId xmlns:p14="http://schemas.microsoft.com/office/powerpoint/2010/main" val="1652596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p:txBody>
          <a:bodyPr>
            <a:noAutofit/>
          </a:bodyPr>
          <a:lstStyle/>
          <a:p>
            <a:r>
              <a:rPr lang="en-US" sz="3200" dirty="0">
                <a:solidFill>
                  <a:schemeClr val="tx1"/>
                </a:solidFill>
              </a:rPr>
              <a:t>Lists</a:t>
            </a:r>
            <a:br>
              <a:rPr lang="en-US" sz="1050" b="0" i="0" dirty="0">
                <a:solidFill>
                  <a:srgbClr val="610B38"/>
                </a:solidFill>
                <a:effectLst/>
                <a:latin typeface="erdana"/>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List is similar to an array, which is the ordered collection of the objects. The array is the most popular and commonly used collection in any other programming language.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3200" dirty="0">
                <a:solidFill>
                  <a:schemeClr val="tx1"/>
                </a:solidFill>
              </a:rPr>
              <a:t>Syntax:</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1800" b="0" i="0" dirty="0">
                <a:solidFill>
                  <a:srgbClr val="000000"/>
                </a:solidFill>
                <a:effectLst/>
                <a:latin typeface="verdana" panose="020B0604030504040204" pitchFamily="34" charset="0"/>
              </a:rPr>
              <a:t>var list1 = [</a:t>
            </a:r>
            <a:r>
              <a:rPr lang="en-US" sz="1800" b="0" i="0" dirty="0">
                <a:solidFill>
                  <a:srgbClr val="C00000"/>
                </a:solidFill>
                <a:effectLst/>
                <a:latin typeface="verdana" panose="020B0604030504040204" pitchFamily="34" charset="0"/>
              </a:rPr>
              <a:t>10</a:t>
            </a:r>
            <a:r>
              <a:rPr lang="en-US" sz="1800" b="0" i="0" dirty="0">
                <a:solidFill>
                  <a:srgbClr val="000000"/>
                </a:solidFill>
                <a:effectLst/>
                <a:latin typeface="verdana" panose="020B0604030504040204" pitchFamily="34" charset="0"/>
              </a:rPr>
              <a:t>, </a:t>
            </a:r>
            <a:r>
              <a:rPr lang="en-US" sz="1800" b="0" i="0" dirty="0">
                <a:solidFill>
                  <a:srgbClr val="C00000"/>
                </a:solidFill>
                <a:effectLst/>
                <a:latin typeface="verdana" panose="020B0604030504040204" pitchFamily="34" charset="0"/>
              </a:rPr>
              <a:t>15</a:t>
            </a:r>
            <a:r>
              <a:rPr lang="en-US" sz="1800" b="0" i="0" dirty="0">
                <a:solidFill>
                  <a:srgbClr val="000000"/>
                </a:solidFill>
                <a:effectLst/>
                <a:latin typeface="verdana" panose="020B0604030504040204" pitchFamily="34" charset="0"/>
              </a:rPr>
              <a:t>, </a:t>
            </a:r>
            <a:r>
              <a:rPr lang="en-US" sz="1800" b="0" i="0" dirty="0">
                <a:solidFill>
                  <a:srgbClr val="C00000"/>
                </a:solidFill>
                <a:effectLst/>
                <a:latin typeface="verdana" panose="020B0604030504040204" pitchFamily="34" charset="0"/>
              </a:rPr>
              <a:t>20</a:t>
            </a:r>
            <a:r>
              <a:rPr lang="en-US" sz="1800" b="0" i="0" dirty="0">
                <a:solidFill>
                  <a:srgbClr val="000000"/>
                </a:solidFill>
                <a:effectLst/>
                <a:latin typeface="verdana" panose="020B0604030504040204" pitchFamily="34" charset="0"/>
              </a:rPr>
              <a:t>,</a:t>
            </a:r>
            <a:r>
              <a:rPr lang="en-US" sz="1800" b="0" i="0" dirty="0">
                <a:solidFill>
                  <a:srgbClr val="C00000"/>
                </a:solidFill>
                <a:effectLst/>
                <a:latin typeface="verdana" panose="020B0604030504040204" pitchFamily="34" charset="0"/>
              </a:rPr>
              <a:t>25</a:t>
            </a:r>
            <a:r>
              <a:rPr lang="en-US" sz="1800" b="0" i="0" dirty="0">
                <a:solidFill>
                  <a:srgbClr val="000000"/>
                </a:solidFill>
                <a:effectLst/>
                <a:latin typeface="verdana" panose="020B0604030504040204" pitchFamily="34" charset="0"/>
              </a:rPr>
              <a:t>,</a:t>
            </a:r>
            <a:r>
              <a:rPr lang="en-US" sz="1800" b="0" i="0" dirty="0">
                <a:solidFill>
                  <a:srgbClr val="C00000"/>
                </a:solidFill>
                <a:effectLst/>
                <a:latin typeface="verdana" panose="020B0604030504040204" pitchFamily="34" charset="0"/>
              </a:rPr>
              <a:t>25</a:t>
            </a:r>
            <a:r>
              <a:rPr lang="en-US" sz="1800" b="0" i="0" dirty="0">
                <a:solidFill>
                  <a:srgbClr val="00000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1800" b="0" i="0" dirty="0">
                <a:solidFill>
                  <a:srgbClr val="002060"/>
                </a:solidFill>
                <a:effectLst/>
                <a:latin typeface="verdana" panose="020B0604030504040204" pitchFamily="34" charset="0"/>
              </a:rPr>
              <a:t>list is defined by storing all elements inside the square bracket ([]) and separated by commas (,).</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81660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Remove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050" b="0" i="0" dirty="0">
                <a:solidFill>
                  <a:srgbClr val="610B38"/>
                </a:solidFill>
                <a:effectLst/>
                <a:latin typeface="erdana"/>
              </a:rPr>
            </a:br>
            <a:r>
              <a:rPr lang="en-US" sz="1050" b="0" i="0" dirty="0">
                <a:solidFill>
                  <a:srgbClr val="610B38"/>
                </a:solidFill>
                <a:effectLst/>
                <a:latin typeface="erdana"/>
              </a:rPr>
              <a:t>      </a:t>
            </a:r>
            <a:r>
              <a:rPr lang="en-US" sz="1800" b="0" i="0" dirty="0">
                <a:solidFill>
                  <a:srgbClr val="002060"/>
                </a:solidFill>
                <a:effectLst/>
                <a:latin typeface="verdana" panose="020B0604030504040204" pitchFamily="34" charset="0"/>
              </a:rPr>
              <a:t>var vals2 = [-2, 1, 0, 1, 2, 3, 4, 5, 6, 7, 8, 9, 10];</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vals2.removeWhere((e) =&gt; e &lt; 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print(vals2);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vals2.removeRange(0, 5);</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print(vals2);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vals2.retainWhere((e) =&gt; e &gt; 7);</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print(vals2);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45058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Map in Dart</a:t>
            </a:r>
            <a:br>
              <a:rPr lang="en-US" sz="3200" dirty="0">
                <a:solidFill>
                  <a:schemeClr val="tx1"/>
                </a:solidFill>
              </a:rPr>
            </a:br>
            <a:r>
              <a:rPr lang="en-US" sz="1800" b="0" i="0" dirty="0">
                <a:solidFill>
                  <a:srgbClr val="002060"/>
                </a:solidFill>
                <a:effectLst/>
                <a:latin typeface="georgia" panose="02040502050405020303" pitchFamily="18" charset="0"/>
              </a:rPr>
              <a:t>A map is a collection of key/value pairs. The value is retrieved from a map with its associated key. Maps are also called dictionaries. A map literal consists of a pair of curly </a:t>
            </a:r>
            <a:r>
              <a:rPr lang="en-US" sz="1800" b="0" i="0" dirty="0" err="1">
                <a:solidFill>
                  <a:srgbClr val="002060"/>
                </a:solidFill>
                <a:effectLst/>
                <a:latin typeface="georgia" panose="02040502050405020303" pitchFamily="18" charset="0"/>
              </a:rPr>
              <a:t>brackes</a:t>
            </a:r>
            <a:r>
              <a:rPr lang="en-US" sz="1800" b="0" i="0" dirty="0">
                <a:solidFill>
                  <a:srgbClr val="002060"/>
                </a:solidFill>
                <a:effectLst/>
                <a:latin typeface="georgia" panose="02040502050405020303" pitchFamily="18" charset="0"/>
              </a:rPr>
              <a:t>, in which we specify the key/value pairs. The pairs are separated by comma. The key is separated from the value by colon.</a:t>
            </a:r>
            <a:br>
              <a:rPr lang="en-US" sz="1800" b="0" i="0" dirty="0">
                <a:solidFill>
                  <a:srgbClr val="002060"/>
                </a:solidFill>
                <a:effectLst/>
                <a:latin typeface="georgia" panose="02040502050405020303" pitchFamily="18" charset="0"/>
              </a:rPr>
            </a:br>
            <a:br>
              <a:rPr lang="en-US" sz="1800" b="0" i="0" dirty="0">
                <a:solidFill>
                  <a:srgbClr val="002060"/>
                </a:solidFill>
                <a:effectLst/>
                <a:latin typeface="georgia" panose="02040502050405020303" pitchFamily="18" charset="0"/>
              </a:rPr>
            </a:br>
            <a:r>
              <a:rPr lang="en-US" sz="2400" b="0" i="0" dirty="0">
                <a:solidFill>
                  <a:srgbClr val="C00000"/>
                </a:solidFill>
                <a:effectLst/>
                <a:latin typeface="georgia" panose="02040502050405020303" pitchFamily="18" charset="0"/>
              </a:rPr>
              <a:t>Example</a:t>
            </a: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data = {'name': 'John Doe', 'occupation': 'gardener'};</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print(data);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data.keys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data.values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words = {1: 'sky', 2: 'falcon', 3: 'rock'};</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70160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Map Size</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{1: 'Apple', 2: 'Orange’};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fruit.length</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print('There are ${</a:t>
            </a:r>
            <a:r>
              <a:rPr lang="en-US" sz="1800" b="0" i="0" dirty="0" err="1">
                <a:solidFill>
                  <a:srgbClr val="002060"/>
                </a:solidFill>
                <a:effectLst/>
                <a:latin typeface="verdana" panose="020B0604030504040204" pitchFamily="34" charset="0"/>
              </a:rPr>
              <a:t>fruit.length</a:t>
            </a:r>
            <a:r>
              <a:rPr lang="en-US" sz="1800" b="0" i="0" dirty="0">
                <a:solidFill>
                  <a:srgbClr val="002060"/>
                </a:solidFill>
                <a:effectLst/>
                <a:latin typeface="verdana" panose="020B0604030504040204" pitchFamily="34" charset="0"/>
              </a:rPr>
              <a:t>} elements in the map');</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i="0" dirty="0">
                <a:solidFill>
                  <a:srgbClr val="000000"/>
                </a:solidFill>
                <a:effectLst/>
                <a:latin typeface="verdana" panose="020B0604030504040204" pitchFamily="34" charset="0"/>
              </a:rPr>
            </a:br>
            <a:r>
              <a:rPr lang="en-US" sz="2000" i="0" dirty="0">
                <a:solidFill>
                  <a:srgbClr val="C00000"/>
                </a:solidFill>
                <a:effectLst/>
                <a:latin typeface="verdana" panose="020B0604030504040204" pitchFamily="34" charset="0"/>
              </a:rPr>
              <a:t>Result will be</a:t>
            </a:r>
            <a:r>
              <a:rPr lang="en-US" sz="2000" b="0" i="0" dirty="0">
                <a:solidFill>
                  <a:srgbClr val="C0000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r>
              <a:rPr lang="en-US" sz="1800" b="0" i="0" dirty="0">
                <a:solidFill>
                  <a:srgbClr val="002060"/>
                </a:solidFill>
                <a:effectLst/>
                <a:latin typeface="verdana" panose="020B0604030504040204" pitchFamily="34" charset="0"/>
              </a:rPr>
              <a:t>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There are 2 elements in the map</a:t>
            </a:r>
            <a:br>
              <a:rPr lang="en-US" sz="1800" b="0" i="0" dirty="0">
                <a:solidFill>
                  <a:srgbClr val="002060"/>
                </a:solidFill>
                <a:effectLst/>
                <a:latin typeface="verdana" panose="020B0604030504040204" pitchFamily="34" charset="0"/>
              </a:rPr>
            </a:br>
            <a:endParaRPr lang="en-US" sz="1800" dirty="0">
              <a:solidFill>
                <a:srgbClr val="002060"/>
              </a:solidFill>
            </a:endParaRPr>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40246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405969"/>
            <a:ext cx="8596668" cy="6046061"/>
          </a:xfrm>
        </p:spPr>
        <p:txBody>
          <a:bodyPr>
            <a:noAutofit/>
          </a:bodyPr>
          <a:lstStyle/>
          <a:p>
            <a:r>
              <a:rPr lang="en-US" sz="3200" dirty="0" err="1">
                <a:solidFill>
                  <a:schemeClr val="tx1"/>
                </a:solidFill>
              </a:rPr>
              <a:t>isEmpty</a:t>
            </a:r>
            <a:r>
              <a:rPr lang="en-US" sz="3200" dirty="0">
                <a:solidFill>
                  <a:schemeClr val="tx1"/>
                </a:solidFill>
              </a:rPr>
              <a:t> &amp; </a:t>
            </a:r>
            <a:r>
              <a:rPr lang="en-US" sz="3200" dirty="0" err="1">
                <a:solidFill>
                  <a:schemeClr val="tx1"/>
                </a:solidFill>
              </a:rPr>
              <a:t>isNotEmpty</a:t>
            </a:r>
            <a:r>
              <a:rPr lang="en-US" sz="3200" dirty="0">
                <a:solidFill>
                  <a:schemeClr val="tx1"/>
                </a:solidFill>
              </a:rPr>
              <a:t>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words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1: 'sky',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2: 'fly',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3: 'ribbon',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4: 'falcon',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5: 'rock',</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words.isNotEmpty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words.isNotEmpty</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83531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Add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{1: 'Apple', 2: 'Orange'};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fruit[3] = 'Banana';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 = </a:t>
            </a:r>
            <a:r>
              <a:rPr lang="en-US" sz="1800" b="0" i="0" dirty="0" err="1">
                <a:solidFill>
                  <a:srgbClr val="002060"/>
                </a:solidFill>
                <a:effectLst/>
                <a:latin typeface="verdana" panose="020B0604030504040204" pitchFamily="34" charset="0"/>
              </a:rPr>
              <a:t>fruit.putIfAbsent</a:t>
            </a:r>
            <a:r>
              <a:rPr lang="en-US" sz="1800" b="0" i="0" dirty="0">
                <a:solidFill>
                  <a:srgbClr val="002060"/>
                </a:solidFill>
                <a:effectLst/>
                <a:latin typeface="verdana" panose="020B0604030504040204" pitchFamily="34" charset="0"/>
              </a:rPr>
              <a:t>(3, () =&gt; 'Mango');</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val2 = </a:t>
            </a:r>
            <a:r>
              <a:rPr lang="en-US" sz="1800" b="0" i="0" dirty="0" err="1">
                <a:solidFill>
                  <a:srgbClr val="002060"/>
                </a:solidFill>
                <a:effectLst/>
                <a:latin typeface="verdana" panose="020B0604030504040204" pitchFamily="34" charset="0"/>
              </a:rPr>
              <a:t>fruit.putIfAbsent</a:t>
            </a:r>
            <a:r>
              <a:rPr lang="en-US" sz="1800" b="0" i="0" dirty="0">
                <a:solidFill>
                  <a:srgbClr val="002060"/>
                </a:solidFill>
                <a:effectLst/>
                <a:latin typeface="verdana" panose="020B0604030504040204" pitchFamily="34" charset="0"/>
              </a:rPr>
              <a:t>(4, () =&gt; 'Cherry');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print(val2);</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53311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Add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Map student = {'</a:t>
            </a:r>
            <a:r>
              <a:rPr lang="en-US" sz="1800" b="0" i="0" dirty="0" err="1">
                <a:solidFill>
                  <a:srgbClr val="002060"/>
                </a:solidFill>
                <a:effectLst/>
                <a:latin typeface="verdana" panose="020B0604030504040204" pitchFamily="34" charset="0"/>
              </a:rPr>
              <a:t>name':'Tom','age</a:t>
            </a:r>
            <a:r>
              <a:rPr lang="en-US" sz="1800" b="0" i="0" dirty="0">
                <a:solidFill>
                  <a:srgbClr val="002060"/>
                </a:solidFill>
                <a:effectLst/>
                <a:latin typeface="verdana" panose="020B0604030504040204" pitchFamily="34" charset="0"/>
              </a:rPr>
              <a:t>': 23};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print('Map :${student}');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student.addAll</a:t>
            </a:r>
            <a:r>
              <a:rPr lang="en-US" sz="1800" b="0" i="0" dirty="0">
                <a:solidFill>
                  <a:srgbClr val="002060"/>
                </a:solidFill>
                <a:effectLst/>
                <a:latin typeface="verdana" panose="020B0604030504040204" pitchFamily="34" charset="0"/>
              </a:rPr>
              <a:t>({'</a:t>
            </a:r>
            <a:r>
              <a:rPr lang="en-US" sz="1800" b="0" i="0" dirty="0" err="1">
                <a:solidFill>
                  <a:srgbClr val="002060"/>
                </a:solidFill>
                <a:effectLst/>
                <a:latin typeface="verdana" panose="020B0604030504040204" pitchFamily="34" charset="0"/>
              </a:rPr>
              <a:t>dept':'Civil','email':'tom@xyz.com</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print('Map after adding  key-values :${student}');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0484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405969"/>
            <a:ext cx="8596668" cy="6046061"/>
          </a:xfrm>
        </p:spPr>
        <p:txBody>
          <a:bodyPr>
            <a:noAutofit/>
          </a:bodyPr>
          <a:lstStyle/>
          <a:p>
            <a:r>
              <a:rPr lang="en-US" sz="3200" dirty="0">
                <a:solidFill>
                  <a:schemeClr val="tx1"/>
                </a:solidFill>
              </a:rPr>
              <a:t>Remove Methods</a:t>
            </a: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words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1: 'sky',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2: 'fly',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3: 'ribbon',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4: 'falcon',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5: 'rock',</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6: 'ocean',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7: 'cloud'</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words.remove</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words.removeWhere</a:t>
            </a:r>
            <a:r>
              <a:rPr lang="en-US" sz="1800" b="0" i="0" dirty="0">
                <a:solidFill>
                  <a:srgbClr val="002060"/>
                </a:solidFill>
                <a:effectLst/>
                <a:latin typeface="verdana" panose="020B0604030504040204" pitchFamily="34" charset="0"/>
              </a:rPr>
              <a:t>((key, value) =&gt; </a:t>
            </a:r>
            <a:r>
              <a:rPr lang="en-US" sz="1800" b="0" i="0" dirty="0" err="1">
                <a:solidFill>
                  <a:srgbClr val="002060"/>
                </a:solidFill>
                <a:effectLst/>
                <a:latin typeface="verdana" panose="020B0604030504040204" pitchFamily="34" charset="0"/>
              </a:rPr>
              <a:t>value.startsWith</a:t>
            </a:r>
            <a:r>
              <a:rPr lang="en-US" sz="1800" b="0" i="0" dirty="0">
                <a:solidFill>
                  <a:srgbClr val="002060"/>
                </a:solidFill>
                <a:effectLst/>
                <a:latin typeface="verdana" panose="020B0604030504040204" pitchFamily="34" charset="0"/>
              </a:rPr>
              <a:t>('f'));</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words.clear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print(words);</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931481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Merge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f1 = {1: 'Apple', 2: 'Orange'};</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f2 = {3: 'Banana'};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f3 = {4: 'Mango'};</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a:t>
            </a:r>
            <a:r>
              <a:rPr lang="en-US" sz="1800" b="0" i="0" dirty="0" err="1">
                <a:solidFill>
                  <a:srgbClr val="002060"/>
                </a:solidFill>
                <a:effectLst/>
                <a:latin typeface="verdana" panose="020B0604030504040204" pitchFamily="34" charset="0"/>
              </a:rPr>
              <a:t>addAll</a:t>
            </a:r>
            <a:r>
              <a:rPr lang="en-US" sz="1800" b="0" i="0" dirty="0">
                <a:solidFill>
                  <a:srgbClr val="002060"/>
                </a:solidFill>
                <a:effectLst/>
                <a:latin typeface="verdana" panose="020B0604030504040204" pitchFamily="34" charset="0"/>
              </a:rPr>
              <a:t>(f1)..</a:t>
            </a:r>
            <a:r>
              <a:rPr lang="en-US" sz="1800" b="0" i="0" dirty="0" err="1">
                <a:solidFill>
                  <a:srgbClr val="002060"/>
                </a:solidFill>
                <a:effectLst/>
                <a:latin typeface="verdana" panose="020B0604030504040204" pitchFamily="34" charset="0"/>
              </a:rPr>
              <a:t>addAll</a:t>
            </a:r>
            <a:r>
              <a:rPr lang="en-US" sz="1800" b="0" i="0" dirty="0">
                <a:solidFill>
                  <a:srgbClr val="002060"/>
                </a:solidFill>
                <a:effectLst/>
                <a:latin typeface="verdana" panose="020B0604030504040204" pitchFamily="34" charset="0"/>
              </a:rPr>
              <a:t>(f2)..</a:t>
            </a:r>
            <a:r>
              <a:rPr lang="en-US" sz="1800" b="0" i="0" dirty="0" err="1">
                <a:solidFill>
                  <a:srgbClr val="002060"/>
                </a:solidFill>
                <a:effectLst/>
                <a:latin typeface="verdana" panose="020B0604030504040204" pitchFamily="34" charset="0"/>
              </a:rPr>
              <a:t>addAll</a:t>
            </a:r>
            <a:r>
              <a:rPr lang="en-US" sz="1800" b="0" i="0" dirty="0">
                <a:solidFill>
                  <a:srgbClr val="002060"/>
                </a:solidFill>
                <a:effectLst/>
                <a:latin typeface="verdana" panose="020B0604030504040204" pitchFamily="34" charset="0"/>
              </a:rPr>
              <a:t>(f3);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fruit3 = {...f1, ...f2, ...f3};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print(fruit3);</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2307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err="1">
                <a:solidFill>
                  <a:schemeClr val="tx1"/>
                </a:solidFill>
              </a:rPr>
              <a:t>fromIterables</a:t>
            </a:r>
            <a:r>
              <a:rPr lang="en-US" sz="3200" dirty="0">
                <a:solidFill>
                  <a:schemeClr val="tx1"/>
                </a:solidFill>
              </a:rPr>
              <a:t>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letters = ['I', 'II', 'V', 'X', 'L'];</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numbers = [1, 2, 5, 10, 50];</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data = </a:t>
            </a:r>
            <a:r>
              <a:rPr lang="en-US" sz="1800" b="0" i="0" dirty="0" err="1">
                <a:solidFill>
                  <a:srgbClr val="002060"/>
                </a:solidFill>
                <a:effectLst/>
                <a:latin typeface="verdana" panose="020B0604030504040204" pitchFamily="34" charset="0"/>
              </a:rPr>
              <a:t>Map.fromIterables</a:t>
            </a:r>
            <a:r>
              <a:rPr lang="en-US" sz="1800" b="0" i="0" dirty="0">
                <a:solidFill>
                  <a:srgbClr val="002060"/>
                </a:solidFill>
                <a:effectLst/>
                <a:latin typeface="verdana" panose="020B0604030504040204" pitchFamily="34" charset="0"/>
              </a:rPr>
              <a:t>(letters, numbers);</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print(data);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chemeClr val="tx1"/>
                </a:solidFill>
                <a:effectLst/>
                <a:latin typeface="verdana" panose="020B0604030504040204" pitchFamily="34" charset="0"/>
              </a:rPr>
            </a:br>
            <a:r>
              <a:rPr lang="en-US" sz="2000" i="0" dirty="0">
                <a:solidFill>
                  <a:srgbClr val="C00000"/>
                </a:solidFill>
                <a:effectLst/>
                <a:latin typeface="verdana" panose="020B0604030504040204" pitchFamily="34" charset="0"/>
              </a:rPr>
              <a:t>Result will be:</a:t>
            </a:r>
            <a:br>
              <a:rPr lang="en-US" sz="1800" b="0" i="0" dirty="0">
                <a:solidFill>
                  <a:schemeClr val="tx1"/>
                </a:solidFill>
                <a:effectLst/>
                <a:latin typeface="verdana" panose="020B0604030504040204" pitchFamily="34" charset="0"/>
              </a:rPr>
            </a:br>
            <a:r>
              <a:rPr lang="en-US" sz="1800" b="0" i="0" dirty="0">
                <a:solidFill>
                  <a:srgbClr val="002060"/>
                </a:solidFill>
                <a:effectLst/>
                <a:latin typeface="verdana" panose="020B0604030504040204" pitchFamily="34" charset="0"/>
              </a:rPr>
              <a:t>{I: 1, II: 2, V: 5, X: 10, L: 50}</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988920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err="1">
                <a:solidFill>
                  <a:schemeClr val="tx1"/>
                </a:solidFill>
              </a:rPr>
              <a:t>containsKey</a:t>
            </a:r>
            <a:r>
              <a:rPr lang="en-US" sz="3200" dirty="0">
                <a:solidFill>
                  <a:schemeClr val="tx1"/>
                </a:solidFill>
              </a:rPr>
              <a:t> &amp; </a:t>
            </a:r>
            <a:r>
              <a:rPr lang="en-US" sz="3200" dirty="0" err="1">
                <a:solidFill>
                  <a:schemeClr val="tx1"/>
                </a:solidFill>
              </a:rPr>
              <a:t>containsValue</a:t>
            </a:r>
            <a:r>
              <a:rPr lang="en-US" sz="3200" dirty="0">
                <a:solidFill>
                  <a:schemeClr val="tx1"/>
                </a:solidFill>
              </a:rPr>
              <a:t> Methods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myMap</a:t>
            </a:r>
            <a:r>
              <a:rPr lang="en-US" sz="1800" b="0" i="0" dirty="0">
                <a:solidFill>
                  <a:srgbClr val="002060"/>
                </a:solidFill>
                <a:effectLst/>
                <a:latin typeface="verdana" panose="020B0604030504040204" pitchFamily="34" charset="0"/>
              </a:rPr>
              <a:t> = {1: 'Apple', 2: 'Orange', 3: 'Banana'};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myMap.containsKey</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myMap.containsKey</a:t>
            </a:r>
            <a:r>
              <a:rPr lang="en-US" sz="1800" b="0" i="0" dirty="0">
                <a:solidFill>
                  <a:srgbClr val="002060"/>
                </a:solidFill>
                <a:effectLst/>
                <a:latin typeface="verdana" panose="020B0604030504040204" pitchFamily="34" charset="0"/>
              </a:rPr>
              <a:t>(3));</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myMap.containsValue</a:t>
            </a:r>
            <a:r>
              <a:rPr lang="en-US" sz="1800" b="0" i="0" dirty="0">
                <a:solidFill>
                  <a:srgbClr val="002060"/>
                </a:solidFill>
                <a:effectLst/>
                <a:latin typeface="verdana" panose="020B0604030504040204" pitchFamily="34" charset="0"/>
              </a:rPr>
              <a:t>('Apple'));</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myMap.containsValue</a:t>
            </a:r>
            <a:r>
              <a:rPr lang="en-US" sz="1800" b="0" i="0" dirty="0">
                <a:solidFill>
                  <a:srgbClr val="002060"/>
                </a:solidFill>
                <a:effectLst/>
                <a:latin typeface="verdana" panose="020B0604030504040204" pitchFamily="34" charset="0"/>
              </a:rPr>
              <a:t>('Cherry'));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374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CAFB-D53F-41BB-BA2A-8D23FB0EFEBB}"/>
              </a:ext>
            </a:extLst>
          </p:cNvPr>
          <p:cNvSpPr>
            <a:spLocks noGrp="1"/>
          </p:cNvSpPr>
          <p:nvPr>
            <p:ph type="title"/>
          </p:nvPr>
        </p:nvSpPr>
        <p:spPr/>
        <p:txBody>
          <a:bodyPr/>
          <a:lstStyle/>
          <a:p>
            <a:r>
              <a:rPr lang="en-US" sz="3600" dirty="0">
                <a:solidFill>
                  <a:schemeClr val="tx1"/>
                </a:solidFill>
              </a:rPr>
              <a:t>Graphical Representation</a:t>
            </a:r>
            <a:r>
              <a:rPr lang="en-US" sz="4400" dirty="0">
                <a:solidFill>
                  <a:schemeClr val="tx1"/>
                </a:solidFill>
              </a:rPr>
              <a:t>:</a:t>
            </a:r>
            <a:endParaRPr lang="en-US" dirty="0"/>
          </a:p>
        </p:txBody>
      </p:sp>
      <p:pic>
        <p:nvPicPr>
          <p:cNvPr id="3" name="Picture 2">
            <a:extLst>
              <a:ext uri="{FF2B5EF4-FFF2-40B4-BE49-F238E27FC236}">
                <a16:creationId xmlns:a16="http://schemas.microsoft.com/office/drawing/2014/main" id="{6C60135B-E850-4554-AEA7-1F438D601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75" y="1386240"/>
            <a:ext cx="5867400" cy="1276350"/>
          </a:xfrm>
          <a:prstGeom prst="rect">
            <a:avLst/>
          </a:prstGeom>
        </p:spPr>
      </p:pic>
      <p:sp>
        <p:nvSpPr>
          <p:cNvPr id="5" name="TextBox 4">
            <a:extLst>
              <a:ext uri="{FF2B5EF4-FFF2-40B4-BE49-F238E27FC236}">
                <a16:creationId xmlns:a16="http://schemas.microsoft.com/office/drawing/2014/main" id="{9E788588-F8BE-4EC6-9647-7ECAE226F564}"/>
              </a:ext>
            </a:extLst>
          </p:cNvPr>
          <p:cNvSpPr txBox="1"/>
          <p:nvPr/>
        </p:nvSpPr>
        <p:spPr>
          <a:xfrm>
            <a:off x="677332" y="2937457"/>
            <a:ext cx="8596667" cy="3293209"/>
          </a:xfrm>
          <a:prstGeom prst="rect">
            <a:avLst/>
          </a:prstGeom>
          <a:noFill/>
        </p:spPr>
        <p:txBody>
          <a:bodyPr wrap="square">
            <a:spAutoFit/>
          </a:bodyPr>
          <a:lstStyle/>
          <a:p>
            <a:pPr algn="l"/>
            <a:r>
              <a:rPr lang="en-US" sz="2400" dirty="0">
                <a:latin typeface="+mj-lt"/>
                <a:ea typeface="+mj-ea"/>
                <a:cs typeface="+mj-cs"/>
              </a:rPr>
              <a:t>List1:</a:t>
            </a:r>
          </a:p>
          <a:p>
            <a:pPr algn="l"/>
            <a:r>
              <a:rPr lang="en-US" sz="1600" dirty="0">
                <a:solidFill>
                  <a:srgbClr val="002060"/>
                </a:solidFill>
                <a:latin typeface="verdana" panose="020B0604030504040204" pitchFamily="34" charset="0"/>
                <a:ea typeface="+mj-ea"/>
                <a:cs typeface="+mj-cs"/>
              </a:rPr>
              <a:t>It is the list variable that refers to the list object.</a:t>
            </a:r>
          </a:p>
          <a:p>
            <a:pPr algn="l"/>
            <a:r>
              <a:rPr lang="en-US" sz="2400" dirty="0">
                <a:latin typeface="+mj-lt"/>
                <a:ea typeface="+mj-ea"/>
                <a:cs typeface="+mj-cs"/>
              </a:rPr>
              <a:t>Index:</a:t>
            </a:r>
            <a:r>
              <a:rPr lang="en-US" b="0" i="0" dirty="0">
                <a:solidFill>
                  <a:srgbClr val="000000"/>
                </a:solidFill>
                <a:effectLst/>
                <a:latin typeface="verdana" panose="020B0604030504040204" pitchFamily="34" charset="0"/>
              </a:rPr>
              <a:t> </a:t>
            </a:r>
          </a:p>
          <a:p>
            <a:pPr algn="l"/>
            <a:r>
              <a:rPr lang="en-US" sz="1600" dirty="0">
                <a:solidFill>
                  <a:srgbClr val="002060"/>
                </a:solidFill>
                <a:latin typeface="verdana" panose="020B0604030504040204" pitchFamily="34" charset="0"/>
                <a:ea typeface="+mj-ea"/>
                <a:cs typeface="+mj-cs"/>
              </a:rPr>
              <a:t>Each element has its index number that tells the element position in the list. The index number is used to access the particular element from the list, such as list name[index]. The list indexing starts from 0 to length-1 where length denotes the numbers of the element present in the list. </a:t>
            </a:r>
          </a:p>
          <a:p>
            <a:pPr algn="l"/>
            <a:r>
              <a:rPr lang="en-US" sz="2400" dirty="0">
                <a:latin typeface="+mj-lt"/>
                <a:ea typeface="+mj-ea"/>
                <a:cs typeface="+mj-cs"/>
              </a:rPr>
              <a:t>For example: </a:t>
            </a:r>
          </a:p>
          <a:p>
            <a:pPr algn="l"/>
            <a:r>
              <a:rPr lang="en-US" sz="1600" dirty="0">
                <a:solidFill>
                  <a:srgbClr val="002060"/>
                </a:solidFill>
                <a:latin typeface="verdana" panose="020B0604030504040204" pitchFamily="34" charset="0"/>
                <a:ea typeface="+mj-ea"/>
                <a:cs typeface="+mj-cs"/>
              </a:rPr>
              <a:t>The length of the above list is 5.</a:t>
            </a:r>
          </a:p>
          <a:p>
            <a:pPr algn="l"/>
            <a:r>
              <a:rPr lang="en-US" sz="2400" dirty="0">
                <a:latin typeface="+mj-lt"/>
                <a:ea typeface="+mj-ea"/>
                <a:cs typeface="+mj-cs"/>
              </a:rPr>
              <a:t>Elements:</a:t>
            </a:r>
            <a:endParaRPr lang="en-US" b="0" i="0" dirty="0">
              <a:solidFill>
                <a:srgbClr val="000000"/>
              </a:solidFill>
              <a:effectLst/>
              <a:latin typeface="verdana" panose="020B0604030504040204" pitchFamily="34" charset="0"/>
            </a:endParaRPr>
          </a:p>
          <a:p>
            <a:pPr algn="l"/>
            <a:r>
              <a:rPr lang="en-US" sz="1600" dirty="0">
                <a:solidFill>
                  <a:srgbClr val="002060"/>
                </a:solidFill>
                <a:latin typeface="verdana" panose="020B0604030504040204" pitchFamily="34" charset="0"/>
                <a:ea typeface="+mj-ea"/>
                <a:cs typeface="+mj-cs"/>
              </a:rPr>
              <a:t>The List elements refers to the actual value stored in the given list.</a:t>
            </a:r>
          </a:p>
        </p:txBody>
      </p:sp>
      <p:pic>
        <p:nvPicPr>
          <p:cNvPr id="6" name="Picture 5">
            <a:extLst>
              <a:ext uri="{FF2B5EF4-FFF2-40B4-BE49-F238E27FC236}">
                <a16:creationId xmlns:a16="http://schemas.microsoft.com/office/drawing/2014/main" id="{C37FF246-082B-4AE4-9097-4C64F6D11736}"/>
              </a:ext>
            </a:extLst>
          </p:cNvPr>
          <p:cNvPicPr>
            <a:picLocks noChangeAspect="1"/>
          </p:cNvPicPr>
          <p:nvPr/>
        </p:nvPicPr>
        <p:blipFill rotWithShape="1">
          <a:blip r:embed="rId3">
            <a:extLst>
              <a:ext uri="{28A0092B-C50C-407E-A947-70E740481C1C}">
                <a14:useLocalDpi xmlns:a14="http://schemas.microsoft.com/office/drawing/2010/main" val="0"/>
              </a:ext>
            </a:extLst>
          </a:blip>
          <a:srcRect l="23072" t="34421" r="23004" b="36091"/>
          <a:stretch/>
        </p:blipFill>
        <p:spPr>
          <a:xfrm>
            <a:off x="7337448" y="6165313"/>
            <a:ext cx="1699062" cy="566548"/>
          </a:xfrm>
          <a:prstGeom prst="rect">
            <a:avLst/>
          </a:prstGeom>
        </p:spPr>
      </p:pic>
    </p:spTree>
    <p:extLst>
      <p:ext uri="{BB962C8B-B14F-4D97-AF65-F5344CB8AC3E}">
        <p14:creationId xmlns:p14="http://schemas.microsoft.com/office/powerpoint/2010/main" val="45349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Map Iteration Method</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fruit = {1: 'Apple', 2: 'Banana', 3: 'Cherry', 4: 'Orange'};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fruit.forEach</a:t>
            </a:r>
            <a:r>
              <a:rPr lang="en-US" sz="1800" b="0" i="0" dirty="0">
                <a:solidFill>
                  <a:srgbClr val="002060"/>
                </a:solidFill>
                <a:effectLst/>
                <a:latin typeface="verdana" panose="020B0604030504040204" pitchFamily="34" charset="0"/>
              </a:rPr>
              <a:t>((key, </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 $key, $</a:t>
            </a:r>
            <a:r>
              <a:rPr lang="en-US" sz="1800" b="0" i="0" dirty="0" err="1">
                <a:solidFill>
                  <a:srgbClr val="002060"/>
                </a:solidFill>
                <a:effectLst/>
                <a:latin typeface="verdana" panose="020B0604030504040204" pitchFamily="34" charset="0"/>
              </a:rPr>
              <a:t>val</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13142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pPr algn="l"/>
            <a:r>
              <a:rPr lang="en-US" sz="3200" dirty="0">
                <a:solidFill>
                  <a:schemeClr val="tx1"/>
                </a:solidFill>
              </a:rPr>
              <a:t>Loops in Dart</a:t>
            </a:r>
            <a:br>
              <a:rPr lang="en-US" sz="3200" dirty="0">
                <a:solidFill>
                  <a:schemeClr val="tx1"/>
                </a:solidFill>
              </a:rPr>
            </a:br>
            <a:br>
              <a:rPr lang="en-US" sz="1800" dirty="0">
                <a:solidFill>
                  <a:srgbClr val="002060"/>
                </a:solidFill>
              </a:rPr>
            </a:br>
            <a:r>
              <a:rPr lang="en-US" sz="1800" b="0" i="0" dirty="0">
                <a:solidFill>
                  <a:srgbClr val="002060"/>
                </a:solidFill>
                <a:effectLst/>
                <a:latin typeface="verdana" panose="020B0604030504040204" pitchFamily="34" charset="0"/>
              </a:rPr>
              <a:t>Dart Loop is used to run a block of code repetitively for a given number of times or until matches the specified condition. The main objective of the loop is to run the code multiple times. Dart supports the following type of loops:</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1) </a:t>
            </a:r>
            <a:r>
              <a:rPr lang="en-US" sz="1800" b="0" dirty="0">
                <a:solidFill>
                  <a:srgbClr val="002060"/>
                </a:solidFill>
                <a:effectLst/>
                <a:latin typeface="verdana" panose="020B0604030504040204" pitchFamily="34" charset="0"/>
              </a:rPr>
              <a:t>Dart for loop</a:t>
            </a:r>
            <a:br>
              <a:rPr lang="en-US" sz="1800" b="0" dirty="0">
                <a:solidFill>
                  <a:srgbClr val="002060"/>
                </a:solidFill>
                <a:effectLst/>
                <a:latin typeface="verdana" panose="020B0604030504040204" pitchFamily="34" charset="0"/>
              </a:rPr>
            </a:br>
            <a:br>
              <a:rPr lang="en-US" sz="1800" b="0" dirty="0">
                <a:solidFill>
                  <a:srgbClr val="002060"/>
                </a:solidFill>
                <a:effectLst/>
                <a:latin typeface="verdana" panose="020B0604030504040204" pitchFamily="34" charset="0"/>
              </a:rPr>
            </a:br>
            <a:r>
              <a:rPr lang="en-US" sz="1800" b="0" dirty="0">
                <a:solidFill>
                  <a:srgbClr val="002060"/>
                </a:solidFill>
                <a:effectLst/>
                <a:latin typeface="verdana" panose="020B0604030504040204" pitchFamily="34" charset="0"/>
              </a:rPr>
              <a:t>2) Dart for…in loop</a:t>
            </a:r>
            <a:br>
              <a:rPr lang="en-US" sz="1800" b="0" dirty="0">
                <a:solidFill>
                  <a:srgbClr val="002060"/>
                </a:solidFill>
                <a:effectLst/>
                <a:latin typeface="verdana" panose="020B0604030504040204" pitchFamily="34" charset="0"/>
              </a:rPr>
            </a:br>
            <a:br>
              <a:rPr lang="en-US" sz="1800" b="0" dirty="0">
                <a:solidFill>
                  <a:srgbClr val="002060"/>
                </a:solidFill>
                <a:effectLst/>
                <a:latin typeface="verdana" panose="020B0604030504040204" pitchFamily="34" charset="0"/>
              </a:rPr>
            </a:br>
            <a:r>
              <a:rPr lang="en-US" sz="1800" b="0" dirty="0">
                <a:solidFill>
                  <a:srgbClr val="002060"/>
                </a:solidFill>
                <a:effectLst/>
                <a:latin typeface="verdana" panose="020B0604030504040204" pitchFamily="34" charset="0"/>
              </a:rPr>
              <a:t>3) Dart while loop</a:t>
            </a:r>
            <a:br>
              <a:rPr lang="en-US" sz="1800" b="0" dirty="0">
                <a:solidFill>
                  <a:srgbClr val="002060"/>
                </a:solidFill>
                <a:effectLst/>
                <a:latin typeface="verdana" panose="020B0604030504040204" pitchFamily="34" charset="0"/>
              </a:rPr>
            </a:br>
            <a:br>
              <a:rPr lang="en-US" sz="1800" b="0" dirty="0">
                <a:solidFill>
                  <a:srgbClr val="002060"/>
                </a:solidFill>
                <a:effectLst/>
                <a:latin typeface="verdana" panose="020B0604030504040204" pitchFamily="34" charset="0"/>
              </a:rPr>
            </a:br>
            <a:r>
              <a:rPr lang="en-US" sz="1800" b="0" dirty="0">
                <a:solidFill>
                  <a:srgbClr val="002060"/>
                </a:solidFill>
                <a:effectLst/>
                <a:latin typeface="verdana" panose="020B0604030504040204" pitchFamily="34" charset="0"/>
              </a:rPr>
              <a:t>4) Dart do-while loop</a:t>
            </a:r>
            <a:br>
              <a:rPr lang="en-US" sz="1050" b="0" dirty="0">
                <a:solidFill>
                  <a:srgbClr val="000000"/>
                </a:solidFill>
                <a:effectLst/>
                <a:latin typeface="verdana" panose="020B0604030504040204" pitchFamily="34" charset="0"/>
              </a:rPr>
            </a:br>
            <a:endParaRPr lang="en-US" sz="1800" dirty="0">
              <a:solidFill>
                <a:srgbClr val="002060"/>
              </a:solidFill>
            </a:endParaRPr>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92853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For Loop</a:t>
            </a:r>
            <a:br>
              <a:rPr lang="en-US" sz="3200" dirty="0">
                <a:solidFill>
                  <a:schemeClr val="tx1"/>
                </a:solidFill>
              </a:rPr>
            </a:br>
            <a:r>
              <a:rPr lang="en-US" sz="1800" dirty="0">
                <a:solidFill>
                  <a:srgbClr val="002060"/>
                </a:solidFill>
              </a:rPr>
              <a:t>The for loop is used when we know how many times a block of code will execute.</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for(var num=1; num&lt;=10; num++)       //for loop to print 1-10 												    numbers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print(num);     //to print the number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094478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For in Loop</a:t>
            </a:r>
            <a:br>
              <a:rPr lang="en-US" sz="3200" dirty="0">
                <a:solidFill>
                  <a:schemeClr val="tx1"/>
                </a:solidFill>
              </a:rPr>
            </a:br>
            <a:r>
              <a:rPr lang="en-US" sz="1800" dirty="0">
                <a:solidFill>
                  <a:srgbClr val="002060"/>
                </a:solidFill>
              </a:rPr>
              <a:t>The for in loop is slightly different from the for loop. It only takes dart object or expression as an iterator and iterates the element one at a time. The loop will execute until no element left in the iterator.</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list1 = [10,20,30,40,50];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for(var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in list1)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713149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While Loop</a:t>
            </a:r>
            <a:br>
              <a:rPr lang="en-US" sz="3200" dirty="0">
                <a:solidFill>
                  <a:schemeClr val="tx1"/>
                </a:solidFill>
              </a:rPr>
            </a:br>
            <a:r>
              <a:rPr lang="en-US" sz="1800" dirty="0">
                <a:solidFill>
                  <a:srgbClr val="002060"/>
                </a:solidFill>
              </a:rPr>
              <a:t>The while loop executes a block of code until the given expression is false. It is more beneficial when we don't know the number of execution.</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int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 1;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while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&lt; 5)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i</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45648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Do While Loop</a:t>
            </a:r>
            <a:br>
              <a:rPr lang="en-US" sz="3200" dirty="0">
                <a:solidFill>
                  <a:schemeClr val="tx1"/>
                </a:solidFill>
              </a:rPr>
            </a:br>
            <a:r>
              <a:rPr lang="en-US" sz="1800" dirty="0">
                <a:solidFill>
                  <a:srgbClr val="002060"/>
                </a:solidFill>
              </a:rPr>
              <a:t>The do…while loop is similar to the while loop but only difference is that, it executes the loop statement and then check the given condition.</a:t>
            </a:r>
            <a:br>
              <a:rPr lang="en-US" sz="1800" dirty="0">
                <a:solidFill>
                  <a:srgbClr val="002060"/>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 =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do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}while (a&lt;10);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027169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556219" y="405969"/>
            <a:ext cx="8596668" cy="6046061"/>
          </a:xfrm>
        </p:spPr>
        <p:txBody>
          <a:bodyPr>
            <a:noAutofit/>
          </a:bodyPr>
          <a:lstStyle/>
          <a:p>
            <a:r>
              <a:rPr lang="en-US" sz="3200" dirty="0">
                <a:solidFill>
                  <a:schemeClr val="tx1"/>
                </a:solidFill>
              </a:rPr>
              <a:t>Functions</a:t>
            </a:r>
            <a:br>
              <a:rPr lang="en-US" sz="3200" dirty="0">
                <a:solidFill>
                  <a:schemeClr val="tx1"/>
                </a:solidFill>
              </a:rPr>
            </a:br>
            <a:r>
              <a:rPr lang="en-US" sz="1800" b="0" i="0" dirty="0" err="1">
                <a:solidFill>
                  <a:srgbClr val="002060"/>
                </a:solidFill>
                <a:effectLst/>
                <a:latin typeface="Arial" panose="020B0604020202020204" pitchFamily="34" charset="0"/>
              </a:rPr>
              <a:t>Functions</a:t>
            </a:r>
            <a:r>
              <a:rPr lang="en-US" sz="1800" b="0" i="0" dirty="0">
                <a:solidFill>
                  <a:srgbClr val="002060"/>
                </a:solidFill>
                <a:effectLst/>
                <a:latin typeface="Arial" panose="020B0604020202020204" pitchFamily="34" charset="0"/>
              </a:rPr>
              <a:t> are the building blocks of readable, maintainable, and reusable code. A function is a set of statements to perform a specific task. Functions organize the program into logical blocks of code. Once defined, functions may be called to access code.</a:t>
            </a:r>
            <a:br>
              <a:rPr lang="en-US" sz="1800" b="0" i="0" dirty="0">
                <a:solidFill>
                  <a:srgbClr val="002060"/>
                </a:solidFill>
                <a:effectLst/>
                <a:latin typeface="Arial" panose="020B0604020202020204" pitchFamily="34" charset="0"/>
              </a:rPr>
            </a:br>
            <a:br>
              <a:rPr lang="en-US" sz="3200" dirty="0">
                <a:solidFill>
                  <a:schemeClr val="tx1"/>
                </a:solidFill>
              </a:rPr>
            </a:br>
            <a:r>
              <a:rPr lang="en-US" sz="1800" b="0" i="0" dirty="0">
                <a:solidFill>
                  <a:srgbClr val="002060"/>
                </a:solidFill>
                <a:effectLst/>
                <a:latin typeface="verdana" panose="020B0604030504040204" pitchFamily="34" charset="0"/>
              </a:rPr>
              <a:t>String </a:t>
            </a:r>
            <a:r>
              <a:rPr lang="en-US" sz="1800" b="0" i="0" dirty="0" err="1">
                <a:solidFill>
                  <a:srgbClr val="002060"/>
                </a:solidFill>
                <a:effectLst/>
                <a:latin typeface="verdana" panose="020B0604030504040204" pitchFamily="34" charset="0"/>
              </a:rPr>
              <a:t>sayHelloWorld</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return "Hello, World!";</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err="1">
                <a:solidFill>
                  <a:srgbClr val="002060"/>
                </a:solidFill>
                <a:effectLst/>
                <a:latin typeface="verdana" panose="020B0604030504040204" pitchFamily="34" charset="0"/>
              </a:rPr>
              <a:t>sayHelloWorld</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3953741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Function with parameters</a:t>
            </a:r>
            <a:br>
              <a:rPr lang="en-US" sz="3200" dirty="0">
                <a:solidFill>
                  <a:schemeClr val="tx1"/>
                </a:solidFill>
              </a:rPr>
            </a:br>
            <a:br>
              <a:rPr lang="en-US" sz="3200" dirty="0">
                <a:solidFill>
                  <a:schemeClr val="tx1"/>
                </a:solidFill>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sum = add(10,20);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print("Sum Of Given No. Is : ${sum}");</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int add(int n1, int n2){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int result;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result = n1+n2;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return result;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71546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600"/>
            <a:ext cx="8596668" cy="5281534"/>
          </a:xfrm>
        </p:spPr>
        <p:txBody>
          <a:bodyPr>
            <a:noAutofit/>
          </a:bodyPr>
          <a:lstStyle/>
          <a:p>
            <a:r>
              <a:rPr lang="en-US" sz="3200" dirty="0">
                <a:solidFill>
                  <a:schemeClr val="tx1"/>
                </a:solidFill>
              </a:rPr>
              <a:t>List Methods:</a:t>
            </a:r>
            <a:br>
              <a:rPr lang="en-US" sz="1050" b="0" i="0" dirty="0">
                <a:solidFill>
                  <a:srgbClr val="610B38"/>
                </a:solidFill>
                <a:effectLst/>
                <a:latin typeface="erdana"/>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lst</a:t>
            </a:r>
            <a:r>
              <a:rPr lang="en-US" sz="1800" b="0" i="0" dirty="0">
                <a:solidFill>
                  <a:srgbClr val="002060"/>
                </a:solidFill>
                <a:effectLst/>
                <a:latin typeface="verdana" panose="020B0604030504040204" pitchFamily="34" charset="0"/>
              </a:rPr>
              <a:t> = [1, 2, 3, 4, 5];</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e1 = </a:t>
            </a:r>
            <a:r>
              <a:rPr lang="en-US" sz="1800" b="0" i="0" dirty="0" err="1">
                <a:solidFill>
                  <a:srgbClr val="002060"/>
                </a:solidFill>
                <a:effectLst/>
                <a:latin typeface="verdana" panose="020B0604030504040204" pitchFamily="34" charset="0"/>
              </a:rPr>
              <a:t>lst.first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e2 = </a:t>
            </a:r>
            <a:r>
              <a:rPr lang="en-US" sz="1800" b="0" i="0" dirty="0" err="1">
                <a:solidFill>
                  <a:srgbClr val="002060"/>
                </a:solidFill>
                <a:effectLst/>
                <a:latin typeface="verdana" panose="020B0604030504040204" pitchFamily="34" charset="0"/>
              </a:rPr>
              <a:t>lst.last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e3 = </a:t>
            </a:r>
            <a:r>
              <a:rPr lang="en-US" sz="1800" b="0" i="0" dirty="0" err="1">
                <a:solidFill>
                  <a:srgbClr val="002060"/>
                </a:solidFill>
                <a:effectLst/>
                <a:latin typeface="verdana" panose="020B0604030504040204" pitchFamily="34" charset="0"/>
              </a:rPr>
              <a:t>lst.elementAt</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len</a:t>
            </a:r>
            <a:r>
              <a:rPr lang="en-US" sz="1800" b="0" i="0" dirty="0">
                <a:solidFill>
                  <a:srgbClr val="002060"/>
                </a:solidFill>
                <a:effectLst/>
                <a:latin typeface="verdana" panose="020B0604030504040204" pitchFamily="34" charset="0"/>
              </a:rPr>
              <a:t> = </a:t>
            </a:r>
            <a:r>
              <a:rPr lang="en-US" sz="1800" b="0" i="0" dirty="0" err="1">
                <a:solidFill>
                  <a:srgbClr val="002060"/>
                </a:solidFill>
                <a:effectLst/>
                <a:latin typeface="verdana" panose="020B0604030504040204" pitchFamily="34" charset="0"/>
              </a:rPr>
              <a:t>lst.length</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print('There are $</a:t>
            </a:r>
            <a:r>
              <a:rPr lang="en-US" sz="1800" b="0" i="0" dirty="0" err="1">
                <a:solidFill>
                  <a:srgbClr val="002060"/>
                </a:solidFill>
                <a:effectLst/>
                <a:latin typeface="verdana" panose="020B0604030504040204" pitchFamily="34" charset="0"/>
              </a:rPr>
              <a:t>len</a:t>
            </a:r>
            <a:r>
              <a:rPr lang="en-US" sz="1800" b="0" i="0" dirty="0">
                <a:solidFill>
                  <a:srgbClr val="002060"/>
                </a:solidFill>
                <a:effectLst/>
                <a:latin typeface="verdana" panose="020B0604030504040204" pitchFamily="34" charset="0"/>
              </a:rPr>
              <a:t> elements in the list');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first element is $e1');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last element is $e2');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second element is $e3');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99025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405969"/>
            <a:ext cx="8596668" cy="6046061"/>
          </a:xfrm>
        </p:spPr>
        <p:txBody>
          <a:bodyPr>
            <a:noAutofit/>
          </a:bodyPr>
          <a:lstStyle/>
          <a:p>
            <a:r>
              <a:rPr lang="en-US" sz="3200" dirty="0">
                <a:solidFill>
                  <a:schemeClr val="tx1"/>
                </a:solidFill>
              </a:rPr>
              <a:t>Updating List</a:t>
            </a:r>
            <a:br>
              <a:rPr lang="en-US" sz="3200" dirty="0">
                <a:solidFill>
                  <a:schemeClr val="tx1"/>
                </a:solidFill>
              </a:rPr>
            </a:br>
            <a:r>
              <a:rPr lang="en-US" sz="1800" b="0" i="0" dirty="0">
                <a:solidFill>
                  <a:srgbClr val="002060"/>
                </a:solidFill>
                <a:effectLst/>
                <a:latin typeface="verdana" panose="020B0604030504040204" pitchFamily="34" charset="0"/>
              </a:rPr>
              <a:t>void main() {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 = [0, 'one', 'two', 'three', 'four', 'five’];</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replace the item at index '3’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[3] = 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replace the item at index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myList.replaceRange</a:t>
            </a:r>
            <a:r>
              <a:rPr lang="en-US" sz="1800" b="0" i="0" dirty="0">
                <a:solidFill>
                  <a:srgbClr val="002060"/>
                </a:solidFill>
                <a:effectLst/>
                <a:latin typeface="verdana" panose="020B0604030504040204" pitchFamily="34" charset="0"/>
              </a:rPr>
              <a:t>(1, 2,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[0, 1, two, 3, four, five]</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 replace the items from index 2 to 4</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myList.replaceRange</a:t>
            </a:r>
            <a:r>
              <a:rPr lang="en-US" sz="1800" b="0" i="0" dirty="0">
                <a:solidFill>
                  <a:srgbClr val="002060"/>
                </a:solidFill>
                <a:effectLst/>
                <a:latin typeface="verdana" panose="020B0604030504040204" pitchFamily="34" charset="0"/>
              </a:rPr>
              <a:t>(2, 5, ['new 2', '3 and 4']);</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myList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endParaRPr lang="en-US" sz="1800" dirty="0">
              <a:solidFill>
                <a:srgbClr val="7030A0"/>
              </a:solidFill>
            </a:endParaRPr>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256175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Sort Method</a:t>
            </a:r>
            <a:br>
              <a:rPr lang="en-US" sz="3200" dirty="0">
                <a:solidFill>
                  <a:schemeClr val="tx1"/>
                </a:solidFill>
              </a:rPr>
            </a:br>
            <a:br>
              <a:rPr lang="en-US" sz="1050" b="0" i="0" dirty="0">
                <a:solidFill>
                  <a:srgbClr val="610B38"/>
                </a:solidFill>
                <a:effectLst/>
                <a:latin typeface="erdana"/>
              </a:rPr>
            </a:br>
            <a:r>
              <a:rPr lang="en-US" sz="1800" b="0" i="0" dirty="0">
                <a:solidFill>
                  <a:srgbClr val="002060"/>
                </a:solidFill>
                <a:effectLst/>
                <a:latin typeface="verdana" panose="020B0604030504040204" pitchFamily="34" charset="0"/>
              </a:rPr>
              <a:t>void main()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var </a:t>
            </a:r>
            <a:r>
              <a:rPr lang="en-US" sz="1800" b="0" i="0" dirty="0" err="1">
                <a:solidFill>
                  <a:srgbClr val="002060"/>
                </a:solidFill>
                <a:effectLst/>
                <a:latin typeface="verdana" panose="020B0604030504040204" pitchFamily="34" charset="0"/>
              </a:rPr>
              <a:t>intList</a:t>
            </a:r>
            <a:r>
              <a:rPr lang="en-US" sz="1800" b="0" i="0" dirty="0">
                <a:solidFill>
                  <a:srgbClr val="002060"/>
                </a:solidFill>
                <a:effectLst/>
                <a:latin typeface="verdana" panose="020B0604030504040204" pitchFamily="34" charset="0"/>
              </a:rPr>
              <a:t> = [0, 5, 2, 3, 8, 17, 11];</a:t>
            </a:r>
            <a:br>
              <a:rPr lang="en-US" sz="1800" b="0" i="0" dirty="0">
                <a:solidFill>
                  <a:srgbClr val="002060"/>
                </a:solidFill>
                <a:effectLst/>
                <a:latin typeface="verdana" panose="020B0604030504040204" pitchFamily="34" charset="0"/>
              </a:rPr>
            </a:br>
            <a:r>
              <a:rPr lang="en-US" sz="1800" b="0" i="0" dirty="0" err="1">
                <a:solidFill>
                  <a:srgbClr val="002060"/>
                </a:solidFill>
                <a:effectLst/>
                <a:latin typeface="verdana" panose="020B0604030504040204" pitchFamily="34" charset="0"/>
              </a:rPr>
              <a:t>intList.sort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print(</a:t>
            </a:r>
            <a:r>
              <a:rPr lang="en-US" sz="1800" b="0" i="0" dirty="0" err="1">
                <a:solidFill>
                  <a:srgbClr val="002060"/>
                </a:solidFill>
                <a:effectLst/>
                <a:latin typeface="verdana" panose="020B0604030504040204" pitchFamily="34" charset="0"/>
              </a:rPr>
              <a:t>intList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var </a:t>
            </a:r>
            <a:r>
              <a:rPr lang="en-US" sz="1800" b="0" i="0" dirty="0" err="1">
                <a:solidFill>
                  <a:srgbClr val="002060"/>
                </a:solidFill>
                <a:effectLst/>
                <a:latin typeface="verdana" panose="020B0604030504040204" pitchFamily="34" charset="0"/>
              </a:rPr>
              <a:t>tringList</a:t>
            </a:r>
            <a:r>
              <a:rPr lang="en-US" sz="1800" b="0" i="0" dirty="0">
                <a:solidFill>
                  <a:srgbClr val="002060"/>
                </a:solidFill>
                <a:effectLst/>
                <a:latin typeface="verdana" panose="020B0604030504040204" pitchFamily="34" charset="0"/>
              </a:rPr>
              <a:t> = ['</a:t>
            </a:r>
            <a:r>
              <a:rPr lang="en-US" sz="1800" b="0" i="0" dirty="0" err="1">
                <a:solidFill>
                  <a:srgbClr val="002060"/>
                </a:solidFill>
                <a:effectLst/>
                <a:latin typeface="verdana" panose="020B0604030504040204" pitchFamily="34" charset="0"/>
              </a:rPr>
              <a:t>vue</a:t>
            </a: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kotlin</a:t>
            </a:r>
            <a:r>
              <a:rPr lang="en-US" sz="1800" b="0" i="0" dirty="0">
                <a:solidFill>
                  <a:srgbClr val="002060"/>
                </a:solidFill>
                <a:effectLst/>
                <a:latin typeface="verdana" panose="020B0604030504040204" pitchFamily="34" charset="0"/>
              </a:rPr>
              <a:t>','dart', 'angular', 'flutter'];</a:t>
            </a:r>
            <a:br>
              <a:rPr lang="en-US" sz="1800" b="0" i="0" dirty="0">
                <a:solidFill>
                  <a:srgbClr val="002060"/>
                </a:solidFill>
                <a:effectLst/>
                <a:latin typeface="verdana" panose="020B0604030504040204" pitchFamily="34" charset="0"/>
              </a:rPr>
            </a:br>
            <a:r>
              <a:rPr lang="en-US" sz="1800" b="0" i="0" dirty="0" err="1">
                <a:solidFill>
                  <a:srgbClr val="002060"/>
                </a:solidFill>
                <a:effectLst/>
                <a:latin typeface="verdana" panose="020B0604030504040204" pitchFamily="34" charset="0"/>
              </a:rPr>
              <a:t>tringList.sort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print(</a:t>
            </a:r>
            <a:r>
              <a:rPr lang="en-US" sz="1800" b="0" i="0" dirty="0" err="1">
                <a:solidFill>
                  <a:srgbClr val="002060"/>
                </a:solidFill>
                <a:effectLst/>
                <a:latin typeface="verdana" panose="020B0604030504040204" pitchFamily="34" charset="0"/>
              </a:rPr>
              <a:t>tringList</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15494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62344" y="429746"/>
            <a:ext cx="8596668" cy="6248400"/>
          </a:xfrm>
        </p:spPr>
        <p:txBody>
          <a:bodyPr>
            <a:noAutofit/>
          </a:bodyPr>
          <a:lstStyle/>
          <a:p>
            <a:r>
              <a:rPr lang="en-US" sz="3200" dirty="0" err="1">
                <a:solidFill>
                  <a:schemeClr val="tx1"/>
                </a:solidFill>
              </a:rPr>
              <a:t>isEmpty</a:t>
            </a:r>
            <a:r>
              <a:rPr lang="en-US" sz="3200" dirty="0">
                <a:solidFill>
                  <a:schemeClr val="tx1"/>
                </a:solidFill>
              </a:rPr>
              <a:t> &amp; </a:t>
            </a:r>
            <a:r>
              <a:rPr lang="en-US" sz="3200" dirty="0" err="1">
                <a:solidFill>
                  <a:schemeClr val="tx1"/>
                </a:solidFill>
              </a:rPr>
              <a:t>isNotEmpty</a:t>
            </a:r>
            <a:r>
              <a:rPr lang="en-US" sz="3200" dirty="0">
                <a:solidFill>
                  <a:schemeClr val="tx1"/>
                </a:solidFill>
              </a:rPr>
              <a:t> Method</a:t>
            </a:r>
            <a:br>
              <a:rPr lang="en-US" sz="3200" dirty="0">
                <a:solidFill>
                  <a:schemeClr val="tx1"/>
                </a:solidFill>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List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if (</a:t>
            </a:r>
            <a:r>
              <a:rPr lang="en-US" sz="1800" b="0" i="0" dirty="0" err="1">
                <a:solidFill>
                  <a:srgbClr val="002060"/>
                </a:solidFill>
                <a:effectLst/>
                <a:latin typeface="verdana" panose="020B0604030504040204" pitchFamily="34" charset="0"/>
              </a:rPr>
              <a:t>vals.isEmpty</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list is empty');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(2);</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(3);</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if (</a:t>
            </a:r>
            <a:r>
              <a:rPr lang="en-US" sz="1800" b="0" i="0" dirty="0" err="1">
                <a:solidFill>
                  <a:srgbClr val="002060"/>
                </a:solidFill>
                <a:effectLst/>
                <a:latin typeface="verdana" panose="020B0604030504040204" pitchFamily="34" charset="0"/>
              </a:rPr>
              <a:t>vals.isNotEmpty</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list is not empty');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if (</a:t>
            </a:r>
            <a:r>
              <a:rPr lang="en-US" sz="1800" b="0" i="0" dirty="0" err="1">
                <a:solidFill>
                  <a:srgbClr val="002060"/>
                </a:solidFill>
                <a:effectLst/>
                <a:latin typeface="verdana" panose="020B0604030504040204" pitchFamily="34" charset="0"/>
              </a:rPr>
              <a:t>vals.isEmpty</a:t>
            </a: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print('the list is empty');</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68022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Reversed Method</a:t>
            </a:r>
            <a:br>
              <a:rPr lang="en-US" sz="1050" b="0" i="0" dirty="0">
                <a:solidFill>
                  <a:srgbClr val="610B38"/>
                </a:solidFill>
                <a:effectLst/>
                <a:latin typeface="erdana"/>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[8, 4, 1, 2, 4, 5, 9];</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reversed = </a:t>
            </a:r>
            <a:r>
              <a:rPr lang="en-US" sz="1800" b="0" i="0" dirty="0" err="1">
                <a:solidFill>
                  <a:srgbClr val="002060"/>
                </a:solidFill>
                <a:effectLst/>
                <a:latin typeface="verdana" panose="020B0604030504040204" pitchFamily="34" charset="0"/>
              </a:rPr>
              <a:t>List.of</a:t>
            </a:r>
            <a:r>
              <a:rPr lang="en-US" sz="1800" b="0" i="0" dirty="0">
                <a:solidFill>
                  <a:srgbClr val="002060"/>
                </a:solidFill>
                <a:effectLst/>
                <a:latin typeface="verdana" panose="020B0604030504040204" pitchFamily="34" charset="0"/>
              </a:rPr>
              <a:t>(</a:t>
            </a:r>
            <a:r>
              <a:rPr lang="en-US" sz="1800" b="0" i="0" dirty="0" err="1">
                <a:solidFill>
                  <a:srgbClr val="002060"/>
                </a:solidFill>
                <a:effectLst/>
                <a:latin typeface="verdana" panose="020B0604030504040204" pitchFamily="34" charset="0"/>
              </a:rPr>
              <a:t>vals.reversed</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print(reversed);</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r>
              <a:rPr lang="en-US" sz="1800" b="0" i="0" dirty="0">
                <a:solidFill>
                  <a:srgbClr val="000000"/>
                </a:solidFill>
                <a:effectLst/>
                <a:latin typeface="verdana" panose="020B0604030504040204" pitchFamily="34" charset="0"/>
              </a:rPr>
              <a:t>Reversed List will be:</a:t>
            </a:r>
            <a:br>
              <a:rPr lang="en-US" sz="1800" b="0" i="0" dirty="0">
                <a:solidFill>
                  <a:srgbClr val="000000"/>
                </a:solidFill>
                <a:effectLst/>
                <a:latin typeface="verdana" panose="020B0604030504040204" pitchFamily="34" charset="0"/>
              </a:rPr>
            </a:br>
            <a:r>
              <a:rPr lang="en-US" sz="1800" b="0" i="0" dirty="0">
                <a:solidFill>
                  <a:srgbClr val="000000"/>
                </a:solidFill>
                <a:effectLst/>
                <a:latin typeface="verdana" panose="020B0604030504040204" pitchFamily="34" charset="0"/>
              </a:rPr>
              <a:t>[9, 5, 4, 2, 1, 4, 8]</a:t>
            </a: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7334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Add Methods</a:t>
            </a:r>
            <a:br>
              <a:rPr lang="en-US" sz="3200" dirty="0">
                <a:solidFill>
                  <a:schemeClr val="tx1"/>
                </a:solidFill>
              </a:rPr>
            </a:br>
            <a:br>
              <a:rPr lang="en-US" sz="1050" b="0" i="0" dirty="0">
                <a:solidFill>
                  <a:srgbClr val="610B38"/>
                </a:solidFill>
                <a:effectLst/>
                <a:latin typeface="erdana"/>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[1, 2, 3];</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t>
            </a:r>
            <a:r>
              <a:rPr lang="en-US" sz="1800" b="0" i="0" dirty="0">
                <a:solidFill>
                  <a:srgbClr val="002060"/>
                </a:solidFill>
                <a:effectLst/>
                <a:latin typeface="verdana" panose="020B0604030504040204" pitchFamily="34" charset="0"/>
              </a:rPr>
              <a:t>(4);</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vals.addAll</a:t>
            </a:r>
            <a:r>
              <a:rPr lang="en-US" sz="1800" b="0" i="0" dirty="0">
                <a:solidFill>
                  <a:srgbClr val="002060"/>
                </a:solidFill>
                <a:effectLst/>
                <a:latin typeface="verdana" panose="020B0604030504040204" pitchFamily="34" charset="0"/>
              </a:rPr>
              <a:t>([5, 6, 7]);</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vals.insert</a:t>
            </a:r>
            <a:r>
              <a:rPr lang="en-US" sz="1800" b="0" i="0" dirty="0">
                <a:solidFill>
                  <a:srgbClr val="002060"/>
                </a:solidFill>
                <a:effectLst/>
                <a:latin typeface="verdana" panose="020B0604030504040204" pitchFamily="34" charset="0"/>
              </a:rPr>
              <a:t>(0, 0);</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vals.insertAll</a:t>
            </a:r>
            <a:r>
              <a:rPr lang="en-US" sz="1800" b="0" i="0" dirty="0">
                <a:solidFill>
                  <a:srgbClr val="002060"/>
                </a:solidFill>
                <a:effectLst/>
                <a:latin typeface="verdana" panose="020B0604030504040204" pitchFamily="34" charset="0"/>
              </a:rPr>
              <a:t>(4, [8, 9, 10]);</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194594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18B-4ADC-4642-A79D-46ABA37B1B34}"/>
              </a:ext>
            </a:extLst>
          </p:cNvPr>
          <p:cNvSpPr>
            <a:spLocks noGrp="1"/>
          </p:cNvSpPr>
          <p:nvPr>
            <p:ph type="title"/>
          </p:nvPr>
        </p:nvSpPr>
        <p:spPr>
          <a:xfrm>
            <a:off x="677334" y="609599"/>
            <a:ext cx="8596668" cy="6046061"/>
          </a:xfrm>
        </p:spPr>
        <p:txBody>
          <a:bodyPr>
            <a:noAutofit/>
          </a:bodyPr>
          <a:lstStyle/>
          <a:p>
            <a:r>
              <a:rPr lang="en-US" sz="3200" dirty="0">
                <a:solidFill>
                  <a:schemeClr val="tx1"/>
                </a:solidFill>
              </a:rPr>
              <a:t>Remove Methods</a:t>
            </a:r>
            <a:br>
              <a:rPr lang="en-US" sz="3200" dirty="0">
                <a:solidFill>
                  <a:schemeClr val="tx1"/>
                </a:solidFill>
              </a:rPr>
            </a:br>
            <a:br>
              <a:rPr lang="en-US" sz="1050" b="0" i="0" dirty="0">
                <a:solidFill>
                  <a:srgbClr val="610B38"/>
                </a:solidFill>
                <a:effectLst/>
                <a:latin typeface="erdana"/>
              </a:rPr>
            </a:br>
            <a:r>
              <a:rPr lang="en-US" sz="1800" b="0" i="0" dirty="0">
                <a:solidFill>
                  <a:srgbClr val="002060"/>
                </a:solidFill>
                <a:effectLst/>
                <a:latin typeface="verdana" panose="020B0604030504040204" pitchFamily="34" charset="0"/>
              </a:rPr>
              <a:t>void main() {</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var </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 = [1, 2, 3, 4, 5, 6];</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vals.remove</a:t>
            </a:r>
            <a:r>
              <a:rPr lang="en-US" sz="1800" b="0" i="0" dirty="0">
                <a:solidFill>
                  <a:srgbClr val="002060"/>
                </a:solidFill>
                <a:effectLst/>
                <a:latin typeface="verdana" panose="020B0604030504040204" pitchFamily="34" charset="0"/>
              </a:rPr>
              <a:t>(1);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vals.removeAt</a:t>
            </a:r>
            <a:r>
              <a:rPr lang="en-US" sz="1800" b="0" i="0" dirty="0">
                <a:solidFill>
                  <a:srgbClr val="002060"/>
                </a:solidFill>
                <a:effectLst/>
                <a:latin typeface="verdana" panose="020B0604030504040204" pitchFamily="34" charset="0"/>
              </a:rPr>
              <a:t>(</a:t>
            </a:r>
            <a:r>
              <a:rPr lang="en-US" sz="1800" b="0" i="0" dirty="0" err="1">
                <a:solidFill>
                  <a:srgbClr val="002060"/>
                </a:solidFill>
                <a:effectLst/>
                <a:latin typeface="verdana" panose="020B0604030504040204" pitchFamily="34" charset="0"/>
              </a:rPr>
              <a:t>vals.length</a:t>
            </a:r>
            <a:r>
              <a:rPr lang="en-US" sz="1800" b="0" i="0" dirty="0">
                <a:solidFill>
                  <a:srgbClr val="002060"/>
                </a:solidFill>
                <a:effectLst/>
                <a:latin typeface="verdana" panose="020B0604030504040204" pitchFamily="34" charset="0"/>
              </a:rPr>
              <a:t> - 1);</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vals.removeLast</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r>
              <a:rPr lang="en-US" sz="1800" b="0" i="0" dirty="0" err="1">
                <a:solidFill>
                  <a:srgbClr val="002060"/>
                </a:solidFill>
                <a:effectLst/>
                <a:latin typeface="verdana" panose="020B0604030504040204" pitchFamily="34" charset="0"/>
              </a:rPr>
              <a:t>vals.clear</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print(</a:t>
            </a:r>
            <a:r>
              <a:rPr lang="en-US" sz="1800" b="0" i="0" dirty="0" err="1">
                <a:solidFill>
                  <a:srgbClr val="002060"/>
                </a:solidFill>
                <a:effectLst/>
                <a:latin typeface="verdana" panose="020B0604030504040204" pitchFamily="34" charset="0"/>
              </a:rPr>
              <a:t>vals</a:t>
            </a: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a:t>
            </a:r>
            <a:br>
              <a:rPr lang="en-US" sz="1800" b="0" i="0" dirty="0">
                <a:solidFill>
                  <a:srgbClr val="002060"/>
                </a:solidFill>
                <a:effectLst/>
                <a:latin typeface="verdana" panose="020B0604030504040204" pitchFamily="34" charset="0"/>
              </a:rPr>
            </a:br>
            <a:br>
              <a:rPr lang="en-US" sz="1800" b="0" i="0" dirty="0">
                <a:solidFill>
                  <a:srgbClr val="002060"/>
                </a:solidFill>
                <a:effectLst/>
                <a:latin typeface="verdana" panose="020B0604030504040204" pitchFamily="34" charset="0"/>
              </a:rPr>
            </a:br>
            <a:r>
              <a:rPr lang="en-US" sz="1800" b="0" i="0" dirty="0">
                <a:solidFill>
                  <a:srgbClr val="002060"/>
                </a:solidFill>
                <a:effectLst/>
                <a:latin typeface="verdana" panose="020B0604030504040204" pitchFamily="34" charset="0"/>
              </a:rPr>
              <a:t>  </a:t>
            </a: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br>
              <a:rPr lang="en-US" sz="1800" b="0" i="0" dirty="0">
                <a:solidFill>
                  <a:srgbClr val="000000"/>
                </a:solidFill>
                <a:effectLst/>
                <a:latin typeface="verdana" panose="020B0604030504040204" pitchFamily="34" charset="0"/>
              </a:rPr>
            </a:br>
            <a:endParaRPr lang="en-US" sz="1800" dirty="0"/>
          </a:p>
        </p:txBody>
      </p:sp>
      <p:pic>
        <p:nvPicPr>
          <p:cNvPr id="5" name="Picture 4">
            <a:extLst>
              <a:ext uri="{FF2B5EF4-FFF2-40B4-BE49-F238E27FC236}">
                <a16:creationId xmlns:a16="http://schemas.microsoft.com/office/drawing/2014/main" id="{A95007BD-BF86-479F-9BB3-F370ECAAC21F}"/>
              </a:ext>
            </a:extLst>
          </p:cNvPr>
          <p:cNvPicPr>
            <a:picLocks noChangeAspect="1"/>
          </p:cNvPicPr>
          <p:nvPr/>
        </p:nvPicPr>
        <p:blipFill rotWithShape="1">
          <a:blip r:embed="rId2">
            <a:extLst>
              <a:ext uri="{28A0092B-C50C-407E-A947-70E740481C1C}">
                <a14:useLocalDpi xmlns:a14="http://schemas.microsoft.com/office/drawing/2010/main" val="0"/>
              </a:ext>
            </a:extLst>
          </a:blip>
          <a:srcRect l="23072" t="34421" r="23004" b="36091"/>
          <a:stretch/>
        </p:blipFill>
        <p:spPr>
          <a:xfrm>
            <a:off x="7337448" y="6089113"/>
            <a:ext cx="1699062" cy="566548"/>
          </a:xfrm>
          <a:prstGeom prst="rect">
            <a:avLst/>
          </a:prstGeom>
        </p:spPr>
      </p:pic>
    </p:spTree>
    <p:extLst>
      <p:ext uri="{BB962C8B-B14F-4D97-AF65-F5344CB8AC3E}">
        <p14:creationId xmlns:p14="http://schemas.microsoft.com/office/powerpoint/2010/main" val="44013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305</TotalTime>
  <Words>2454</Words>
  <Application>Microsoft Office PowerPoint</Application>
  <PresentationFormat>Widescreen</PresentationFormat>
  <Paragraphs>35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erdana</vt:lpstr>
      <vt:lpstr>georgia</vt:lpstr>
      <vt:lpstr>Trebuchet MS</vt:lpstr>
      <vt:lpstr>verdana</vt:lpstr>
      <vt:lpstr>Wingdings 3</vt:lpstr>
      <vt:lpstr>Facet</vt:lpstr>
      <vt:lpstr>Lists  List is similar to an array, which is the ordered collection of the objects. The array is the most popular and commonly used collection in any other programming language.   Syntax:  var list1 = [10, 15, 20,25,25]    list is defined by storing all elements inside the square bracket ([]) and separated by commas (,).     </vt:lpstr>
      <vt:lpstr>Graphical Representation:</vt:lpstr>
      <vt:lpstr>List Methods:  void main() {   var lst = [1, 2, 3, 4, 5];   var e1 = lst.first;   var e2 = lst.last;   var e3 = lst.elementAt(1);   var len = lst.length;    print('There are $len elements in the list');   print('The first element is $e1');   print('The last element is $e2');   print('The second element is $e3'); }     </vt:lpstr>
      <vt:lpstr>Updating List void main() {      var myList = [0, 'one', 'two', 'three', 'four', 'five’];    // replace the item at index '3’  myList[3] = 3;  print(myList);   // replace the item at index '1’  myList.replaceRange(1, 2, [1]);   print(myList);  // [0, 1, two, 3, four, five]    // replace the items from index 2 to 4  myList.replaceRange(2, 5, ['new 2', '3 and 4']);    print(myList);  }</vt:lpstr>
      <vt:lpstr>Sort Method  void main() {    var intList = [0, 5, 2, 3, 8, 17, 11]; intList.sort(); print(intList);  var tringList = ['vue', 'kotlin','dart', 'angular', 'flutter']; tringList.sort(); print(tringList);    }      </vt:lpstr>
      <vt:lpstr>isEmpty &amp; isNotEmpty Method  void main() {   List vals = [];   if (vals.isEmpty) {     print('the list is empty');   }    vals.add(1);   vals.add(2);   vals.add(3);   if (vals.isNotEmpty) {     print('the list is not empty');   }    vals.clear();    if (vals.isEmpty) {     print('the list is empty');   } }     </vt:lpstr>
      <vt:lpstr>Reversed Method  void main() {   var vals = [8, 4, 1, 2, 4, 5, 9];    var reversed = List.of(vals.reversed);   print(reversed); }   Reversed List will be: [9, 5, 4, 2, 1, 4, 8] </vt:lpstr>
      <vt:lpstr>Add Methods  void main() {   var vals = [1, 2, 3];    vals.add(4);   vals.addAll([5, 6, 7]);    vals.insert(0, 0);   vals.insertAll(4, [8, 9, 10]);    print(vals); }     </vt:lpstr>
      <vt:lpstr>Remove Methods  void main() {   var vals = [1, 2, 3, 4, 5, 6];    vals.remove(1);   print(vals);    vals.removeAt(vals.length - 1);   print(vals);    vals.removeLast();   print(vals);    vals.clear();   print(vals);  }        </vt:lpstr>
      <vt:lpstr>Remove Methods  void main() {       var vals2 = [-2, 1, 0, 1, 2, 3, 4, 5, 6, 7, 8, 9, 10];    vals2.removeWhere((e) =&gt; e &lt; 0);   print(vals2);    vals2.removeRange(0, 5);   print(vals2);    vals2.retainWhere((e) =&gt; e &gt; 7);   print(vals2);  }      </vt:lpstr>
      <vt:lpstr>Map in Dart A map is a collection of key/value pairs. The value is retrieved from a map with its associated key. Maps are also called dictionaries. A map literal consists of a pair of curly brackes, in which we specify the key/value pairs. The pairs are separated by comma. The key is separated from the value by colon.  Example void main()  {   var data = {'name': 'John Doe', 'occupation': 'gardener'};   print(data);   print(data.keys);   print(data.values);    var words = {1: 'sky', 2: 'falcon', 3: 'rock'};   print(words);  }      </vt:lpstr>
      <vt:lpstr>Map Size  void main()  {   var fruit = {1: 'Apple', 2: 'Orange’};    print(fruit.length);   print('There are ${fruit.length} elements in the map'); }   Result will be: 2 There are 2 elements in the map </vt:lpstr>
      <vt:lpstr>isEmpty &amp; isNotEmpty Method  void main() {   var words = {     1: 'sky',     2: 'fly',     3: 'ribbon',     4: 'falcon',     5: 'rock',   };    print(words.isEmpty);   print(words.isNotEmpty);    print('---------------');   words.clear();    print(words.isEmpty);   print(words.isNotEmpty); }   </vt:lpstr>
      <vt:lpstr>Add Method  void main() {   var fruit = {1: 'Apple', 2: 'Orange'};    fruit[3] = 'Banana';   print(fruit);    var val = fruit.putIfAbsent(3, () =&gt; 'Mango');   print(fruit);   print(val);    var val2 = fruit.putIfAbsent(4, () =&gt; 'Cherry');   print(fruit);   print(val2);  }    </vt:lpstr>
      <vt:lpstr>Add Method  void main() {        Map student = {'name':'Tom','age': 23};       print('Map :${student}');             student.addAll({'dept':'Civil','email':'tom@xyz.com'});       print('Map after adding  key-values :${student}');     }     </vt:lpstr>
      <vt:lpstr>Remove Methods void main() {   var words = {     1: 'sky',     2: 'fly',     3: 'ribbon',     4: 'falcon',     5: 'rock',     6: 'ocean',     7: 'cloud'   };    words.remove(1);   print(words);    words.removeWhere((key, value) =&gt; value.startsWith('f'));   print(words);    words.clear();   print(words); }      </vt:lpstr>
      <vt:lpstr>Merge Methods  void main() {   var f1 = {1: 'Apple', 2: 'Orange'};   var f2 = {3: 'Banana'};   var f3 = {4: 'Mango'};    var fruit = {}..addAll(f1)..addAll(f2)..addAll(f3);   print(fruit);    var fruit3 = {...f1, ...f2, ...f3};   print(fruit3);  }   </vt:lpstr>
      <vt:lpstr>fromIterables Methods  void main() {   var letters = ['I', 'II', 'V', 'X', 'L'];   var numbers = [1, 2, 5, 10, 50];    var data = Map.fromIterables(letters, numbers);   print(data); }  Result will be: {I: 1, II: 2, V: 5, X: 10, L: 50}  </vt:lpstr>
      <vt:lpstr>containsKey &amp; containsValue Methods  void main() {   var myMap = {1: 'Apple', 2: 'Orange', 3: 'Banana'};   print(myMap.containsKey(1));   print(myMap.containsKey(3));    print(myMap.containsValue('Apple'));   print(myMap.containsValue('Cherry')); } </vt:lpstr>
      <vt:lpstr>Map Iteration Method  void main() {   var fruit = {1: 'Apple', 2: 'Banana', 3: 'Cherry', 4: 'Orange'};    fruit.forEach((key, val) {     print(' $key, $val');   });  } </vt:lpstr>
      <vt:lpstr>Loops in Dart  Dart Loop is used to run a block of code repetitively for a given number of times or until matches the specified condition. The main objective of the loop is to run the code multiple times. Dart supports the following type of loops:  1) Dart for loop  2) Dart for…in loop  3) Dart while loop  4) Dart do-while loop </vt:lpstr>
      <vt:lpstr>For Loop The for loop is used when we know how many times a block of code will execute.  void main()   {            for(var num=1; num&lt;=10; num++)       //for loop to print 1-10                 numbers       {           print(num);     //to print the number       }   }  </vt:lpstr>
      <vt:lpstr>For in Loop The for in loop is slightly different from the for loop. It only takes dart object or expression as an iterator and iterates the element one at a time. The loop will execute until no element left in the iterator.  void main()   {       var list1 = [10,20,30,40,50];        for(var i in list1)         {           print(i);            }    } </vt:lpstr>
      <vt:lpstr>While Loop The while loop executes a block of code until the given expression is false. It is more beneficial when we don't know the number of execution.  void main()    {       int i = 1;       while (i &lt; 5)       {           print( i);           i++;       }   } </vt:lpstr>
      <vt:lpstr>Do While Loop The do…while loop is similar to the while loop but only difference is that, it executes the loop statement and then check the given condition.  void main()    {      var a = 1;    do {     print(a);      a++;    }while (a&lt;10); }  </vt:lpstr>
      <vt:lpstr>Functions Functions are the building blocks of readable, maintainable, and reusable code. A function is a set of statements to perform a specific task. Functions organize the program into logical blocks of code. Once defined, functions may be called to access code.  String sayHelloWorld() {     return "Hello, World!"; } void main(){  sayHelloWorld(); } </vt:lpstr>
      <vt:lpstr>Function with parameters  void main(){    var sum = add(10,20);   print("Sum Of Given No. Is : ${sum}"); }   int add(int n1, int n2){     int result;     result = n1+n2;     return 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VARIABLES: A variable is “a named space in the memory” that stores values. In other words, it acts a container for values in a program.  Rules for naming a variable in Dart  Variable name can consist of letter and alphabets. Keywords are not allowed to use as a variable name. Blank spaces are not allowed in variable name. First character of variable should always be alphabet and cannot be digit. Variable name are case sensitive i.e. UPPER and lower case are significant. Special characters like #, $ are not allowed except the underscore (_) and the dollar ($) sign.</dc:title>
  <dc:creator>Bilal</dc:creator>
  <cp:lastModifiedBy>sadaf Walliyani</cp:lastModifiedBy>
  <cp:revision>121</cp:revision>
  <dcterms:created xsi:type="dcterms:W3CDTF">2021-03-28T09:07:58Z</dcterms:created>
  <dcterms:modified xsi:type="dcterms:W3CDTF">2022-05-16T16:12:20Z</dcterms:modified>
</cp:coreProperties>
</file>