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65" r:id="rId4"/>
    <p:sldId id="257" r:id="rId5"/>
    <p:sldId id="286" r:id="rId6"/>
    <p:sldId id="285" r:id="rId7"/>
    <p:sldId id="284" r:id="rId8"/>
    <p:sldId id="287" r:id="rId9"/>
    <p:sldId id="289" r:id="rId10"/>
    <p:sldId id="288" r:id="rId11"/>
    <p:sldId id="290" r:id="rId12"/>
    <p:sldId id="268" r:id="rId13"/>
    <p:sldId id="294" r:id="rId14"/>
    <p:sldId id="259" r:id="rId15"/>
    <p:sldId id="295" r:id="rId16"/>
    <p:sldId id="296" r:id="rId17"/>
    <p:sldId id="291" r:id="rId18"/>
    <p:sldId id="297" r:id="rId19"/>
    <p:sldId id="27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4" autoAdjust="0"/>
  </p:normalViewPr>
  <p:slideViewPr>
    <p:cSldViewPr>
      <p:cViewPr varScale="1">
        <p:scale>
          <a:sx n="91" d="100"/>
          <a:sy n="91" d="100"/>
        </p:scale>
        <p:origin x="-1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830-395E-4374-986E-9CC2C39E16AB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E1F0-B1FB-4D50-A55A-3144C04FF1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52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DDAB0-E9DE-4E81-AAFD-D3FF111C16FA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37A3-DB9F-48CD-8269-9B268B578B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87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0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0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C897-087F-4881-AFF4-9A6F5BEE3501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76C0-19C1-4EF5-882E-95F5F8A8C3FE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350F-57B4-4F71-A63A-7A4C84BC1076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A25-13E5-4FD0-85B9-A596013D3C43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2B4-D3A5-4C1F-864D-C6E82AB80416}" type="datetime1">
              <a:rPr lang="fr-FR" smtClean="0"/>
              <a:t>17/09/2021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F918-E8BD-4E45-B577-5EF65B129CA6}" type="datetime1">
              <a:rPr lang="fr-FR" smtClean="0"/>
              <a:t>17/09/2021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E0C-38D7-4BCD-90F3-ECEADF8A0D5F}" type="datetime1">
              <a:rPr lang="fr-FR" smtClean="0"/>
              <a:t>17/09/2021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68-540A-4328-A246-FF5EEA5E3FF8}" type="datetime1">
              <a:rPr lang="fr-FR" smtClean="0"/>
              <a:t>17/09/2021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B63B-A56A-4A5E-A473-EACE3A121C23}" type="datetime1">
              <a:rPr lang="fr-FR" smtClean="0"/>
              <a:t>17/09/2021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1D4D-962F-4117-80F8-465AC3E6B8AD}" type="datetime1">
              <a:rPr lang="fr-FR" smtClean="0"/>
              <a:t>17/09/2021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B05-E6FE-4305-9CF0-2B55DAB57306}" type="datetime1">
              <a:rPr lang="fr-FR" smtClean="0"/>
              <a:t>17/09/2021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108788-7388-4562-B107-9F99BECF2079}" type="datetime1">
              <a:rPr lang="fr-FR" smtClean="0"/>
              <a:t>17/09/2021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72" y="3933056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/>
              <a:t>P4 </a:t>
            </a:r>
            <a:r>
              <a:rPr lang="fr-FR" sz="4400" b="1" dirty="0"/>
              <a:t>- </a:t>
            </a:r>
            <a:r>
              <a:rPr lang="fr-FR" sz="4000" b="1" dirty="0"/>
              <a:t>Anticipez les besoins en consommation électrique de bâtiments</a:t>
            </a:r>
            <a:br>
              <a:rPr lang="fr-FR" sz="4000" b="1" dirty="0"/>
            </a:br>
            <a:r>
              <a:rPr lang="fr-FR" sz="5400" b="1" dirty="0"/>
              <a:t/>
            </a:r>
            <a:br>
              <a:rPr lang="fr-FR" sz="5400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6461760" cy="1066800"/>
          </a:xfrm>
        </p:spPr>
        <p:txBody>
          <a:bodyPr/>
          <a:lstStyle/>
          <a:p>
            <a:r>
              <a:rPr lang="fr-FR" dirty="0" smtClean="0"/>
              <a:t>Sarah </a:t>
            </a:r>
            <a:r>
              <a:rPr lang="fr-FR" dirty="0" err="1" smtClean="0"/>
              <a:t>Dahan</a:t>
            </a:r>
            <a:endParaRPr lang="fr-FR" dirty="0" smtClean="0"/>
          </a:p>
          <a:p>
            <a:r>
              <a:rPr lang="fr-FR" dirty="0" smtClean="0"/>
              <a:t>20/09/2021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2667372" cy="12860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10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2-4 Traitement des </a:t>
            </a:r>
            <a:r>
              <a:rPr lang="fr-FR" sz="2700" b="1" dirty="0" err="1" smtClean="0"/>
              <a:t>outliers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2" y="1412776"/>
            <a:ext cx="6600410" cy="2261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3" y="3933056"/>
            <a:ext cx="6600410" cy="22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32856"/>
            <a:ext cx="3994906" cy="32458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2-5 Corrélation entre les variables cibles et l’ESS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" y="1537231"/>
            <a:ext cx="4323131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12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3</a:t>
            </a:r>
            <a:r>
              <a:rPr lang="fr-FR" sz="4800" b="1" dirty="0"/>
              <a:t> –</a:t>
            </a:r>
            <a:r>
              <a:rPr lang="fr-FR" sz="4900" b="1" dirty="0" smtClean="0"/>
              <a:t> Test des différents modèles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13</a:t>
            </a:fld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300571" y="260648"/>
            <a:ext cx="78488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4788" y="353874"/>
            <a:ext cx="7072428" cy="108012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b="1" dirty="0" smtClean="0"/>
              <a:t>3-1 Prédiction de la consommation d’énergie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285673" y="3602385"/>
            <a:ext cx="78488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788" y="3609020"/>
            <a:ext cx="7072428" cy="10801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100" b="1" dirty="0" smtClean="0"/>
              <a:t>3-2 Prédiction des émissions de CO2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" y="893935"/>
            <a:ext cx="8434853" cy="224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" y="4293096"/>
            <a:ext cx="838358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72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14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636912"/>
            <a:ext cx="7543800" cy="2593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/>
              <a:t>4 – Choix et amélioration du modèle final</a:t>
            </a:r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4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15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4-1 Amélioration de la prédiction d’énergie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33839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accent1"/>
                </a:solidFill>
              </a:rPr>
              <a:t>RandomForestRegressor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Sélection des </a:t>
            </a:r>
            <a:r>
              <a:rPr lang="fr-FR" dirty="0" smtClean="0"/>
              <a:t>variables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sélection manuelle des variables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sélection grâce à </a:t>
            </a:r>
            <a:r>
              <a:rPr lang="fr-FR" dirty="0" err="1" smtClean="0"/>
              <a:t>feature_importances</a:t>
            </a:r>
            <a:r>
              <a:rPr lang="fr-FR" dirty="0" smtClean="0"/>
              <a:t>_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err="1" smtClean="0"/>
              <a:t>GridSearchCV</a:t>
            </a:r>
            <a:r>
              <a:rPr lang="fr-FR" dirty="0" smtClean="0"/>
              <a:t> :</a:t>
            </a:r>
            <a:endParaRPr lang="fr-FR" dirty="0"/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Hyperparamètres</a:t>
            </a:r>
            <a:r>
              <a:rPr lang="fr-FR" dirty="0" smtClean="0"/>
              <a:t> </a:t>
            </a:r>
            <a:r>
              <a:rPr lang="fr-FR" dirty="0"/>
              <a:t>à optimiser : </a:t>
            </a:r>
            <a:r>
              <a:rPr lang="fr-FR" dirty="0" err="1" smtClean="0"/>
              <a:t>max_depth</a:t>
            </a:r>
            <a:r>
              <a:rPr lang="fr-FR" dirty="0" smtClean="0"/>
              <a:t>, </a:t>
            </a:r>
            <a:r>
              <a:rPr lang="fr-FR" dirty="0" err="1" smtClean="0"/>
              <a:t>min_samples_leaf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dirty="0"/>
              <a:t>   </a:t>
            </a:r>
            <a:r>
              <a:rPr lang="fr-FR" dirty="0" err="1" smtClean="0"/>
              <a:t>min_samples_split</a:t>
            </a:r>
            <a:r>
              <a:rPr lang="fr-FR" dirty="0" smtClean="0"/>
              <a:t>,  </a:t>
            </a:r>
            <a:r>
              <a:rPr lang="fr-FR" dirty="0" err="1" smtClean="0"/>
              <a:t>n_estimators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79740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16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4-1 Amélioration de la consommation de CO2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33839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accent1"/>
                </a:solidFill>
              </a:rPr>
              <a:t>ElasticNet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Sélection des variables</a:t>
            </a:r>
          </a:p>
          <a:p>
            <a:endParaRPr lang="fr-F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1560" y="1844824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Sélection des </a:t>
            </a:r>
            <a:r>
              <a:rPr lang="fr-FR" dirty="0" smtClean="0"/>
              <a:t>variables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test en prenant les mêmes variables que pour l’énergie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test avec nouvelle sélection manuelle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err="1" smtClean="0"/>
              <a:t>GridSearchCV</a:t>
            </a:r>
            <a:r>
              <a:rPr lang="fr-FR" dirty="0" smtClean="0"/>
              <a:t> :</a:t>
            </a:r>
            <a:endParaRPr lang="fr-FR" dirty="0"/>
          </a:p>
          <a:p>
            <a:pPr lvl="1"/>
            <a:r>
              <a:rPr lang="fr-FR" dirty="0"/>
              <a:t>- </a:t>
            </a:r>
            <a:r>
              <a:rPr lang="fr-FR" dirty="0" err="1"/>
              <a:t>Hyperparamètres</a:t>
            </a:r>
            <a:r>
              <a:rPr lang="fr-FR" dirty="0"/>
              <a:t> à optimiser : </a:t>
            </a:r>
            <a:r>
              <a:rPr lang="fr-FR" dirty="0" err="1" smtClean="0"/>
              <a:t>tol</a:t>
            </a:r>
            <a:r>
              <a:rPr lang="fr-FR" dirty="0" smtClean="0"/>
              <a:t>, alpha, l1_ratio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4" y="3933056"/>
            <a:ext cx="779303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1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17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636912"/>
            <a:ext cx="7543800" cy="2593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/>
              <a:t>5 </a:t>
            </a:r>
            <a:r>
              <a:rPr lang="fr-FR" sz="5400" b="1" dirty="0"/>
              <a:t>– </a:t>
            </a:r>
            <a:r>
              <a:rPr lang="fr-FR" sz="5400" b="1" dirty="0" smtClean="0"/>
              <a:t>Intérêt de l’</a:t>
            </a:r>
            <a:r>
              <a:rPr lang="fr-FR" sz="5400" b="1" dirty="0" err="1" smtClean="0"/>
              <a:t>Energy</a:t>
            </a:r>
            <a:r>
              <a:rPr lang="fr-FR" sz="5400" b="1" dirty="0" smtClean="0"/>
              <a:t> Star Score</a:t>
            </a:r>
            <a:endParaRPr lang="fr-FR" sz="5400" b="1" dirty="0"/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2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18</a:t>
            </a:fld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Prédiction de la consommation de CO2 avec l’ESS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7" y="1268760"/>
            <a:ext cx="82883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39" y="2845333"/>
            <a:ext cx="5248449" cy="401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49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19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5298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Conclusion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/>
              <a:t>Plan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007604" y="1556792"/>
            <a:ext cx="6480720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1 – </a:t>
            </a:r>
            <a:r>
              <a:rPr lang="fr-FR" sz="2400" b="1" dirty="0" smtClean="0">
                <a:solidFill>
                  <a:schemeClr val="tx2"/>
                </a:solidFill>
              </a:rPr>
              <a:t>Le projet et le jeu de données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2 – Nettoyage </a:t>
            </a:r>
            <a:r>
              <a:rPr lang="fr-FR" sz="2400" b="1" dirty="0" smtClean="0">
                <a:solidFill>
                  <a:schemeClr val="tx2"/>
                </a:solidFill>
              </a:rPr>
              <a:t>et exploration des données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 smtClean="0">
                <a:solidFill>
                  <a:schemeClr val="tx2"/>
                </a:solidFill>
              </a:rPr>
              <a:t>3 </a:t>
            </a:r>
            <a:r>
              <a:rPr lang="fr-FR" sz="2400" b="1" dirty="0">
                <a:solidFill>
                  <a:schemeClr val="tx2"/>
                </a:solidFill>
              </a:rPr>
              <a:t>–</a:t>
            </a:r>
            <a:r>
              <a:rPr lang="fr-FR" sz="2400" b="1" dirty="0" smtClean="0">
                <a:solidFill>
                  <a:schemeClr val="tx2"/>
                </a:solidFill>
              </a:rPr>
              <a:t> </a:t>
            </a:r>
            <a:r>
              <a:rPr lang="fr-FR" sz="2400" b="1" dirty="0">
                <a:solidFill>
                  <a:schemeClr val="tx2"/>
                </a:solidFill>
              </a:rPr>
              <a:t>Test des </a:t>
            </a:r>
            <a:r>
              <a:rPr lang="fr-FR" sz="2400" b="1" dirty="0" smtClean="0">
                <a:solidFill>
                  <a:schemeClr val="tx2"/>
                </a:solidFill>
              </a:rPr>
              <a:t>différents modèles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4 –</a:t>
            </a:r>
            <a:r>
              <a:rPr lang="fr-FR" sz="2400" b="1" dirty="0" smtClean="0">
                <a:solidFill>
                  <a:schemeClr val="tx2"/>
                </a:solidFill>
              </a:rPr>
              <a:t> Choix et amélioration du modèle final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5 </a:t>
            </a:r>
            <a:r>
              <a:rPr lang="fr-FR" sz="2400" b="1" dirty="0" smtClean="0">
                <a:solidFill>
                  <a:schemeClr val="tx2"/>
                </a:solidFill>
              </a:rPr>
              <a:t>– Intérêt de l’</a:t>
            </a:r>
            <a:r>
              <a:rPr lang="fr-FR" sz="2400" b="1" dirty="0" err="1" smtClean="0">
                <a:solidFill>
                  <a:schemeClr val="tx2"/>
                </a:solidFill>
              </a:rPr>
              <a:t>Energy</a:t>
            </a:r>
            <a:r>
              <a:rPr lang="fr-FR" sz="2400" b="1" dirty="0" smtClean="0">
                <a:solidFill>
                  <a:schemeClr val="tx2"/>
                </a:solidFill>
              </a:rPr>
              <a:t> Star Score</a:t>
            </a:r>
          </a:p>
          <a:p>
            <a:r>
              <a:rPr lang="fr-FR" sz="2400" b="1" dirty="0">
                <a:solidFill>
                  <a:schemeClr val="tx2"/>
                </a:solidFill>
              </a:rPr>
              <a:t>	</a:t>
            </a:r>
            <a:endParaRPr 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3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 – Le projet et le jeu de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954930" y="1844824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752019" y="3921568"/>
            <a:ext cx="172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Consommation d’énergie</a:t>
            </a:r>
            <a:endParaRPr lang="fr-FR" dirty="0"/>
          </a:p>
        </p:txBody>
      </p:sp>
      <p:sp>
        <p:nvSpPr>
          <p:cNvPr id="19" name="Right Arrow 18"/>
          <p:cNvSpPr/>
          <p:nvPr/>
        </p:nvSpPr>
        <p:spPr>
          <a:xfrm>
            <a:off x="2628197" y="180711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3365121" y="1345451"/>
            <a:ext cx="2240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Infos de construction</a:t>
            </a:r>
          </a:p>
          <a:p>
            <a:r>
              <a:rPr lang="fr-FR" dirty="0" smtClean="0"/>
              <a:t>Infos énergétiques</a:t>
            </a:r>
          </a:p>
          <a:p>
            <a:r>
              <a:rPr lang="fr-FR" dirty="0" smtClean="0"/>
              <a:t>Années 2015 et 2016</a:t>
            </a:r>
          </a:p>
        </p:txBody>
      </p:sp>
      <p:sp>
        <p:nvSpPr>
          <p:cNvPr id="21" name="Oval 20"/>
          <p:cNvSpPr/>
          <p:nvPr/>
        </p:nvSpPr>
        <p:spPr>
          <a:xfrm>
            <a:off x="5954930" y="883786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588573" y="4906034"/>
            <a:ext cx="1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Emissions</a:t>
            </a:r>
          </a:p>
          <a:p>
            <a:pPr algn="ctr"/>
            <a:r>
              <a:rPr lang="fr-FR" dirty="0" smtClean="0"/>
              <a:t> de CO2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411758" y="1345451"/>
            <a:ext cx="2147058" cy="10304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4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6098946" y="198332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3414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bâtiments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8946" y="98072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46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variables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28197" y="5157191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3323739" y="4997241"/>
            <a:ext cx="215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GHGEmissions</a:t>
            </a:r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/>
              <a:t>MetricTonsCO2e)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3335295" y="4997240"/>
            <a:ext cx="2193428" cy="6640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00571" y="260648"/>
            <a:ext cx="78488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84788" y="353874"/>
            <a:ext cx="7072428" cy="108012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b="1" dirty="0" smtClean="0"/>
              <a:t>1-1 Le jeu de données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850259" y="1555958"/>
            <a:ext cx="145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</a:t>
            </a:r>
          </a:p>
          <a:p>
            <a:pPr algn="ctr"/>
            <a:r>
              <a:rPr lang="fr-FR" dirty="0" smtClean="0"/>
              <a:t>disponibles</a:t>
            </a:r>
            <a:endParaRPr lang="fr-FR" dirty="0"/>
          </a:p>
        </p:txBody>
      </p:sp>
      <p:sp>
        <p:nvSpPr>
          <p:cNvPr id="23" name="Rounded Rectangle 22"/>
          <p:cNvSpPr/>
          <p:nvPr/>
        </p:nvSpPr>
        <p:spPr>
          <a:xfrm>
            <a:off x="323528" y="2996952"/>
            <a:ext cx="78488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84788" y="3057106"/>
            <a:ext cx="7072428" cy="108012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100" b="1" dirty="0" smtClean="0"/>
              <a:t>1-2 Variables à prédire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25" name="Right Arrow 24"/>
          <p:cNvSpPr/>
          <p:nvPr/>
        </p:nvSpPr>
        <p:spPr>
          <a:xfrm>
            <a:off x="2628197" y="417272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23739" y="3870983"/>
            <a:ext cx="2204984" cy="6969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3352717" y="3993576"/>
            <a:ext cx="21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SiteEnergyUse</a:t>
            </a:r>
            <a:r>
              <a:rPr lang="fr-FR" dirty="0" smtClean="0"/>
              <a:t>(</a:t>
            </a:r>
            <a:r>
              <a:rPr lang="fr-FR" dirty="0" err="1" smtClean="0"/>
              <a:t>kBtu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3" name="Plus 2"/>
          <p:cNvSpPr/>
          <p:nvPr/>
        </p:nvSpPr>
        <p:spPr>
          <a:xfrm>
            <a:off x="850259" y="5977351"/>
            <a:ext cx="337365" cy="3131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1151619" y="5943576"/>
            <a:ext cx="699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Intérêt de l’</a:t>
            </a:r>
            <a:r>
              <a:rPr lang="fr-FR" dirty="0" err="1" smtClean="0"/>
              <a:t>Energy</a:t>
            </a:r>
            <a:r>
              <a:rPr lang="fr-FR" dirty="0" smtClean="0"/>
              <a:t> Star Score (ESS) pour prédire les émissions de CO2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5</a:t>
            </a:fld>
            <a:endParaRPr lang="fr-FR"/>
          </a:p>
        </p:txBody>
      </p:sp>
      <p:sp>
        <p:nvSpPr>
          <p:cNvPr id="3" name="AutoShape 2" descr="data:image/png;base64,iVBORw0KGgoAAAANSUhEUgAABI4AAALfCAYAAAAHaYnxAAAAOXRFWHRTb2Z0d2FyZQBNYXRwbG90bGliIHZlcnNpb24zLjMuMiwgaHR0cHM6Ly9tYXRwbG90bGliLm9yZy8vihELAAAACXBIWXMAAAsTAAALEwEAmpwYAAEAAElEQVR4nOzdeXhM5///8VcWsS/Vil2pNrS2EtRWa4SKiMReSz/lQ1VFiioVomqp3YdS3WwV+77TqqWWWmvfqZ3GHoKsc35/+GW+IhNCziSmfT6uy3XJmXve531m5pwz5z33fR8nwzAMAQAAAAAAAI9xTusEAAAAAAAA8GKicAQAAAAAAACbKBwBAAAAAADAJgpHAAAAAAAAsInCEQAAAAAAAGyicAQAAAAAAACbKBwBAJ5bhw4dVKxYMa1bt+6J7eLi4lSlShWVLVtW9+/fT3b8tm3bqlixYrpz505KU8U/xN27dxUaGprWaSTSpUsXFStWTBcvXkzrVJ5o0aJFKlasmKZNm2Zq3KioKE2ZMuW5n9+nTx8VK1ZMR48efWrbb775JlnHHbP4+fmpWLFiz/38uLg4hYaGPtOxLyUMw9Ds2bPl7++v0qVLq2zZsmrZsqV++eUXm+1PnTqlLl26qHLlyvL09FSHDh10+PDhp64nNDT0icfnVq1aqVixYjb/zZ49O0XbCABIXa5pnQAAwHE1btxYW7Zs0erVq+Xl5ZVku61bt+rGjRvy9/dXpkyZUjFD/NPUq1dPuXLlUps2bdI6FTyiTZs2OnPmjNq3b5/WqbxwevbsqdWrV6tRo0apsr7+/ftr/vz5KliwoJo1a6bo6Gj98ssvCgwMVJ8+ffThhx9a254+fVqtWrWSxWKRr6+vnJyctGzZMrVq1UqhoaEqXbq0zXXs3r1bI0eOfGIeJ0+eVJEiReTj45PosZIlS6ZsIwEAqYrCEQDgudWtW1eZM2fW+vXr9eDBA2XMmNFmu+XLl0uS/P39UzM9/APduHFDuXLlSus08JgbN26kdQovrNR8bfbt26f58+fr7bff1rRp06zH5KCgIAUEBGjMmDHy8fGRu7u7JGnIkCG6f/++FixYoDfffFPSw55CzZs318CBA7Vw4cJE61i5cqWCg4MVGRmZZB4XL17U3bt31aRJEwUGBtphSwEAqYmhagCA55YhQwbVr19f9+/f18aNG222efDggdatW6f8+fOrYsWKqZsgAPyLxA9H69y5c4JC/iuvvKKWLVsqOjpa27dvlySdPXtWW7duVZ06daxFI0ny8PBQo0aNdOjQoQRDB2/evKmuXbuqR48eypkzp1599dUk8zh+/LgkpWiIHwDgxUHhCACQIvG9iFatWmXz8fXr1+v+/ftq3LixnJycJEl79uxR165dVa1aNZUsWVIVKlTQhx9+aL2geZo//vhDH374oTw9PfX222+rRYsWWrNmTYI2Fy9eVLFixdSlS5dEz7c1R0qxYsXUp08ffffddypfvrzKly9vnQdmy5Yt+uCDD1S5cmWVKVNGvr6++v777xUdHf3UXNu2bau6devq0qVLCgoKssbu1q2bbt68qTt37qh///565513VLFiRXXu3NnmPDlLlixR27ZtVaFCBZUsWVLVqlVTz549deHChQTtateurbZt2+r06dPq3LmzPD09VbZsWXXs2FHHjh1LFPfEiRP65JNPVLFiRVWoUEF9+vTR7du3ra/Ho9thaz6TpF7nS5cuacCAAfLy8lKpUqVUtmxZBQQEJJrbJH7OnT/++EOTJ0+Wt7e3SpUqJS8vL02aNElxcXGSpB07dlgvQo8dO6ZixYrpm2++sca5du2avvzyS1WvXl0lS5ZU7dq1NXLkSEVERCRYX2xsrCZMmCBfX1+VKVNGFStWVIcOHfTHH38k+R4+Ki4uTj/99JPq1aun0qVLy9fXN8m5YyT7vG/37t3T0KFDVb9+fZUqVUqVK1dW165dkzUvTVKed5+Mf/8vXbqku3fvJvrcnDhxQr169VKNGjVUsmRJlStXTi1bttTatWttxrt9+7a++OILVahQQeXKlVPnzp2TNe+RJJ07d06fffaZqlSpopIlS+q9997T999/r5iYmGQ9PzIyUmPGjFHt2rVVunRpNW/eXLt27bLZNiYmRtOnT1fz5s3l6empkiVLqlatWgoJCdHNmzet7YoVK6adO3dKkipUqKC2bdtaH0vuPvIsqlatqq5du6pUqVKJHnNzc5Mk61xL8dv2zjvvJGobvyw+d+nh0LN169YpICBAS5YsUe7cuZPMg8IRAPyzMFQNAJAi5cuXV4ECBbRp0yZFREQoS5YsCR5fvny5nJycrAWmdevWqVu3bsqZM6e8vLyUOXNmnTx5Ur///rt27tyZYMiELfPnz1f//v2VM2dONWjQQJkyZdJvv/2moKAgde/eXZ07d37ubdm8ebN+/fVX+fv76/r16ypTpox2796tzp0766WXXlKDBg2UPn16bdu2TWPGjNG5c+c0dOjQp8aNiIhQq1atlCdPHjVv3lx79uzR2rVrdevWLd2/f19RUVHy9/fXyZMntWHDBl29elULFy60FtqGDx+uKVOmqHjx4vL395eTk5N27dqlFStWaM+ePVqzZo0yZMhgXd+VK1fUqlUrvfrqq2revLnOnDmjDRs2aP/+/Vq/fr31PTp06JDatWunqKgo69xBq1atUqdOnZ77NZQeFhOaNm2qBw8eqG7dusqbN6/CwsK0du1affnll4qLi0s0R9HIkSN15swZ1a9fX9myZdPKlSv1v//9T4ZhqEuXLsqfP7+6du2qCRMmWHtPxPdgu3z5slq1aqWwsDDVqlVLRYsW1dGjR/XTTz9p27ZtmjlzpnVurUGDBmnOnDmqWLGiqlevrrt372rVqlXq0KGDpk6davMi+lF9+vTRsmXL9Prrr6tFixY6e/asunXrppdffjlRW3u9b59++ql+//131apVS15eXrp+/bpWrVqlLVu2aNGiRXrttdee6f1KyT6ZLVs2de3aVdOnT1dUVJQ6depkbXvgwAG1bdtWbm5u8vb2Vs6cOXXu3Dn99ttv6tatm7777jvVqlUrQbxevXrJ2dlZAQEBunr1qn755Rdt375doaGhT5wX5/Dhw/rggw8UGRkpb29v5cuXT7t379aYMWO0a9cuff/993JxcUny+RaLRR07dtTOnTtVunRp1a1bVwcPHlT79u1tDsHt2bOn1q5dK09PTzVv3lzR0dHasmWL5s6dq8OHD1uHeHXt2lWLFy/WpUuX1LFjR+t78zz7SHJUrVpVVatWtflYfKH89ddflyRr8bJgwYKJ2ubPn1/Sw15J8QoVKqSlS5cmqxh0/PhxOTk56c8//1S/fv105swZZcuWTfXq1VO3bt2UNWvWZ9ouAEAaMwAASKFx48YZHh4extKlSxMsv3nzplGiRAmjdevW1mX16tUzKlasaFy7di1B2x9++MHw8PAwRo8ebV3Wpk0bw8PDwwgPDzcMwzCuXLlilCxZ0njvvfeMmzdvWts9ePDAaNGihVG8eHHj+PHjhmEYxoULFwwPDw/j448/TpTv+PHjDQ8PD+PXX3+1LvPw8DA8PDyM3377LUHbwMBAw8PDwzh//rx1WXR0tOHn52e8+eabxp07d5742sRvwyeffGJYLBbDMAwjJibGqFmzpuHh4WG0aNHCiIqKStT+1KlThmEYxt9//20UL17caN26tREbG5sgdseOHQ0PDw9j8+bN1mW1atUyPDw8jIEDB1rXZxiG0a9fP8PDw8OYP3++dVnz5s2N4sWLJ3j+jRs3DC8vL8PDw8Po3bt3orzi34t4tl7n/v37Gx4eHsbWrVsTtN2/f791m+MtXLjQ8PDwMDw9PY2zZ88miFuiRAmjRo0aCWJ4eHgYjRo1SvQ6FCtWzFi/fn2C5dOnTzc8PDyM4cOHG4ZhGHfv3rW+lo86cOCA4eHhYQQGBhpP8scffxgeHh5G+/btE7xnoaGh1s/PhQsXDMOw3/t2/Phxw8PDw/j8888TxFy9erXh4eFhDBs27InbEP96T5061brsWfbJpNSqVcvw9PRMsKx9+/bGW2+9Zf0sx1u5cqXh4eFh9OjRw7qsd+/ehoeHh+Hl5WXcunXLunzjxo1GsWLFEnxmHt9/LRaL0bBhQ6NUqVLGwYMHE6xr6NChhoeHhxEaGvrE/BcsWGB4eHgYX3zxhREXF2ddPnz4cOt7G2/v3r2Gh4eH0bNnzwQxYmJijIYNGxoeHh7GX3/9ZV1ua995ln3EDIsWLTI8PDyMhg0bWrcvPoe9e/cman/q1Cmb2/iopI4JhvHwMxW/X/ft29cYPHiw4efnZ83h7t27pm0bAMD+GKoGAEixxo0bS0o8XG316tWKiYmx9jayWCzq2bOnRowYoVdeeSVB2/ieHk+aSHbZsmWKjo5Wt27d9NJLL1mXZ8iQQd26dZPFYtHixYufezsyZMigGjVqJFhmsVgkPRzKEy9dunT68ccftWPHjmT/ct6uXTtrDyJXV1frUJL4HhnxypQpI0nW4Wpubm4aMWKEgoODE/WYqFChgiTbr1nHjh2t65Nk3a74HgSXLl3Svn37VK1aNVWrVs3aLmfOnOrWrVuytikpjRo10pAhQ1SlSpUEy0uXLq0MGTLYzNfb2zvBnCkFChRQ0aJFdeXKFUVFRSW5rqtXr+r3339XjRo1EvVeadOmjfLmzatFixZJevheGoahy5cv68qVK9Z2pUqV0rp16zR69OgnbtfKlSslPezx8+h71rp160S9fOz1vsV/Hk+dOqXbt29b23l5eWndunX67LPPnrgNj0vpPvkk//nPfzRy5EgVLVo02XG7dOmiHDlyWP+uUaOGqlatqr1799ocwilJ+/fv14kTJ9S0adNEvZKCgoKULl0662cgKStXrpSTk5N69uwpZ+f/+3r86aefJtrH8+TJo2HDhikoKCjBcldXV3l6eia5bY96nn3keW3btk0hISFKly6dBg8ebN2++CF8j36W48UvS85w3MdZLBZly5ZNb775plauXKkhQ4YoODhYixYtUosWLXTixIkEw0wBAC8+hqoBAFKsUKFCKleunLZs2aI7d+4oW7ZskqQVK1YoY8aMqlevniTJ2dlZdevWlfSwcHHy5EmdP39ep06d0o4dOyT934WxLYcOHZL0cI6jkydPJngsft4OW/P4JFeePHkSXeQ3a9ZM69atU+/evTVp0iS9++67ql69uipVqmTzgispj08kGz90qkCBAgmWp0+fXtL/XdS99NJL8vX1lcVi0YkTJ3T69GlduHBBx48f17Zt2yQlfs3Sp0+vvHnzJlgWP8wp/kLwxIkTkmRzLpSnDdd6mvh5nG7fvq2jR4/q/PnzOnPmjPbt26eoqCjrvEWPKly4cKJl8Rfs0dHR1tflcUeOHJFhGLp9+7bNi9F06dLpypUrCgsLU+7cudWgQQOtXLlSdevWVdmyZVW9enXVqlXLOnznSY4dOyYXFxebw7bKli2rv/76y/q3vd63YsWKqWzZstq7d69q1KhhHXJXq1Ytm0OOnial++STvPvuu5Iezj917Ngx6+cgvghr63NQrly5RMtKly6tLVu26NixY4n2F0nWuZ3Onz9v8zOQOXNmHT9+XIZhJCjKPerYsWPKly9foiGHbm5uKlGiRIK5nvLkySN/f3/Fxsbq8OHDOnPmjM6fP6+jR48m+d4+7nn2keexYcMGBQUFKTY2ViNGjLAWpiVZh0namgMq/vOW1J0yn8TZ2Vnz5s2zubx3795atmyZVq5cqS+++OKZYwMA0gaFIwCAKfz9/fXnn3/ql19+UdOmTXXp0iX9+eefatSoUYJ5j44fP67BgwdbJ11Nly6dihYtqpIlS+rs2bMyDCPJddy9e1eSNGfOnCTbhIeHP/c2PDrfTLwaNWro559/1uTJk7Vt2zbNmDFDM2bMUI4cOdS1a9cEk90+SVIXYMkpPv3yyy8aPXq0tddJpkyZVLJkSRUvXlzbtm1L9JrZihl/wRzfNv61jC9gPerR3lzPIzw8XF9//bVWrFihmJgYOTk5KX/+/KpUqZKOHDli8znJydmW+Mm69+3bp3379iXZ7vbt28qdO7eGDx+ukiVLatGiRdq5c6d27typUaNGqWTJkho8ePAT59e6c+eO0qdPL1fXxF+fsmfPnmiZPd43JycnTZ48WT/99JOWLVum33//Xb///rsGDx6sKlWqaNCgQTaLK0+Skn3ySa5cuaJBgwZp/fr1MgxDzs7OKly4sDw9PZP8HNiaKypz5syS/q84/Lj4z8DmzZu1efPmJPO5d+9eojnYHo1ha92S7fd2zpw5mjhxoq5evSrp4VxPZcqUUdGiRbV///6nvmbPs488q/nz52vAgAFycnLSsGHD5Ovrm+Dx+AJ//LHgUfHLzJ6LKHPmzCpcuLCOHj2qyMhIm8dcAMCLh8IRAMAU7733ngYPHqzVq1eradOmWrlypQzDsA5Tkx5OEt2+fXvdvXtXvXv3VpUqVfTaa6/Jzc1N+/fv14oVK564jvgix7p1657au+JJRYcHDx4807ZVrFhRFStW1P3797V7925t3LhRixcv1uDBg1WoUKFEw9vMtH//fgUFBSlPnjwaM2aMSpUqpYIFC8rJyUk//PCDtYfDs4q/GL527Vqixx69K9TjHn89IyMjE7Xp1auXNm3apJYtW8rPz08eHh7WC/bly5c/V75Jif9MdOnSJdHQIVvSpUun9u3bq3379rp8+bK2bt2qNWvWaMuWLfroo4/022+/KV26dDafmy1bNp0/f14xMTGJ2jxe1LDX+yY9vPgOCgpSUFCQzpw5o61bt2r58uXatm2bunfvrvnz5yc7Vkr3yaQYhqFOnTrp1KlT+uijj+Tl5aU33nhDGTJk0PXr15PM8e7du4mKO/HFGVsFHOn/PgNDhgxR06ZNnyvfbNmy2SygSInf29WrV2vAgAEqVqyYBgwYoBIlSlh7ig0YMED79+9/6vrsvY989913Gjt2rNKnT6+xY8eqTp06idoUKVJEkmwOAYxfFt/mWdy5c0enTp3SSy+9ZPP5kZGRcnZ2TnI/AwC8eJjjCABgiqxZs6pOnTravn277ty5ozVr1ihfvnyqVKmStc327dt1/fp1tW7dWu3bt1fx4sWtvSxOnz4t6cm9S+Lv5nPw4MFEj509e1bDhw/X+vXrJcl6UWKrl8Ljt0J/kunTp+t///ufpIcXqNWrV1dISIgGDBggKeHcR/awcuVKWSwWDRgwQD4+PipUqJC1KBY/NOp5eoS89dZbcnJystlLx9Zt3R+/lXe88+fPJ/j7zp072rRpk0qWLKmBAweqXLly1gviixcvKioq6rl7sNgS/5mIH8b4uPHjx+uHH35QdHS0Lly4oDFjxmjDhg2SpHz58qlZs2aaPHmyKlWqpLCwsCTn0ZGkEiVKyGKx2CwMPL5+e71vx44d0/Dhw63vW5EiRdSmTRvNmjVLhQsX1oEDB55pXpqU7pNJOX78uE6cOKG6deuqe/fuKlWqlLV3yZPi2tq39+3bJycnJ7311ls21/Wkz0BMTIyGDRumGTNmPDHfEiVK6MqVK7p8+XKC5XFxcTp69GiCZfHFtNGjR8vLyyvB8MLkvLf23kd+/vlnjR07VlmyZNGUKVNsFo0kWedj2rVrV6LH4nufvf3228+8/sOHD6tVq1YaPnx4oseuXr2qixcv6s0333ziXe4AAC8WCkcAANM0btxYsbGxmjNnjg4fPiw/P78Ec4rEz1Pz+MSvly9f1oQJEyRJsbGxScZv1KiRXFxc9L///S9BT5nY2FgNGjRIU6ZMsU4Y/PLLLyt79uw6cOBAgvUdOXJEGzduTPY2bdmyRd99912iAsulS5ckPSw+2FP8a3b9+vUEy//44w/rBeyTXrOk5MqVS7Vq1dK+ffu0bNky6/KIiAib88TE9xyIL7pIUlRUlCZPnpygXbp06eTs7Kw7d+4kKGBERkZq0KBBkmzPqZJc6dKlS/D8ggULqkKFCvr999+1Zs2aBG2XLFmiiRMnavPmzXJzc1OGDBn0448/aty4cQlyi46O1rVr1+Tm5qZcuXIluW5/f385OTlp1KhRioiIsC5fuXJloqKFvd636OhoTZkyRd9++22C4kJERITCw8OVK1euZ5p7K6X7ZLx06dIlaBefw+Nxb9++rREjRiQZ9/vvv0/Qi23ZsmXav3+/atSokeR7U6FCBRUoUEALFizQ3r17Ezz2ww8/aOrUqTaLoY+K7xk5bNiwBJ+vyZMnJ3oPk3pvlyxZYi24PLpt8UXs+Lj23EcOHz6s4cOHy83NTVOmTFH58uWTbFuwYEGVK1dOa9euTVCwO3HihJYtW6aSJUuqRIkSz5yDp6encuXKpd9//936ekgPP7uDBg1STEyMWrdu/cxxAQBph6FqAADTVKtWTbly5dK3334rSQmGqUkPLyjy58+vpUuX6tatWypevLiuXLmi3377TenTp5eTk1OCO0U9rnDhwurVq5eGDRumhg0bqnbt2sqePbt+//13nT59WrVq1VKjRo0kSS4uLmrSpImmTJmiZs2aqV69erp586bWrFmj0qVLa/fu3cnapsDAQO3YsUPt2rVT/fr1lTt3bp06dUobNmxQ0aJFreuzlwYNGmjq1KkaOHCgdu3apVy5cun48ePasmWLXnrpJd24ceOJr9mThISE6PDhw/r888+1du1a5c2bVxs3brTOGfOopk2batasWRo6dKj279+vl156Sb/99puyZs2aYJ6kjBkzqm7dulq7dq2aNWumqlWr6v79+9qwYYOuX7+u7Nmz6+7du7JYLAnuXpVc7u7u+uuvvzRgwADVqFFDtWvX1ldffaXWrVsrKChI1atX1xtvvKEzZ85o48aNypEjh7V3WK5cufTBBx9o6tSpatiwoWrUqCFnZ2dt3rxZp0+fVpcuXZKcA0d6eMe79u3ba/LkyWrcuLFq1qypv//+W+vWrVOhQoUS9L6y1/tWunRp1atXT2vXrpW/v78qVaqk2NhYrVu3Trdu3dKQIUOeKV5K98l47u7uOnv2rD777DNVq1ZNjRo1su5n77//vsqVK6dbt25p3bp1io6OVsaMGXXr1q1Ece7evSs/Pz/Vrl1bFy5c0Lp165QrVy71798/yXW7uLho+PDh6tixo9q0aaM6deqoYMGCOnTokLZv364CBQqoR48eT8y/QYMGWrt2rdasWaMzZ86ocuXKOnXqlLZv3678+fNbC8XSwwL2ypUr1bVrV/n4+ChLliw6ePCgdu7cqZdffjnRe5s7d25JUt++fVW1alW1a9fObvvIN998o9jYWJUoUcI6/9Xj3n33XWtPouDgYLVp00bt2rWTr6+vXFxctGzZMhmGYd1vnpWbm5sGDRqkrl27qn379qpfv75y5Mihbdu26fTp0/Lx8VFAQMBzxQYApA16HAEATOPi4iJfX189ePBAnp6eNu8kNnXqVHl7e+vw4cMKDQ3VkSNH1KhRIy1btkzFixfX7t27de/evSTX8eGHH+qHH35Q8eLF9csvv2ju3LlydXVVnz59NH78+AQTF/fo0UOffPKJJGnGjBk6fPiw+vfvrw8//DDZ21S6dGmFhoaqatWq2r59u6ZOnarjx4+rXbt2mjlzps3Jpc305ptv6ocfflCJEiW0bt06zZs3T9evX1e3bt20dOlSOTs7a9OmTc8VO2/evJo/f74aNWqkXbt2aeHChSpVqpRGjhyZqG3x4sX1ww8/qGTJklq9erWWLVumypUra9q0aYmGnAwdOlQffPCB7t69q9DQUG3evFmlSpXS7Nmz1bhxY0VGRlrv2PWsQkJCVKBAAS1cuFC//fabJOm1117TokWL1Lx5cx0/flw///yzjh8/Lj8/Py1YsCDBHdN69eqlL7/8UlmyZNHixYs1b948Zc6c2ebt1W35/PPPNXjwYGXMmFHz5s3TiRMnNHjwYNWsWTNBO3u+byNGjFDPnj0VFxenuXPnatGiRSpYsKAmTZr0zHP8mLFPSg9f1zfeeENr1qyxbt+3336rgIAAXbx4UTNmzNDu3btVvXp1LVy4UFWrVtXZs2cTDXWcNGmSihUrpjlz5mjHjh3y8fHRvHnznjrhd/ny5TV//nzVr19fu3fv1s8//6zLly+rbdu2mjt3rtzd3Z/6WowZM0afffaZoqOjNXv2bF27dk0TJkxQ8eLFE7SrWbOmxo4dq0KFCmn58uVavHixoqKiFBISop9++kmSEry3nTt3VpkyZbR161bNnDlTkv32kfihs4cPH9aECRNs/nu092TJkiU1c+ZMlStXTsuXL9fKlSv19ttvKzQ0VKVLl37m9cerVauWZs6cqSpVqmjjxo3W43T//v01atSoJO9uBwB4MTkZZk40AAAAHN7Ro0fVuHFj+fv7a9iwYWmdDgAAANIQPY4AAAAAAABgE3McAQAAAC8gWxPVJ+XNN9+Ul5eXHbMBAPxbUTgCAAAAXkDxd7ZLDn9/fwpHAAC7YI4jAAAAAAAA2MQcRwAAAAAAALDJoYaqxd9iFAAAAAAAAObx9PS0/YDhQHbv3m3X9s/KnvEdOXdHj+/IuTt6fEfO3dHjO3Lujh7fkXN39PiOnLujx3fk3B09viPn7ujxHTl3R4/vyLnbO74j5+7o8V+03J/UnqFqAAAAAAAAsInCEQAAAAAAAGyicAQAAAAAAACbKBwBAAAAAADAJgpHAAAAAAAAsInCEQAAAAAAAGyicAQAAAAAAACbKBwBAAAAAADAJte0TgAAAAAAgBfNjBkzFBoaqgwZMqho0aIKCQmRJH355Zc6evSoMmXKpICAAL311ls2nz9z5kwtWLBAkZGRKlGihIYOHSo3N7fU3ATAFBSOAAAAAAB4xPbt2/Xjjz9q3rx5ypMnj5YsWaKQkBBlzJhRmTJl0qpVqxQXF6dPPvlEkZGR8vT0TPD8X375RaGhoZo9e7ayZcumoKAgTZs2TZ06dUqjLQKeH0PVAAAAAAB4xOHDh1WlShXlyZNHkuTt7a3169fr4MGD8vPzk4uLi9zc3FSzZk3t3Lkz0fOXLFmi9u3bK0eOHHJ2dtbAgQPl5+eX2psBmMKuhaOIiAg1bNhQFy9elCRt27ZNvr6+8vb21tixY63tjh49qoCAANWrV0/BwcGKjY21Z1oAAAAAACSpTJky2r59uy5duiRJWrRokWJiYvT2229r6dKliomJ0b1797R27VrdunUr0fPPnj2rGzduqEOHDvL19dU333yjrFmzpvZmAKawW+Fo//79atWqlc6ePStJioyMVN++ffXtt99q1apVOnTokDZt2iRJ6tWrl0JCQrR27VoZhqF58+bZKy0AAAAAAJ6ofPny+uSTT9S1a1cFBATIyclJOXLkUK9eveTk5CR/f3998sknqlq1qlxdE88AExsbq61bt2rcuHFauHChwsPDE3SeAByJ3QpH8+bN04ABA+Tu7i5JOnDggF599VUVLFhQrq6u8vX11Zo1a3Tp0iVFRkbq7bffliQFBARozZo19koLAAAAAIAnioiIUMWKFbV48WItWrRIXl5ekqT79++rV69eWrFihaZNmybDMKzD2R7l7u4ub29vZcmSRW5ubmrUqJH27duXylsBmMNuhaMhQ4aofPny1r+vXr2qXLlyWf92d3dXWFhYouW5cuVSWFiYvdICAAAAAOCJrl69qrZt2yoiIkKSNGnSJPn4+Gju3LkaP368JOn69euaP3++qlSpkuj59erV0+rVqxUZGSnDMLRu3TqVKlUqVbcBMIuTYRiGPVdQu3Zt/fzzz/rzzz+1efNmjRw5UpK0detWTZkyRV26dNHo0aM1a9YsSQ/Hgnbu3Nlmr6M9e/bYM1UAAAAAACRJa9eu1a+//irDMFSsWDH95z//UVxcnL799luFhYXJMAz5+fmpWrVqkqT58+dLkpo1ayaLxaLFixdr+/btslgsKly4sDp06KBMmTKl5SYBT/T43QGtDDurVauWceHCBWPHjh3GBx98YF2+ePFio0+fPsbFixcNLy8v6/Jdu3YZbdu2tRlr9+7dz7TuZ23/rOwZ35Fzd/T4jpy7o8d35NwdPb4j5+7o8R05d0eP78i5O3p8R87d0eM7cu6OHt+Rc3f0+GbFjoqOtWv7pDxP/j///LPh7e1tNGrUyOjevbtx69YtIzAw0GjUqJH1X7ly5YyWLVvafH7FihUTtF26dGmq5f5vif+i5f6k9oln8bKTMmXK6MyZMzp37pwKFCigFStWqEmTJsqfP7/Sp0+vPXv2yNPTU0uXLlX16tVTKy0AAAAAAJ7KLZ2LfHsuTXb75aP97JhN0rZv364ff/xR8+bNU548ebRkyRKFhIRYh9hJD+cgDgoK0ocffpjo+X/99Zdy5MihpUuTv634Z7PbHEePS58+vYYNG6bAwEA1aNBAr732murXry9JGjVqlL7++mvVr19f9+/fV7t27VIrLQAAAAAA/jEOHz6sKlWqWCft9vb21vr16xUdHS1Jio6OVp8+fdS3b1+9/PLLiZ6/d+9eOTs76/3335evr68mTJiguLi4VN0GvFjs3uNo/fr11v9XrlxZy5YtS9SmePHiWrBggb1TAQAA/wIzZsxQaGioMmTIoKJFiyokJEQ5cuTQzJkztWDBAkVGRqpEiRJq2rRpoud269ZN586ds/598eJFVahQQd99911qbgIAAM+tTJkymjFjhi5duqT8+fNr0aJFiomJ0e3bt+Xu7q4FCxbI3d1ddevWtTmPcFxcnKpUqaKePXsqNjZWnTp1UpYsWfSf//wn9TcGL4RUG6oGAABgb0l1z2/YsKFCQ0M1e/ZsZcuWTUFBQVq9erUqVaqU4Pm2uvEPGDAgtTcDAIDnVr58eX3yySfq2rWrnJyc1KRJE+XIkUPp0qWTJE2fPl1fffVVks9v3rx5gr8//PBDzZgxg8LRvxiFIwAA8I9hq3t+v3799ODBA7Vv3145cuSQJA0cOPCJd2t9tBt/3rx5UyN1AABMERERoYoVK6pZs2aSpLCwMI0fP145cuTQkSNHFBsbq4oVKyb5/CVLlqh48eIqXry4JMkwDLm6Ujr4N0u1OY4AAADsrUyZMtq+fbsuXbokSdbu+adPn9aNGzfUoUMH+fr66ptvvnniLZEf7cYPAIAjuXr1qtq2bauIiAhJ0qRJk+Tj4yMnJyft3LlTlSpVkpOTU5LPP3nypMaPH6+4uDhFRkZq5syZatCgQWqljxcQhSMAAPCP8Wj3/ICAADk5OSlHjhxydXXV1q1bNW7cOC1cuFDh4eGaN29eknGmT5+ujz/+OBUzBwDAHK+99po6deqkZs2aqV69eoqOjtbnn38uSTp37pzy58+f6Dnjxo3TuHHjJEldu3ZV9uzZ5evrq0aNGqls2bLW3kv4d6K/GQAA+MdIqnu+u7u7vL29lSVLFklSo0aNNGLECJsxktONHwCAF1mbNm3Upk2bBMuiY+ISzdvn6ekpSQoKCrIuy5gxowZ+NVhu6VzsnygcAoUjAADwj3H16lX95z//0apVq5QlSxZr9/wiRYpo9erVatasmdKnT69169bptddesxkjOd34AQBwNG7pXOTbc2my2i4f7WfnbOBIKBwBAIB/jEe751ssFnl6eiokJETp0qVTeHi4AgICFBcXpxIlSqhFixaSZO2aH/9ra1Ld+AEAAP6NKBwBAIB/lMe750fHxMnFxUVdu3ZV165dE7V/tHu+JH3Rtx/d8wEAAP4/CkcAAOAf7Vm65kt0zwcAAHgUd1UDAAAAAACATfQ4AgAAAAAA/xozZsxQaGioMmTIoKJFiyokJEQuLi4KDg7WX3/9JYvFosaNG1vvOve4mTNnasGCBYqMjFSJEiU0dOhQubm5pfJWpB4KRwAAAAAAINlSUni5e/duonadOnVKtdy3b9+uH3/8UfPmzVOePHm0ZMkShYSEyN3dXblz59b48eN1//59NWzYUFmzZk20Db/88otCQ0M1e/ZsZcuWTUFBQZo2bVqqbkNqo3AEAAAAAACSJaWFl3HjxiVqV6FCBZUtWzZV8j98+LCqVKmiPHnySJK8vb3Vr18//fnnn3J2fjibz7Vr1xQdHa1MmTIlev6SJUvUvn175ciRQ5I0cOBAxcTEpEruaYXCEQAAAAAASJaUFl6Cg4MVFxeXoF3WrFlTLf8yZcpoxowZunTpkvLnz69FixYpJiZGt2/flru7uz777DOtXbtWdevWVb58+RI9/+zZs7px44Y6dOigq1evqnz58urVq1eq5Z8WmBwbAAAAAAAkS5kyZbR9+3ZdunRJkhIUXlxdXfXZZ5+pYcOGqlixos3Ci5OTU6J2RYoUSbX8y5cvr08++URdu3ZVQECAnJyclCNHDqVLl06SNGrUKG3fvl3h4eFatGhRoufHxsZq69atGjdunBYuXKjw8HCNHTs21fJPCxSOAAAAAABAsqS08BLv0XYTJ05MrfQVERGhihUravHixVq0aJG8vLwkSYcOHVJYWJgkKXPmzPLx8dGZM2cSPd/d3V3e3t7KkiWL3Nzc1KhRI+3bty/V8k8LFI4AAAAAAECypLTwsnnz5kTtjhw5kmr5X716VW3btlVERIQkadKkSfLx8dHq1as1ceJEGYah6OhorV69WiVKlEj0/Hr16mn16tWKjIyUYRhat26dSpUqlWr5pwUKRwAAAAAAIFlSWnix1a5SpUqplv9rr72mTp06qVmzZqpXr56io6P1+eefq0+fPrp79658fX0VEBCgEiVKqH79+pIeTug9btw4SdL777+vKlWqKCAgQPXr19f9+/fVo0ePVMs/LTA5NgAAAAAASJZHCy8Wi0Wenp4KCQlRdHS0BgwYIF9fX0mSl5eXqlatKknWoktQUJD69OmTqF27du1SdRvatGmjNm3aWP+OjolTtmwZkpyrKCgoyPp/FxcXdfroY3Xt2tXueb4oKBwBAAAAAIBkS0nhJVu2bBo+YpTc0rnYPc/kckvnIt+eS5PdfvloPztm8+KhcAQAAAAAAJ4bhZd/NuY4AgAAAAAAgE0UjgAAAAAAAGAThSMAAAAAAADYROEIAAAAAAAANlE4AgAAAAAAgE0UjgAAAAAAAGAThSMAAAAAAADYROEIAAAAAAAANlE4AgAAAAAAgE0UjgAAAAAAAGAThSMAAAAAAADYROEIAAAAAAAANlE4AgAAAAAAgE0UjgAAAAAAAGAThSMAAAAAAADYROEIAAAAAAAANlE4AgAAAAAAgE0UjgAAAAAAAGAThSMAAAAAAADYROEIAAAAAAAANlE4AgAAAAAAgE0UjgAAAAAAAGAThSMAAAAAAADYROEIAAAAAAAANlE4AgAAAAAAgE0UjgAAAAAAAGAThSMAAAAAAADY5JrWCQAAgBfPr7/+qvHjx8vZ2VnZs2fX4MGD9dJLLyk4OFh//fWXLBaLGjduLE9Pz0TPjYyM1MCBA3Xw4EEZhqHSpUtrwIABypAhwzPF7tSp0zPHBgAAgLkoHAEAgAQiIyPVq1cvLV26VK+++qqmTZumwYMHq1ChQsqdO7fGjx+v+/fvq2HDhsqaNWui4tGkSZMUFxenZcuWyTAM9erVS99//72CgoKeKXaFChUS5fak2AAAADAfhSMAAJBAXFycDMPQ3bt3JUn37t1T+vTpFRwcrLi4OEnStWvXFB0drUyZMiV6foUKFZQ/f345Oz8cEf/mm2/q1KlTzxw7a9asCg8PT3ZsAAAAmI/CEQAASCBz5swaOHCgWrZsqRw5cshisWj27NlycnKSq6urPvvsM61du1Z169ZVvnz5Ej2/WrVq1v9funRJ06dP16BBg545dpEiRbRv375kxwYAAID5mBwbAAAkcPz4cU2cOFGrVq3Sli1b1LlzZwUGBsowDEnSqFGjtH37doWHh2vRokVJxjl06JBat26tNm3aqFatWs8ce+LEic8UGwAAAOajcAQAABLYsmWLypUrp0KFCkmSWrdurZMnT2r16tUKCwuT9LDnkI+Pj86cOWMzxsqVK9W+fXv17NlTnTt3fq7YR44ceabYAAAAMB+FIwAAkMBbb72lXbt26fr165KkdevWqUCBAtqyZYsmTpwowzAUHR2t1atXq0SJEomev379eg0ePFiTJ0+Wr6/vc8euVKnSM8UGAACA+ZjjCAAAJFC5cmV16NBBbdu2Vbp06ZQ9e3Z9++23yp07twYMGGAt2Hh5ealq1aqSpHHjxkmSgoKCNHz4cBmGoX79+lljlitXTgMGDHim2O3atdPevXuTHRsAAADmo3AEAAASad26tVq3bm39OzomTm7pXDR27Fib7YOCgqz/X7t2rbV9cmLHx7cV29PTU56engliP5oPAAAA7IvCEQAAeCq3dC7y7bk02e2Xj/Z7oeIDAADg+TDHEQAAAAAAAGyicAQAAAAAAACbKBwBAAAAAADAJgpHAAAAAAAAsInCEQAAAAAAAGyicAQAAAAAAACb0qRwtHTpUvn4+MjHx0fDhw+XJG3btk2+vr7y9vbW2LFj0yItAAAAAAAAPCLVC0cPHjzQkCFDNGPGDC1dulS7d+/W+vXr1bdvX3377bdatWqVDh06pE2bNqV2agAAAAAAAHhEqheO4uLiZLFY9ODBA8XGxio2NlZZsmTRq6++qoIFC8rV1VW+vr5as2ZNaqcGAAAAAACAR7im9gqzZMmioKAgvffee8qYMaMqVKigq1evKleuXNY27u7uCgsLS+3UAAAAAAAA8AgnwzCM1FzhsWPH1KdPH02ePFlZs2bVZ599Jg8PD507d04jR46UJG3dulVTpkzR5MmTEzx3z549qZkqAAD4/zw9PeXbc2my2y8f7fdM5217xrd37gCAfwdHP588S/4v0nk8NTh6/mbx9PS0uTzVexxt2bJFlStX1ssvvyxJCggI0OTJk+Xi4mJtc+3aNbm7u9t8flIbYsuePXueqf2zsmd8R87d0eM7cu6OHt+Rc3f0+I6cu6PHd+Tcn8be67VnfDNiO/p7y+f+nxnfkXN39PiOnLujx3f0c2Fa5e8I53FHfm9ftH3qSYWwVJ/jqHjx4tq2bZvu378vwzC0fv16lSlTRmfOnNG5c+cUFxenFStWqHr16qmdGgAAAAAAAB6R6j2OqlWrpiNHjiggIEDp0qVTqVKlFBgYqKpVqyowMFBRUVGqUaOG6tevn9qpAQAAAAAA4BGpXjiSpE6dOqlTp04JllWuXFnLli1Li3QAAAAAAABgQ6oPVQMAAAAAAIBjoH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CJwhEAAAAAAABsonAEAAAAAAAAmygcAQAAAAAAwCYKRwAAAAAAALDJ9WkNYmNj9eeff+rMmTNydnbWa6+9Jk9Pz9TIDQAAAAAAAGnoiYWjmTNn6vvvv1eOHDlUoEABubq6avbs2bp165Y6duyoVq1aycnJKbVyBQAAAAAAQCpKsnAUGBioN998UwsWLJC7u3uCx27cuKHZs2frk08+0bfffmv3JAEAAAAAAJD6kiwcBQcHK0+ePDYfe/nll9W1a1f9/fffdksMAAAAAAAAaSvJybFtFY2io6N17969J7YBAAAAAADAP0Oy76q2fPlyNWnSRM2bN9d3331nz5wAAAAAAADwAkiycHT79u0Efy9btkzLli3TihUrtHjxYnvnBQAAAAAAgDSWZOGoc+fOmjlzpgzDkCTlypVL3333nX788UflyJEjRStdv369AgIC9N5772nw4MGSpG3btsnX11fe3t4aO3ZsiuIDAAAAAAAg5ZIsHIWGhioyMlJt2rTRnj17FBISopdfflmZMmVK0VC1CxcuaMCAAfr222+1bNkyHTlyRJs2bVLfvn317bffatWqVTp06JA2bdr03OsAAAAAAABAyiV5VzVXV1d16NBBjRo10ogRI+Tk5KRevXopV65cKVrhr7/+qgYNGlgn1h47dqzOnTunV199VQULFpQk+fr6as2aNapRo0aK1gUAAAAAAIDnl2ThKCIiQkuXLpWbm5sGDx6sgwcPKigoSHXq1NEHH3wgV9ckn/pE586dU7p06dS5c2dduXJFNWvW1BtvvJGgIOXu7q6wsLDnig8AAAAAAABzOBnxkxg9pm3btnr33Xd17949nT9/XmPHjpXFYtGsWbO0YsUKzZkz57lW2K9fP+3du1czZsxQpkyZ9PHHH6tixYr666+/NHLkSEnS1q1bNWXKFE2ePDnBc/fs2fNc6wQAACnj6ekp355Lk91++Wi/Zzpv2zO+vXMHAPw7OPr55Fnyf5HO46nB0fM3i6enp83lSXYbCgsLU6dOnRQVFaUmTZpIkpydndWmTRv5+Pg8dyKvvPKKKleurJw5c0qSvLy8tGbNGrm4uFjbXLt2Te7u7s+0Ibbs2bPnmdo/K3vGd+TcHT2+I+fu6PEdOXdHj+/IuTt6fEfO/WnsvV57xjcjtqO/t3zu/5nxHTl3R4/vyLk7enxHPxemVf6OcB535Pf2RdunnlQIS3Jy7AYNGsjHx0f+/v5q1apVgsdeeumlZK/8cbVq1dKWLVt0584dxcXFafPmzapfv77OnDmjc+fOKS4uTitWrFD16tWfex0AAAAAAABIuSR7HH366af673//K1dXV2XIkMG0FZYpU0b//e9/9f777ysmJkZVq1ZVq1at9NprrykwMFBRUVGqUaOG6tevb9o6AQAAAAAA8OySLBzNnz9fzZo1e+KT586dqxYtWjzzSps2baqmTZsmWFa5cmUtW7bsmWMBAAAAAADAPpIcqhYbG6sWLVpo5syZunz5snX5pUuXNHv2bDVp0kQxMTGpkiQAAAAAAABSX5I9jlq1aqUaNWro+++/14QJE3T37l1JUrZs2eTt7a1x48apQIECqZYoAAAAAAAAUleShSNJypcvnwYOHKiBAwfq1q1bcnJyUo4cOVIpNQAAAAAAAKSlJxaOHpWSO6kBAAAAAADA8SQ5xxEAAAAAAAD+3SgcAQAAAAAAwKZnKhyFhYVp9+7d9soFAAAAAAAAL5CnFo5mzZqlnj176ubNmwoICFBwcLBGjx6dGrkBAAAAAAAgDT21cLRgwQJ98cUXWrNmjerUqaOVK1dq69atqZEbAAAAAAAA0tBTC0dOTk565ZVX9Mcff6hSpUpydXWVxWJJjdwAAAAAAACQhp5aOHJzc9OPP/6onTt3qmrVqpo1a5YyZsyYGrkBAAAAAAAgDT21cDRkyBCdPXtWw4cPV/bs2bVnzx4NHjw4NXIDAAAAAABAGnJ9WoPXXntN/fv317lz52QYhgYPHkyPIwAAnmLYsGFas2aNsmfPLkkqUqSIBg0apODgYP3111+yWCxq3LixPD09Ez337t27idp16tQpVeMDAAAAUjIKR/v27VPXrl3l6uqqOXPmyM/PT5MmTVK5cuVSIz8AABzS3r17NWbMmATny8GDByt37twaP3687t+/r4YNGypr1qyJijvjxo1L1K5ChQoqW7ZsqsUHAAAApGQUjkaMGKFp06bps88+U548eTRixAgNGTJECxcuTI38AABwONHR0Tpy5Ih++uknXbhwQYULF9YXX3yh4OBgxcXFSZKuXbum6OhoZcqUKdHzbbXLmjVrqsUHAAAA4j11jqPIyEi9/vrr1r9r1Khh/bIJAAASCwsLU6VKlfTpp59q2bJlKlOmjLp06SJJcnV11WeffaaGDRuqYsWKypcvX6LnOzk5JWpXpEiRVIsPAAAAxHtq4cjV1VXh4eFycnKSJP311192TwoAAEdWsGBB/fjjj/Lw8JCTk5M6dOig8+fP6+LFi5KkUaNGafv27QoPD9eiRYuSjPNou4kTJ6ZafAAAACDeUwtHH3/8sdq0aaO///5bPXr0UKtWrfTxxx+nRm4AADikY8eOacmSJQmWGYah3bt3KywsTJKUOXNm+fj46MyZM4mev3nz5kTtjhw5kmrxAQAAgHhPLRzVqlVLEyZMUGBgoMqVK6dZs2apXr16qZEbAAAOydnZWUOGDNGFCxckSbNmzVKxYsW0a9cuTZw4UYZhKDo6WqtXr1aJEiUSPX/16tWJ2lWqVCnV4gMAAADxnjo59u3bt5U9e3Y1aNAgwbIcOXLYMy8AAByWh4eH+vXrp48//lhxcXHKkyePxowZoyxZsmjAgAHy9fWVJHl5ealq1aqSHt7pTJKCgoLUp0+fRO3atWuXavEBAACAeE8tHFWqVMk6v1G8XLly6ffff7dbUgAAODo/Pz/5+flZ/46OiZNbOheNHTvWZvugoCDr/7Nly6bhI0bJLZ1LmsUHAAAApGQUjo4dO2b9f3R0tFasWGFzvgQAAJA0t3Qu8u25NNntl4/2e3qjVIwPAACAf6enznH0KDc3NwUEBGjr1q32ygcAAAAAAAAviGTNcRTPMAwdOnRId+7csWdOAAAAAAAAeAEke44jwzAkSS+//LKCg4PtnhgAAAAAAADS1jPNcQQAAAAAAIB/jyQLR1OnTn3iEz/88EPTkwEAAAAAAMCLI8nC0YkTJ1IzDwAAAAAAALxgkiwcff3116mZBwAAAAAAAF4wT53jaO/evfrhhx90//59GYYhi8WiixcvauPGjamQHgAAAAAAANKK89Ma9OvXT2XLllVERIR8fX2VJUsWeXt7p0ZuAAAAAAAASENP7XHk5OSkTp066datW3rttdfk6+urJk2apEZuAAAAAAAASENP7XGUOXNmSVKhQoV08uRJZciQQc7OT30aAAAAAAAAHNxTexyVKlVKn376qYKCgvTRRx/p7NmzcnV96tMAAAAAAADg4J7adSg4OFj/+c9/VKRIEfXt21cWi0WjR49OjdwAAAAAAACQhp7adahnz55q3ry5JKlmzZqqWbOmvXMCAAAAAADAC+CpPY7Kly+vMWPGqG7duvr+++917dq11MgLAAAAAAAAaeyphaP3339f8+bN03fffafw8HC1bNlSn3zySWrkBgAAAAAAgDSU7NujRUZGKjo6WoZhyMXFxZ45AQAAAAAA4AXw1DmOpk6dqkWLFik6OlpNmzbVvHnz9Morr6RGbgAAAAAAAEhDTy0cHTp0SP369dM777yTGvkAAAAAAADgBfHUwtHo0aNTIw8AAAAAAAC8YJI9xxEAAAAAAAD+XSgcAQAAAAAAwCYKRwAAAAAAALApyTmOfH19n/jE5cuXm54MAAAAAAAAXhxJFo769++fmnkAAAAAAADgBZNk4Shz5sypmQcAAAAAAABeMEkWjgIDA5N8kpOTk3777Te7JAQAAAAAAIAXQ5KFo/Xr16dmHgAAAAAAAHjBJFk4ijd16lSbyz/88EPTkwEAAAAAAMCL46mFoxMnTlj/Hx0drV27dqly5cp2TQoAAAAAAABp76mFo6+//jrB32FhYQoODrZbQgAAAAAAAHgxOD/rE3Lnzq1Lly7ZIxcAAAAAAAC8QJ5pjiPDMHTo0CG9/PLLdk0KAAAAAAAAae+Z5jiSpLx58+rzzz+3W0IAAAAAAAB4MTzzHEcAAAAAAAD4d0iycPTFF18k+SQnJycNHTrULgkBAAAAAADgxZBk4eiNN95ItOzWrVuaPn268ufPb9ekAAAAAAAAkPaSLBy1b98+wd/btm1T79695evrq379+tk9MQAAAAAAAKStp85xFBsbq9GjR2vx4sUaOHCg6tWrlxp5AQAAAAAAII09sXB09uxZ9ejRQ5kzZ9aSJUuUJ0+e1MoLAAAAAAAAacw5qQcWLlyo5s2bq27dupoxYwZFIwAAAAAAgH+ZJHscBQcHy9nZWT/88IN+/PFH63LDMOTk5KQ///wzVRIEAAAAAABA2kiycPTbb7/ZfeXDhw/XrVu3NGzYMG3btk1ff/21oqKi9N5776l79+52Xz8AAAAAAACSlmThKH/+/HZd8R9//KHFixerZs2aioyMVN++fTVjxgzlzZtXH330kTZt2qQaNWrYNQcAAAAAAAAkLck5juzp9u3bGjt2rDp37ixJOnDggF599VUVLFhQrq6u8vX11Zo1a9IiNQAAAAAAAPx/aVI4CgkJUffu3ZUtWzZJ0tWrV5UrVy7r4+7u7goLC0uL1AAAAAAAAPD/JTlUzV7mz5+vvHnzqnLlylq0aJEkyWKxyMnJydomfgJuW/bs2fNM63vW9s/KnvEdOXdHj+/IuTt6fEfO3dHjO3LujhDf09PTruskftrETq04/8T4jpy7o8d35NwdPb4j5+7o8c2I7ejnk2fN/0U5j6dGnLTK31H2qVQvHK1atUrXrl2Tn5+fwsPDdf/+fV26dEkuLi7WNteuXZO7u7vN5z/LG7pnz57n+gC8CPEdOXdHj+/IuTt6fEfO3dHjO3Lu/4T4SbH3Oolv39iO/rnkmPPPjO/IuTt6fEfO3dHjp9V5XHKM80lSHOE87sjv7Yu2Tz2pyJTqhaOpU6da/79o0SLt3LlTAwcOlLe3t86dO6cCBQpoxYoVatKkSWqnBgAAAAAAgEekeuHIlvTp02vYsGEKDAxUVFSUatSoofr166d1WgAAAAAAAP9qaVo4CggIUEBAgCSpcuXKWrZsWVqmAwAAAAAAgEekyV3VAAAAAAAA8OKj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InCEQAAAAAAAGyicAQAAAAAAACbKBwBAAAAAADAJgpHAAAAAAAAsMk1rRMAAABwJEuXLtXkyZPl5OSkjBkzKjg4WIULF1ZwcLD++usvWSwWNW7cWJ6enk+M07VrV7m7uyskJCSVMgcAAHh2FI4AAACS6a+//tLIkSO1aNEiubu7a9OmTQoMDJSXl5dy586t8ePH6/79+2rYsKGyZs2aZPHoxx9/1O7du9WgQYNU3gIAAIBnQ+EIAAAgmdzc3DR48GC5u7tLkkqWLKnr16/r888/l7PzwxkArl27pujoaGXKlMlmjB07dmjz5s1q2bKl7ty5k2q5AwAAPA/mOAIAAEimAgUKqGbNmpIkwzD09ddfq3bt2nJzc5Orq6s+++wzNWzYUBUrVlS+fPkSPT8sLExDhgzRqFGj5OLiksrZAwAAPDsKRwAAAM/o/v37CgoK0vnz5zV48GDr8lGjRmn79u0KDw/XokWLEjwnJiZGPXv21BdffGHtsQQAAPCiY6gaAADAM7h8+bI6d+6sokWL6ueff1aGDBm0efNmeXh4KHfu3MqcObN8fHw0b968BM87dOiQLly4oGHDhkmSrl+/rri4OEVFRWnIkCFpsSkAAABPReEIAAAgmSIiItS2bVv5+/ura9eu1uWrV6/Wr7/+qoEDByomJkarV69WiRIlEjy3bNmy2rRpk/Xvb775Rrdu3eKuagAA4IVG4QgAACCZZs6cqcuXL+vXX3/Vr7/+al0+bdo0ffXVV/L19ZUkeXl5qWrVqpKkcePGSZKCgoJSP2EAAIAUonAEAACQTB999JE++uijBMuiY+Lkls5FY8eOtfmcxwtG8e0DAwPtlicAAIBZKBwBAACkgFs6F/n2XJrs9stH+9kxGwAAAHNxVzUAAAAAAADYROEIAAAAAAAANlE4AgAAAAAAgE0UjgAAAAAAAGAThSMAAAAAAADYROEIAAAAAAAANqVJ4WjChAny8fGRj4+PRowYIUnatm2bfH195e3trbFjx6ZFWgAAAAAAAHhEqheOtm3bpi1btmjx4sVasmSJDh8+rBUrVqhv37769ttvtWrVKh06dEibNm1K7dQAAAAAAADwiFQvHOXKlUt9+vSRm5ub0qVLp6JFi+rs2bN69dVXVbBgQbm6usrX11dr1qxJ7dQAAAAAAADwiFQvHL3xxht6++23JUlnz57V6tWr5eTkpFy5clnbuLu7KywsLLVTAwAAAAAAwCNc02rFJ0+e1EcffaTPP/9cLi4uOnv2rPUxwzDk5ORk83l79ux5pvU8a/tnZc/4jpy7o8d35NwdPb4j5+7o8R05d0eI7+npadd1Ej9tYqdG/NSIkxbxHTl3R4/vyLk7enxHzt3R45sR29GP98+a/7/pXJhW+TvKPpUmhaM9e/aoW7du6tu3r3x8fLRz505du3bN+vi1a9fk7u5u87nP8obu2bPnuT4AL0J8R87d0eM7cu6OHt+Rc3f0+I6c+z8hflLsvU7ip01ss+I78ufekXN39PiOnLujx3fk3B09flqdxyXHON4nhXPhk6V0vS/aPvWkIlOqD1W7cuWKPvnkE40aNUo+Pj6SpDJlyujMmTM6d+6c4uLitGLFClWvXj21UwMAAAAAAMAjUr3H0eTJkxUVFaVhw4ZZl7Vs2VLDhg1TYGCgoqKiVKNGDdWvXz+1UwMAAAAAAMAjUr1w1K9fP/Xr18/mY8uWLUvlbAAAAAAAAJCUVB+qBgAAAAAAAMdA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AAAAAAA2UTgCAAAAAACATRSOAAAAAAAAYBOFIwAAAAAAANhE4QgA4FDWrVunsmXLJvm4YRjq3bu3Jk+e/ELFBgAAABwRhSMAgClCQ0Pl4+Ojhg0b6uOPP9aNGzcStfn111/l6+srPz8/tWvXTufPn3+mdZw9e1bDhw9P8vHTp0/rgw8+0Nq1a585f3vGBgAAABwVhSMAQIodOnRIU6ZM0Zw5c7RixQoVLlxY48aNS9AmMjJSvXr10oQJE7R06VLVrl1bgwcPTvY6Hjx4oF69eqlPnz5Jtpk5c6aaNWum+vXrP1P+9owNAAAAODLXtE4AAOD4SpYsqbVr1ypdunSKiopSWFiYChQokKBNXFycDMPQ3bt3JUn37t1T+vTpk72OkJAQtWjRQsWKFXtiG0naunXrM+Vvz9gAAACAI6NwBAAwRbp06bRu3ToFBwfLzc1N3bp1S/B45syZNXDgQLVs2VI5cuSQxWLR7NmzkxV75syZcnV1VdOmTXXx4kVT87ZnbAAAAMDRMVQNAGAaLy8v7dixQ4GBgerQoYMsFov1sePHj2vixIlatWqVtmzZos6dOyswMFCGYTw17uLFi3Xw4EH5+fmpU6dOioyMlJ+fn8LCwlKcsz1jAwAAAI6OHkcAgBQ7d+6crl27pvLly0uSmjRpogEDBig8PFwvvfSSJGnLli0qV66cChUqJElq3bq1vv76a926dUs5c+Z8YvwFCxZY/3/x4kX5+vpq6dKlpuRuz9gAAACAo6PHEQAgxa5du6YePXro5s2bkqTly5frjTfesBaNJOmtt97Srl27dP36dUnSunXrVKBAgacWjZ4kvqeQPdgzNgAAAOAo6HEEAEix8uXLq3PnzmrXrp1cXFzk7u6uiRMn6uDBg+rXr59CQkJUuXJldejQQW3btlW6dOmUPXt2ffvtt8+0nuiYOBUoUEB79+6VJJUqVcpm76Bhw4ZZ27ulc0l2fPfceW3G9vT0TBT7eeIDAAAAjobCEQDAFO+//76aNmuRoJBSsGDBBIWd1q1bq3Xr1ta/o2Pinmkdbulc5Nsz+cPIlo9+th5D9o4PAAAAOBoKRwAA01B4AQAAAP5ZmOMIAAAAAAAANlE4AgAAAAAAgE0UjgAAAAAAAGAThSMADm/jxo3y9fVVvXr11K1bN0VERCRqs3TpUvXp00d+fn5q2bKlDh48mKhN165d9dVXX6VGygCQLMk5voWGhsrHx0cNGzbUxx9/rBs3brwQ8R05d0eP78i5O3p8R879nxAfgH1QOMILJTknk40bN6p3794228ycOVP+/v5677339Nlnnyk6Ojo100cauHnzpr744gt98803Wrt2rQoWLKhRo0YlaPPXX39p5MiR6t27t5YuXaqPP/5YgYGBCdr8+OOP2r17d2qmDgBPlJzj26FDhzRlyhTNmTNHK1asUOHChTVu3Lg0j+/IuTt6fEfO3dHjO3Lujho/JdcOd+/eVbdu3dSwYUM1aNBAP/zwQ7K2A6nDka8LHTn3pFA4wgsjOSeT+Daffvppoja//PKLQkNDNXXqVK1cuVJRUVGaNm1aGmwJUtOWLVtUqlQpFS5cWJLUqlUrLV++XIZhWNu4ublp8ODBeumllyRJJUuW1PXr160H4R07dmjz5s1q2bJlqucPAElJzvGtZMmSWrt2rbJmzaqoqCiFhYUpR44caR7fkXN39PiOnLujx3fk3B0xfkqvHcaNG6fcuXNrxYoVWrBggebMmaO9e/cma1tgX458XejIuT8JhSO8MJJzMolvkzdv3kRtlixZovbt2ytHjhxydnbWwIED5efHrb7/6f7++2/lyZPH+neePHkUERGhe/fuWZcVKFBANWvWlCQZhqGvv/5atWvXlpubm8LCwjRkyBCNGjVKLi4uqZ0+ACQpOcc3SUqXLp3WrVun6tWra9euXQoICEjz+I6cu6PHd+TcHT2+I+fuiPFTeu0QHBys3r17S5KuXbum6OhoZc2aNVnbAvty5OtCR879SSgc4YWRnJPJk9qcPXtWN27cUIcOHeTr66tvvvmGg/+/gMVikZOTU6Llzs6JD2+RkZEKCgrS+fPnNXjwYMXExKhnz5764osv5O7unhrpAkCyPcvxzcvLSzt27FBgYKA6dOggi8WSpvEdOXdHj+/IuTt6fEfO3RHjp/TawcnJSa6urvrss8/UsGFDVaxYUUWKFHnqdsD+HPm60JFzf5IXqnC0fPlyNWjQQN7e3po5c2Zap4NUlpyTyZPaxMbGauvWrRo3bpwWLlyo8PBwjR071q45I+3lzZtXV69etf4dFham7NmzK1OmTAnaXb58WV9++aVcXFz0888/K1u2bDp06JAuXLigYcOGyc/PT3PmzNGqVasUHByc2psBAIkk5/h27ty5BPOzNWnSRJcvX1Z4eHiaxnfk3B09viPn7ujxHTl3R4yf0muHeKNGjdL27dsVHh6uiRMnPnU7YH+OfF3oyLk/yQtTOAoLC9PYsWM1a9YsLVmyRHPnztWpU6fSOi2kouScTJ7Uxt3dXd7e3sqSJYvc3NzUqFEj7du3LzU3AWmgWrVq2r9/v86ePStJmjNnjurUqZOgTUREhNq2basKFSpo7NixypAhgySpbNmy2rRpk5YuXaqlS5eqZcuWatCggYYMGZLamwEAiSTn+Hbt2jX16NFDN2/elPTwR7g33njDOqdbWsV35NwdPb4j5+7o8R05d0eMn9Jrh82bNyssLEySlDlzZvn4+OjIkSNP3Q7YnyNfFzpy7k/ywhSOtm3bpkqVKilHjhzKlCmT6tWrpzVr1qR1WkhFyTmZxLe5cuVKojb16tXT6tWrFRkZKcMwtG7dOpUqVSpVtwGp7+WXX9bXX3+tbt266b333tOJEyfUu3dvHTx40DoeeObMmbp8+bJ2794tPz8/679bt26lcfYAkLTkHN/Kly+vzp07q127dvLz89PKlSuT/Yu5PeM7cu6OHt+Rc3f0+I6cuyPGT+m1w+rVqzVx4kQZhqHo6GitXr1alSpVSta2wL4c+brQkXN/Eifj0Vma0tD333+v+/fvq3v37pKk+fPn68CBAxo0aJC1zZ49e+Tp6ZnsmM/a/lnZM74j556S+Js2bdLo0aMVExOjQoUKafCQofr7ymX169dPS5cutdlm+PDhypEjh+Li4jRhwkStXbtGcXFxKlGihL766itlyZIlVXIn/osTOzomTm7pkj/R9bO2Twqv/UO+PZcmu+3y0c8+2Z8jx3fk3B09viPnbu9jmj3bv0i5OHr7FymXf1v7FymXf1v7p7W1dV1w4cKFRNcOgwcPlqura4Jrhzt37mjAgAE6efKkpIfzKnXr1s3mnEuPsvf5xJa0+J6W1ufCtLguNCt/W3mdOXNOX34ZkmrXtJK59ZMXpnA0adIkRUVF6dNPP5UkzZs3T4cOHdJXX31lbbNnz540yg4AAAAAAOCfK6nCkWsq55GkPHnyJJgI7dq1a4nucmTPX/IBAAAAAACQ0Aszx1GVKlX0xx9/6ObNm3rw4IF++eUXVa9ePa3TAgAAAAAA+Nd6YXoc5c6dW927d1e7du0UExOjpk2bqnTp0mmdFgAAAAAAwL/WC9PjSJJ8fX21YsUKrV27Vh07dkzrdPACib8lJwDg+bwgUxoCAIB/iYiICOvk444S//z581q2bJkMw1D//v3VpEkTHTx40LT4V69elSTt3r1bM2fOVGRkpGmxb9++rW3btkl6ePOxbt266fz586bEfmEmx3YUX3zxhb7++mu7xI6OjtbkyZN15swZhYSEaNq0aerUqZPc3NxMW8eePXt04sQJNWnSRPv371eFChVMi21P7733nlavXp3WaaTI8uXLderUKXXu3Flr165V48aN0zqlZBk0aJD69++fYFnv3r01fPhwu6wvIiLiue4akJTz589r37598vX1VUhIiI4cOaIvv/zyhbitZVq7d++eduzYoXPnzsnJyUmvvvqqqlSpovTp09tlfWa/t5J0//59nT9/XsWKFdODBw+UKVMmU+PHu3jxoubNm6cePXqYFjO1jglhYWGaP3++FixYoI0bN5oSM7XOJdHR0Vq1apXmzJmjOXPmPHecCRMmPPHxrl27PndsW+z1+uzcuVPr16/X2bNn5ezsrFdffVV16tRR+fLlTYkf7/bt23J2dla2bNlMjXvhwgVt3LgxwTGnVq1ayp8/v6nrsZfjx4/r3LlzcnZ2VqFCheTh4WFa7NR4b+2ZvyTduXNHFy5ckLOzswoUKKCsWbOaGt9e+dvzXBgTE6MVK1Ykem9r164tHx8fpUuXzoQtsP97ay+OfExIze/HERERunLlit544w3TYo4dO9Z6N3OzzZ8/X3v27NHnn3+uxo0bK3PmzPLz81Pnzp0dIn7r1q3VrFkzZcmSRdOnT1dQUJBGjRqVou8h8QYMGKCYmBi1b99eHTp0UNWqVRUdHa1Ro0aZkLnUoUMHValSRW+++aZGjhypDz74QAsXLtSMGTNSHPuFGaqWUn/88Ydmz56tv/76S+nTp9frr7+u999/X2XKlDF1PSdOnNC9e/eUOXNmU+NK0ldffaWcOXPqyJEjcnFx0fnz59W3b1/TPkjTp0/XunXrdPXqVdWvX18hISFq2rSpOnToYEr88PBwjRw5UufPn9f48eM1fPhw9enTR9mzZ09x7OLFi2vJkiUqXbq0MmTIYF2eL1++FMeWpM2bN2vs2LG6c+eODMOQYRhycnLSb7/9Zkr8UaNG6e+//9bhw4fVsWNHLVy4UMeOHVOfPn1SFLdt27ZycnJK8vGff/75uWMHBwfrwoULOnToUIJKfmxsrO7evfvccR+3YcMG7d69W126dFHTpk118+ZN9e7dWwEBAabE/+KLL9SsWTP99ttvOnv2rL744gsNGTIkxQf/L7744omPm1Vgfnw9Tk5OypAhg4oWLapmzZo9V2H5wYMHmjBhgn799VcVK1ZM+fLlk4uLi/bu3auvv/5adevWVZcuXVJ8nLP3e/vHH38oJCREcXFxmjt3rho2bKjRo0erWrVqpsS3WCxav3695s6dqz/++EO1a9c2Ja5kv2PCozZv3qzZs2fr999/V7ly5TRgwABT4tr7XCJJp0+f1ty5c7V06VJlz55d7dq1MyXugQMH9Pfff6t+/fpydXXVr7/+avoFij1en6NHj2ro0KHKmTOnypcvrwoVKsjV1VUXL17Uzz//rLFjx6pv374qUaLEc6/j5MmTmjx5sjZs2CBJcnZ2lpOTk2rWrKkPP/wwRRcsV69e1dChQ3X58mWVK1dOhQoVkouLiy5duqRPP/1U+fPnV58+fZQnT57nXsfNmzc1c+ZMrV+/PsEFdJ06ddSqVSvlzJnzueIahqHZs2dr+vTpypw5s/V4eenSJUVERKhdu3Zq2bLlU2/fnRR7v7f2zl96eEvpn376SadOnVKePHnk4uKiv//+W0WLFlX79u1Vo0aN545tz/ztfS7cuHGjJk2aJE9PT/n7+ytfvnxydXXVpUuXtH37ds2YMUNdunRRnTp1niu+vd9be+1TUuocEyRp3759+v7773X//n0ZhiGLxaLLly9r/fr1zx0ztb4f27s4smHDBn366adPvI54XrNnz9Z3332nFStWqE6dOgoODlbz5s1Ny93e8aOiotS4cWMFBwfL19dX5cuXV3R0tCmxDx48qIULF2rChAlq2rSpAgMD1aRJE1NiSw+vxzt06KBBgwbJ399fjRs3TtH1YALGP8DKlSuNd9991/jxxx+NjRs3Gps2bTJ++OEHo1atWsbatWtNXVfTpk2NChUqGM2bNzfatm1r/WeGxo0bG4ZhGH5+foZhGIbFYjF8fHxMiR0fNyoqyho/IiLCeO+990yLHxgYaMyZM8fw9fU1oqKijDFjxhgdO3Y0JXatWrUS/atdu7YpsQ3DMLy9vY3169cbFy5cMC5evGj9ZxY/Pz/DYrFYX/uYmBhTXvsdO3YYO3bsMHr27GkEBwcbu3btMvbu3WsMGjTI6NevX4piX7hwwdi+fbvh6+trXc+OHTuM3bt3G7du3Upx7vECAgKMo0ePGvPmzTM+//xzIyIiwvD39zctfpMmTQzDMIy+ffsac+fONQzDMCX+okWLnvjPLMHBwUbXrl2NdevWGevWrTN69OhhdOvWzRg0aJDRp0+f54r5ySefGJs2bTLi4uISPRYXF2esW7fO6Ny5c0pTt/t727RpU+Pq1avW/erkyZOGr69viuP+/fffxrhx44zq1asbNWrUMMqXL2+cP38+xXEfZa9jwvXr143vvvvOqF27tuHt7W2MGTPGqF69eorjPspe55Lo6Ghj+fLlRuvWrQ1PT0+jZ8+eRtWqVQ2LxZLi2PFatGhh3L9/3/p3ZGSk0bx5c9PiG4Z9Xp9hw4YZN2/eTPLx69evG0OGDHnu+CNGjDB69OhhbNiwwbh79651eUREhLFhwwaja9euxrBhw547fu/evY1Tp04l+fjRo0eNzz777Lnjh4aGGu3atTNCQ0ONY8eOGXfv3jUePHhgnDx50ggNDTVatWplTJ8+/blid+3a1Zg1a5YRHh6e6LE7d+4Y06dPT9Hx0t7vrb3z7927tzFy5EjjxIkTiR47ceKEMXToUKNHjx7PHd+e+dv7XDh16lQjOjo6ycejoqKMyZMnP3d8e7429tynDMMwPv/8c7seE+K99957xoIFC4zWrVsba9asMXr06JGi/ckwUu/7sb+/vxEWFmZMnz7d+PLLL42YmBhTv0O1bdvW8Pb2Nrp372706dPH+s8M8Xm2b9/e2Lhxo2EYhtGgQQNTYqdG/ObNmxtr1qwxqlSpYoSFhRm//vqr9XoipRo1amTExsYafn5+xr59+4z79++bej3u7+9vHDx40Khevbpx/vx548iRI0ajRo1Mif2PKBz5+/vb/FJ/5swZo2nTpqau69EDxKP/zODv729ERUVZC0g3btwwGjZsaErs+PiGYSS4ULFnfMMwTLmISw0tWrSwa3x/f3/DYrFY39t79+6ZWhQMCAiwuc6UuHTp0hP/mSU+9y5duhhr1qwxDMMw9XNpz4N/vFu3bhmXL182Ll26ZJw/f97Ytm2babEff28tFos1/+fdv5JzIW7Gxbq939v4+GYeczp37mzUqlXLGDRokLF7927DYrEYtWrVSlFMW+x1TChRooTx6aefGocPH7YuM7PIbhj2O5dUqlTJ6NKli/HLL78YkZGRhmGYn7u3t7fx4MED69937941vL29TV2HPV6fnj17GoZhGPPnz09RnKQcOHDAlDZJGTFihGEYhrFp06bnjvEkixcvfmqb+GPQs7p3754pbdKKvfP/+++/n9rmypUrzx3fnvmn1rnQXuz52vzyyy9PbfO8+1Rqij8Ojxs3zti2bZsRGxtr6kX63bt3rd//zP5+bO/iiD1/+OzVq5fRqVMnw9vb24iKijKCgoKM3r17mxI7NeIfO3bM6NOnj/Uz/umnnxrHjh0zJfaUKVOs33cM42Fxc9q0aabENgzD2LZtm9G2bVtrzGbNmhl//PGHKbH/EUPVYmJiVLBgwUTLCxcurNjYWFPXVbFiRR05csTa5TEuLk4XL15UxYoVUxy7Xbt2+vDDD3Xt2jUNGTJE69at0yeffGJC1g9VrFhRw4cP14MHD7Ru3TrNnTtXlSpVMi2+i4uL7t69a+3yGD+W2wy2hsF98cUXps2/4Onpqa+//lrvvvtugjHtZs1LUb9+fX366acKDw/XtGnTtGzZMjVs2NCU2NLDLpVnzpxRkSJFJD0c657Sz36bNm3k5ORkc0JdM4fxvfLKKxo0aJAOHTqkkSNHatiwYaYNQZQeDgGdNm2aQkJC5O7urpUrV2rw4MGmxf/mm280bdo0xcbG6qWXXlJYWJhKliyp+fPnmxL//v37unbtmnLlyiVJunHjhqKioiRJcXFxzxUzfh990vxPZnRdtvd7mydPHm3YsEFOTk66c+eOZs6cmeL4YWFhyp07t3LkyKGXXnpJTk5OdunGba9jQu/evbV48WIFBgaqQYMG8vHxMSHbhOx1LvHz89OaNWt09+5d3bhxQ/Xq1TMh24SaNWumJk2aqHr16pKk9evX64MPPjB1HfZ4fXbu3Kn58+dr0qRJcnVN/NUtpfNj9e3bV8uXL1eXLl307bff2myTknnhli9frqpVq2rIkCHKmDFjosdTeq6dPn26GjdurC+//FJffvmlzTbP+3mKnzdtyZIlNh9v3LixKXOrJTX0PKVDDOydf+7cua3/P336tG7dupXge0OFChVSNNzInvmn1rmwdu3aNuOk9HuUPV+bunXrWv+f1FyCKTlG3717V+PHj9fff/8tLy8v+fn5WR/r37+/Bg0a9NyxH5U+fXrdvn1bRYoU0f79+1W5cuXn/u70uO+//17ff/+9cuTIYV1m5vfj119/XR999JEuXryoypUr69NPPzV1fk5/f39dvHhRp06dUrVq1XTlyhWb19PPY+jQodq7d6/eeOMNubm5qVGjRqZec9qKn5IhsY/buHFjgiknxo4dqzFjxqhYsWIpjl2tWjV98MEH1mvk0NBQ0yavlqTKlSurdOnSunDhggzD0LRp00yb//MfMTm2v7+/Fi9e/MyPPY9+/fpp586dCg8P12uvvaZjx46pXLlymjx5sinxT506pR07dshisahChQoqXry4KXGlh/N1zJs3T9u2bZNhGHrnnXfUsmVLm19Cn8fmzZs1evRoXblyRZ6entq3b5+GDh2qmjVrpjh2t27dVLVqVc2cOVMLFizQxIkTdfToUf3www8pT1wPv7A9zsnJybwxoXr4+mzbtk0Wi0WVKlVSrVq1TIu9ZcsW9enTR7lz55ZhGLpx44ZGjx5t+oSp9hAREaF169apbNmyevXVVzVz5kzrWG4zdOjQwbT905batWtr2bJlGjJkiD7++GP99ddfmjVrlmmfzVWrVunrr79W2bJlZbFYdOjQIQUHB+vYsWO6c+eOgoODnzu2PSf/k/7vvY2fv2DmzJny8/MzbYLsGzduaMiQIQmOaf369ZO7u3uK4h4/flyLFi3S8uXL5e7uritXrmjFihXW4p1Z4o8J8bmbeUw4fvy4Fi5cqOXLl+vu3bvq3r27mjRpkuAL7vOy57kkLi5OGzdu1KJFi7R161ZJ0rBhw1S3bl25uLikOL4kHTp0SDt37pSTk5MqV65s6nlWSvj6xB/vU/r6bNq0SWvXrtVvv/1mc66tlM6pFhAQoPTp0+v48eMqWbJkosdTei6cN2+eVq5cqQMHDiSKb8a5tn79+ipZsqQ2b95sl9dHSjjfXExMjPbs2aPy5ctr5MiRKY4tPSwOxouNjdVvv/2mbNmyKSgoyJT49s6/f//++v3331WoUCHrMjO/R9kzf3ufCy9dumT9f2xsrH799VdFR0erS5cupsS352tjr7kEu3btKg8PDxUrVkw//PCD3nrrLWuxyMxrt9WrV2vevHn65ptv1KxZMzk7O6t48eIaPXp0imN7eXlp3rx5KZrr6UliY2OtxZEcOXJo/fr1qlGjhmnnwlWrVmnSpEmKjIzUnDlz1KhRI33++ecJinjPq0WLFpo7d67177i4ODVu3FjLly9PcWzp4fxby5Yt071796xzV128eFEjRoxIUdxRo0bpxo0bWr9+fYJzSVxcnPbv36+1a9c+d+w9e/bIYrGoX79+GjJkiLXAHhsbqy+//DJFsR/1+D7r6+urUaNGmTL/5z+icFSrVi2bJ1bDMPTNN9+kaAK0x9WuXVtr167VoEGD1K5dOz148EDDhg3TzJkzUxw7JiZGM2fO1Pbt2+Xq6qrq1aurWbNmpv7affToUf3xxx9ydXVV1apVVbRoUdNiSw935AMHDiguLk5lypTRK6+8YkrcgIAALVq0SI0bN7b+stKoUSMtW7bMlPjxIiIiZLFYTOvJtGvXric+buadiKKjo3XixAk5OzvLw8MjxRdx33zzjQIDA5OcBNqsyZ9t/VKWIUMGvfbaa6bcFeT999/X6NGjlTdv3hTHsqVly5aaM2eOpkyZogIFCsjb21u+vr6mnRylh/vVnj175OzsrLJlyypnzpy6fft2iosATZs21YIFCxQcHKwyZcqoefPm1n3NLMuWLdPp06ftduew2NhYHTt2TK6uripWrJipx8vY2Fht2LBBixYt0rZt21SjRg2NHz/etPjr1q2zHo+rV6+uqlWrmhY7Xvw2LFy4UDt37tSff/5pSlx7n0ukh5/7pUuXavHixbp165Y2b95sStz4u9l99NFH+uWXX0z/TNqzWD1//nw1a9bM9LgRERE6evSogoODbfbINKNXtSRNnDjR1J7U8a5cuaIdO3Zo3Lhx6tatW6LH/f39TV/n7du31b17d02dOtX02PGaNWtmWu/Vx5mdv5eXl1atWmXqnYCfxMz8U+Nc+Dh7xjfztWnWrJm+/fZbdezYUUuWLNGpU6fUo0ePFH//fvT7fGRkpD766CO9+eab6tOnT4LHUio8PFzZsmWTk5OT7t+/r7Nnzypr1qym9Kxp27atpk2bZloh53FJ3Q3UrLuA+vv7a8aMGWrTpo2WLFmiq1ev6sMPP9TKlSufO2a7du0SFMHjRy64urqqdu3apn2HateunfLmzat9+/bJy8tLGzduVKlSpTRs2LAUxT1w4IBOnz6t8ePHKygoyFrccXFxUenSpVW4cOHnjv3NN99o586dOnToUIIfUFxdXfXuu++qffv2Kco9nr32Wekfcle1d955Rzt27EjyMTO5u7srXbp0Klq0qI4fPy4fHx/TZtDv16+fIiMj1bx5c1ksFi1dulQnT55MUY+CR02ePFlz585VnTp1FBcXp48//lgfffSRaTO537x5UytXrlR4eLikhxcWkjkHOHsOg5Me3g60e/fu1m59+fLl0//+978UHSAkWQ+Qt2/f1oULF1S2bFk5Oztr79698vDwMO3XrJs3b+qrr77SH3/8obi4OFWqVElffvlligp38XdwMeuCISm//fabjhw5Ii8vL0kPu4e6u7vr/v378vX11X/+858Uxb9165Zq166tl19+WenTpzf9jnlZsmTRkiVLVKJECYWGhsrd3V2RkZGmxJYe3t549erVun37tgzDMH2/Wrt2rTZu3KigoCCtW7fO1P3K3ncO27p1q3r37i13d3dZLBbduXNH//vf/1S6dOnnjjlr1iy9//77kh6ezOvWrau6devq+vXrphaqhw0bpn379snHx0cWi0Xjxo3TwYMHU3xHkP/+97/66aefJD3swVCxYkXrNty4ccOM1O12Lunbt6+GDh0q6eExvnDhwvrwww/14Ycf6tChQ2aknip3s3vw4IGuXLlil2K1h4eHpk6dqtatW6tz5846cuSIRowYYR1697yyZMmiChUqaM6cOcqSJYvc3Nx07tw5nTlzJsWxH9WwYUMtW7ZMvr6+GjBggA4fPqyBAwfa7OX0LPLmzavGjRurePHi1h5k9rh99aMyZcqUoCdJSl2+fNn6f8MwdOrUKd2+fdu0+I8zO/+8efMqKioq1QpHZuZv73Phoz8iGoahkydPWoec24OZr43FYknQ2/b11183Ja4k6zD8DBkyaMKECWrdurW+++47U34AunLligzDUKdOnfTjjz9aCwBZs2ZVx44dtWbNmhSvo3Dhwnr//ff1zjvvJPjcm1XYeVRMTIw2b95s6t3CnZ2dE/QAd3d3T/HnPr6H4eDBg9WvX78UxXqSq1ev6ueff9bw4cPl7e2t//73v6YMOy9durRKly6tGjVqaO/evapTp45u3ryp9evX69VXX01R7MDAQEkPfzA3+werR9lzn/1HFI5SWl18Frlz59b333+vypUrW7uAmnV7vv379yc4kNWuXdvUeXDmzZunRYsWWQ8Sn3zyiVq1amVa4ahjx47y8PAw/dbG0sOham3bttWVK1fUpUsX6zA4s4SEhOi///2v6tevL+lh983+/ftrxowZKYob//yOHTtqwoQJ1oPOpUuXFBISkrKkHxESEqKyZctq8ODBMgxDc+bMUXBwsL7//vvnjhnfRdPs4uvjrl27psWLF1t7eQUGBqpz586aO3euAgICUlw4ir+ItpchQ4Zo5cqVaty4sTZs2KCQkBB1797dtPhBQUHKmjWr3njjDdPn2rH3/E9btmzR4sWL5e/vryxZsmjq1Klq1KiRaRfpX3/9tX766SfrheLBgwc1YMCAFP2KO3/+fGvhqE2bNgoNDZX0cL4ms34Nkh7eBnflypXWnoEtW7ZU48aNU1w4un79uvX/X3/9dYLu/i+//HKKYsez17kkvigqSd27d0+Qe0oLC/Hs/ZmU7FusHjJkiLp166a1a9cqffr0WrRokQIDA00r7syePVunT5/WZ599ptatW+uNN97Qli1bTLsA6Nu3r5o1a6bffvtNZ86c0RdffKHBgweb9iPKwYMHNW3aNLvcvvrROYgMw9DFixdNLao9Oq+gk5OTcubMaeqFl73yj++VHBcXJz8/P5UvXz5BDwyzeifb8/W397nw0V4WTk5Oeumll0y9drHna2OPuQSlh8WVgIAADRgwQF5eXsqaNasmT56sjz76SMePH09x/PHjx2vHjh26evWqWrdubV3u6upqyhQa0sNrwkfn+DLb4wWoTz75xNTvIW+88YZCQ0MVGxuro0ePatasWaYN3W7WrJm6d++usWPH6vTp0woJCdGgQYP02muvmRI/e/bskqQiRYro2LFjphbUJGnkyJGyWCyqU6eOJGnHjh06cOCAvvrqqxTHfvvttzV48GDrfMnxw+zMGL0k2W+flf4hhaOkuvLFM7PyO2TIEG3atEmlS5eWt7e3VqxYkeREjM+qQIECOnfunLW4cP36dVMPSDly5EgwfCljxoymzSMTz6wvCI979913VaJECR04cEAWi0VfffWVacPgpIdf9OOLRpLUoEEDTZo0ybT4ly9fTlCpzpcvX4JfF1PqwoULCfaDjh07mtY74tEvs7Gxsbp+/brefPNNLVy40JT4t27dSvA5TJ8+vcLDw+Xq6mpKoSRfvnyaPXu2tm/frtjYWFWqVElt2rRJcdx427Zts57I4y8+zTr4Sw+PA2YPhTh27JiKFy+uYsWKJZr8L97Ro0f15ptvpmg98b9cxb+P0dHRpv6K6+bmluBLjhmTRj46ejsiIiLF8ZKSK1cu3blzxzo3QkxMjF566SVT12Gvkej2Opc8mq+9crf3Z1Kyb7HaYrGoWrVq6tmzp+rVq6d8+fKZNtGr9LAH6KxZs/Tzzz9b57sICAgwLX5UVJQaN26s4OBg+fr6qnz58qb9+CY9LHx99913WrFiherUqaPg4GA1b97clMJR/K/F0v9d/Jv5S+6iRYsSDT82s0eQvfKP75Vs797J9nz9ixUrpuDgYN25c0eXL19Wr169TIkbr3///omG3u/bt8+0+PZ8bb766isNGTJEV65cUd26dfXOO++YcvHs5eWlSpUqJTh+5cqVSwsWLNDq1atTHD/+u80PP/ygTp06pTieLV27drVOHO7h4aHIyEjTJiG25d69e6ZeO4SEhGjSpElKnz69+vbtq0qVKql3796mxO7fv791WHLRokXVpUsXBQcHa/bs2abEr1Spkrp166bevXurffv2Onz4sDJkyGBKbOnhXIjxU07kzJlTI0eOlK+vrymxe/TooZo1a2rPnj3y9/fXr7/+amrP2Ef32fj9zIx9VvqHFI5SU5YsWVSmTBlt3LhRrVq1Us2aNU2bgT42Ntb6a42rq6v27NmjXLlyqV27dpJSPjnla6+9phYtWsjHx0eurq769ddflSVLFmvBIaUFNi8vL82fP1+VKlVK8GuTGVXOmJgYrVy5Ujt37pSrq6tu3Lihpk2bmtYDw83NTYcPH7YOzzp06JDNO788rxIlSqh379567733ZBiGli9fburE1U5OTgmGRly+fNm0Sc8fnyPswIEDphZGvL299cEHH+i9996TxWLRL7/8ojp16mjJkiWmTEY8YsQInTt3Tk2aNJFhGFq0aJEuXLiQ4iGg06ZNU0REhObMmZPgy31cXJyWL1+e4BeulHjzzTethR6zLF26VFOmTFGjRo1Uvnx568n2wYMH2rVrlxYuXKi8efOmuHBk77sJli9f3nph6OLiopUrVyp//vzWYQHPM4fYo8cUe9xNLV7OnDnVqFEj1alTR66urtq8ebNy5sxp/fX+eYvwqZG/vc4lqZG7vT+Tkn2L1RkzZtSUKVO0Y8cOhYSE6Oeffzb1ByCLxaIMGTJow4YN+vTTT2WxWPTgwQPT4tt7SJD0cLjFpk2b1K5dO7m6upo2JGjt2rXq379/gmW9e/fW8OHDUxQ3qSE1cXFxpg2pkeyX/86dO1W1alVVqVLFbpMES/bLX5KGDx+uefPmKUeOHNbX34xegqk1Ga49X5uXX35ZY8aMSXEcW7JkyZJoEmVJ+u6770y7I2iTJk00bdo00ydRluw3cXi8R+/GZxiGwsPD1aFDB1NiSw+HNPbs2VM9e/Y0LWa8Bw8eJLjLWdWqVU2biF962Cv5/Pnzyp8/v8aMGaNdu3aZOn+exWLR1atXrTdbuXHjhmnnqpiYGHXr1k2xsbF666231Lx5c9NG/0j23Wf/EYUje4wlTUr8DPQPHjzQ3Llz1bJlS9NmoH/87gpmdkeUpPz58yt//vyKjo5WdHS06ROx3r9/X0OHDk3wq7lZ3fO/+uorRUREyN/f3zr/0/Hjx03tPh8YGGj90hAeHm7qTjd48GCFhoZqzpw51jv5xA+HMUNQUJBatGihMmXKyDAM7d+/37RbmT6udOnS6tu3r2nxevbsqQ0bNmjr1q1ycXHRf//7X9WoUUP79u0z5a4XW7du1ZIlS6wH/Jo1a5ryq0HhwoVtzrvi5uZmahf0kydPyt/f39RhL71799axY8c0depU6xcGV1dXWSwWVa9eXR9//LEphapOnTpp8+bNypcvn/7++28FBgaaeuew+KFNo0aNSrB8/Pjxz303n3v37mn37t2yWCy6f/++du/enejW0maoVatWgtfCrKFYly9fthafHv1/PDN6hdrrXHLt2jVr8enR/8cz41z/6GfyypUrpn8mJfsVq6WHn/X58+dr/Pjxyp49u8LCwkw5TsarXLmyGjZsqAwZMqhChQpq06aNzbuUPS97DwmydfvqlMx5JknBwcG6cOGCDh06pJMnT1qXx8XF6c6dOylN2e5Dauyd/9tvv61NmzZpzJgxyp49u6pWraqqVavK09PTlPmO7J2/9LCn3e+//256L/xt27Zp586dunr1qsaNG2dd7urqqhYtWqQ4vj1fm2PHjql37976+++/5eXlpb59+1pfHzPuevboJMqP/kjl4uJi6jGne/fuNidRNsOYMWM0a9YsdezYUbly5dLMmTPVo0cP0wpHj06X4eTkpGzZsplyV9r496948eIJfqSJ/3756LDx55UzZ07Nnj1bjRo1kvTw+tms4fLx9u/fr4ULF6pz5846efKkqaN0OnfuLH9/f3l6elrXZdacwxkzZlR0dLQKFy6sw4cPm9aR4NFCoy1mXI//I+6qFu/RMb7Sw50s/u5MnTt3to6HTAl7zEAfr2PHjgoICFCdOnXsMrngTz/9JD8/P9NvKR2vYcOGWrBggaldBeM9fpcqi8UiPz8/U+9cFRMTo7Nnz8pisahIkSKmvwcnTpzQjh07FBcXp3feeSfFvTkeF39HO8MwVLp0adMO0I9fvJ08eVK3b9/W9OnTTYkfHzM8PNwuF+g+Pj5avHix9f2MiopSkyZNtGLFClPinz59WoUKFdKZM2cUFxenN954w7TeXlLSQxXMnEvs5s2b1u7tZrPnncMOHDiQ4ovCx7Vt2zbJx8y8tfSXX36pgIAA0/N/2pd5M+4uZa9ziT2Hncf3KE3qTpdm3uGyUaNGCYrVsbGx8vX1TdHwi5YtW6pIkSJ69913Va1aNdPu/Bnv999/1zvvvKP06dPr8uXLyp07t1xcXEwZsio9vEisWLGiqlevbvpnXnp4HC5atKjN21dXr149Rcfkixcv6tKlSxoyZEiCH6tcXFxUtGjRFN/dMp69htSkVv7Sw95Tu3bt0p49e7Rv3z698sorKb7DYGrkHxgYqK+++sou50DJfpPh2vO1admypT799FMVK1ZM48aN04EDBzRjxgxlzpzZlLuerVq1Sg0aNNDAgQM1YMCAFMV6kvr162vNmjUaPny46tevr0KFCumDDz4wZTqHJk2aaOHChXa743NgYKC++eabBMs++OADU79/28vly5c1cOBA7dy5U+nSpVOFChXUv39/5cmTx5T4j97oYv78+fr4449VokQJU+crDAsL0759++Tq6qpSpUpZex+lVGhoqNavX69Ro0apRYsWevXVV2WxWDRlypQUxb106ZIMw9DEiRNVsGBBBQQEyMXFRcuXL9fFixdNmVv3H9HjKN7rr78uV1dXa3evFStW6O+//1bu3LkVHBz81C+lyWGPGejjxd82b+TIkapRo4b8/f1N/YIVGRmptm3bqlChQvL395eXl5fSpUtnWvz8+fMrPDzcLoWj3Llz68KFC9ZhgVevXjXloiU1bzk/YcIEeXl5yWKxqGvXrvr444/VtGlTU+I/ePBAkydPTnBXtaCgILuMta5YsaJpXYglaeDAgdqwYUOCIZ9mXqD7+vqqXbt21pxXrlxp6tCU+/fvq169esqRI4csFouuX7+uiRMnpniivg0bNqhWrVpJXuiaUTh6/JgYX2wvWrSoKb902+vOYfFGjhyp27dvy8/Pz7RCRkonxE+uMmXKaPTo0bp586ap+dvjtuOPs9e5xJ69h+fMmaNBgwbZvBWwmccb6eGv/bGxsdZidVxcXIpv1zxnzhydPXtWv//+u3r16qXo6GhrISZ+iHVKHDp0SJMnT1bGjBlVtWpVVa9eXa+++qppP3D89NNP2rVrl1auXKlhw4YpX758ql69uqpVq2bK8KYpU6bo9OnTKl68uKpXr2597c3ouVCgQAEVKFDAejF4//59nTlzRkWKFDHtHBsREaEPP/xQ0sML6j///FMlSpQwZX9Ojfylh701jxw5okOHDun48eNKnz69ihUrluK4qZG/n5+fvL295eHhkWBfNeO4cPr0aVWpUkXSw+Lgn3/+qZIlS+q///1vir8v2/O1iYyMVKVKlSQ9/KFj+PDh+vjjj1NcCIw3duxYeXt7mzrXky32nETZnhOHHz16VFevXrVOziw9/BHCjLt1psbcwPny5Ut0gx4z7zhsrxtdzJ07Vy1atEj0Gpl5R+M2bdqocePGypIli2bMmKGDBw+a8qNq/HXB8ePHE1y/tm/f3rS5Cv9RhaP9+/cnuJtO8eLF1aRJE40aNSrFlfF49pyBvmLFiqpYsaIiIyO1Zs0aBQYGKmvWrGratKnef//9FPeA6dq1q7p27ardu3drxYoV+uabb1SpUiU1a9bMlC+HMTEx8vHx0RtvvJHgIiIlJ974XmS3bt1So0aNVKFCBTk7O+vPP/80ZSKxJ91y3sw5NqZOnar58+dbf83q3Lmz2rVrZ1rh6KuvvlLGjBmtd5qbN2+eBgwYYMp44kcPkrdv3zb110np4VCyNWvW2KXgKD18rd966y398ccf1r/NuqOG9HDC/LFjx1q/jOzbt0+DBg3SggULUhT34MGDqlWrlnbs2GHzcTN+vTx//rzOnTtnLar98ssvypIli/bs2aOdO3fq888/T1F8e905LN6MGTN06dIlLV26VO3bt1e+fPnk7++vOnXqpKiQceLECcXFxenNN9/U0KFDdffuXbm4uKhPnz6mdBOXHhZ4/P39deXKFa1YsUItW7bU66+/rmbNmsnLy+u548bExOh///ufChcurGbNmqlatWrWsfnz58/XW2+9leLc7XkumTVrlnLlyqW6deuqWbNmunnzplxcXPTjjz+m6Fa48fP0NGrUSM2aNUtRjk9jr2J14cKFVbhwYbVr105RUVHavn27Fi9erMGDB6d4wtEuXbqoS5cuCg8P19atWzVp0iSdPXtWJUuW1Lvvvptgrorn4ebmZh3CJD38ZXTTpk3q16+fIiIiUnyBPmTIEEkPh9f8/vvvCg0NlYuLi6pUqaJ33303RRMF//333xo+fLheeeUVNWnSRP/5z39ksVgUGxurMWPGpPh8En8X18yZM6tZs2ZasWKFatasqVmzZuno0aMpHhpu7/y///77/8fem8fVtPbv49dukmSMdMxkOhkyJsqUOaW9pUIJITqURmlQNKDpRJkyzySpRKbIdCjJ3KCMKVGGSnO7vX5/9Fvr2bviPKd1r57D53u9Xuf12nv1PNe+reFe9/0ergu3b99Gbm4uNDQ0MGbMGCxfvpxY1TPX4wdqgxhubm7EnIdoHD58GPv374e0tDQ0NDTw+vVr6Orq4t69e1i3bh3rNRqX50ZRURE3b97E2LFjwePx4OzsDAcHB1hbWxPRPRsxYgQGDRoEiqKYfZS4qyCJdimAWxFlrkSIN2/ejMLCwnqVZDIyMsTbvbjCtWvXsGXLFgnnsPLyciQmJhLh58rooikasaqqqnD06FG8evUKHh4eeP78Oet3bF3cvXsXo0ePBgDcuHGDdfKKAfULQU9Pj8rMzGS+Z2ZmUnw+nyovL6d0dXVZcV+/fp2iKIoqLS2lAgMDqdmzZ1N8Pp/avHkz9e3bN1bc4khMTKRcXFyocePGUe7u7tSdO3eowMBAysLCggh/aWkpFRUVRVlYWFAzZ86ktmzZQpmamlKBgYGsuZOSkhr8jwtOEtzi2LVrV71jQUFBxPj19PT+q2ONhb6+fr1jM2bMYMVZXFxMBQQEUAcOHKDy8vKoGTNmUP3796cmTpxIPXr0iBW3OCwsLKiysjJifA3h+vXr1KZNmygfHx/qypUrRLkbOvckr+2XL1/qHbt69SoR7jlz5lCVlZXM98rKSsrY2JiiqIb/Xf8Upqam1OfPn5nv3759o+bNm8eaty5yc3OpsLAwauLEidT8+fOpqVOnUpcvX24U19WrV6mJEydSN27coCiKoqZNm0adOXOGcnZ2poKDgwmOmqKys7Opbdu2UTNmzKAWL15MRUREUPb29pSTk1OjOTdv3kw5ODgw942BgQFFURQVHx9PrV69msCoa8HFu2TXrl3UwoULqVevXlEUVfsc5eTkUEeOHKFcXFxYjXfs2LHUqVOnqIkTJ1JRUVH1/iONGzduUJs3b6Y2bdrErB9I4N69e/X+I/kurItnz55RO3fuJMaXm5tb7z/6epPGt2/fqEuXLlHu7u6seBYuXEgdPHiQCg0NpUaMGEFdvHiRoiiKevr0KfN8scHMmTOpgoIC6vXr19TAgQOpgoICiqJq5+OZM2ey5ud6/GpqatSSJUuoGzduUBUVFaz56oLr8VMURZmYmBDhqQtdXV2qtLSU+vTpEzVkyBCqpKSEoiiKEgqFRNYJXJ6bFy9eUPPmzZOYH4VCIeXj40Opqamx4hbHihUriHF9D2/fvqUoqnY+O3DgAPXhwwfOf5MUUlNTqeTkZOrevXvU3bt3qYiICGLcZ86cqXfs6NGjRLgnT55M3b17l7K0tKQePHhA+fv7Uxs2bCDCTVEUFRYWRtnY2FATJ06kDhw4QAkEAqLvqrVr1xLjqgs3NzcqKCiImjlzJlVWVkY5OTlRDg4OxPhTU1MpPT09atSoUZSGhgYlEAiorKwsIty/VMWRu7s7li1bBiUlJYhEIhQXF8Pf3x+hoaGsxat9fX1x5coVuLq6cqZAP3HiRHTp0gWGhobw8PBgIuKjRo0iorbu6OiIxMRERvyWFuOqqqpi7H3ZQENDA2lpaUx0uaamBjk5OawsWsX/v8+fPycmhEgjMDAQnz9/xrVr1/DmzRvmeE1NDR4/fgx7e3siv9OvXz/4+voyFUanT58m6pJFURSKi4sZ3Yvi4mLW0WU3NzeoqKggKysLhw4dgrm5OYyMjHDnzh34+vri1KlTJIaO1q1bY+bMmRg6dKhEVR2pNsE9e/bg8uXL0NfXB0VR2LVrF7KysmBlZUWEv3Xr1oiPj2eqROLj44lWZS1evBj79+9Hu3btUFBQAG9vb7x48YJIC0ZxcbFES011dTXKysoAkMm6cOUcRiMiIgIxMTEoKCgAn8/H8ePHoaKigo8fP0IgEGDKlCn/mHPbtm3Yt28fevbsCQCQl5dn2rFMTExga2vLasw05s2bh0+fPoHP52Pv3r1MppvP52PcuHGN5r127ZpElRcNHR0dpiKRLbh6l0RHR+P06dOMAKu0tDQ6d+6MefPmYdq0aazG7O3tjUuXLqG0tLTBKj6S+iMfP35EUlISnJ2d8e7dO4SGhmLAgAFo3749a27xVjuhUIjnz59j5MiRxKzQv9e2TQpmZmZMVYFQKMSnT5+gpqbGukKTRkMtGGwFUz9//oyFCxcCAM6cOcPciwMHDiSS4ZaWlkb79u3Rvn179OjRg7lP5OTkiLSAcj3+pKQk3LlzB/Hx8di4cSN+++03aGlpQVtbm8g6h+vxA4Camhqsra0xbtw4iXPOdl6QkZGBgoICFBQU0LVrV4m5jYQWIpfnRlVVFcePH5c4Ji0tDTc3NyLrJ1q3TV9fX2L9ShJCoRC3bt3Cq1evmDb8RYsWEeO/ePEidu/ejaKiIonjJESIgdp97b1791BUVIRevXohIyMDw4YNY92t0BSuwC1btoSmpiYePHiAb9++wcnJCbq6uqx5aSxZsgR37tzhzOgiMzMTpaWlxAXzgVrNxaioKNy8eRPNmzeHn58fEdMeGmpqaoiNjcX79+/RokULIhrPNH6pwNGoUaMQHx+PzMxMSElJQVVVFbKyshg2bBjrtqPY2Fhs2bIFfD4fPj4+xBZpwH/Ezw4dOoRu3brV+7uUlBQr94KwsDAsX76cKaGs2/csJydHRNybqwkOAOzt7ZGamiohTEZCl2Lq1Kl4+fIlEhMTJa6ptLR0PZc7NvDx8UFoaChcXV1BURRGjRpFVAxw0aJFmDNnDnR0dEBRFBISEliLbL569QohISEQiUQYP348o78wdepU7Nq1i8SwAQBjx47F2LFjifHVxdmzZxEREcEEYo2NjTF79mzWCx+6t9rb2xtOTk6M20LXrl2JWo5aWVnBwsKCCTDMmzePmIuSqakpDA0NMWHCBIhEIty8eRNmZmY4ePAg+vbty5qfK+ewv/76C1paWkhOToa1tTVGjRol8feOHTs2+vmqrKxkgkYAmHuzZcuWREp9vb29sW7dOtjY2DBlxOKQkZHBnTt3Gs0vKysrsSGhzwPtyMIGXL9LpKWlJRZp9DNa93hjMH78eIwfPx4RERGct6o5OjoybWodO3bEiBEjsGbNGtbCl0B9Da53794RC7IDkskaoVCIq1evolevXsT4r127JvH9yZMnOHbsGDF+cVRXV+PWrVusNU3En6e6C3ASAXbxDT5JY4WGOLkYv6KiIqZOnYqpU6cCqF073Lp1C46OjigsLMTt27dZ8XM9fqC2lVVRUREPHjyQOM42cCR+bYm1ioiB63OTnJyMHTt24OnTp+DxeBg4cCBWrlxJxAWKa9227OxsLFmyBM2aNUPv3r3B4/Fw7NgxSElJYc+ePUS0gvz8/ODv70+8xZHGnTt3cOnSJXh7e8Pc3Bzl5eVEXHubwhVYXl4er1+/hqqqKu7duwdNTU1UV1cT4QaAOXPmICoqirP9A4/Hw8SJE9GzZ080a9aMOU5C94zH46GqqoqJTXz9+pWoPEp2djbs7e3x7t07UBSFTp06ITg4WGJt21j8UoGj3NxcHD16tJ47E4lFVbNmzeDs7IxZs2bBy8sLPXr0kBCnZSOWlZOTAwANBo1I4OLFi1i+fPkPAzgkRFm5muCAWlGyuLg44i/ewYMHY/DgwZg8eTJatmzJHKcoirkuJCAnJwcnJycAtRki0j3KhoaGGDRoEJKTkyESiRAaGspalJJekEhJSdXLlJNYkBQUFKBDhw71Nv2kQVGURD97s2bNiCzODx8+DIFAgB49eiAiIgJlZWUQiUTENHBoTJs2DYqKirC2tsbOnTuJni9zc3OMGjUKd+/ehZSUFEJCQtCnTx+8efMG8+fPZ83/+PFjTpzDAgMDoaWlBX9//+/+bxpboVJdXc1oLABgqmeEQiGR+57emDQUNCIBaWlpfPr0iXlmhw4dCqC2Cobt/Mn1u0QkEqGkpIR5huhr+O3bN9bZc9oI4cGDB/U2hwC5CkcAKCoqwty5cwHUzv3GxsasNYi+h65du+LVq1fE+OqKMc+ZMwfz5s0jxl8XgwcPZq3hI466a7GVK1fCwsKCFWdpaSnu378PkUiEsrIyCcMCukKTDd6/f89Ueol/pr+zBdfjp3/j8ePHePDgAVJSUpCdnY0BAwYQmeeaYvzKysqws7MjwiWON2/ewNzcHBRFMZ+B2nXJ27dvWfNzeW7u3r2LNWvWwMrKCq6urqiursbDhw9hZ2eHwMBAImsRLnXbAgMDsWTJEmYupnH8+HH4+voSMUzq1q0bhg8fTqzyrS6UlZUhKysLVVVVPH/+HDNnzsS3b99Y806YMAETJkzAjBkzoKqqSmCk9WFnZ4ctW7YgICAAu3fvRnh4ODFdVwBo37497t+/j8GDB3PiRM5W4/NHMDc3x+LFi1FQUABfX1/Ex8dj5cqVxPg9PT2xdOlSTJ8+HUCtjp6HhwcR85dfKnBka2uLESNGYMSIEUQjd+L48OEDPn/+jB49ehDjpCf+721KSNoEcwmuJjig1oHo7du3RDOf4oiLi4Ofn5+E4F/nzp0RHx/Pivfr16+wtrbG/PnzmRLN9evX48uXL9i+fTuxlqbq6mrk5eUxWfn09HSkp6ezypYJhULk5eVBJBIx/PQ9SiJr4O7ujrCwMInWBRo8Ho9Yqa+mpiasra2ZDVF0dDQnwSrSDnY6OjoS8xhFUVi5ciWTVSRxfuhrTN+HqampSE1NJda2w5VzGJfQ0NDArl276lWk7du3j0ilad1nqS7YZi5NTEywatUqbNy4kZkv3759CxcXFyLl51xCX18fzs7O8PPzY4JHpaWlcHV1xaxZs1hxN5URAlCbab1x4wYjdnnnzh00b96cCHfdVrKXL18SqQ78Hl6+fIn8/HxifHU3a1lZWZyKvZaWlrIOvnTs2BFbt24FULvOEW8XJGHPLO4CVPf+JDHncD1+Pp+P3NxcDB06FJqamlizZg0xNz6A+/EDtUYOtra2xOeCuq5SpMHludm+fTt2794tcS3V1NSgrq6OTZs2Ea0UTElJQWZmJgwNDaGgoCAhCN1YvHz5skEXzfnz5yM8PJw1P1DrVmVubo6RI0dKJGZIOYR27NgRYWFhGD16NFPJXlVVRYQbqHXzbuieJ7G+fPnyJXNvRkZGoqioiGjL1LNnz2BmZgaAG1H1S5cuYd26dRLHnJ2diczJfD4fAwcORFJSEmpqarBz506i8iVfv35lgkYAoKuri507dxLh/qUCR0KhEM7OzpxwFxQUwMvLC1lZWdi8eTOGDRtGlDskJKTBjQSJdqz09PQGX+KkHzIuJzhNTU3o6elBWVkZ0tLSzNhJBRfCwsIQExODLVu2wM7ODjdu3GgwK/1P4evri7Fjx0o8wCEhIdi+fTs2btz4w4qJf4LVq1ejoKAAqqqqEi8BNgGAsrIyZlKmKEpi00licUUvqOq2LpCGm5sbTpw4gejoaFAUBU1NTZiYmLDmzcrKkrBJpUHq3qQzA1xUqNFwcHDA+/fvid434uDKOUw8c9sQ2MyZDg4OMDc3R0JCApOESElJQWVlJZES5Tdv3sDMzOy78z3b+2b+/PkoLi6GsbExZGVlmZJoS0tL1tbeXL9LLC0tsX79eowdO5a5J1+8eAEDAwOmVbaxoDXB8vPzsXz5com//fnnn6y462LDhg1wcnJiMpa//fYbsfZV8UUrj8fD9OnTGatvEujfvz8zF1AUhXbt2hHT+msIGhoaRBznaIgH3CmKQlFREZYsWcKKk56LKyoq6rkxkVg/0c/lkydPJKozy8vLmY0XG3A9fg8PDwwePBhCobBBfrZBJK7HDwBt2rTB9OnTMWDAAIm2FLaViPTzeu3aNQldwvz8fHh7e7PehHJ5bkpKShq8dgMHDqyn6cMGhw4dQnx8PPLz8zF9+nR4eHhgzpw5rJ/bH+mDkQoQ7ty5Ez179uSkDRGo3UPcuHEDgwcPxtSpU3Hu3Dls2LCBGL94BYpQKMSVK1eI7duOHj0qUe1FMmgEgHFKFgcJHVw3Nze8e/cOz549Q1ZWFnNcKBQSK4YAgN69e+Pbt2949OgR0ecJqK10Tk1NZRJmz549I5a8+qUCR8OHD8e1a9egra1NvGxNT08PhoaGCAwMlHipkED37t2JbEi+h/79+yM6OpozfhoNTXDr168nwh0WFoZDhw5x1kespKSErl27ol+/fsjMzISpqSmR1oLMzEwEBgZKHOPxeFi1ahXRxfKrV69w8eJFYnzAfwI6CQkJRAXnaPydCCvbBZt4lpkuy6WRn5/P+l7q3r07du/ezYrjR6BbYZcuXYoLFy5w8hvPnz/HhQsXOKvQBGo1WM6ePYvz58+je/fumDJlCi5cuIDLly83OnDaoUMHYhm9umjbti0iIyNx+fJlPHr0CECtkPWMGTOIvFd69+7N+Xy8YsUKWFhY4MWLFwCAXr16EbEf5vpdIi0tDW9vb6xcuRJPnz4FULtJIaFF0VRGCADw+++/49y5c/j69StkZWWJtq9+L/BFavwZGRn1jpHMcHfu3LleAPPYsWPEquHEN0K0rhep829paYndu3dDXl4eFRUV2Lp1K2JjY1lr+NBwcnLC5s2bMXToUNy4cQMbNmyApqYmEW6Au/HTiVQLCwtOzw+X559tUP3vEBwcjJqaGkyZMgXHjh3D9u3biVaAcnFuysrKIBQK67X2C4VCCIVCtkNmEBUVhVOnTsHY2Bht27bF6dOnYWRkxDpw9KN1Dak1T3V1NdE257o4duwYM98vWLAACxYswJ9//kmsal5ccgWoXW/Onj2biMariooKzM3Noa6uLrFv5mLt9uTJE5w4cQIXL17Ew4cPWXFZWVkhNzcXvr6+EmOVlpZm3daXlJQEe3t7KCkpYdGiRQgMDMSwYcNw5MgRmJiY1Hu3Nxaurq6wtrZGmzZtmARKcHAwEe5fKnB08eJFHD16VOIYqYqaPXv2ENfp+NWgqKjICILSExwptG3bltMWxObNmyMxMRH9+vVDfHw8Bg0ahIqKCta8PxovyZ7obt264f3795wE1gIDAzkJHNGZtoSEBJSWlmLWrFmQkZFBXFychN5UY1G3BU48C02iskNWVrbeS5cL0Jv1wYMHS2z+SVxrVVVVFBQUECv3rwuunMNatGhB1KCgLuTk5KCnpwcdHR1kZ2ejX79+KC8v56SPnivIycnh5cuXePHiBVasWIHo6GiizmFcQkVFBbm5ucjMzISSkhKSk5NZt2w3hRGCSCTC8ePHoaGhgb59+yI2NhYRERFQU1PDunXrWAUwmirwZWJiItHGIRKJYGhoiNjYWFa8TeHiAwCbN29GaGioxLGFCxfi0KFDrLknTZqEZcuWwdzcHH5+fhg1ahTOnTvHmpfGrl27YG1tja5duyInJwf+/v5ERIhpcD3+n5lfIBAgJycHL168gLa2NvLy8tC1a1ci3EDt/b98+XLs2LED7dq1w4kTJ9C9e3di/FycG21tbQQGBkq0UtbU1GDTpk0SiTi2kJKSkni3NmvWjEgFD13tJq5ZCKDedzbQ0tLC0aNHMXbsWIkKJ7brs6aa78U1sSiKQlZWFiorK4lwDxkyhAjP91BaWorY2FicOHECL168wKxZs3Dy5EnWvF26dEGXLl1w9uxZ5OfnQ1lZGffv30dGRgZr0faNGzdi3759KC4uhoWFBWJjY9GzZ08UFxdj/vz5xAJHQ4YMwaVLl/DmzRuIRCL07NmT2Pr1lwockcpqNAQ6aPTmzRscPXqUsZwXiUTIyclh1evr6OhIapgNQrxNiguIl7YD9SdlEoG7Hj16wNjYGGPGjJGYnElFrt3d3REZGQlnZ2ecPn0aM2bMIMLdqVMnCa0LGjdv3kS7du1Y8y9YsAA8Hg9fvnyBvr4++vfvL/HCJVHJ1rVrV7i4uEBdXV0icMF2E0pn+I4fP47w8HAmkDZjxgwYGxuz4ga4b4H7XrtqcnIyTp48Scz57PHjx3j8+LHEMVJtmhUVFZg+fTr69u0r8VJhe99w7RzWFAG7u3fvwsPDAzU1NQgPD4eenh6CgoKgra3NivdHLXYkERgYiA8fPiA1NRVLly5FZGQkMjIyJDYB/xRcv0tocNG6QBshXLlyhbPqgqCgILx69QoTJkxASkoKtm7ditDQUKSmpsLb2xt+fn6N5p46dSpevHjBWeDL3Nwc9+7dAwBmswXUPqviLTaNBdcuPqtWrUJ6ejry8/MlWohramqgoqLCmh+oDUC1atUKdnZ22LZtG7HNM10d26xZM6xfvx62trZwd3dHp06diCaEuBr/r8AfFxeHnTt3oqKiAidPnsTcuXOxZs0aGBgYsOIV35hbWVnB09MTfD4f+fn5yM/PJ6ZhysW5cXR0xIoVKzBlyhQMHDgQNTU1ePbsGXr37k1EWJqGhoYGozEaHx+P8PBwIhU1DVVPkgYdnBN3zCSxPuN6vqcREhLC7Nd4PB7atm3Lej6mncK5qgpPS0vDyZMnceHCBQwaNAhmZmbYsWMH8covT09PVFdXw8LCAg4ODtDS0sLDhw/rdZH8U9BaRt26dWNczlq1akUssBMZGYk+ffpg8ODB6NOnD4KCgtCjRw8YGhoS4edRpLws/4cIDw+HiYnJdycykjfv7NmzMWHCBCQkJEAgEODKlStQVVUl0pJVt3WHx+NBXl4eqqqqMDIyYn1TzZw5EwKBgHOBWpFIhD179uDgwYOwt7cnYn3cFNc2LS0Nampq+PbtG549e0bEDeTVq1dYuHAhRo8eDTU1NTRr1gxPnz7FzZs3sWfPHta9//RCv6FyYoCMsOb3WspITdLTp0/H8ePHmUBafn4+Fi1ahLi4OFa8S5cuxd69ewHUnicuK1SKi4sRFRWF8PBwFBQUYM6cOZzprZEEff/UBdtzJRAIEBUVxYrjvwWdJR47dizev39PLEtsZGSEHTt2YNmyZYiOjsaLFy9gb2+Ps2fPEuGvqqrCvn378Pr1a3h4eODgwYOwtLQktnjg8/mIioqCQCBAdHQ0hEIhZs2axfq5ohEbG8tUM126dIloNROfz2daF6Kjo1FaWgojIyMiYzc0NMThw4cZIwGS0NfXR1RUFGRkZODr64vS0lJs3LgRQG1AnETL6bdv35iKzMLCQmIGCzR8fHyICNN+Dy9fvuTExaekpASFhYXw9fWVGL+MjAyUlJRYOWnSCRrgP1l5RUVFJqDDNtBO6zJxpXvG9fh/dn6g9p115MgRmJmZITo6Gvn5+Vi8eDHOnz/PeuzfAwkN06Y4N/fu3cPTp0/B4/EwePBgolVwQO2e4dSpU7hz5w5EIhE0NTUxd+5cIu63wH8CGeIgVYXINcTn+69fv6JNmzbEqqWSk5Oxfft25toOGjQIf/zxB+tgJtfrv/79+2PGjBlwcnJi7vNJkyYR07ylMXv2bERGRjL7T2traxgaGiIyMrLRnOLnpu55InHejhw5grNnz8LPz48xR0lOTsbmzZthaGhIxC35l6g4asrYV3V1NWxsbCAUCqGmpgZjY2NiUTxpaWkUFRUxC/C4uDiUlpZCSkoKnp6erDfqu3fvRnR0NMzNzdG1a1fMnj0bkyZN+qGA3D/Fy5cvsXbtWrRq1Qpnzpwhok0BcNMTK47AwECkpaVh//79KC8vx44dO3D//n1YW1uz4u3VqxdOnz6NkydPIjExETweDwMHDkR0dHQ9i/vGgN7gczlRN3TfkWjjo7FixQrMmjULw4YNA0VRePToEZGNy6dPn5jPmzZt4uT8PHr0CCdOnMDly5fRv39/fPnyBQkJCUQ1TbiocqRF87hq/eTaOYwGnSUuLy9HeHg4sSwxULuYFQ+w9+7dmzWnOLy8vNCuXTukpaVBWloa2dnZcHV1ZZ3NokFX8NHXuKqqilh7rHg107Jly4hUM4mDq9YFmnvixIno2bOnhO4CiQ2WlJQUs9m5d++eRNm5SCRixf3t2zeEhYWhffv2mD59OiwsLPD69Wv89ttvCA4Ohrq6Oit+GvTc+/DhQzx69AgDBgwgEnSvqqpCZGQk2rdvj44dO2L16tV4+PAhBgwYAC8vLybz2lgoKipCUVGRcY7Jzc1Famoq+vfvz3oDynYd8HfgujqW6/H/7PxA7bMr/t5WVlYmMl+SsL/+Ebg+N0VFRejduzczB9y7dw9fvnwhUjEPAF++fEFBQQGMjY0lhJTFhX0bi1WrViEtLa1eFaJQKCS2N3n16hVOnTpVT9yY7X7ty5cvWL9+PUxNTTFy5EjY2Njg9u3baN++PXbt2sV6PXL37l2sWbMGf/zxB9zc3FBdXY2HDx/C3t4egYGBrCq+uHYK37FjB6KiosDn86GtrQ1dXV1O4gA1NTUQiUS4evUqNmzYgPLycgnn7cagoKCACUSJf6a/s8Xp06dx7Ngxibls5MiR2LNnDxYtWvT/Akc06MmG6+ACUKuFU1VVhR49eiA1NZVo5D09PV0ikqmjowMjIyNs3bqVtRUxUNvesXLlSqxcuRJXrlyBj48PPD09MWvWLPzxxx9o27Zto7kpisLu3btx8OBB2NnZEWk1Ekfddjig9sV+48YNIvzXr19HTEwMw3vgwAEIBAIiL+WOHTuiW7duWL16tcRxkoKg7du3x/379zF48GDiOizXrl3Dli1bJAIXFRUVDToaNAZ8Ph9jxozBw4cPwePxsH79euIuYly8VGbNmoUWLVpg2rRpsLOzg4qKCnR0dIgGjQDA3t6eaX2hqxz79OnDivPEiRPw8fFp0KqWRBaUa+cwGnv27MGJEydgZmYGJSUlREVFYfHixUQCRyoqKkhISACPx0NxcTGOHTtGVEMsNTUVUVFRuHnzJpo3bw4/Pz/o6+sT458+fTpsbW1RVFSEgwcP4uzZs8QE+W/fvs1UMykqKuLAgQOYNWsWscBRQ60LpESCnZyciPA0hObNm+P9+/coLS3Fy5cvGbezjIwM1vOCm5sbVFRUkJWVhUOHDsHc3BxGRka4c+cOfH19cerUKVb8XIt2ent7o7CwEOXl5di+fTtGjhwJJycn3L17F56enqznnOfPn8Pd3R3t27eHmZkZbGxs0K1bN+Tm5sLZ2ZlVgq+0tPRvdf6uXr3aoMvmfwNXV1dYWlqiR48eDf49KysL+/fvb/RmlOvx/+z8ANCnTx8cPXoUQqEQ6enpOH78OBF7bBsbG8ydO/e7zofXr19HZGRkvYqY/xZcnpu0tDRYWlpi48aNjCbhX3/9BQcHB+zZs4f1+YmLi8OmTZvQpk0bVFVVITQ0FH379gVQG8Bmm+zbvHnzD6sQSWDVqlXQ1dVFv379iPDR8Pb2xsCBAzFw4EBcvHgRaWlpuH37NrKysuDr64sDBw6w4t++fTt2794t0fWgpqYGdXV1bNq0iVVikmuncB0dHejo6ODr1684e/Ystm3bhg8fPmDDhg2YP38+6/UxDTowNWzYMKirq0NXV5e1I7N4cFT8c0PfG4O6AXAa7dq1I5Y4/CUCR3WDCjIyMpCWlkZlZSUUFRUleozZYtasWVixYgUCAwNhYmKCW7duoWPHjkS4y8rKUFBQwGS5P3/+zIiU1dTUsOYvLS3FpUuXEBMTg48fP2LevHmYOXMmbt68iSVLluDMmTON4hWvMoqKiiKmJyAO8V7l6upqxMfHM45HJCAUClFRUcG0L1RXVxPh/Z4gqFAoxLlz54gFjp4+fQozMzOJY6SE4Tdt2gRvb28cOHAAK1asQHx8POuoO/D99sPMzEwA7APB4nMCF5U13bt3R3p6Op4/fw5VVVV06NCBk9/hosrRx8cHAHfZ0KZwDgO4yxIDtRVBvr6+yMvLw5QpUzBq1Ch4eXkR4QZq78mqqirmnvn69SvR+8fS0hK3bt1Cp06d8OHDB1hbWxMTueeymgkA1qxZg1OnTqFfv36IiYnB+PHjiSyqgNqgVEpKCjIzM2FoaIjHjx8T0xmxs7ODiYkJSkpKGEeT48ePY/v27awz0K9evUJISAhEIhHGjx+PxYsXA6jVwti1axfrsXMt2vnw4UOcO3cOVVVVGDduHNzc3ADUrt9ItH96eHhg+fLl+PbtG6ysrHDo0CEMHToUubm5WLFiBas5MycnBxYWFpg2bRpGjBgBFRUVyMrKIicnB0lJSYiLi8PkyZMbzb969Wr4+vqioKAAw4cPh4qKCmRkZJCbm4ukpCSoqKiwCspyPf6fnR+ovX927tyJZs2awdXVFZqamkTazTdt2oRt27bB29sb/fv3Z65tTk4Onj17hsmTJ7OaG7g8N35+fggKCpKoPrGzs8OIESOwefNmHDx4sNHjBmrF4GNiYtCuXTvExcVhyZIlOHDgAHr37k0k2Uevfy0sLCRcdgEgOzubyLzfqlUrTooWXrx4wbhg3bx5E9OnT4eioiKGDh2K/Px81vwlJSUNSmUMHDiQtTU8107hNNq2bYuFCxdi4cKFSEtLQ2RkJMzNzYkltRcvXoyFCxcya5ujR4+yrrTjusBFWloanz9/rhcY/fTpE5E4AvCLBI7ooIKnpyeGDRuGWbNmgcfj4dKlS7h58ybR3zIzMwOfz4eioiKOHDmCp0+fshZLpWFtbY3Zs2dj6NChEIlEePbsGdzc3BAaGvrdbMU/waRJkzBx4kSsWrVKYsKcP38+K6FaurVuyJAhWLNmTb2/k55AZGVlMWPGDCKLZRpz587F7NmzGRHQmzdvEgnqfE8QtFmzZkQEQWkkJiYS46qLli1bQlNTEw8ePMC3b9/g5OQEXV1dzn6PFN6/f8/oM4l/psF2IxcaGoqvX78iNjYWQUFBcHJyQnV1NZ4+fYpBgwax4hYHF1WO4roIDaEpXvokwFWWGACUlJTg7++PjIwMyMjIoF+/fkQDO+bm5li8eDEKCgrg6+uL+Ph4rFy5khg/AFRWVqKqqgoyMjJEKxHrVjPFxMQQq2YCagNT6urqKCsrg4yMDEaPHk1M74IL4W0ao0aNwtWrV1FRUYFWrVoBAAYMGIBjx459t5rkvwX975eSkqrX5kyqopJL0U56/HJycpwkl8rLy5kN8q5duzB06FAAtZXWbNvxFyxYAF1dXRw7dgwODg54+/YtpKSk0K1bN0ycOBHBwcGsWs87duyIkJAQvHv3DteuXcOrV6/A4/HQrVs3BAYGolu3bv/q8f/s/ACgoKAABwcHODg4sOKpixYtWsDZ2RkrV65EYmIi3r59Cx6PB3V1dfj6+kJBQYEVP5fnpri4uMGWpbFjxxJrqaY34rq6uuDxeLC0tMSJEyeIvGsbqqimQaLyBaiViQgODoampqbEO4ptUEr835+YmMgk+wAQSdyWlZU1qI0qFAohFApZ8zc11NTUoKamRqTqed26dfD29v7uOvnfvD42MzPDsmXLsGbNGgldXT8/P2LJt18icETjyZMn2LBhA/N92rRpTL87KYhb1aqoqKBDhw7g8/msrWqB2olTU1MTKSkpkJKSYjQwRo4cSUQA09fXt1656uXLlzF16lRs37690bz79u1jO7S/hXj1Ai0ASGojAQCLFi3C8OHDkZycDFlZWQQEBEBNTY0174QJEzBhwgTMmDEDlZWVEuLbJNscy8vLsW3bNty9exc1NTXQ1NTE6tWrWS9KAEBeXh6vX7+Gqqoq7t27B01NTSIVWVxH3q2trZkKMq6Esdu2bQtzc3OYm5szrabLli1D586dWQnoiYOLKke6BfPUqVOQl5cHn8+HjIwMzp07R8SKtamcw7jKEgO1JfnOzs5QVlaGSCRCcXExtmzZwjhssgWfz8fAgQORlJSEmpoa7Nq1i2i5++bNm/Ho0SPMnDkTIpEIW7duxdOnT7FixQrW3OLVTHl5eVi9ejVRh6N9+/YhPDwckyZNQk1NDaysrLB8+XIieoJRUVGM8Hbbtm1x+vRpGBkZEQkcURSFpKQktGnThgkeq6urIzMzE0uWLGH1rhQKhcjLy4NIJKqnIUZiPhavGBPXfgLIBKa4rgAV18Cq+94jMX4lJSXY2NjAxsaGNdf30LVrVyxcuJATbq7Hr6SkhHnz5v20/KdOnUJwcDAKCwsB/McdmETVNlCrwTV48GBMnjwZycnJyMzMJFalydW1FQqFEIlE9cZJz0Fs0atXL/j7+8Pc3BwqKiqYMWMGPn36BFNTUyLrEK71pYDaSsoHDx7gwYMHzDESQalOnTohLi6O0dWh17AxMTFEWrG0tbURGBgoEWipqanBpk2bWL/LuXYK/xFIaPbS7WhNoa1GGnw+H5WVlXBxccGHDx8A1L5XLCwsiAWOfglXNRrz58+HoaEhZsyYAZFIhJiYGFy+fJmIcr64Va04aKvaH0W2/1sUFxcjNjYWhYWFEgsdthvsuLg4VFVVISQkROLFUl1djd27d+PKlSus+Gls2LABAoGA2MZKHHWrRdq2bYt58+YRc1CiKAonTpxgAi+jRo3CggULiIrJ0uLb+fn5cHBwgIaGBrGJycXFBc2bN2e0pU6dOoVv374hICCANfe9e/dw7NgxBAQEYN68ecjOzibiGkYLetdtNSW1YKP5169fT8T1sC62bNkCW1tbALXZG3qzUl1djWvXrmHatGnEfqukpASKior48OEDnj59Ci0tLSJBwYYcImbPnt3ottW64No5jP4NOTk5vHnzBm/evMG4ceOIPLd6enoIDAxkqjCePn0KT09PYuemsLAQaWlpGDNmDHbt2oW0tDQ4Ojqyri6gMW3aNJw/f54JsFdWVoLP5xNx9qqqqsKrV6+YNqP09HQsW7aMmGDqtGnTEBkZybQhFhUVYd68eURc1ej7m8/nM25zAoGASPLH09MTN2/eREVFBdatWwcdHR34+fnh9OnTEAgErFoduXbe0tbWZhaWtB05jZMnT+L27dus+Ol5nh6/uBMUifl+4sSJWL16NSiKQkhICKMpSFEUQkNDiQhQFxUVISAgANnZ2QgJCYGfnx/Wrl2L1q1bs+Klr+33QEoTjqvx05g2bRq6d+/OVG+T1lvkkl9HRwdhYWHE9FHqQtzae8mSJdDS0kJVVRWxyh0urq2XlxfatGlTLyC1bds2ZGdnw9/fn9WYy8rKsHv3bowaNUrCxTg+Ph6hoaGM7ihbcFk5oq+vT+TdURd5eXnw8PDAp0+fYG9vj7Fjx2LTpk24du0a9uzZw7qCtaysDCtWrEBeXh4GDhyImpoaPHv2DL1798a2bduIP7s/IzIzM/Hq1SvG3ZzUfpPGly9fIC8vT2Qt3xC+fv0KKSkpYvM7jV+q4iggIADe3t7w8fEBj8eDlpYW64mNBj3BcGlVu3r1arRs2RJ9+vQhmpErLS3FgwcPUFpaiqSkJOa4tLQ07OzsiP3O4MGDERQUhC9fvsDAwAAGBgYSrkRsQMr6/Xvw9/fH27dvYWhoCIqicObMGbx7947YteZSfBuoFdoV14nw8PAg1k6moaHBZDsiIyNRVFREZCKihQ/F9atIory8HI6Ojrh161aD2Su299SNGzeYwJGpqSnz75GVlSUSNCorK0NYWBgyMzMxdOhQLFq0CCoqKkTbPCorK/H69WumLeX58+dEy5S5dg7btm0bXr16BUdHR5iZmaFPnz64ffs2kedWTk5Oou2NZPshADg4OGDMmDHg8Xi4fPkyzM3N4ebmRixL2qFDBxQXFzPBnOrqalYGCOJwcnJCly5dUFVVhe3bt2PWrFlwcXFBWFgYEf42bdpIVJQ2b96cqR5kCy6Ft2/duoVz587hy5cvcHFxwe7duxnRdrYuOHTgo6EKgI8fP7LiBrgX7fzRPF9WVsaaX1NTk1nfiH8GwMohSBzr1q2DlpYWnjx5AgUFBSgrK8PJyQm7d+9mxdvQM3/u3Dns2rWLaPUmV+OncenSJSQnJyM6OhoBAQEYP348BAIBsbmTS34lJSXOgkZAbeKBtvaeM2cOY+1NClxcW3t7e1haWiI6Ohr9+/dHs2bNkJqaCiUlJSLdHAoKCrC1tUVlZSXS09PB4/HQs2dPTJ48mbVmlTjE19lCoRBXr15lWonZok+fPsjIyCDWIk/jt99+w549eySO/fHHH3B2diaSGFNQUMDhw4dx7949PH36FDweD+bm5kQ7IbhGWloadu3ahaKiIomECtuA4OfPn2FjY4OsrCx0794dPB4Pr1+/xpAhQ/Dnn3+iZcuWjeYWiUQIDQ3FiRMnUFhYCB6PBxUVFZiammLp0qWsxl0XpNZ7dfFLBY46d+5MVPemITg5OeHKlSsoLS0FUFval5OTU88xqzH49OkTa6X8hmBkZAQjIyMcPXq0noAySQgEAggEAuTl5eHcuXOYO3cuevfuDSMjo0a/BJpKi+Wvv/5CdHQ0MyFPmDCBqMMRV+LbNCiKQnFxMfMyLC4uJmZfnZubC3d3d+Tm5jJ99Bs3bkSXLl2I8H9PJJttpd2BAweQlJSElJQUTlrVxF9UXBRuuri4gKIoaGtr49q1a8jPzycetF67di0WLFiAjh07gqIofP78GUFBQcT4uXYOu3btGo4fP47Dhw9DX18fzs7OmD17NhHuESNGwM3NDcbGxpCWlsb58+fRuXNnxmyBrYZBUVERlixZAm9vb/D5fPD5fKK98+3atcOsWbMwadIkyMjI4NatW2jXrh1TvclWkHXr1q0ICAiAoaEhLC0tiW6CevXqBRMTE8ycORMyMjK4cuUKFBUVmbmCzdwgLrwdHR1NVHi7ZcuWaNGiBVq0aIGXL19ixYoVxFuPnJycEBgYyLwXjx07hu3bt7PSKQT+c07fvXsnkVmlKApHjx5lxS2OwMBAiVaG69evw8vLi3VFEH0/f/36td6CmZTdfU5ODkxMTHDixAnIycnBzs6OmOMtjS9fvsDDwwNv377FkSNHMHDgQNb8NLgavzhGjhyJQYMG4eLFiwgODsa1a9fQrl07eHh4YMiQIf86floGoVOnTrCysmLmSxq0hidbcGHtLQ4urq2ioiKOHTuGxMREpKenQ0pKCqampkSDCzt37sSePXsgJycHoVAIiqKwbNkyIi3VNOqu/8aMGQMjIyMi+7ZXr15BIBCgQ4cOkJWVZSoouaoSdHNzI1olKJ4Y5hIlJSXIy8sjGpx1dnaGiYkJ8WKLoKAgDB8+HAcPHmRa32jXP19fX1b6tDt27MCjR4+we/du9O3bFzweDxkZGQgJCUFlZSVxnUsu8EsEjpqqzBeozRIXFRUhOzsbI0aMQFJSEoYNG0aE+/fff+ckck3j5MmTnAaOgNpF59mzZ3H+/Hl0794dU6ZMwYULF3D58uVGVX81VJGTkpKCHTt2YPr06SSGDKD2pS4UCpnyzJqaGmKBF4A78W0aixYtwpw5c6CjowOKopCQkABLS0si3B4eHliyZAkCAwPRvn176OnpwdnZmZVd5/dQXV2NW7duQV1dnTXXb7/9Bj6fj/79+0NVVRWvX79GTU0N+vTpQ0Qfi2vNjqysLKY1RyAQsLYBbQh0UCozMxM8Hg/9+vUjqh3GtXOYSCSCvLw8EhISYGtrC5FIRGwxTrfO1K2OCgkJIaJhQBsgxMfH4+jRo0hPTyfmegHUtu6Iu6iR3IDW1NTgy5cvTEtBQUEBEU0KGp07d0bnzp1RVVWFqqoqaGlpEeGtqalBVVUV5s6di7lz5+LFixfo3r07sXte/N5WUlLiRK+mXbt2sLOzg6WlJTZs2AAFBQUcP36cGP/SpUuxe/dudO/enbG4b9GiBRYsWECEPzs7G5s3b8bSpUvh7e2NFy9eEDWKWLx4Mfbv34927dqhoKCA+Q363csG0tLS+PbtG3Od37x5Q9RN8Ny5c9i8eTMMDQ0RHBxMRK9DHFyP/+7du4iOjsadO3cwfvx4BAcHY9iwYXj+/DmWLVvG2qyGC366Mk1BQQEKCgpISUmR+DupwFFD1t60tAAJcHVteTwehg8fjrZt26J///6IjY2Fn58fkdbk48eP4+bNm4iIiICqqiqA2nXPunXr0Lp1a8ybN4/1+AFIOKpRFIUXL14wWlZswUYf9r8B11WCXCIiIgIpKSlYs2YN+Hw+WrRoAQMDA2JBQXl5eU72tA8fPqzX0i8nJwd7e3sYGBiw4o6Li8OZM2cgLy/PHFNXV8eWLVtgamr6/wJHTYWmEECj8fz5c1y+fBm+vr4wNDSEra0t067CFllZWRAIBFBSUkKzZs2IR65VVFRgbm4OdXV1CfFLUiLF8+bNw6dPn8Dn87F371506tQJQO0Lc9y4cY3iFI+EV1VVISgoCBcuXEBwcDDRUlZ9fX2Ym5tj5syZAIDz588TdQkSF9+WkZEhJr5Nw9DQEIMGDUJycjKj6UBKaPfr16+MkB6Px4OxsTHRoFHd+2/lypWwsLAgxl9dXY1p06ahTZs2EIlE+PTpE7Zv3846OFVYWIjo6GhQFMV8FgfbBaf4M6qgoEA0kFlXM6wuSLWGcu0cNnr0aOjp6UFeXh4jR46EmZkZkQ0iUFvZwYVemzi/v78/Fi9ejK5du8LY2Phvr8s/wePHjzF79mxO/g1LliyBsbExdHR00LdvX0ybNo1I9paGvLw80VZnoDapsWTJEjg6OmLq1KkAgIMHDyI5ORn79u0jUkEpHjgivemn4ebmxrS7eHt7E630AmqffSsrK4wZMwaXL1+Gvb09sc0zUKsN5+7ujkmTJjGi/yTPlZWVFSwsLJh1yLx584hVUdrY2GDBggXIy8vDH3/8gUePHmHjxo2seb98+QJPT0+8efMGYWFhGDBgAIHR1gdX46exbds2GBoaYv369WjevDlzvF+/fkTe6Vzw0++6v/76q16A+vLly40fbB1wYe0tDi6vrXhrcmhoKAwMDIi0JkdERGD//v0SFYJ9+vTB9u3bsXjxYmKBI/HgAo/HQ7t27YhVb3fq1AknTpxAYmIihEIhNDU1iQYzmqJKkCucOHECu3btwrlz5zBp0iSmgptU4EhbWxtHjhyBtra2xHqZ3ns2FnXNIWjweDzWwVhZWVmJoBGNli1bEl3jv3//Ht7e3khMTISsrCzGjh0LNzc3InPOLxE4yszMxMSJE+tt3GiIlwGzhZKSEtOH+/z5c/D5fGJtR99r2SEFEmXCP8LixYuZBTmN3NxcdO7cmXUZ/YMHD+Di4oJBgwbh7NmzRFzmxLFixQqoqanh7t27oCgKK1aswPXr11nzJiQkSNyb9EObmZmJzMxMogvynJwcZGdnQ1ZWFp8/f2bNRws+y8vL48OHD8ym6P79+5wK55WWlkpkiNjC19cXwcHBTKDo0aNH8Pb2xunTp1nx/khTAyCXqaRBslKnKUqTAe6dw5ydnZlWOykpKaxbtw6///47Ee6AgAAUFhYS12ujMXr0aAlB0FOnThHlV1dX50xzTl9fX6LlMC4ujuiip6KiAgsWLEC3bt0gEAgwefJk1sEFX19fWFtbS7yjfHx8EBkZiY0bN2LHjh1sh4309HTm/qMoSuIzWwHohgwiTp06hfv37wMgF+wdNmwY/vzzTyxduhRBQUHE9IHE1ze//fYbFBUVkZaWxmw+SSWwpk2bBkVFRVhbW2Pnzp3Exg/U2pAPGDAAT548QU1NDby9vaGkpMSaV1dXF2VlZZgyZUqDbYGkri1X46cxbty4eq3Cf/75J+zt7bFo0aJ/Jf/3zGOEQiHCwsLqrWkbi0ePHiEsLAxlZWWgKAoikQjv378n1kbJ5bUVb02eM2cOsdZkoVDYoA6LkpIS0fZ/Uue4IXxPH9XNzY0IP9dVglxDWVkZN27cgLm5OWRkZIhWJtO6seISLySKLX601ma7Dm+qa+fo6AhdXV0EBASAoihERkbC2dm5nm5WY/BLBI6ePn2KiRMn1tu40SC5gevTpw+8vb0xb948ODo6Ij8/n/UERwcXaO2MuiAV+Fq1ahXKysqQnZ2Nvn37oqKigoiaO20LHBISgkGDBjHno6amBsuWLcPFixcbzV1VVYU///wTcXFx8PT0xKRJk1iP93sYN26cRGWUvb09azeupro3g4KCkJKSwjgK0tbby5cvbzSngYEBNm3aBBcXFyxfvhzZ2dkwMDBAUVERtm7dSmTcgGSrKUVRKCoqIioSV1ZWJlFdNGTIECIvL64F29+8eSMhjFr3O5tWKW1tbXTo0IFogK4hFBYWIj8/H6ampti1axe2b99OxDmsbpCddo4gJXIM1Fay5ubmIiYmBhYWFujUqRMEAgEmTZrEKohRt7VaSkoKrVq1gpaWFlauXPndbNc/RVNozomP3djYmFhwc9WqVVi1ahXu37+Pc+fOITQ0FJqamjAyMmp0YPDDhw8N6msZGhri4MGDLEdcix8JQItEIlbcdYO9pIO/DblbLlq0iLgtOVC7+CZVTUCj7nNFURRWrlzJaIGQqNzOzs7Go0ePoKenB09PT+zYsQMbNmxg3QbK1qH0vwVX4w8MDMTnz59x7do1vHnzhjkuFArx5MkT2Nvb/2v5m8o8xtXVFUuWLEFUVBQWLFiAy5cvE6065+raAty1JtO8dasgvnz5QjRR9ubNGxw9elQiaJeTk0Okcp5rfVRra2tOqwS5RO/evbF8+XLk5ORg9OjRsLW1JWoywlVAMCsrq8G9JkVRKCgoYMX9/v3771aWk1yPl5SUSFS+LVq0iJgj8C8ROKKzBFxv5IDakserV68iJycHs2fPxrt371iXQTdVcOHu3bvw8PBATU0NwsPDoaenh6CgIGhra7PiDQkJQVJSErNBpCErK4vx48ez4tbX10deXh6MjY2Rnp5eb/FKKkvZEEhkPOh7U1lZmegipC6uX7+OM2fOMBvauXPnwtDQkFXgyNPTEy4uLpg0aRKOHTuGvLw81NTUoFevXkQrjsRbTXk8Hlq1asXYcJNA69atER8fz2yW4+PjiVWs3bhxA/Ly8hg1ahRsbGxQWFgIaWlpBAQEoH379qy4STlUNQR3d3eEhYXBzMysnsU3yfZYrp3DaNTU1CArKwt79+6Fk5MTMUfBzp07g8/nQ0ZGBidPnsSRI0cQHBwMR0dHTJkypVGcdf/tFEXhy5cviIiIwObNm+Hp6Uli6AC415yjBdWjo6Px8ePHerbNbFBWVoacnBy8e/eOCQz6+vpi6NChcHBw+Md8JN0C/wk+fvyIiIgInD59mlUV6++///63+ofiFU//FFy5W9IwMTH524q3goKCRlfFNYVkgYuLC4yMjJgAhouLC3x8fHDy5ElWvLm5udDS0oK6ujqnGWmuxj916lS8fPkSiYmJEgFNaWlpIq3JXPLT5jF3796VqAAlDTk5ORgaGiI3NxetWrWCv78/0QADV9cW4K412djYGPb29ti0aRN+++03ALVBHjc3N6IaoPb29pgwYQJSUlIgEAhw5coVYiLNXOujjhs3DgMHDmQqyby8vFivLZsKGzduxMOHD9GnTx/Iyclh1qxZrPeE4uAqIHjp0iVCI6yPtWvXfvdvJJNBQ4cORUxMDKPJdP36dXKBauoXwsSJEykdHZ16/5HAp0+fqPnz51MaGhrUnDlzKCMjI2rEiBHU0qVLqeLiYiK/wTXmzJlD5efnUwYGBhRFUVRWVhalr69PjD8sLIwYF43Q0NAf/sclhg4dSoxLX1+fEolExPjqwtTUlPr69Svz/du3b5SJiQlr3rKyMmrTpk2Uvr4+lZycTOXm5jL/kcaDBw+o/fv3U0lJSUR5X79+Tc2ZM4fS0NCgNDQ0KENDQ+rVq1eseU+dOkXp6+tTjx49oiiKonR1damkpCQqMDCQ8vHxYc3/Pdy7d4+yt7fnjJ8kDA0NKYqiKC8vL+rQoUMURVGUQCDg7Pfy8/MpPp9PhOvUqVOUqakpNXXqVGrHjh1UXl4eRVEU9eHDB2r06NFEfkMcNTU11PTp04nxzZ07l5o8eTK1bds2iee1urqa+PgrKyspXV1dYnwODg6UlpYW5eLiQiUnJ0v8zsiRIxvF6ejoSJ06dare8dOnT1NWVlaNHuv3cPPmTcrKyooaMGAAtWDBAuratWus+DZv3kw5OTlRt27dosrLy5njZWVl1I0bNygbGxtq06ZNjeYPDAz84Vrm69evlL+/f6P516xZQ/35558Nzr0vXrygNm/eTDk4ODSa/8iRI5RQKPzu34VCIXX48OFG81PUf+YzV1dXKjw8nKIoMvNZUFAQNW/ePGrMmDHUypUrqePHj1Nv375lzVsXXI2fxrdv34hxNRW/tbU19ddff3337wkJCdSqVatY/46xsTH19etX6uzZs9TOnTspiqKoqVOnsualwfW1FcePnrN/ipCQEGrIkCHUmDFjKA0NDWrYsGHE9xJ6enoURdU+Z8nJyVR5eTmx99XOnTspExMT6vDhw9Thw4cpExMT5vqSwN27d5m1/MuXLykdHR0qJSWFGD+X4HrfJhAIqK1bt1J8Pp86dOgQZWZmRnl6ehLj5wrfvn2jUlNTqbKyMs5+Y/To0VS/fv0odXV1asiQIVS/fv2Y//r378+K+5eoOKIhnnESCoW4cuUKqqqqiHA3ZM9XXV1NxJ7vR65wPB4P8fHxjeYWh0gkksjm9e7dmwgvjaioKGJOXjS4rCgC6rde0KAoimgvbps2bTB9+nQMGDBAohWFbZUcXfIoEolgYGAAHR0dSEtL4+bNm+jVqxcrbgBo3rw5Vq9ejQ8fPsDKygqtWrUiJtqelJQEe3t7KCkpYdGiRQgMDMSwYcNw5MgRmJiYsKqWEkdiYiIiIiJQVlYGkUhErJrp8OHD2L9/P/NMycrKQkNDA4MHD4aBgQGxHncAKC4uRlRUFMLDw1FQUIA5c+YQ4f1eySyp6k2uncPqokOHDqxbgmiR1OTkZFhbW9fTSOnYsSPRqiAaUlJSDYom/lN4e3tj3bp1sLGxaTCDLiMjw1pzri7k5OSIVCGGhYVh+fLl0NTUhJeXV71Wajk5OZw/f75R3GvWrIGZmRmio6OhpqaGZs2a4enTp3j//r2ERgIbfP78GadPn8apU6cgIyOD6dOnIzU1lbUDH1DbzpSRkYEDBw4wFVeysrKoqanBuHHjYGVlxcqRdcaMGfjjjz+grKyMESNGQEVFBTIyMsjNzUViYiLy8/Ph6uraaH4/Pz9cv34d69atw5s3b6CsrAxZWVm8f/8e3bt3x5IlSyRcAP8pOnXqBFNTU2hoaDQ4/qSkJNairNLS0rh06RKuX7+O1atXIz4+nkiFEN1qVVVVhcePH+P+/fvw8vJCQUEBhgwZgg0bNrD+DYC78QsEAkRFRWHEiBH12gVJtDlyyb9p0yZs27YN3t7e6N+/P3Pf5OTk4NmzZ5g8eTKR9+GiRYtgZ2eH0NBQGBkZITY2lqjTJVfXFgBu3bqFLVu2oKioSKI6mURlsrW1NZYtW4asrCzweDz07t2byHtQHM2bN0dVVRV69OiB1NRUjBgxgghvUVERjI2NGX3UpKQkmJubE5VH8fPzg5+fHwCgV69e2L17N9asWYPIyEhiv9EUIOmYLM5pY2MDoVAINTU1GBsbEzeLII0LFy7A2dkZCgoK4PF42Lp1Kyeao6TXeOL4pQJHdbWAli5ditmzZ+OPP/5gzd2QPZ+srCzs7OxY2/MdOXIEFEVh+/bt6Nq1K2bPng1paWnExsYiJyeHFbc4VFRUkJCQAB6Ph+LiYhw7doy1+rw4evfujW3btkFdXV1i4h85ciRrbq5eXHVbL7iCQCCod4xEDzc94dSdeEi5siQkJMDb2xva2tpISEgg2kK2ceNG7Nu3D8XFxbCwsEBsbCx69uyJ4uJizJ8/n1jg6OjRo5g7dy4RPS9xUBQlEYilX1jy8vLEdGoePXqEEydO4PLly+jfvz++fPlC9DqI3zdCoRBXr14lEnCkwbVzWF2Ul5ezDhwFBgZCS0vrh61c06ZNY/UbDeHJkydE7psHDx4AAKdtF3Xx7t07IvPZxYsXsXz58h8GRhvbytShQwdER0fj3LlzyMjIQEVFBQQCAWbMmEHseR0/fjymTJmC0NBQpiz83LlzRLiBWh0iehNB64A0JC7bGKipqeHIkSNITEzEtWvXcP36dfB4PHTr1g0mJiZE7qcJEyZgwoQJKCoqQnZ2Nng8Hrp27croELGBjo4OtLW1ERsbi/DwcLx9+5YZ/8SJE7F69WrWwc0NGzbg0KFD8PDwgLKyMs6fPw8fHx/WY6chJyeHli1bQkFBAa1bt8bnz59RVFREjJ+r8UdFRQGQbHekgzokwCV/ixYt4OzsjJUrVyIxMZG5b9TV1eHr60ts3TBjxgxMnz4dPB4PkZGRePPmDatAb11weW/6+Phg7dq16NOnD1HtIaBWQkNZWZnRvjly5Ah69+5N9P01a9YsxsHRxMQEt27dQseOHVlxpqWlwdLSEhs3bmT0Uf/8808EBQWhf//+xK5tZWUl+vbty3xXVVX9n7Vd/1Nw7ZjMVUCQS+zcuROnT59G3759cevWLYSGhhJtsw4PD4eJicl3zbZIFGP8UoEjcXFpiqKQlZVFrGqES3s+OuD1/PlzicyGhYVFPQcJNvDy8oKvry/y8vIwZcoUjBo1Cl5eXsT4CwsLkZSUJKHVxOPxiGRbuXpxNZW7VH5+fr1AyJ9//smaVzwgVVZWVi+wxgY2NjZIS0uDr68vZ5tQ+uXarVs39OzZEwDQqlUrohpKKioqMDc3h7q6usRzzHYCra6uRlVVFTPWBQsWAKh90ZO4BgYGBlBQUMC0adNgZ2cHFRUV6OjoEA3e1Q1ozpkzh6hoLVfOYQ05aBYXFyMuLo6obgQXaKjKsbi4GMXFxdiyZQtr/urqasawoCGwSRY0FPQrLi7G06dP4e3t3WjepoJIJAKfz5cQN6+qqmIqndjC2dkZUVFRsLa2hq6uLmbOnMmak8b3zDNokEjQALUOkSRF5mnUFf6kHZ9KS0tRWlpKJIlF68hwlXXu37+/xBotODiYCO+5c+dw+/ZtJCUloUuXLhgzZgwWLlyIQYMGEV3vcDV+GklJSQgODsbJkyfx+vVrLFu2DAEBARg2bNi/nl9RURGDBw/G5MmTkZycjMzMTGIVO5mZmaipqcHvv/+OjRs34tu3b5CWlsbatWuJvc+5vLZt27ZlVQ34PcTFxSE4OFhirEpKSli3bh2cnJxYJ2gOHjyIRYsWYcSIEeDz+VBUVMSRI0fw9OlTaGlpseL28/Or5zppb2+PkSNHYvPmzcQMF3r16oWAgAAYGBiAx+Ph3Llz6NGjBxHupgZpx2QuAoIAt+9aHo/HBALHjh3bKK3JH4HU/u9H+KUCRyEhIcxnOhPHpoVMHFza84lDXKDvxo0bREXWlJSU4O/vj4yMDMjIyKBfv35Ex86lOCVXLy6u8T03kJqaGjx+/Ji12wiNbdu2Yd++fWjbti0jdsy2naxDhw44e/Ys8UodGuKLsrqBWZKT35AhQ4hxiUNHRwe+vr7w8PBgnlOKouDn5wcdHR3W/N26dUN6ejqeP38OVVVVdOjQgXi2ry5evnyJ/Px81jxcO4fVNRLg8Xho3bo1rKysWIsv1nWvqwu2gfC6VY70uenduzeRjcqbN29gZmbW4DPEdk6oG2inz7uPjw+RypfviTuTaEk5efIkfHx8oKCggAMHDmDAgAG4ePEi/Pz80KJFCyKBowULFmDBggV4/vw5IiMjsXjxYnz79g379u2DoaEhK1F+8fVNXZBI0HyvbZvmP3ToECt+cYeXhvjZVg//qJKRx+OxciKq6zhHmzhoaWlh3bp1rM0WHB0doa2tzTjTkgbX46exefNmTttquOT39PREdXU1LCws4OjoCC0tLTx8+BCBgYGseK9duwYfHx+sX78ev//+O27evInly5cjKSkJe/fuha2tLSv+pri2w4cPx6ZNmzB27FiJdzfbYPXevXtx9OhRic2+rq4uBg8eDBsbG9aBo8OHD2PixIlwdHTEnj17UFxcDKC2Ir+wsJDV2ra4uLheGztQGwxge8+Iw9fXF1u2bIGDgwNkZGQwYsQIolWOXIJrx2QzM7N6AUG2Zk8At+/aums8GRmyYZgWLVqgqqqqwcR4eHg4kd/gUU0RnvoFMHDgwAYjmdT/b8/39OlT1r+RlpYGZ2dnFBQUgKIodO7cGf7+/sS0iP766y84OztDWVkZIpGIyXAPHjyYCH9ubi7c3d2Rm5uLY8eOwcHBARs3bkSXLl1YcwcEBEAoFBJ/cXGNJ0+e4OXLlwgJCZFwHJKWlsbgwYOJZQ50dHQQGRlJrG2hKaCtrY25c+cCqN3U0Z/p77dv3yb2W2VlZcjOzkbfvn1RUVFBJBhWXl6OVatW4eXLl1BXVwePx8OTJ0+Ylk0SVVNfv35FbGwszpw5gw8fPqC6uhoHDx4ktrmgF530a6Bdu3ZwcHBgnbHPzc2V+E6JOYfJyMgQ0wh68uQJsfmLxtSpU3+4MCNVpbhhwwYIBALi4+fz+Q1WZJHE3r17YWBg0Oi2se+By7FPnjwZ27ZtQ05ODmJjY9GqVStcu3YN1tbWMDIyIpKkofWxaAiFQiQkJCAyMhL37t1j2gj/jbh37169YykpKdixYwemT5+OgICA/8Go/nvQ7UziePv2Lfbt2wd1dXUcPXqU6O99+vQJp06dwosXL1hXD2dlZeH27du4ffs2cnJyMHLkSGhpaWHMmDFE2vgaAsnx09DV1UVcXJzEMQMDA8TExPzr+WfPno3IyEimxcPa2hqGhoasg1KzZ89GUFAQU1FNz3Hfvn2DiYlJvX8PCZC+tnQ1tThIBKtp7aqGQOJdEBISgrNnz+LDhw9QVlaW+BvbYLW+vj5iYmLqBQJEIhH09PQ4ua4/G8TXgSQdk7/XhkWDa21cNpg6dSo2btzIrLnd3d3h6+vLfGe7p1VTU0O/fv0QGhpab+/9o+ftn+CXqTi6efMmlJSU0LdvX/j4+ODBgwcYOHAgHB0dmZJoNuDSno+GmpoaYmNj8fXrV/B4PGJZIBqbNm3C3r17mfagp0+fwtPTE2fOnCHC7+HhgSVLliAwMBDt27eHnp4enJ2dWVsjArUbRKA2uEaDVBsclxg8eDBT/tysWTPIycnh7du3eP36Nbp160bsd5SVldGyZUtifE0B8ZYi8aBRQ9/Z4O7du/Dw8EBNTQ3Cw8Ohp6eHoKAg1pmJ5s2bY9++fXj48CEeP34MoDYDQrLPum3btjA3N4e5uTnS09MRGRmJZcuWoXPnzkSyrFxZcNfVmwOALl26YODAgUTbdwICAlBYWAgDAwNigYwWLVo0SQvr4MGDERQUhC9fvhAdf1OgoqICCxYsQLdu3SAQCDB58mSJ9q9/I5o3b85oT7i7u2P06NG4dOkS0dZPWh+LhoyMDKZMmYIpU6bg8+fPrLjrbqLoaq8hQ4YQWSuI3/NVVVUICgrChQsXEBwcjMmTJ7Pmr1v+T49fVVWVmECzOA4fPozw8HA4Ojr+sIKwsWjfvj3++OMPIvNZnz590KdPHyxevBiVlZW4d+8e7ty5g+3bt6N58+aIiIggMGJJkBw/Da7barjkr6mpgUgkwtWrV7FhwwaUl5ejvLycNW9lZSUTNAJqK1IAoGXLlkQ7CsRB+trS3QQlJSUQiURo1aoVEV6KolBaWooWLVpIHC8pKUF1dTVrfhsbG9jY2MDT05OYwDyNkSNHYtu2bRIJYQDYsWMHUdHzM2fOwM/Pj6mWIiU43xRo0aIF0tLSMGbMGISFhSE1NRWOjo5E9z5cYN26dfD29v5uFS6bfWfHjh2xdetW5ruysjLzncSetm/fvjAwMICRkRF8fHwwadIk5m+k6oR+icBRcHAw7ty5g+rqaigpKUFBQQG2trZITEyEu7s7du7cyfo3GtoIkcKPSsQB9q0RNOTk5CQE20iXRH/9+hXa2toIDAwEj8eDsbExkaARwN2Lq6lw+PBhvHz5Eo6OjjA1NUWfPn1w+/ZtuLu7s+KlI++tWrWCiYkJxo0bJ7EY+TdH3hMTExEVFYX169dj/fr1nP3On3/+iePHj2PZsmXo0KEDjh07Bnt7eyIlrQBw9uxZTipHtmzZwpSxl5WV4ffff4e7uzucnZ1x7do11vwlJSVo1qwZZGVlERcXhwcPHmDAgAENCrmTAinnMBpHjhxBbm4uYmJiYGFhgU6dOkEgEGDSpEmNDmRwOdeLQyAQQCAQIC8vD+fOncPcuXPRu3dvGBkZsdqoc7FJrotVq1Zh1apVuH//Ps6dO4fQ0FBoamrCyMiowVaz/xbTp08nOEpJiM+LrVu3hr+/f5MGu9gmsOq2Z1IUhc+fP8PNzQ2BgYHEdOgePHgAFxcXDBo0CGfPniWWwGqo/P/z588oLy/Hjh07WN034nj37h3Ttnby5El0796dCO/3QPIeevv2LR48eICUlBQ8efIECgoKnAexSY6f67YaLvn5fD60tbUxbNgwqKurQ1dXF8bGxqx5q6urJYS8aUdEoVDIuR4JqWv77t072NnZ4d27d6AoCp06dcKWLVtYB+0MDAxgZ2eHdevWoWvXrgCADx8+YP369ZgxYwaBkddiw4YNiI2NxYsXL7BixQpcunSJtfOZvb09LC0tER0djf79+6NZs2ZIS0tDu3btiOw5aezYsQNHjhyREMj+WeDg4IAxY8YAqDW+WLhwIdzc3FjLmqxatQolJSXIzs5Gz5490bx5cxLDZWBiYgKAG/MkLiVdgNrg06JFizBw4EA4ODjg4cOHsLe3h5SUFDGpi18icBQfH4+zZ8+ivLwcEyZMQGJiImRkZDBp0iTMmjXrfz28v0VTOXuNGDECbm5uMDY2hrS0NM6fP4/OnTszmUC2JXLy8vL48OEDc3Pev3+fmMgxVy+upsLVq1dx/PhxHD58GLNmzcKaNWuICp+TDlo0BcrLy+Ho6Ihbt241KGJP0hJevJKDVOsnDa4qR27cuMEEjkxNTZkSU1lZWda9/3FxcVi3bh1atGgBIyMjnDt3DhMmTMDx48eRnp7Oynb7RyDlHCaOzp07g8/nQ0ZGBidPnsSRI0cQHBwMR0dHTJky5R/ziZdB5+Tk4MWLFxg7dizev3/PLG5J4d27dzh79izOnz+P7t27Y8qUKbhw4QIuX77caNFEel6pqqrCvn378Pr1a3h4eODgwYOwtLQkNieXlZUhJycH7969g5SUFFq3bg1fX18MHTqU2Rz9U4jbpZNe6IsvmhQUFDgJGnGpj/W9+fDVq1dYu3Yt68BRVVUV/vzzT8TFxcHT01MiU0kC31sw37t3Dxs3biSyoD58+DB27dqFFStW/G1CjgQuX75MJLC2cuVKPHr0CG3btsWoUaMwYcIErFmzhvMEGanx02jdujWxNuSm5l+8eDEWLlzIVL8dPXoU7dq1Y82roaGBXbt2wcrKSuL4vn37OA0Kkry2Hh4eWLp0KRPYp9cPbJ/ZxYsX4+vXr9DX14esrCzk5ORQXl4OU1NTIm7YNAIDA/HhwwekpqZi6dKliIyMREZGBtauXdtoTkVFRRw7dgyJiYlIT0+HlJQUTE1NiTt7KSsr/5RBIwAoKirCkiVL4O3tDYFAAD6fT6QQgmtLe7pirHv37jh8+DCcnJzw7t07hIaGYs2aNaz5ExIS0Lt3b3Tt2hXx8fE4ffo01NTUYGVlRWxdMmLECJw5cwZOTk5YuHAhUbH8XyJwJCMjA2lpaSgqKqJz584SYlNclYKSRIsWLTBgwIC/VXJnC7q0sa5wW0hICJESORcXFyxfvhzZ2dmYNWsWiouLJUry2ICrF1dTQSQSQV5eHgkJCbC1tYVIJCJSBv1vrij6Oxw4cABJSUlISUnhdAGloqKChIQE8Hg8FBcX49ixY0QcfGhwVTkino0knZncsWMHLl26hJKSEujr6yMhIQHt27dHVVUVkYAm185hNCIiIhATE4OCggLw+XwcP34cKioq+PjxIwQCQaMCRzTi4uKwc+dOlJeXIzw8HHPnzsWaNWtgYGBAZOzz5s3Dp0+fwOfzsXfvXuae5PP5GDduHGt+Ly8vtGvXDmlpaZCWlkZ2djZcXV2JCHc6OjoiMTER48aNg5WVFbNYrqqqgra2dqMDRzTEF/rLli0jstAXD+o0FOAhsaDt0KFDk8/JvXr1QkVFBWsefX195OXlwdjYGOnp6fVaIbj6d2loaKCwsJA1j5mZGZ48eQILCwu0atWqnu4Nm8BjXbF/oLZis3v37kS0n6ZPn47169dz1qra0Pi/ffuGHj16EHH1obUz6go1k2qr4ZofAB49eoSwsDCUlZWBoiiIRCK8f/+edXWvg4MDzM3NkZCQgBEjRoDH4yElJQWVlZVE5hyury1Q200gXg2qq6tLrKrG3t4eK1aswKtXryAlJQVVVVXiyaXbt28jKioKAoEALVu2xIEDBzBr1ixW7xOgNhlR1zmWNAYMGAAbGxtoaWlJnBe2iZSmgEgkwrNnzxAfH4+jR48iPT0dNTU1rHm5trSn4ejoyLR7duzYESNGjMCaNWuwf//+RnPu27cPcXFx8PPzQ0ZGBhwdHeHm5ob09HT4+/vDzc2N1ZjF9wpKSkrYt28fQkNDMXv2bIhEIlbcNH6JwJF4fzwp+8ymxMmTJ+Ht7d1gKTdJHR+u270GDRqE06dP482bNxCJROjZsyex7DaXL66mwOjRo6Gnpwd5eXmMHDkSZmZmRF3ixo8fj/z8fOaaFhcXo1WrVujSpQt8fHyItQGQxG+//QY+n4/+/ftDVVUVr1+/Rk1NDfr06UPUacDLywu+vr7Iy8vD5MmToampCS8vL2L8ADeVI3WdUkhCWloa7du3R/v27dGjRw+0b98eQG07K4mMB9fOYTSSk5NhbW1dz92kY8eOrDPTe/bswYkTJ2BmZgYlJSVERUVh8eLFxAJHixcvxtSpUyWO5ebmonPnzrhz5w5r/tTUVERFReHmzZto3rw5/Pz8JHTF2IB+hsRF5quqqiAnJ4fz58+z5hdf6CsqKhJZ6IeFhbEe19+hqfSxxEFrs7AFqXujMSARGO/atSu6du2Kjx8/4uPHj/X+zmajVXdTQs9ndbVZGgv63BcVFSEgIADZ2dkICQmBn58f1q5dy1ogm+vx09WwdNsOaXDNDwCurq5YsmQJoqKisGDBAly+fBlqamqsedu2bYvIyEhcunSJ0UKcN28eZsyYQWR9zPW1BWrXBampqRgwYAAA4NmzZ0Tbg8Q34teuXQOPx4O8vDxUVVUxYcIE1vx11xxVVVU/zV6xpKQELVq0wKNHjySO/wyBIycnJ/j7+2Px4sXo2rUrjI2NWQfrAO4t7WkUFRUxeqtycnIwNjbGiRMnWHHGxMQgPDwczZs3R2BgIHR0dGBkZASKoqCrq8t6zHXlT3g8HmxsbDB8+HDs3r2bNT/wiwSOsrKymLLqjx8/Mp9px7N/O7y9vQFw3/vIdbvX+/fv4e3tjcTERMjKymLcuHFwdXUlUu7L9YuLazg7O2PBggVQUVGBlJQU1q1bRzSYM3LkSEyfPp2pcLlx4wYuXryIBQsWYMOGDTh58iSx3yKN6upqTJs2DW3atIFIJMKnT5+wfft2qKurE+FXUlLCn3/+iZKSEkhLSxO/b7iqHCksLER0dDQoimI+i4PNwkF80UTaDhT4j9AuV85hNFq2bFkvaOTs7Aw/Pz/W7XxSUlISwsnKyspEFpt5eXmgKIqx3qY3zTU1NVi2bBkuXrzI+jeA2gVDVVUVE3SkTRdIICIiAnPmzGG+i0QiGBoaIjY2lkjVBH2e6fGSWOh/L6CTnJyMkydPEgn4cKmP1VBFcnFxMWJiYhjBXTbo0qULxowZU899iBTev39f71hxcTEiIyOJ6C3Onj0bQ4cO5WQ+o6+rpaUlZs+eDR0dHWJJMXGsW7cOWlpajL6RsrIynJycWC/4xe/L58+fM0K7NEi509rZ2eHChQtEuJqaX05ODoaGhsjNzUWrVq3g7+9PLJgqJycHfX19ToKzDT1X4mBzbWmXSFdXV1hbW6NNmzaMrTrJ1pfs7Gy8ffuWqe64fPkyFBUVkZKSgnv37rFuD5o+fTpsbW1RXFyMgwcPIiYmBnp6eiSGzjkaalEmUWHaFKhbjXXq1CkivFxb2tOQl5fHjRs3MH78eADAnTt3WO8feDwew5GUlIT58+czx0nge62SWlpaEsYdbPBLBI6awvGsKcCFgrs4uG73cnR0hK6uLgICAkBRFCIjI+Hs7Iw9e/aw5m7oxUXKQpZLhIaGwtramhHrrAtSOj5ZWVkSLSjjx4/H1q1boaam1qB+0L8Jvr6+CA4OZgJFjx49gre3N06fPk2E//nz51i7di2zwOrVqxf8/PyIOTtwVTmiqanJCOKKf6bBJnD0/v175p4U/0x/JwWu9J/c3Nzw7t07PHv2DFlZWczxmpqaepuixqJPnz44evQohEIh0tPTcfz4cSLZ7pCQECQlJSE/Px+mpqbMcVlZWWaBQgLm5uZYvHgxCgoK4Ovri/j4eKxcuZI1J23bTge+KYqCjIwMdHR0WI+ZBr3QLyoq4mShX1xcjKioKISHh6OgoEAiCMYGdW2CRSIR0tLS0K1bN9YVvnUrkmldKU1NTUbMkw1u3bqFLVu2oGXLlhgzZgy0tLSgoaFBTMzezMwMPB6PCZTSlRFjxoxhtNzYICgoCK9fv8bQoUOZ8auqqrLmFcfSpUsRHR0Nf39/jB8/nnhQPCcnByYmJjhx4gTk5ORgZ2dHVKfT3t4eqampEsFBklXtvXv3xrZt26Curi5x35AKTHHJ36xZMxQWFqJnz554/PgxRo8eTaStpm57HQ1SbXYNdSrQYHttaZfIIUOG4NKlS5x0EwDA69evcezYMYZz7ty5WLBgAcLDwxlNUDaYMGEClJWV8e7dO6SkpGD16tVEKpmaAteuXcOWLVskWigrKipw9+7d//XQ/hZRUVHYvHlzvTUZ23u+tLQU9+/fZ94lZWVlEt9JzTcbNmyAk5MTc//99ttvrKubpKWlUVxcjLKyMqSnpzPBnNzcXM4CYKTxc4zyb5Cens5UWhQVFUmU9e7ZswfLli37Xw3tH0G8vUMoFOLq1atE28m4bvcqKSmBmZkZ833RokU4c+YMEW6uX1xcga6Q4rp9oVWrVjh58iRmzZoFkUiE2NhYtG7dGi9fviTW18oVysrKJKqLhgwZQjTY5enpCVtbW2ZTfuXKFbi6uuLo0aOseLmuHCEVVGwI4uXCde/NuhU8bMCV/pOVlRVyc3Ph6+srob0iLS1NbLPo4eGBnTt3olmzZnB1dYWmpiacnZ1Z89LXdffu3bC0tGTN9z3w+XwMHDgQSUlJqKmpwa5du9CvXz9WnPQmZMOGDZyK4FpaWuLWrVvo1KkT8vLyiC30Hz16hBMnTuDy5cvo378/vnz5goSEBInKMjZ4+/Yt7OzsYGNjgzFjxsDU1BSfP3+GSCRCUFAQhg8f3mhuriuSg4KCANQGL+7fv4/Lly8jMDAQ7dq1w5gxY1jfqyScIH+EkydPorKyEo8ePUJycjJ8fHzw4cMHDB06FNra2kTaADQ0NKChoYGKigpcvHgRNjY2UFRUxJw5czB//nzWaxJpaWl8+/aNCTS8efOGaEtNeno64uLiONP+LCwsRFJSkkSSg2Rgikv+RYsWwc7ODqGhoTAyMkJsbCwRW/WMjAzWHD9CU+l8ysrKok+fPpxwFxcXQygUMs9PdXU1ysrKALBrY/38+TNsbGzw4sULdO/eHTIyMkhMTERFRQWGDx+Oli1bEhk/l9i0aRO8vb1x4MABrFixAvHx8UT0UZsC27dv58QRjmtLexq///47zp07h69fv0JWVpbIOsHS0hJ8Ph9CoRBz5syBsrIy4uLiEBwczDqx11TgUVz7QTYBaOG8up8b+v6zwcjICBEREUS4jI2N4enpKdHu5eXlRax80NPTE8OGDWM0QK5fv46LFy9i8+bNjeZsqoodrlFSUoLXr19DXl4e3bp1Iy7+9/HjR/j6+uKvv/6CtLQ0xowZA1dXV1y6dAndu3cnIrbLFRYsWICFCxcygYT4+HgcOnSI2IKooTmAz+fXa/36p3BxcWEqR8QzuHTlCAlnshs3bkBeXh6jRo2CjY0NCgsLIS0tjYCAAEaXiCTu3buH8PBwZhNJAuL6TyoqKtDV1cXdu3chLS3NOnuzZMkS7Nu3j9BI64PW7Xnz5g3evHmDcePGEdvIzZgxg9O2jsLCQqSlpWHMmDHYtWsX0tLS4OjoSKTSjuuxV1VV4dWrV+jfvz/Onj2L9PR0LFu2jFXbs4GBARQUFDBt2jRMnz4dKioq0NHRIRrQWLZsGfh8PnR1dXH69GmmWoq2iGfTMrxlyxamModuIaGxevVqYkYUQG0CLjk5GU+ePMGNGzcgJyfHeh1y/Phxpiw/KytLYhPq6+vLWhS0LjIyMpCSkoKTJ0/i69evuH37NhHepKQkxMTE4K+//sK4ceOgq6uLO3fuIC0tjfVcdOvWLQQFBSEvLw/Dhw/Ho0ePsHHjRmLVEWvXroWlpSV69epFhK8u6l5XoDZYO2TIkJ+Cn64CKisrw5s3b9C/f39i8/2XL19w9uxZlJaWMpUjOTk5xPRZcnNz4e7ujtzcXBw7dgwODg7YuHEjunTp0mjOoUOH/rCNlNQG/fDhwzhx4gQmTJgAiqJw48YNmJmZobq6Gk+fPm30esTV1RXt27eHtbU1o91YXV2NkJAQFBQUsNqbNBVmz56NM2fOYMeOHRg4cCAz58TFxf2vh/a3mD9/Po4fP/6/HkajkZaWhl27dqGoqEgigMn2vv/48SO+fv3KVLCLr/N/BvwSFUc/ch/6meJi4i0iFEXhxYsXRNxGaLi5uXHap3zlyhWEh4fDw8MDUlJSTFQ8Ojq60SW5P6rY4dpqlwTKy8vh6emJuLg4phKupKQEs2fPhqurKzHrxY4dOzZYsrxgwQIi/FzC29sbTk5OzMaha9euRJxq6Oepf//+2L17N+bMmQNpaWnExsYSsUzlunIkIiICR44cYTTQXr58CU9PT9y6dQthYWHENlpcte0A3DuHVVRUIC8vD7/99htrrrrYtm0bXr16BUdHR5iZmaFPnz64fft2PfHBxoLrtg4HBweMGTMGPB4Ply9fhrm5Odzc3IgEZPv374/o6GgMHjxYYuyk3AqdnJzQpUsXVFVVYfv27Zg1axZcXFxYCVx369YN6enpeP78OVRVVdGhQwfi75CPHz8yOh137tzBtGnTICMjg549e6KkpIQV940bN5jAEd1CQuPt27esuAHg4cOHuH37Nm7duoWvX79CU1MTWlpasLCwIGLrHRERwQSO1qxZIxHMv3//Pmv+/Px8ZvwPHjyAqqoqtLS04O/vT0xPcOLEiejSpQsMDQ3h4eHB3PsaGhpE5s2xY8diwIABePLkCWpqauDt7Q0lJSXWvDQ0NTWhp6cHZWVlSEtLM4GSq1evsuJNSUmBSCSCu7s7fH19mXW3UCjE+vXrWctJcM2fmZmJmpoa/P7779i4cSO+ffsGaWlprF27llg1oq2tLX777Tc8evQIkydPxvXr14loe9Hw8PDAkiVLEBgYiPbt20NPTw/Ozs44duxYozmbyiXS3NwcGhoaSExMhJSUFEJCQtC7d2+8ffuWmTMag4cPH9ZLcMjKysLe3p6YyQXXkJeXx+vXr6Gqqop79+5BU1MT1dXV/+th/Vf4mR3hgFq9TBMTE/Tp04foWqFjx47o2LEj852kREFT4JcIHImj7sX9GYILNOg2Lx6PBx6Ph7Zt2xLbpAC1rWpctnuRcAKqC1o3Iz8/H8uXL5f428+gcURnga9fv85UiHz69AkBAQFErBeXL1+OsLCwBi1ZAbBeEDYFEhMTERERgbKyMohEImILNXFNjaSkJIlsP4/HI/ZsRUVFcRI4Onz4MPbv389oAsnKykJDQwODBw+GgYEB63uH67YdgHvnsM+fP0NHRwdKSkpo1qwZsY0QUNtac/z4cRw+fBj6+vpwdnbG7NmzWfPS4Lqto6ioCEuWLIG3tzf4fD74fD4x7sePHzMOQTRInXegtl1q69atCAgIgKGhISwtLWFoaMiKMzQ0FF+/fkVsbCyCgoLg5OTEZLRJbeDoDS0959AaVhRFMa0XbLnrfgbIrHPmzZsHbW1teHh4EGnRqYsfjZ8Exo0bB21tbSxatAibN28mXtULAIcOHWqwYk9aWppIZXt2djYePXoEPT09eHp6YseOHdiwYQOx6xEWFoZDhw4RC/DSuHPnDu7du4f8/HyJyjcZGRki+ltc8l+7dg0+Pj5Yv349fv/9d9y8eRPLly9HUlIS9u7dS0R/C6hdwx4+fBh+fn6YOnUqli5dioULFxLhBmrX99ra2ggMDASPx4OxsTGroBHQdC6RdDUiXYGRkZEBY2Nj1lWO35sDeDzeT+OqZmtriy1btiAgIAC7d+9GeHg463dhU+FndoQDaoN24vIr/w+1+CUCRz9TcOh7ePnyJU6ePAllZWXs3r0bDx48wIABA4iWrgUEBGDChAmc9SmXl5dj27ZtuHv3LmpqaqCpqYnVq1dLWDb/UwQGBuLz58+4du0a3rx5wxyvqanB48ePYW9vT2Dk3OHGjRs4d+6chKZA+/bt4e3tTWTybypHPi5x9OhRzJ07l9V90hC41tSgwVXlCEVREkLS9P0iLy/PelMk3rZjZ2fHtO2QCho1lXMYl21qIpEI8vLySEhIgK2tLUQiEVFtAa6fWZFIhGfPniE+Ph5Hjx5Feno6EbFXgPtnq6amBl++fEF8fDxCQ0NRUFDAWvesqKgIbdu2hbm5OczNzZGeno7IyEgsW7YMnTt3RmRkJOtx9+vXD7t372ZaHIcNG4aqqirs37+fWDsNwM2aZ+fOnfjrr7/g7OyMtm3bMi4sXDgicjF+d3d33L59G15eXhg6dCgzfpIVO25ubhJjp23De/XqhRUrVkjoazYGLi4uMDIyYtY7Li4u8PHxIeaK2rZtW4wYMYL4+af1OaOjo6GnpwcZGRlUV1ejurqayHudS/5t27Zh37596NmzJ4Da96tAIMDkyZNhYmJCLHBE3xs9e/ZERkYGMddYGvLy8vjw4QNzbe/fv886McylS6Q4zp07h5qaGhgbG2Pr1q2IjY2Fg4MDa94f3ec/y76R1lUDgMjIyHo6vv9m0FX5P9OYxaGtrY0jR45AW1tbYs1NOvD+s+GXCBy9efMG5ubm9T5TFEWkhJtr0JUF0tLS0NDQwOvXr6Grq4t79+5h3bp1RNp2gNoWIBcXl3obXFLRXy8vLzRv3hwbN24EUGu96OnpyWr8U6dOxcuXL5GYmCiR+ZCWlsYff/zBesxcQ05OrkEhyu8d/6egtXU6d+6M2NhYvHjxAitWrMClS5d+mqi+iooKzM3Noa6uLjE5kyqRfvXqFU6dOoWioiKJ46T0sbiqHKmurmY2oMB/2g4rKytZZ+y5bttpKucwLu/70aNHQ09PD/Ly8hg5ciTMzMyIOodxoUkhDicnJ/j7+2Px4sXo2rUrjI2Nv6sV909RVFSEgIAAZGdnIyQkBH5+fnBxcSFm5rBkyRIYGxtDR0cHffv2xbRp07B69WpWnIsWLZKoCvn999/h7u6ONWvWICEhge2QAdTq/AUFBeHTp0/Yvn07pKSksHHjRrx8+ZJ1WzjXG52JEydi4sSJAGorvm7fvo29e/ciMzMTv//++79+/GZmZowuyoMHD3D79m0cOnQIFEVhzJgxcHR0ZP0bvXv3hoyMDBPEP3fuHD58+ICOHTvCzc2tnqveP0VlZSX4fD7c3Nygr6+PESNGoKqqivW4afTo0QPGxsYYM2aMRJs8qXetnJwcBAIBYmNjkZeXhwULFmDdunWsjBC45q+srGSCRkBtuyAAtGzZkqiIuKamJmxsbODs7AwLCwukpqYScywEavWrli9fjuzsbBgYGKCoqAhbtmxhxUnfz6WlpYiOjoapqSk+fvyIkydPwtLSkrU1OY39+/dj1apV2L17NyZMmIBz584RCTRkZWVh0qRJ9Y5TFIWCggLW/Fxi3bp18Pb25txtm0tkZGTA1tYWFRUVCA8Ph5mZGbZs2cJIkLBF3fUMHchXVVWFkZER68BpTEwMAODAgQMSv/EzdHJwiV9CHJu2B/4emqLUkg1mzpyJiIgIlJeXY/Lkybh9+zZatGiBmpoa8Pl8xMbGEvkdrgWmZ82ahbNnz0ocIyXi9u3bNwkHBIqikJOTg65du7Lm5hI/EmcnKdweGBiIDx8+IDU1FREREbCyssKAAQMk3LP+rfjeYpvUYlZXVxe6urr1smcCgYAIP1fw8/NDWVkZPDw8mAUsRVHw9vZGy5YtYWdnx4qfbts5c+YMPnz4gOrqahw8eJCo7gLXzmFc3/fv379Hx44dIS0tjfT0dGJaKUBtcGTx4sUIDAxEVFQUIiIiEBMTw7q9oClA6xYcO3YMp0+fxvbt25Geno7du3dz8ns1NTWsN3EkBPH/Dh8/fpTQLiAJcVtvetlGt+KSsPWmUVFRgSdPniAlJQWPHj3C+/fv0adPH9at4QMHDmTOjfh5ojdxT58+ZT12Grm5ucz4k5OToaCggPDwcNa8tFCtOAwNDREZGUnk/jIxMYGFhQW8vLwQFRWFJ0+eYNeuXTh9+jQrXhpcv2v19fVx4MABpi3/8+fPsLCwYDZg/0b+qVOn4tKlS/U250KhEHw+H+fOnWM1ZhpfvnxBSUkJunXrhtTUVCQnJ2PGjBlE54vq6mq8efMGNTU16NWrFzEpihUrVqBfv36ws7NDSUkJ9uzZg1evXiE0NJQVr/jzUlVVha1bt0JPT495z7JNAuXm5v7w701VUdUYPHv2DAMHDvzu/vbfvq8FAFNTU3h5ecHBwQHR0dH466+/EBwcTGw+c3d3R1FREXOfxMXFQSgUokOHDigtLf1pzJN+NvwSFUd1HyCRSIS0tDR069aNqJ09V5CRkYGCggIUFBTQtWtXtGjRAkBtVY2MDLlLtHbtWk7LBSmKQnFxMXPOi4uLiWVs4uLi4OfnJ9Eq0rlzZ8THxxPh5wriFXDiIF0Nd/v2bURFRUEgEEBRUREHDhzArFmzforA0apVq1BWVobs7Gz07dsXFRUVRNvWWrVqxanAI1eVIzY2Nli1ahUmTZoEdXV18Hg8PHnyhGmNYwuu23YA7vSfaHBx39c9t1JSUmjdujU0NTXZDlcCXGhSAKindyYlJYVWrVpBS0sLK1euJKL9kpOTAxMTE5w4cQJycnKws7PDrFmzWPPWza6Kj93Y2JhV1cqnT59++NyQmCMEAgHWrl1L5FzUBde23hs3bsSDBw+Qk5ODIUOGQFNTE3Z2dozuCFuwFTD+Oxw+fBgPHjzAgwcP0Lp1a4wePRpaWlqwt7cn1oJbXV0t4eyVlZUFkUiEiooKIoK1GzZswKFDh+Dh4QFlZWWcP38ePj4+rHlp1L3H6QQcKVRXV0u4fSopKRHVs+KCX0NDA7t27YKVlZXE8X379hHdnJuamjJCzQMGDCBWdUGDy8Tw+/fvsWvXLgCAoqIi7OzsiIhLi1dpA7U6ZcXFxcxxtoGjf3Ng6O9QXl6O5OTkn6alriGUl5dDVVWV+a6lpQU/Pz9i/PS6lYaOjg6MjIywdetWIu/gn93Nmyv8EoGjt2/fws7ODjY2NhgzZgxMTU3x+fNniEQiBAUFYfjw4f/rIf4Q4iJtJEtjaSQlJcHBwQGfP39G9+7dsXXrVvTr14/47yxatAhGRkZMufu1a9eIbRrDwsIQExODLVu2wM7ODjdu3MCDBw+IcHMJNi5A/wT0PUS/ZKqqqn4a8b+7d+/Cw8MDNTU1CA8Ph56eHoKCgqCtrU2EXyAQIDg4GJqamhKBWFLuVVy4mQBA8+bNsW/fPjx8+JARIjYzMyPiCCdu7V1WVsa07Tg7OxPVr+HaOawp7vuamhpkZWVh7969cHJygq6uLhFeLjQpgPraSRRF4cuXL4iIiMDmzZvh6enJ+jekpaXx7ds3Zuxv3rwhct5pLRMaFEXh8+fPiI6OxsePH2FjY8P6N7jEwYMHsW7dOly5cgUbNmxAu3btOPkdLtoz27VrB3d3dwwaNIiTdYj4Ji4lJQWZmZkwNDTE48ePicwHWVlZmDJlCtatW0dU10gc69atw7Jly6CkpASRSITi4mL4+/sjNDSUyEa6f//+EpsSkq63ABAeHl4vAdelSxdcuXKFCP/w4cNhb28PfX198Hg8xMXFEdX24oLfwcEB5ubmSEhIYPSfUlJSUFlZSbQdiGsnSvEgl1AoxNWrV9GrVy8i3DweD8+fP2f2DS9fviSS1F6/fv3fJjIqKys5Ebr/t6Mhl2QaJE00uESbNm2QkZHBrBPOnj1LtHihrKwMBQUFjBbo58+fGS1EEnqOXD5TPzN+iVa1ZcuWgc/nQ1dXF6dPn8bBgwcRExODd+/ewcXFhZiwIFcYOnQo0x4i7vBCURRSU1NZB0gMDQ2xatUqjBo1CrGxsYiPj8eePXtYj7suvnz5gk+fPiE5ORkikQgaGhrEAlRGRkaIiIjA7t270bt3b+jo6EBPT49YGTFXoC3hvwdSi4bdu3cjNTUVT58+hbm5Oc6ePYupU6dixYoVRPi5hJGREXbs2IFly5YhOjoaL168gL29fb22x8Zi7dq1ePDggURJOMkXL92+IN6qYGBgQKw8f8OGDRAIBERFasXbJEm2TNYFrcskDpLnvinv+4KCAlhaWhI7V0+fPoW7uzuys7PRtWtXFBcXY+vWrcRFU2mIRCLMnDmznj1xY3Dr1i0EBQUhLy8Pw4cPx6NHj7Bx40ZMmDCB/UAbQFVVFQQCAc6fP99oDi7vc3FQFIWjR4/i6NGjsLKykgiYkAiQiLdnnjp1Cn/88QeR9szk5OQf/p1UsPfQoUOIj49Hfn4+Tp48ifnz52POnDlYsmQJK96meNdev34d2trayMzMhJSUFFRVVSErK8u0CzYW4m2IQO0cSVfarVu3Dm3atGE9dqA2I3/o0KF6CbigoCAi/FVVVThy5AiSk5MhIyODESNGYP78+cRaprjir6qqwqVLl5gEzaBBgzBjxgyirsMN6eNxqZdCURTmzZtHZP9z584dODk5MWuor1+/wt/fn/WcYG1tjbFjx0JXV7deVWBJSQliYmJw584dbN++ndXv/AooLCyEtLS0hGTHvx3Z2dlwdnbG06dPIS8vj+7duyMwMFBCU4wN4uLisGnTJgwdOpQxA3Fzc0NGRgaKi4tZOw/XBcln6mfGL1Fx9PHjR8ycORNA7QQ3bdo0yMjIoGfPnigpKfkfj+7vwXVVilAoZKqATExMOItU06W4ffv2Jc7dvHlzJCYmol+/foiPj8egQYNQUVFB/HdIQ9wSvi5ILBroxbKenh5atWoFiqKQkpICQ0ND5pr/2yESiSTcw3r37k2UPzU1FZcvXybKKQ6uKkdoDB48GEFBQfjy5QsMDAxgYGAgcb4aA66tsWlw7RxmaWmJW7duoVOnTvjw4QOsra05u+87dOgAkUhEjG/QoEE4ffo03rx5A5FIhJ49exK9b+pCSkqKmBjr2LFjMWDAADx58gQikQheXl4SLSSkIScnx/rcNFWOjMfjYdq0abh9+zZ27tzJGBiQCpiKt2e2bNmSWFtyU2W4o6KicOrUKRgbG6Nt27Y4ffo0jIyMWAeOuH7XAv9xplVTU6vHzwYNtSF++vQJp06dgpeXF2t9KRpKSkro2rUr+vXrh8zMTJiamuLEiRNEuIHa53TatGlQVVWFtrY28vLyiM5pXPHLyclBX18f+vr6BEbZMJrK5ZXGy5cvkZ+fT4RrzJgxSEhIQGZmJmRkZIjpJ23duhUnTpzAnDlz0KpVK6ioqEBGRgY5OTkoLCyEubk5tm7dSuBf8PMiIyMDa9aswcePH0FRFHr16gV/f39069btfz20v0W3bt1w4sQJlJWVQSQSEWsZpqGrqwtNTU2kpKRASkoKXl5eaNeuHUaOHEks2C4Oks/Uz4xfInBELxQoikJSUhLj4kNRFMrKyv6XQ/uvwLXIWd0WAq42J1yW4rq7uyMyMhLOzs44ffo0ZsyYwaluDSlwvVj43mL5xo0b8PHxISaYyiVUVFSQkJAAHo+H4uJiHDt2jKjdZZ8+fZCRkUFMq6MuXFxcGDeTWbNmMZUjpCAQCCAQCJCXl4dz585h7ty56N27N4yMjBrtJlM3u80VuHYOA2pL2auqqiAjI8Np4KW8vJxo4Oj9+/fw9vZGYmIiZGVlMW7cOLi6unLW3vTkyRNiJf/FxcXYuXMnEhMTISMjg3HjxsHKyoqoS5A43r17x/o+PXjwIJnB/A2OHDmCnTt3YuHChdixYwfxti+u2jO5DvLSkJKSknhOmzVrRuQcNcXGnGtnWnG0b98ef/zxB5MUJQGuE3BxcXHYuXMnKioqcPLkScydOxdr1qwh0sbHFX/dai8apEXnudZLqSue365dO9aW9qGhobC2tuZs7FJSUjA1NYWpqSkyMjLw5s0b8Hg8dO/enbP12s8GV1dX2NnZMQmxK1euYO3atTh+/Pj/eGTfB0VRCA0NxciRIzF69GgoKCjA2dkZnTt3JtpuXlxcjAsXLqCwsBAURTHPKqm9If1M0furdu3awd7engj3z4xfInDUr18/7N69G5WVlZCTk8OwYcNQVVWF/fv3E+2v/llRXV2NvLw85uav+53UJv3x48d48uSJRBCDVKavb9++MDAwYOyNnz17htGjR7Pm5Rpcv3jrLpZLS0vh5+eH27dvw9vbmxV3U8HLywu+vr7Iy8vD5MmToampCS8vL2L8r169gkAgQIcOHSTaCkiViDdF5ci7d+9w9uxZnD9/Ht27d8eUKVNw4cIFXL58Gf7+/v+Yr7CwENHR0aAoivksDlIbIa70n2hs3rwZjx49wsyZMyESibB161Y8ffqUVataQ85IxcXFiIuLI5qRdnR0hK6uLgICAkBRFBMYZ9tG3JB9b3FxMYqLi1nbM9NwcnJCr169EBgYyIzdzc2NdctLQ/NkcXExnj59yno+k5eXh5+fH2bMmIHBgwdj48aNiIiIgJqaGv78808i7ka0gPeRI0ckREFJYvr06bC1tUVRUREOHjyIs2fPEgku1L3veTweWrdujSFDhhDN3mpoaDA6O/Hx8QgPDyciPF+31Y4ev6qqKjHds7Zt2wIA09JEg4vAEQ1ZWVliXOvWrUNERATWrl2L06dPY/r06fV0xdhgz549OHHiBMzMzKCkpISoqCgsXryYWOCIC36uRedpcK2XwsW/gxbw5jq5bWlpCYFAgEmTJnGa/PkZQVGURBX1lClT/vWteyEhIcjIyICJiQlzzMrKCps3b8a2bduIBXZWr16Nli1bok+fPpwkQJtqbvjZ8EtoHH379g1BQUH4/PkzrKysoKamhvXr1+Ply5cIDg7mtIT+ZwDtssNVCffHjx/h7++PzMxMDB06FI6OjsTd7AIDA5GWlob9+/cjPz8fDg4O0NDQILro4QLXrl2Djo7Od7U1SFrC3717F+7u7tDS0sKaNWuIl4VyjZKSEkhLS6N58+ZEeb9nyUrKcYPrgrKGzAAAhZJJREFUypF58+bh06dP4PP5EAgETKBXKBRi3LhxuHPnzj/m/F4gkwapLCjX+k/Tpk3D+fPnGaHOyspK8Pl8Vjo+dc8NvQHV1NTE+PHjWY1XHLNmzaqn49XQsX+Kuva9tDNZ7969iW2gG9KXI6E5V3eeFA9e0Jv2xmLdunWQlpaGtbU1nj17BhcXFxw/fhxpaWk4f/48kcX4/v37sWjRIs6NCW7duoU7d+5AJBJBU1OTSHtm3fueFiZPS0tDYGAgsUSNSCTCqVOnmPGPHj0aJiYmrMV2G9JT+/z5M8rLy7Fjxw7G4psEioqKOHWopXH58mUcP36ceLUcV+M3NDREZGSkxHyvr6+P2NjYfz3/ly9fcPbsWZSWloKiKIhEIuTk5DQqMfPfgJReiqurKzZu3Aig1qSgR48eBEYniSVLlmDfvn3EeWncu3cP0dHRSExMxPjx44lrOv7MCAgIQIsWLWBsbAxpaWnExcXhwYMHTDUZyep8UtDX10dkZGS9IGBpaSlMTEyIadOSnFsaQnl5ObZt24a7d++ipqYGmpqaWL16NVHX558Rv0TFUcuWLaGrq4sdO3bA3NwcPB4PAwcOhI2Nzf/5oBHwn6qUqqoqTqL5rq6u6Nu3L/T19XHp0iVs2rSJuF3h9evXmc2msrIyDhw4AIFA8K8PHNGCiFOmTEFMTAxMTU3x8eNHnDx5kpjjXFlZGTZv3sxUGWlpaRHhbSo8f/4ca9euZfSaevXqBT8/P2I93N8TfSUVOOKqcoTG4sWLMXXqVIljubm56Ny5c6OCRkDT2Ylyrf/UoUMHFBcXM0G66upq1gEG+tw8efKE08Xr0KFDERMTw2TLr1+/Xk87pTGgs8NciKrT6N27N+7fv884/GVkZKB79+6seelA+t69e4loeYnj0aNHzCLz6tWrmDFjBnr06IEePXpg27ZtRH7DwsIC1dXVKC4uRps2bXDhwgVUVlZCSkqKcYJiC29vb6xbtw5jx45ljjk7O7O2Of7enPDq1SusXbuWWOCovLwcNTU1CAkJYd6F1dXVrANH32u1u3fvHjZu3EikFS8jIwO2traoqKhAeHg4zMzMsGXLFtbW6nRyTxwlJSXo3r07AgICWHGLIz09HXZ2dsTHT6NPnz44evQohEIh0tPTcfz4caItR1zy29ra4rfffsOjR48wefJkXL9+nTGq4QKk9FLEW+ns7Ow4MQCoqKhAXl4efvvtN+LcQO07S0NDAxUVFbh48SKsra3RsmVLzJkzh6i4+s8IOgl2+vRpieO0TAVX4upsIC0t3eA1a9GiBRE3Phq///47pzIUXl5eaN68OROYPXXqFDw9PYnOyT8jfonA0d27d7FmzRr88ccfcHNzQ3V1NR4+fAh7e3sEBgZi1KhR/+sh/iswdepUTJw4EbNnzyb6Qvz48SOTjdDS0uKkbFsoFKKiogItWrQAULtB/Jng6OjIOMy1aNECIpEIa9asQWhoKCte8Sqj2NhY5vz8TPD09IStrS1TzXHlyhW4urri6NGjRPiTkpKYz9XV1UhJScGIESOI3aclJSUwMzNjvi9atAhnzpxhzUu3k4aEhGDQoEFMxWBNTQ2WLVuGixcvsuK/ceMG5OXlMWrUKNjY2DCuHQEBAcQC7lzrP7Vr1w6zZs3CpEmTICMjg1u3bqFdu3ZM9QSbAFlAQAAKCwuJCZLXxZUrVxAeHg4PDw9ISUkxFtnR0dFEtDW4EFWn8erVK5iZmaFnz56QlpbG69ev0bp1a2YDzHYxW1FRgQULFqBbt24QCASYPHky65Yd8SqgpKQkODk5Md9JvU9evnwJS0tLLF++HMbGxggMDISGhgYyMjJQWVkJIyOjRnO7ubnh3bt3ePbsGbKyspjjNTU1KC4uJjH8BtGrVy+iOjgODg6cvAu/Bw0NDRQWFhLh8vb2xvbt2+Hg4ICOHTti/fr18PT0rLep+6eoG9SiqwRJv899fHw4GT8NDw8P7Ny5E82aNYOrqys0NTXh7OxMhJtr/vz8fBw+fBh+fn6YOnUqli5dioULFxLhBhrWICKhl9IURhefP3+Gjo4OlJSU0KxZM+Lt/kDtnBwTE4O//voL48aNg66uLu7cuQMrKytOq53+7WhqUXUSaN68ObKzs+slf9++fUu0GjcrKwsCgYCz+zI1NVWiAtzDwwO6urpEuH9m/BKBo+3bt2P37t0SpchqampQV1fHpk2biOlp/Oy4cOECLl26xLT18fl8zJo1i/VmQnxBLysrS7Qnn8bcuXMxe/ZspoLn5s2bjAj6z4D3799j165dAABFRUXY2dkR6ftfvHgxZGRkcPv2bfz111/McS5e7FyhsrJSogWIdA933eBBYWEh7OzsiPFzVTkSEhKCpKQk5OfnS9zrsrKyrFumIiIicOTIEUY35uXLl/D09MStW7cQFhZGzMaUa/2niRMnSrTpDBw4kBj3kSNHkJubi5iYGFhYWKBTp06MDgOJOa6x1WL/LbgQVaexc+dOQqNsGKtWrcKqVatw//59nDt3DqGhodDU1ISRkVGjW47atGmDJ0+eoKysDPn5+RgzZgyA2g2LiooKkXFv2rQJrq6umDRpEoDaauhNmzbh3bt3cHBwYBU4srKyQm5uLnx9fSU0IqSlpTnTUwJqA1OkReG5eBf+CKQ21OXl5RLnWktLi3WlF/Cf6ldLS0tmncNFlQVX46ehoKAABwcH1qLM/wt+unWvZ8+eyMjIgLq6OlH+hvRSqqqqWPM2hdEF14GbiRMnokuXLjA0NISHhwcjPD9q1CgYGhpy+tv/drx69QqnTp1CUVGRxPGmqhpvDJYvXw4LCwtGOkZOTg7Pnj3D9u3bYWtrS+x3SFUKfw8URaG4uJiRXikuLiZudvEz4pcIHJWUlDS4mBw4cGC9h+3/Mpo3bw4+nw8+n48rV67Ax8cH27Ztw+jRo+Hs7Eyk1QDg5uW1aNEiDB8+HMnJyZCRkUFAQACRzXlTgcfj4fnz50ym9eXLl0RKNn+GwND3QLem9e/fH7t378acOXMgLS2N2NhYpgWGCygoKHxX96gx4KpyhF4Y7N69m1hbI43Dhw9j//79TNBYVlYWGhoaGDx4MAwMDIgFjrjWfxIIBMjMzMS9e/cgFAoxatQoolomnTt3Bp/Ph4yMDE6ePIkjR44gODgYjo6OmDJlCivupuifJy2qTqNTp044ceIEEhMTIRQKoampCTMzM6LZxLKyMuTk5ODdu3eQkpJC69at4evri6FDhzZq4+ji4gJ7e3t8/vwZnp6eUFBQwI4dO3DkyBGEhYURGfO7d++YoBHwHzHlrl27sq4KatasGUaNGsUEXcRRVlbGWsC6oZbe4uJixMTESLTFsQVX70L6fSKO4uJiREZGEquwbtOmDTIyMpg1ztmzZ4lqBS1duhTR0dHw9/fnROuFq/Fz7UzWFM5nmpqasLGxgbOzMywsLJCamkrUJdLExATh4eHMd5FIBENDQ9YaLQUFBcwGWvwzDRJCxJs3b65XEbhw4UIcOnSINTcAhIWFoW/fvhLHHj16hCFDhnDSevczYdWqVdDV1WXmy58BEyZMgJSUFMLCwuDj4wMpKSkMGjSoXot1Y5GQkICJEydyLkOxaNEiGBkZYeLEiaAoCgkJCcTX4j8jfglx7KlTpyIuLq7e4kMoFEJPT491S8evgrdv3+Ls2bM4d+4cOnXqhNmzZ2Pq1KlITEyEr68vLl++3CjegQMHSjjSfPz4ER07diRS9UJPEA05HQHcupmQxJ07d+Dk5MScp69fv8Lf3x8jR478H4/sfweuRdtpiLtMURSFd+/eYfz48diwYQMRfq4xY8YMVmLPDaGukPGRI0cYcVkSAs005s+fD11dXfD5fEb/6a+//iKm/xQdHY1t27Zh8uTJEIlEuHr1KqysrDBnzhzW3BEREYiJiUFBQQEjTK6iooKPHz9CIBCwrhhycXFB8+bNYWxsDKC2f/7bt2/E+ue5EFWn4efnh7dv38LQ0BAUReHMmTPo3LkzsYCjo6MjEhMTMW7cOMyePZsJJFdVVUFbW7ueAPh/A/p9JI63b9+iXbt2aNmyJZFxT5s2DZcuXWrwb2yFPJcvX46wsLAG9XAA9kmEuuLSdLBOU1MTJiYmxDKtd+/ehaOjo8S7MCAggHWyoO77hG73GjNmDKysrIi0fWVnZ8PZ2RlPnz6FvLw8o0FE0h0LAKP1smXLFigqKhLTemlo/IGBgejZsycr3mPHjjFVsZmZmRJBAB8fH7i7u/+r+YFaceySkhJ069YNqampSE5OxowZM1i7LZqbmzc4X8nIyEBHRwchISGs+P+u6oJN4GjVqlVIT09Hfn4+lJWVmeM1NTVQUVFhLeydkpICkUgEd3d3+Pr6Ms+uUCjE+vXrvzuX/l/C3LlzWZ/nXw0hISGwsbHhzK1aHJmZmUhOToZIJIKGhsZPFcDjCr9E4MjLywtycnJYu3Ytc6ympgYbN26ErKysxPH/y9DR0cHs2bMhEAjqRWQ3btwIV1fXRvH+XfUGm+gv13b2TYmqqipkZmZCRkYGvXr1+j8t+NcUoDPQSUlJzEarS5cuaNOmDRQUFIi5UXBdOWJtbY1+/fpBXV1dIgPKJug4bdo0xMbG1rsHKysrMWfOHGJOFVw5h9EwMDDAwYMHmcqOL1++wNzcnIhrx5o1a2BoaNigRt6lS5cwbdo0VvwNnQddXV3ExcWx4qVx+fLl74qqs8WsWbMQHR3NVBgJhULo6+sTC3CePn0aurq6Es8Qbe5QUFDQqPbquXPnws/Pj1hlbUOwtLTEggUL6mVVb968ifDwcNYtuAkJCVBVVUW3bt1w5coVnD59GmpqarCysvpp3ifXr1/HmDFjfup3YVlZGUQiESfOpd/TeklLS2PdMpSVlYU+ffpIjJ+u7GADgUDAVIaIf27o+7+RH+AmQSMOUgGu7yE4OJhoCz5Q281RWFgIX19fibHLyMhASUmJdaVgaGgo7t27h2fPnkm0mcvIyGDs2LGwsLBgxf8rIDw8HO/fv4empqbE+f6/nHQWR1paGtTU1PDt2zc8e/aMmInDy5cv0bx5c2afEBcXh759+6J3795E+H9m/BKtao6OjlixYgWmTJmCgQMHoqamBs+ePUPv3r0574H8mTBixIjvZh8aGzQCyJUFNgQ6U9O1a1f88ccfnP0O18jNzcXRo0dRVFQkUWHzMwW+uAJXPdy064T4+ebxeCgoKEB1dTWR8naAe+eFwsJCJCUlSYh883g8HD58uNGcOjo68PX1hYeHB1NJQFEU/Pz8GB0xEuBK/4mGSCSScFFr164dsVbZli1b1gsa0e5VbINGAHf981yLqtNcQqGQ2fDX1NQQ7f2PiIiQqBoTb+torCYfn8+HqakpVqxYISFmTxK2trZYsmQJDA0NmYX9gwcPEBkZybqtY//+/Th//jz8/PyQkZEBJycnuLm5IT09HYGBgaze4QCwZcsWRn/ir7/+knDnXL16NTFR+4CAAJw/f56oHhkAHD9+HPPnzwfwnwAJDV9fXyLVcGlpadi1a1e99zibuVgc39N60dDQYFVFyXVlx48EmknkprnmB2rb4aKjozF48GCJBA2pBJOTkxOuXLmC0tJSALVzZk5ODlavXk2EPyEhAba2tkSlIhQVFaGoqIidO3ciJSUFmZmZMDQ0xOPHj1lXYgFgXJGjo6N/mu6BpsbDhw/x4MEDPHjwgDnGdv33qyAoKAipqanYv38/ysvLsWPHDty/f5+12/bdu3fh5OSE4OBg5vkvKCjApk2b/p/hFn6RwJGCggIOHz6Me/fu4enTp+DxeDA3N+dUJ+VnxMuXL1FaWvpTOW/l5OQgODgYkZGRDQp0kujfbgrY2tpixIgRGDFiBGcChj8ruOrhrutGUVpaCj8/P9y+fZsRhSYBrp0XSNhI14WNjQ1WrVqFSZMmQV1dHTweD0+ePCEebOfaOaxfv37w9fVlNlWnT59mbc3aVO5V4v3zQO39SqJ/nktRdRr6+vowNzfHzJkzAQDnz5+Hnp4ea17xtg5aq4qiKKatgw3mzp2LiRMnwtfXF1euXMHmzZuJ20urqanhxIkT2L9/P4KCggDUCsQfO3aMdaVTdHQ0wsPD0bx5cwQGBkJHRwdGRkagKIrIfHPjxg0mcBQYGCgROHr79i1rfhpdu3aFi4tLvQpKthvHiIgIJnC0Zs0aiSqU+/fvs+Km4ezsDBMTE/Tp04eT9/ihQ4fqOREBtQLobKpq7ty5g3v37iE/P58JAPJ4PMjIyMDExKTRvA2h7nkhfZ644n/8+DEeP35cj5tUy7yDgwOKioqQnZ2NESNGICkpCcOGDSPCDdTqV02fPh0DBgxAs2bNmOMkkpOHDh1CfHw88vPzMX36dHh4eGDOnDlYsmQJK166o6BuYozG/0us1q4vGysj8qsjISEBMTExAABlZWUcOHAAAoGAdeBo69at2L9/v0RL7MKFCzFy5Eh4eXn9n28d/CUCRzQ0NDSgoaHxvx7GvxZSUlKYOHEievbsKfFi+TdHrrdv346EhIT/9TBYQygUErWl/ZXQqlUrzgOAd+/ehbu7O7S0tHD27FmiLQZcOy/k5ubC3d0dubm5OHbsGBwcHLBx40Z06dKl0ZzNmzfHvn378PDhQ2axbGZmRjzYzrVzmI+PD0JDQ+Hq6gqKoqCpqQlPT09WnE3lXjVx4kQMGjSI6Z8PDQ0lEjzlUlSdxrJly6Cmpoa7d++CoiisWLECEyZMYM1Lv4s2bNjA+jo2hI4dO2Lr1q1wdHTExIkTmYpEUgK7ANCjRw94eXnVO56Tk8PqmeXxeGjevDmA2nYmOkhCauP8o6oOkpt/ukKw7iadbeCoKWzJ5eXlOatWA2qD1nVdsuTl5dGrVy+sWLGi0ULW1tbWuHbtGtLT07Fy5UqJNse62laNAdfJsKZItnFte/78+XNcvnwZvr6+MDQ0hK2tLVGHKYFAQIyrLqKionDq1CkYGxujbdu2OH36NIyMjFgHjgYMGAAA/2/f9gP06dMHGRkZrBNiTYny8nJs374dFy9exMePHyElJQVlZWWMGzcOtra2xDQFhUIhKioqmGKI6upqIryVlZX1xNqB2sRQRUUFkd/4mfFLBY7+H34MJyen//UQ/jHU1NSgpqaGgQMHEsuW/y8wfPhwXLt2Ddra2j+dngPXEAgECA4O5qSHu6ysDJs3b2aqjMSz6KTAVeUIDQ8PDyxZsgSBgYFo37499PT04OzsjGPHjrHmPnv2LHHnHnFwrf+0YcMG4lnJLl26oEuXLujQoQOnC1pTU1NcuHChwQUKCURFRXEWOJozZw6ioqIwbtw4TvgTExM54c3IyIC7uztat26Na9euEWtDofH69WuEhoaiTZs2cHBwQIsWLVBSUoIdO3bg2LFj9YIl/wTS0tIoLi5GWVkZ0tPTmbksNzeXiCuZOLjcqDdFFQFX49fW1saRI0egra0tkXwjdR/17t0bMjIyjAX5uXPn8OHDB3Ts2BFubm6Nrgb9UZujv78/6za+rKwsxk3w48ePzGeKolBQUMCKuyn4AXCuo6mkpAQej4eePXvi+fPn4PP5xDa6QO06KicnBy9evIC2tjby8vLQtWtXItxSUlIS69ZmzZoRSY7RVaQCgYAR4L5//z6eP3/OPAP/1/Hq1SsIBAJ06NABsrKyREyHuIajoyMGDBiAo0ePMq3lBQUFiI6Ohr29PTFzlLlz52L27NnMfXTz5k2JKuvGQigUMpqK4qiqqkJlZSVr/p8d/y9w9H8IGhoaSEtLQ1lZGSiKYnqs/83R/nXr1sHb2xt79+5tUBjy31wtJY6LFy/i6NGjEsdIZrl/ZnDVwy1eZRQbG8tZiyZXlSM0vn79Cm1tbQQGBoLH48HY2JhI0AgABg8ejKCgIHz58gUGBgYwMDBotIZMQ+Ba/ykzM5Oz9tuKigrk5eURb2eiwbWmBt12SFJUnUb79u1x//59DB48mJNAOBfnxs/PD9HR0XBwcCDiutcQXFxcMHjwYBQUFGDHjh3Q1tbGmjVr0LlzZxw4cIAVt6WlJfh8Pv6/9u47rKm7/R/4O4CAqHWjde9S6yhOrKMKrqIsAdEqqHXhoG4RB1pxAnVBW8fXalWqWFHUilKt1DpwtSpoQamPiKKCVQwyFELy+8NfzkMUrY854STh/boury85+V73uZsnkJP7fD73rVAo4OHhAWtra8TExGD16tWYNGmS1rmX1hZqXU2FK4381dsiiv9vKeaXuCtXrmDv3r3CYxsbG7i7uyM0NPS1k2Xfhq63Oep6+lVpTNcqfh2sUCjw66+/ijotr3nz5ggKCsLQoUMxc+ZMZGZmiroyLiYmBt999x2ePXuGXbt2YciQIZg9e7bQX1AbnTp1wsqVK5Gfn49jx44hMjISdnZ2ImT9wsKFC1FYWIgvvvgCM2bMQNeuXXHp0iWEhoaKdg5Dpe1ABSncunXrlbxr164NX19fUba0q40cORLt27fHhQsXYGZmhpCQEFF6aDo4OOCrr75CYGCgcIOgoKBAZzefDQ0LR2XI/Pnzcf78ecjlcjRp0gTJyclo166dzi6ixaDef6/tnlWpnTp1SuoU9Jau9nCPGjUKZmZmOHXqFE6fPi0cF/uOja5XjlhaWuLBgwfCF6OLFy+K9mXdzc0Nbm5uuH//Pn7++WcMGTIEzZo1g6enJ3r37q11fF33f9Ll9ttHjx7B3t4e1atXh4WFhejvG1331NBFU3W1xMREYcuOLrZ76eK1uXXrFqKjo0Vp6vo6WVlZmDt3LgoKCjBw4EAcPnwYc+bMEXpBaaN///6wtbVFVlaWsG2hQoUKWLJkiSjNOpOSkjT6StnY2Gj8byuW4j3bFAoFjh49ioKCAq3jlsaqFF1vZyosLNRo7J2SkgKlUolnz55ptTpF19scdTkgpTTiA69u9fLw8MDQoUO1jque7jpu3DhkZGTAysoK7u7uiI+Px6pVq7SOr7Zp0ybs3LkTw4cPR/Xq1bFv3z6MGjVKlMLR7NmzsXv3bnzwwQeIjo7Gp59+iiFDhoiQ9QuJiYmIiopCeHg4PDw84OfnxxVH/1+dOnWwc+dOnD17FgqFAnZ2djrdLiuGatWq4fDhw+jXr58weVWlUiEmJkZjmMm7iouLQ69evYRierVq1QC8uJF448YNrbc9T5o0CXPmzEGnTp3QqFEjWFhY4ObNm+jZs6dOJyMaChaOypAzZ84gNjYWQUFB8PHxQX5+PlasWCF1Wm+knrwSGxuLBQsWaDzn7++v16ulinvdEnNDae6tS7raw11aS3l1vXIkICAA48ePR1paGpydnZGdnS3ahCMAuHPnDg4cOIBDhw6hYcOG6NOnDw4fPoxffvkFwcHBWsXWdf8nXW6/1Xb09b/R9ZdQXTRVV9PVVjI1Xbw269ev13ickZEhTIMTq5ik/nJubm6O58+fY+vWrWjcuLEosYEXPZqK5yrm9u3k5GTRYr3Jy0WAMWPGYNCgQVpPTdXlqpTSmji3YMECjB07FtWrV4dSqUR2djaCg4MRFhamVQGgNLc5GoubN28iMzNT6zjq6a7Af3tvyWQyZGZmIi4uTrRiu4mJiUbvRmtra+FLuxixhwwZImqxqLiioiIolUr8+uuv+Oqrr5Cfny8M0ijrgoODcfv2bbi7u0OlUmHv3r24c+eOKFMidSUkJARfffUV5s+fj0qVKkEmk+Hp06fo0KEDVq5cqXX8xMRE9OrVq8SG6oD2/fLKlSuHr7/+GmlpaUhKSoKJiQlatWqls9XnhoafGGWItbU1ypUrh6ZNm+L69esYMGAAnj59KnVab1RaE45KU2FhIU6ePIm2bdtKnYpe0NUe7tK4Swm8WB2RkJCgsexczJUjrVu3xp49e5CamgqlUonGjRuLtuJo6NCh+Oeff+Dq6or/+7//E4pdrq6uovSv0WX/p9OnTyMlJQVt27aFra2tKDGLq1u3Lg4ePIi///4bvr6+iI2NFWVkcEZGBoKDg5GSkgJbW1vMmDFDKKyJSRdN1fPy8rBhwwbcuHEDtra2GDlypE62qsnlcoSEhCAtLQ3r1q3DypUrERAQoNXrlJOTg/nz56N169YYPXo0PD09YWZmhuzsbISHh4uy9aL4Co6qVauKWjQqTbp436tduHBB+FmlUiElJUWUvhHF/96/PDpc2+2ZpTVxLi8vD8eOHcONGzdgYmKCpk2boly5cmjXrp1Wq4N0vc3RGKhX2AEv3pfVqlXD9OnTtY5bWtNdmzdvjh07dkChUCApKQk//vij1jfjir8mxYm9wtTV1RXdunVDu3bt0LZtWzg6Ooo+7c9QnT59GtHR0UIRsGfPnnBycpI4qzd7//33sX79eigUCmRlZUGpVKJ69eqiFam//PJLALrvl9egQYMSp1yWdSwclSG1atXChg0b0KVLF6HHiBhLxHWptCYc6drLK4smTZqEL774QqJs9Ish7uEG/lsAqFChAmxtbTFz5kydFADu3buHoKAgnD17FuXKlUOPHj0wd+5cYXmuNkaNGoW+fftqHEtPT0fdunVFmYimq/5Pa9aswf79+9G6dWt8//338PX1FbZfiCU0NBQPHjzAtWvXMHbsWERFRSE5ORlz5szRKu7cuXPRokULODk5ITY2FsuXL9fJBZAumqoHBARApVKhW7duOH78ODIzM3WydHvBggXo2rUrEhISYGVlBWtra8ycORMbN25855grVqxA3bp1MXLkSAAvlrdHR0fj4sWL2LRpkyiFoydPniA6OhoqlQpyufyVvjRiFmB0pfj7fsyYMaK979XWrVsn/CyTyVC1alVRVz7rYnR4aU2cCwkJQc+ePV/p06HtOXS9zdEYlLTiTuzrY11Odw0MDMR3330HCwsLzJ07F3Z2dlpP8vX29sbFixfx8ccfw9HRER06dNBJL7FRo0ZhxIgRQnFkx44dolzfGIOioiIoFArhBo16lawhMDMzE7Vnptrr+uSp6XPjcGMgU+lqbinpnZycHJw4cQIDBgzA9u3bcebMGYwYMULUJne6lJOTg6dPn2pcuIk9Fae0ZGVlwd3dXefbVQzB65p+6vuXrNGjR6NFixbo3LmzsE1CFwWAzz//HI6OjnB1dYVKpUJUVBROnz6t1WSK+/fvQ6VSYdy4cdi0aZPwO1VUVISxY8fiyJEjouT+2Wef4fDhw6LEejnu3r17Ub58eaSnp8PPz0+jqawYXF1dsW/fPri5uSE6OhoKhQLOzs6IiYnRKu7AgQPx888/A3ix+tDV1RWHDh0SI2UNgwYNwt69e+Hq6ir8jrm4uAgNft+Fo6Oj8N+fl5cHLy8vHDx4UIx0NZSUu7Ozs0a/rP9V3759NXqpFY/du3dvHDt2TJuUAQBz5sx54wVtaUwU05au3vcvy8nJgVKpFL3Y7urqKowOj46ORm5uLjw9PbXKv/h7xc3NDfv27ROee/mxNnx9fVG1atVXGtrr+2ehMfDy8kJkZKTwWKlUwsXFRZS/b6Ux3VWXLl68iJiYGFy+fBkdOnTAgAEDRF0x/9dff2H9+vWQy+Ua1/eGMvxGl9avX4/ffvtN6JN36NAh9OzZE76+vhJn9nr/1shf279n6enpb3y+tHYblFVccVSGVKxYEZ9++inu3bsHBwcHoXmkIdiwYQM2bNiAKlWqCMf0fSRlccUr5Oq70WPGjJE4K/1QfJ9yYWEh/vjjD3To0EHvL5YzMjKEPjhdu3bVWb45OTkazRBHjhypdZFk3bp1OHfuHDIzMzXGl5YrV07Uvim66v9kYWEh9JOpW7cuFAqFVvFKor77qf69LSgoEKVnRLly5TR+Lv5YTLpoql68AbmVlZXO7nyampri6dOnQu6pqalav/Yvv87FVzqKdedf33sGvg1dve/V7ty5g2nTpuHOnTtQqVSoU6cOVq9eLdq2Pl2MDi+tiXPqxrEvN4bX989CQ+bj44Pz588DgMbWLjMzM2HMtzZKa7rr7t27sXr1ajx58gSAuNvJOnTogA4dOkCpVOLcuXNYvnw5MjMzRbvx6e/vDy8vLzRv3rzUftcMgVwux+DBg9GyZUvEx8fj3Llz8PHx0fu/B/Hx8fjll1/Qv3//Ep/XNn91YUilUum0cfiAAQPg5uYm+rRhQ8fCURmycuVK7N69Wyi+iD0lSJd++uknHDt2zGCXrxZvVCuTyfDee++JukzZkL18F/7JkyeYNm2aRNm8vdIqANja2mL//v1Cc9TffvtN65Gj6td848aNovUcKomuJoe9fHGpiwJG//79MXXqVMjlcmzduhUHDhwQdZSsmq4ulHXdVB3QXe5ffvklvL29cf/+fUycOBGXL1/GsmXLtIppZWWF1NRUNGrUCMB/Lz7/85//wMrKStuUAbzYhqjOU71qR23o0KHYuXOnKOfRpZLe92JMhVMLDAzEmDFjhC8VMTExCAwMFK2Zuy5Gh5fWxDn132W5XI7KlSuLFpdeT72qZcmSJTrZdlta013Xr1+Pbdu2CRP5xHb16lXExsbi2LFjqFOnjtbN7IuztLTU+0lhpe2vv/7CuHHjsGzZMvTo0QM9evTAqlWr8PXXX8PGxkb0YTJiWrlyJeRyOdq3b6/Tqd26bhy+ceNGREdHw8fHB/Xr18egQYPg4OCgs2t9Q8GtamVI3759sW/fPp3d8dAlb29vbN261WD29r7sdZVxMe/kGgv1KOvi20r0kS63LBT3ySef4PHjx7CwsICJiYnGtBFt7yjqaiuZrnXr1k1jwsuuXbs0Hos1rfDkyZM4c+YMVCoVOnfuLDT51karVq00JmNlZGSgVq1aOinkFxYWitpU3dbWFq1btxYeJyYmajwWc2vB48ePkZCQAKVSiTZt2qBGjRpaxTt8+DDWrVuHuXPnCr06/vzzTyxZsgSzZ89Gz549tc75TVuaij+n79Tve6VSCTs7O1He92olvQ5OTk6ibXlUKpXYvXu3kH+XLl3g5eVlENPDkpOTMXXqVDx79gyRkZEYPnw41qxZg48++kjq1Ize8+fP8fvvvyM3NxfAi23bd+/exZQpU7SKW1rbajw9PfHTTz+JEkvtypUrOHLkCI4fP4569erhs88+Q+/evTVW/oth7dq1qFatGrp166axqtVQW1GIYcSIEZg4ceIrPchOnjyJzZs3Y+vWrdIk9pYyMzNx8OBBrXrL/RtnZ2eNxuEKhQJOTk46uaY9evQolixZgmfPnsHZ2RkTJ04UVoiWNfr/SUqi+eCDD1BQUGCQhaNGjRrh888/R+fOnTW+/BjKOPuSKuNpaWk6ucNlaLy9vTW28d25c0fU7VK6kpKSorHdMyMjAw4ODqIXAMRoUv06zZo1Q3h4+Cs9NbSdQqTryWEvjwXW1Zjg58+fo6CgAGZmZqJND9Pl2PDidNFUfcOGDSJm+HrZ2dn47rvvcPbsWZiZmaFHjx6YMGGCxnv0f/XZZ59BoVBgyZIlSEtLAwDUr18fU6ZMEaVo9DJdNlHWpaCgICxYsADdu3cXjvn7+4syRhkAzM3Nce3aNaEYcvXqVWHbqRjy8/NRVFSEdevWISMjA7t27UJhYaFohSNdTpwLCgrCN998gxkzZqBWrVpYtGgRFi5ciD179oh2DirZjBkzIJfLkZaWhg4dOuDcuXNo166d1nF13W9FXYStU6cOJkyYAAcHB433ujbvTy8vL7z//vuwt7dH1apV8eDBA+zYsUN4Xqzrb3XfvS1btgjHDGU3hK5kZ2eX2Li+e/fuCA0NlSCj/421tbVOi0aA7huH5+bmIjY2Fvv370dGRgaGDh2KAQMG4Pfff8fo0aNF76tpKFg4KkNcXFzQt29ftGjRQuOXyxAa0NWqVUvjLr2hMcSRmrp27949AC8a4aq/VNWrVw9VqlQRbeuILpVWASA/Px/h4eGIj49HUVER7OzsMGXKFFFeoydPnuDcuXMafaZkMpnWfxN0PTlMfcF6+vTpVxqNirVSbcWKFbh8+TIGDBgApVKJtWvXIjExUeumlOovEuov6MWJ+QV95syZcHR0REhIiNBU3d/fX6um6p06dQLwooA0fvx4jedWrVolPK+tWbNmoUmTJggNDRVynzdvHr7++mut4jo5OcHJyQlyuRwAhO1ASqVSlNWfxYtDhlIoUps3bx7u3LmDq1evIiUlRTheVFSE7OxsUc/j5+cnrFp48uQJVq9eLVr8GTNmCJMbK1SoAKVSidmzZyMsLEzr2LqeOJefn68xLbZr166i/T2gN7t+/Tp++eUXLF26FO7u7pg6dSqmTp0qdVr/Sv3ZbWVlBSsrK/zxxx8az2tTOJo0aVKp/B3jkJhXKRSKEj+XlEolCgsLJcrq7Z08eRJHjhzBgwcPYGJiAmtra/To0QP9+vUT7RxOTk7w8fHRaBwuZjsBBwcH9OrVC5MnT9a4mfr555/r9IauvmPhqAxZvXo15s2bZ5DLPydPnoy8vDykpaWhRYsWePbsmUEUF9QMeaSmrgwfPlzoE6Emk8nw8OFDFBYWitLUUZdKa3LD4sWLUb58eaF3yu7du7Fw4UKEhIRoHVusviIv03Xj8JiYGBQUFGDdunX48ssvheMKhQIbNmxA3759tT5HXFwcDh06JNy9HTJkCFxdXbUuHL3uC7pCocDTp0+1il2cLpqqh4aG4tGjRzh+/DhSU1OF4wqFAgkJCZg+fbpW8dXS09M1VjfNmzdP6wvCZ8+eITo6GlWqVNFo2nnixAmEhIQIk+60UVhYiPv37wsX9+rphern9NmECROQnp6OpUuXaqwkMDU11ShmaCMuLg7NmjVDbGwsNm7ciHPnzqF79+5a92wr7t69e1i/fj2AF03Pp02bJvSH09apU6eE3lWVKlXCli1b4OzsLFrhqEqVKkhOTha+rB84cIC9jkpJ9erVIZPJ0LhxY1y/fh2urq56/zsL/Lcvli5uoowbN05j61hJnj9//q//P/9GLpcjJCQEaWlpWLduHVauXImAgADRJy4ako4dOyI8PFzj+gYAvv32W7Rq1UqirN7O2rVrkZCQAGdnZ1hbW0OlUuHhw4fYs2cPLl++DH9/f1HO4+vrKzQOV6lU8PX1FXX18NKlS18ZIvXLL7+gb9++GsM1yhoWjsqQSpUq6X03/teJj49HYGAgioqKEBkZiYEDB+Lrr79Gt27dpE7trei6Mm6IXr7LlJubi5UrVwoja+mFa9euaYwhDwwMhKOjoyix09PTMX/+fKSnpyMiIgIzZszAsmXLUK9ePa3i6rpxeG5uLv7880/k5uZqrJYyNTUVrbF6zZo1kZ2dLWztKiwsFGVPe2l8QQd001S9b9++uHnzJs6ePauxusjU1BSTJk3SKnZxzZo1w8WLF9GhQwcAL3q/NGzYUKuY/v7+uHfvHp4+fYpHjx6hf//+CAgIwB9//IGxY8eKkTby8vI0phQW/1nfVyBZWFigc+fOQtGluLy8PK37mmzevBkxMTFYuXIlbt68iU2bNmHevHlISkpCcHCwaA1NZTIZrl+/Lqw6unnzpmjb1HQ9cW7RokXw9/dHSkoKOnTogIYNG4pyg4D+XfPmzREUFIShQ4di5syZyMzMfGW7qT7S5U2UmTNnonv37nB0dHxlmEtOTg7279+PM2fOaP0lesGCBejatSsSEhJgZWUFa2trzJw5Exs3btQqriGbPn06xo0bh+joaNjY2MDCwgJ//fUXqlWrhu+++07q9N4oJiYGhw8ffuVv48CBAzFw4EBRCkenT59GSkoK2rZtK1ohSq3471Txm3mFhYXYuHGjKDcmDRkLR2VIy5Yt4efnhx49emh8kTOEYtKqVavw448/YuzYsahZsyYiIiIwffp0gygcGepIzdJUfGTtgQMHOHGuGJVKhezsbOHuW3Z2tmir1QIDAzF69GiEhoaiRo0awod6RESEKPHVxP7S7OnpCU9PT8THx6NLly7C8ZycHNHeO9WqVYOzs7PQM+LkyZOoVq0aAgICALw6DfBt1atXD/Xq1cOBAweQmZkJa2trXLx4EcnJyaI2wT169CgiIyMRGBio0VQ9Ojr6nZuqt2nTBm3atEHv3r1hYWEBc3Nz3L59G7du3UKDBg1Ey/0///kPhg8fjsaNG8PU1BS3bt1C5cqVYW9v/869LxITE/HLL79ALpdj3Lhx2Lx5M7p164ajR4+KNq3TkLdczJ8/Hxs2bBBWgr5M234j+/fvR2RkJMqXL4/Q0FDY29vD09MTKpVKtEI4AMyZMwdffPGFsLU9KytLtOKLrifONWjQADt37kReXh6USiU/B0uBesv8uHHjkJGRASsrK7i7uyM+Ph6rVq2SOLt/p8ubKGvXrsXOnTvh4eGB9957D7Vr14aZmRnu3r2LJ0+ewMfHR5RJnXfv3oWXlxd27twJc3NzTJs2Dc7OzlrHNWQVK1ZEREQEzp49i6SkJJiYmGDYsGHCzRR9ZmFhgQcPHryyu+XevXui9Ipcs2YN9u/fj9atW+P777+Hr68vPv/8c63jqpXGjUlDxsJRGZKfn4+KFSvizz//1DhuCAUMpVKJmjVrCo+bNWsmYTZvz5BHapaGvLw8rFixQlhl9PJSa3qxxcjT01OYbHT8+HGMGzdOlNhZWVno1q0bQkNDIZPJMHjwYFGKRqXVODw/Px8hISGYOHEiPDw88PjxY/j7+2PQoEFax+7Vq5fGNCmxl4cvXLgQhYWF+OKLLzBjxgx07doVly5dEq3xpS734G/btg03b97EzJkzMWzYMDRv3hynTp0Srdm/Lu6ovvfeezAzM0P16tXx4MEDLFy4UPQ7h/82NU2fP2s3bNiAuLg4bN26FQ0aNMDRo0exZ88etGzZEhMmTNA6vkwmE5pgnzt3TrjQF7uo/Pz5c8TFxeHGjRswMzNDkyZNRGtsP27cOJw8eRJ16tTB/fv34efnJ+rEub/++gvr16+HXC7XWO1iCH0oDVXxQqn6NZfJZMjMzERcXJzeb5n39PREw4YNsX//fvzyyy+QyWRo3bo1Jk6cqPWQC3WxYtiwYUhOTkZqaipkMhkaNmwo6rWrqakpnj59KvzvkJqayonDePE+7NKli8bNMUMwZ84cDBs2DI0aNULNmjWF36fU1FRRel3GxsYiJiYG5cuXR3p6Ovz8/EQtHL3uxiS9wMJRGSJmc9rSVrt2bcTFxUEmkyE7OxsREREG0atp5cqV+PrrrzWmI0yfPh0dO3bEihUr9H6kpi4VX2V08OBBg5z2Vxp69eqF1q1b48KFC1AqlQgLCxO2YWjL0tISDx48EC7YLl68KMqXrNJqHP7NN99g6dKliImJQZs2bRAYGAhvb29RCkdubm64ceMGzp8/D4VCgc6dO+PDDz8UIesXEhMTERUVhfDwcHh4eMDPzw/u7u6ixddlU/Vff/0VP/74I7Zt2wZnZ2fMnj1blNdcrU6dOti5cyfOnj0LhUIBOzs7DB8+XKsvE8ULFNWrV9fJcvPidyfVCgsLERsbiwoVKuh14ej777/HoUOHsHLlSiQnJ2PWrFnCVrLQ0FDMnTtXq/impqbIzs5GXl4ekpKShJsE6enpom0lA4CQkBAcOnRIJ31AdD1xzt/fH15eXmjevLneb200Foa+ZT4+Ph6zZ8/G/Pnz0bFjRxQWFuLSpUuYPn06QkNDS5zM9b8qKCgA8GLF3cGDB7F//35YW1uLtlLTz88P3t7euH//PiZOnIjLly8LPR3J8HzyySc4cuQIEhISkJmZCaVSidq1a6Nt27aiXF9aWFgINyHq1q0LhUKhdcziFixYgKCgIHz77bcl3sQq64V8Fo7KgPHjx2PDhg3CMv+XGcLIy8WLF2Pp0qW4f/8+evfuDTs7OyxevFjqtP6VoY/U1KVRo0bBzMwMp06dwunTp4XjYq9KMXTDhg3D4cOH0aJFC9FjBwQEYPz48UhLS4OzszOys7NFWXquXv7/OmI2FrexsUFYWBicnZ1RoUIF0RqaRkdHIzw8HL1794ZSqcTkyZMxYcIEeHh4iBK/qKgISqUSv/76K7766ivk5+cL28nEoMum6kqlEpaWloiLi8PUqVOhVCpFzT04OBi3b9+Gu7s7VCoV9u7dizt37mjVB6d442qlUqnRuBqAKDciXr45c+3aNcyZMwc9evTAV199pXV8XYqOjtbpVrJx48bB1dUVCoUCHh4esLa2RkxMDFavXi1qf6z69esjICAAbdu2haWlpXBcm6JdaU2cs7S01GhoT6XLELfMf/PNN9i4caPGTY2WLVuibdu2WL58uSgriGfNmoV69eqhoKAAYWFhcHFxQUBAgMYAA2306NEDrVq1QkJCAoqKirB48eIy3RjbGJw8eRL379/Hp59+qrGNPTIyEl5eXlrFfvl7rNiDhtT5+fn5iRrXWLBwVAao75qsWbMG1atXlzibd1O9enWD2G/+MkMfqalLLAy9HRsbG0RHR6NNmzYaX4TE+KLbunVr7NmzB6mpqVAqlWjcuLEod4TWrVv32udkMplod2xq1KiBoKAgXL16FSEhIVixYoVoKxG3bNmCn376SWiI7evrCx8fH9EKR66urujWrRvatWuHtm3bwtHRUesLquJ02VS9S5cuGDhwICwtLdGxY0cMHz4c9vb2osQGXjS+jI6OFv5u9uzZE05OTlrFzMvLw/Dhw4Vi0cuNq8X8e6RQKBAeHo49e/Zgzpw5BjEIQddbyfr37w9bW1tkZWUJ21wqVKiAJUuWiLIqQk39+3rlyhWN49oUjkqroX23bt2wfft2dOvWTWNSlSGsrjZkhrxlPicnp8SVsK1atYJcLhflHHfv3sXatWsREhICDw8PjBs3TtTVsV5eXoiMjBQmYimVSri4uODgwYOinYNKT2hoKK5evYqmTZti/fr1mD17tjCkY9euXVpf5zx8+BDh4eGvfVz8b/S7UP/uNGvWTFhVd/78eY3HZRkLR2WAtbU1gBfLoA8fPixxNv+b162SUtP34oMhj9TUtdIaZ2/orly5goSEBI3VEWJ90b137x6CgoJw9uxZlCtXDj169MDcuXO1/nDcvn271rm9ja+//hrHjh3DiBEjYGVlhfr162t90aCmVCo1pqhVq1ZN1O0jo0aNwogRI4TiyI4dO0S9KNFlU3V/f394e3ujdu3aMDExwYIFC0TdxldUVASFQiEUMYuKirTOvbQaV//111/w9/dHw4YNER0djRo1apTKebVVGlvJatWqJTStBoBPP/1UlLjF6WJLvq4nzqnt378fwIuitRpX3+qWoW+Zz8vLg0KheOV3VKFQiLaFp6ioCI8fP8axY8cQFhaGhw8f4vnz51rH9fHxwfnz5wG8uEGm/nw1NTUV9UYEla4TJ05g3759MDMzg7e3N7744guYm5vjs88+E2VS4ZAhQ974WFsv96YFXtzMmjFjBjZt2lTme9OycFSG6HLlgq5s374dKpUK33zzDerXr49BgwbB1NQUBw8exN27d6VO718Z8khNklZGRgaCg4NRoUIF2NraYubMmaIv3545cyYcHR0REhIClUqFqKgo+Pv7Y9OmTVrF9fb2fmORRawVRxUrVoSJiQmioqLg6+uLChUqiLa94IMPPsDSpUuFFUZ79uwR9YIhPT0d8+fPR3p6Onbs2IGZM2di2bJlqFevnijxddlUXS6X49tvv0VaWhrWrVuHbdu2Yc6cOahcubIo8Z2cnODj4yNMrDp06JDWq3Z+/PFHYRVNSkoKmjdvLjy3dOlSUcbBr1mzBj/88AN8fX3h5OSEgoICjW2b+vxZW1pbyXRNF1vydT1xTs2Qp/IZKkPfMq8ebjFnzhzhWFFREZYvXy6s4NHW6NGjMXjwYNjb26NFixbo168fpkyZonVc9XXAkiVLRBusQNJT/+4AQKNGjbBhwwaMGjVKtJtvYt0cfJ2SetNOmzYNHTp0KPO9aQFAphKj/EcGQX1BpYuVC7o2aNAg7N2791+P6SOVSqUxUrNVq1YGMVKTpDV69Gi0aNECnTt3FppNi3033dnZWWM70+uO/a/UdxFLIpPJtJ72ohYaGooHDx7g2rVr+OmnnzBhwgR89NFHGhfR7+rZs2cICwvD2bNnoVKpYGdnh4kTJ4pWmBo9ejRGjRqF0NBQ7Nu3Dz/99BP2798vSk8KAHj8+DH++ecfoal6p06dRGuq/uWXX6Jr166IiIjAnj178M033yApKQkbN24UJX5RURFOnz6N+Ph44bXX9kuQm5sb9u3b98rPJT1+V8XvkhviZ21GRobGVrITJ07A0tJS1K1kupaeni78rFAocPToURQUFGDixIlaxY2Li0PTpk1LnDin7fbeNWvWYOrUqQBe3NkuvlVqypQpovSdo5IVf7+URN9XRufl5cHX1xf3799Hq1atUFRUhKtXr6JZs2YIDw8XbaJgcWKsAC2usLAQp0+fxpMnTzSO6/MwAXq98PBwnDlzBnPmzEGbNm0AAH/88QcmT56MgoIC/PHHHxJn+GZvuh5wcXERVoaWVVxxVAaUxsqF0lB8NOKJEydEb4imK4Y6UpOklZGRgc2bNwMAunbtqpOLKFtbW+zfv1/Yf/7bb7+hZcuWWsft1KnTK8cKCgpw6NAhREZGYteuXVqfAwBOnTqFffv2wc3NDRUrVsSWLVvg7OwsSuHoq6++0ukkyqysLOFusUwmw+DBg0UrGgG6bap+9+5deHl5YefOnTA3N8e0adPg7OwsWnwPDw/s27dPWCYuhuJFHF3dLxs9erTQO+nGjRsar/2SJUt0ck4xlcZWMl17+Yv+mDFjMGjQIK0KR7qeOHfixAmhcBQaGqpROLp9+7ZWsenN9L0w9G+srKywbds2nD9/HomJiZDJZPDx8RH15uTJkyexZs0ayOVyjb+dYhXCZ86ciXv37qFp06YaK1JYODJMkydPRvv27TW2fbZv3x579+7F999/L2Fmb4e9ad+MhaMyYO7cuWjRogWcnJwQGxuL5cuX6/QLkS4sWbIE/v7+ePjwIVQqFerWrYvg4GCp0yLSmXLlymn8XPyxWI4ePYrIyEgEBgbCxMREmIwVHR0NmUyGpKQkrc9x8+ZNREZGYv/+/ahcuTJ8fHy0jqmm/mBXX2wWFBRoNbK9uBs3biA3N1dnPS8sLS3x4MEDIfeLFy+KendYl1uTTU1N8fTpUyH31NRU0V534EXT84sXL6JNmzY6uWOuq1Hne/bsEQpH/v7+Gnct9f0uq7G4cOGC8LNKpUJKSorW/Vh0PXHuTUVNXb1Xybh06tSpxBs2YliyZAnmzJmD5s2b6+T9eP36dRw5ckT0uCSdkm6Uv//++6JsCVc7fPgwHBwcRL9GYG/aN2PhqAwojZULutayZUscPHgQWVlZkMlkojWjJDIUurhgO3PmjOgxgRdLz2NjY7Fr1y4kJyejZ8+eKFeuHGJjY0X97+jfvz+mTp0KuVyOrVu34sCBA6JNsDIxMUGvXr3QuHFjjQlHYvVnmjNnDsaPH4+0tDS4uLhALpdjzZo1osQGXjRVf3mylFjbpfz8/ODt7Y379+9j4sSJuHz5MpYtW6Z1XLXExERhLLl6y5e2hczS+AL+pgIAuwKUjuITHWUyGapWrYoVK1ZoFVPXE+dePheRPqlatarQK08XmjZtiszMTGGQD9Hb+P333xESEoJPP/0Ubm5uwrY4bbE37ZuxcFQGlMbKBV0pPmKxJLpukkYklZSUFDg4OAiPMzIy4ODgIGrTzvz8fISHhyM+Ph5FRUWws7PDlClTYGVlpVXcHj16oF27dhgxYgR69OgBCwsLODg4iP6laNy4cTh58iTq1KmD+/fvw8/PT7QL3FmzZokS53XatGmDPXv2IDU1FUVFRWjSpImod8502Wi3R48eaNWqFRISElBUVITFixeLOj3s7NmzosVSK/77pP5dAl4UdB4+fCj6+V5+r7MgUDrUEx1zcnKgVCpF2Zav64lzfG+QPmvfvj2WL1+O7t27a9xEEatX4bNnz9C/f3+0aNFC4zNQrJs0ZJyWL1+OZ8+eITY2FmFhYXj06BEGDBgAV1dXVK9e/Z3jVqxYERERERq9aYcNG8betP8fC0dlEC9SiPSfuiG2Li1evBjly5cXVovs3r0bCxcuREhIiFZxXVxccOTIETx9+hSPHj1Cv379xEj3FRcuXIClpaXQlFgmkyExMRENGzbU6gvj6dOnkZKSgrZt28LW1lasdDUEBARoPJbJZLC0tETTpk3h6en5zkUkdU+7lJQU2NraYsaMGaL3tHu5oJ+cnCzkrk0T67y8PGzYsAE3btyAra0tRo4cKVoxrTR+n/jZKr07d+5g2rRpuHPnDlQqFerUqYPVq1ejcePG7xxT1xPnkpKS8OGHHwJ4UchUjyYvPp2ISCoJCQkAXowpV5PJZKIVdsaPHy9KHCp7LC0tUbduXbz//vu4ffs2rl+/jpEjR8LLy0tYtfwu2Jv29ThVrQxo1aqVRsPLjIwM1KpVy2DGjRKRbpQ0Qc3R0RExMTFaxy4qKsJvv/2GvXv3CmOOV6xYgT59+ojW2H7kyJG4evUqunTpApVKhfPnz6Nu3brIycnBlClT3mnb2po1a7B//360bt0aly9fhq+vr7A1RUzz58+HXC4Xtg7HxMRAoVCgZs2ayM3Nfec+dKUxjW/27Nm4ffs2BgwYAAD45ZdfULFiRZiYmKBRo0aYPXv2O8WdMmUKVCoVOnfujOPHj6Nx48aijWm+d+/eG58Xo/dT8c9a9ecs8N9VTYmJiVqfg95s1KhR8PLyQv/+/QG8+L3auXOnsBLpXRnDxDkibYi5io9IW6tXr8bPP/+MevXqwd3dHf369YOFhQVycnLg4OCAc+fOSZ2iUeKKozKgNO606oq3t/cb77hxKSvRu1OpVMjOzhYuBLOzs0Ur6piamsLBwQEODg549OgRDhw4gG+//RZLly7FyZMnRTmHSqXCgQMHhC/9GRkZmDt3LrZv3w5vb+93KhzFxsYiJiYG5cuXR3p6Ovz8/HRSOEpKSkJUVJTwWN1wd+3atVpNKCuNnna3bt1CRESEsBpoyJAh8Pb2RmRkJJydnd+5cJSSkiIULd3c3ODl5SVazsOHDxdWcajJZDI8fPgQhYWFojSCN+TPWmORlZUlFI2AF4VwMfpSlNbEuYMHD+Lvv/+Gr68vYmNjDbInJRmXklbxrVmzBo0aNdIqrnpl3cvE6GlHxs/ExARbt25F/fr1NY5XrFgRmzZtkigr48fCURlgyONG/fz8pE6ByGiNHDkSnp6eQl+g48ePY9y4cVrH9fb2xvbt2/Htt99i4sSJqF69OkaNGoVRo0bh6tWrWsdXy8zM1FgpUqtWLWRmZqJixYrv3IzYwsJCaIRbt25dKBQKUXJ9WV5eHh4+fIiaNWsCAB49eiRMfyoqKnrnuKXR0y47OxsKhUIoHBUWFiIvLw+Adk2gi/fPsLKyEq2ICbza8yk3NxcrV67EqVOnEBQUJMo5DPmz1liYm5vj2rVr+OijjwAAV69eFX6f9V1oaCgePHiAa9euYcyYMYiKikJycjLmzJkjdWpUhgUGBmLMmDEaq/gWLFig9Sq+5ORkMdKjMurvv/9+pWg0YsQI/PDDD6I1yqZXsXBEeq34eNE//vgDN27cgLu7O65cuSJaYz6isqpXr15o3bo1Lly4AKVSibCwMHzwwQdax7179y5Wr16NqKgoKJXKV54Xa6SpuoePk5MTlEolDh06BFtbW/z222/v3OD75TugYhYvivPz88OgQYNga2sLpVKJq1evYt68eQgLC8Mnn3wi2nl00SNl2LBhcHd3R8+ePaFSqXDixAkMHz4cW7duRYsWLUQ7j676u8THx2P+/Pno2rUrDhw4gIoVK+rkPFT65s2bBz8/P2Hy6pMnT7B69Wppk3pLp06dwr59++Dm5oZKlSphy5YtcHZ2ZuGIJKWrVXxqBQUF+M9//gMbGxscPHgQf/31F8aOHYtq1aqJdg4yHpMnT0ZSUhIyMzM1BsgUFRWhdu3aEmZWNrBwRAbhhx9+wLFjx5CZmYn+/fsjMDAQHh4eGD16tNSpERmsYcOG4fDhw6J+2QeAb775BnFxcaLGLMnixYuxa9cuREZGwtTUFF26dIGXlxdOnz6N4ODgd4r58OFDjebPLz8Wa5JjkyZNsH//fvzxxx8wMTHB4sWLUa1aNXTs2FH40vsuSmMa38CBA9G5c2fEx8fDxMQE69atQ/PmzZGamqrVtr7U1FT4+Pi89rG2W5Pz8vKwYsUKYZWRejoWGYe4uDg0a9YMsbGx2LhxI86dO4fu3bujZcuWUqf2VkxMTAD8t2BaUFAgHCOSiq5X8c2aNQv16tXD8+fPERYWBhcXFwQEBGDDhg2inYOMx4oVK/DkyRMsXbpUoweimZmZVtPU6O2wOTYZBFdXV+zevRuDBw9GdHQ0cnNz4enpKUoTX6Kyatq0afj000/Rpk0bWFpaCsfFaBQMvGggq6teIMCLRtDqfj5ieXli2MvEKhx99tlnOHz4sCixiktPT3/j82Jsp9JV7ufPn3/j88VXoP6viq8y8vf3R4UKFd45FumfzZs3IyYmBitXroRCocCQIUMwb948JCUlwdTUFPPmzZM6xX+1ceNGXLt2DYmJifDx8cGBAwfQp08fTJgwQerUqAy7fPkypk+fjipVqkClUkEul2PVqlX4+OOPRYnv7u6OqKgohISEoHLlyhg3bpxwjOhl6iLm+fPnS1yVzN0ousUVR2QQTExMNMYyW1hY6GwLCVFZceXKFSQkJLzSMFiMVSkXLlzAli1bMGPGDMhkMrRq1QqTJk1Chw4dtI6tlp+fj/v37+P9998XLaa6MHT69OlXVqT88ssvop2nWbNmCA8PR9u2bTWKdtpe9KgLQ0FBQViwYIHGc/7+/li5cqVW8YEXTU2jo6NFLziqC0MbNmx4ZUTzqlWrtCocjRo1CmZmZjh16pQw5Q8Ap4saif379yMyMhLly5dHaGio0GxepVLB0dFR6vTeyrhx43Dy5EnUqVMH9+/fh5+fn9B/jkgqH3/8MWJjY5GamgqlUonGjRtrXI9rq6ioCI8fP8axY8cQFhaGhw8fCv3+iF62c+dOLFmyBGFhYa88J5PJODRJx1g4IoPQqVMnrFy5Evn5+Th27BgiIyNhZ2cndVpEBikjIwPBwcGoUKECbG1tMXPmTFFH7MbHx2P27NmYMGEC5s2bh8LCQly6dAnTpk1DaGioaCOss7KyYG9vj+rVq8PCwkKUIkBMTAwKCgqwbt06fPnll8JxhUKBDRs2oG/fvmKkjidPnuDcuXMaI2PFuOiZN28e7ty5g6tXryIlJUU4rlAo8PTpU61iq125cgVXrlzROCZG8SU0NBSPHj3C8ePHkZqaKhxXKBRISEjA9OnT3zk2C0PGTSaTCdtnzp07J2yZ1FWfLF1QF3u7d+8uHBOr2Ev0vwoLC4Ofnx8CAgJKfH758uWinGf06NEYPHgw7O3t0aJFC/Tr1w9TpkwRJTYZnyVLlgCA1s3Z6d2wcEQGYfbs2di9ezc++OADREdHo2fPnqKOaiYqS+bOnYsWLVrAyckJsbGxWL58uWgXgcCLHkcbN27Ehx9+KBxr2bIl2rZti+XLlyMiIkKU8/zf//2fKHGKy83NxZ9//onc3FyNoo6pqSmmTZsm2nl0ddEzYcIEpKenY+nSpRrb6kxNTdG0aVNRzvHyhDKx9O3bFzdv3sTZs2c1VheZmppi0qRJWsV+9OjRayet7N+/nxPRDJypqSmys7ORl5eHpKQkYbVgeno6zMz0+1L3dcXeoqIiZGdnS5gZlWXqnkbarPR8G05OTnBychIex8TEcEcB/au//voL69evh1wu11g1zxVHusUeR2QQcnNzER0djWHDhiEjIwO7du3CuHHjDGbMLpE+GThwIH7++WcAL0apu7q64tChQ6LFd3V1RXR09L+eW1sFBQU4ceIEcnNzAbz4onX37l1R7lbGx8ejS5cuwuOcnBxRp29dvnwZGzZsQF5eHlQqFZRKJe7duydqUSYzMxPW1ta4ePEirl+/Dnd3d42tZe8qNTUVO3bs0Mj97t27ohUEnz59CgsLC5ibm+P27du4desWevTooVWjYDc3N+zbtw8A4OXlhcjIyBKfI8N05MgRBAcHQ6FQwN7eHosWLUJMTAxWr16NSZMmwdXVVeoUX+vu3btCsbd4s1d1sVebZvlEYtDVZwkAnDx5EmvWrHmlAMBVovQmTk5O8PLyQvPmzTVWluq60FnW6fdtGKL/b8aMGcKY8AoVKkCpVGL27Nkl7nElojcrV66cxs/FH4shLy8PCoXilTv9CoUCCoVCtPNMnz4dcrkcaWlp6NChA86dO4d27dqJEjs/Px8hISGYOHEiPDw88PjxY/j7+2PQoEGixJ87dy5Gjx6Nffv2wdvbG7/88ouo058WLlyIwsJCfPHFF5gxYwa6du2KS5cuITQ0VOvY06dPR8+ePfHHH3/Azc0NR48eRfPmzUXI+oVt27bh5s2bmDlzJoYNG4bmzZvj1KlTGl+q/1fFv5C83D+D988MX//+/WFra4usrCzY2NgAeHGtsGTJEtG2xuqKhYUFOnfujPXr17/yXF5eHgtHJCldfpYAL7YezZkz55UCANGbWFpaYvjw4VKnUeZwzicZhHv37gnbRCpWrIhp06YhLS1N4qyIjIPYF2vdunV75aKyqKgIy5cvR8+ePUU7z/Xr17Ft2zb06dMHY8aMwc6dO/91qtjb+uabb+Dk5ISYmBi0adMGx48fx44dO0SJDbwYcezu7o5OnTrhvffeQ3BwME6dOiVa/MTERCxduhSHDx+Gh4cHli1bhlu3bokSu7CwEF9++aUw6nzTpk24cOGCKLGBF3ealy1bhp9//hnOzs7YsmUL/vzzT61iFn+Pv/x+55cV41CrVi2haAQAn376qd4XjQAIBdHhw4fD29v7lX9EUtLlZwkAVK1aFb169UK9evVQt25d4R/Rm3Tr1g3bt2/HrVu3cO/ePeEf6RZXHJFBkMlkuH79urDq6ObNm3rft4BIX6WkpMDBwUF4nJGRAQcHB9EmTM2cORO+vr7o06cPWrVqhaKiIly9elWYJCaW6tWrQyaToXHjxrh+/TpcXV1RUFAgWnwbGxuEhYXB2dkZFSpUQGFhoWixLSws8OTJEzRu3BhXrlxBly5dUFRUJFr8oqIiKJVK/Prrr/jqq6+Qn5+P/Px8UWKXL18eBQUFaNSoEa5duybqpDwAUCqVsLS0RFxcHKZOnQqlUila7kT6ZsOGDYiLi8PWrVvRoEEDHD16FHv27EHLli0xYcIEqdOjMk6XnyUA0L59eyxfvhzdu3eHhYWFcJxj1elN9u/fDwDYsmWLcIwTUnWP37zJIMyZMwdffPEFatWqBeDFNKWQkBCJsyIyTLGxsTqNb2VlhW3btuH8+fNITEyETCaDj4+P6AWG5s2bIygoCEOHDsXMmTORmZkp2uqRGjVqICgoCFevXkVISAhWrFih9bj54kaOHIlp06YhLCwMnp6eOHjwIFq1aiVafFdXV3Tr1g3t2rVD27Zt4ejoKNpAAWdnZ/j6+iI0NBReXl44efKk8LdZDF26dMHAgQNhaWmJjh07Yvjw4bC3t9cq5r1794TpQMV/Vj8mksr333+PQ4cOYeXKlUhOTsasWbMwb948JCUlITQ0FHPnzpU6RSrDdPlZAgAJCQkAXjQ7VuNYdfo3uhrSQW/G5thkEH777Td88sknuHHjBszMzNCkSROYm5tLnRYRvYF6vHRxYo6XLioqwqVLl9ChQwccP34cZ86cwc2bNzXuQL2rnJwcHDt2DO3atUODBg0QEREBFxcXURtkq1d45eXlITU1FR9++KGo26aUSqXQUPrx48eoVq2aaLHVzcIfPHiAxMREdOvWTdRhBffu3UPt2rVhYmKCpKQkjQl97+Lfml+7ublpFZ/oXTk7OyMyMhLly5dHaGgo7t27h1WrVkGlUsHR0RGHDx+WOkUq44p/lmRlZaFq1aqinyMnJwdKpRLvvfee6LHJ+BS/+VOcmBOC6VVccUQGISQkBIcOHRL1jjwR6cbrxksrFAo8ffpUtPOYmpoKq5js7e1hb28vWnPsihUrwsTEBFFRUfD19UWFChVELRoB/+2tY2VlhZYtW6Jdu3Za9/JRS09Px/z585Geno4dO3Zg5syZWLZsGerVqydKfPVrUbt2bdSuXRtOTk44ePCgKLHlcjm+/fZbpKWlYd26ddi2bRvmzJmDypUrv3PM4oWhgoKCVya2EUlFJpMJRddz587h888/F44TSS0uLg4XL17U2aCIO3fuYNq0abhz5w5UKhXq1KmDNWvWoFGjRqLEJ+NUfHqaQqHAr7/+iiZNmkiYUdnAwhEZhPr16yMgIABt27bVGAGqzyN2icqqCRMmCOOlJ0+eLBxXj5fWJbEW0YaGhuLBgwe4du0axo4di6ioKCQnJ2POnDmixC+JmAuAAwMDMXr0aISGhqJmzZoYOHAg/P39ERERIdo5irt7965osRYsWICuXbsiISEBVlZWsLa2xqxZs7Bx40atY3/zzTeiT2wj0oapqSmys7ORl5eHpKQkdO3aFcCL4i97OZLUwsPDsXTpUmFQRGBgILy9vUUrHAUGBmLMmDHo378/ACAmJgYLFizA9u3bRYlPxunlVcIeHh4YOnSoRNmUHZyqRgZBvSz2ypUrOHfunPCPiPRPvXr10LlzZxw4cACNGjVCp06dYGJiguTkZI3Cry6IdZf+1KlTCAkJgYWFBSpWrIgtW7bg999/FyX264i5wiArKwvdunUT4g4ePBg5OTmixX+ZmLnfvXsXXl5eMDExgbm5OaZNm4YHDx6IElsXE9uItDFu3Di4urpi8ODB8PDwgLW1NWJiYjBy5EiMHj1a6vSIYGNjg99++w329vaiD4rIysoSikYA4OjoiCdPnogWn8qGmzdvIjMzU+o0jB5vZZBBKGnP6rNnzyTIhIje1sKFC1FYWIgvvvgCM2bMQNeuXXHp0iWEhoZqFdfb27vEQoVKpcLz58+1iq2m7uegPk9BQYFwTBuva8SsUqlEXXFkaWmJBw8eCPlfvHjRYPrCmZqa4unTp0Luqamporz2ACe2kf7p378/bG1tkZWVBRsbGwBAhQoVsGTJEnTu3Fni7Kis0/WgCHNzc1y7dg0fffQRAODq1aui9ssj42RjYwOZTCZcN1WrVg3Tp0+XOCvjx8IRGYTjx49jzZo1yMvLg0qlglKpxLNnzxAfHy91akT0GomJiYiKikJ4eDg8PDzg5+cHd3d3reP6+fmJkN2b9e/fH1OnToVcLsfWrVtx4MABDBw4UOu4w4cPf+1zYjYcnTNnDsaPH4+0tDS4uLhALpdjzZo1WsV8+UJNV/z8/ODt7Y379+9j4sSJuHz5MpYtWyZKbF1MbCPSVq1atTQmE3766acSZkP0X19//TWOHTsGHx8fWFlZoX79+qJ+Bs+dOxd+fn6oUqUKVCoV5HI5Vq1aJVp8Mk7JyclSp1AmcaoaGYQ+ffogKCgIW7Zsga+vL44dO4b8/HwEBgZKnRoRvYaLiwv27t0Ld3d3fPXVV2jRogXc3d0RExMjdWpv5eTJkzhz5gyUSiXs7OzQq1cvqVP6nxQWFiI1NRVFRUUGN4ny8ePHSEhIQFFREdq2bYsaNWqIEve3335DixYtUKtWLZiamooysY2IyNjExcWhV69eiI6OLvF5MXuMqj+rlEolGjdubFCfVSSNx48f49ChQ5DL5RrHi/fVJPFxxREZhEqVKsHOzg5//vknnj59ilmzZsHR0VHqtIjoDVxdXdGtWze0a9cObdu2haOjI7y8vKRO661cuHABlpaWwmoUmUyGxMRENGzYUKtxwa8bIasm1ijZl88jk8lgaWmJpk2bwtPT850uzMPDw9/4vFgXbC+fR90bq2nTpujZs6dWsdUTOtVYNCIielViYiJ69er12n6i2haOwsLC4Ofnx7Hq9E7Gjh2LFi1aoG7dulKnUqawcEQGwdLSErdu3ULTpk1x/vx52NnZidqcj4jEN2rUKIwYMULoT7Njxw5Uq1ZN4qzezjfffIOrV6+iS5cuUKlUOH/+POrWrYucnBxMmTLlnbetqUfIxsXFITc3F87OzjAzM0NMTAwqVaokWv6mpqaQy+XCxX1MTAxyc3NhYmKChQsXanVRnpCQgAcPHqB///4wMzPD0aNHRb14S0tLw+3btzFgwAAAwC+//IKKFSvijz/+wPnz5zF79ux3js0JnURE/+7LL78EoLsCjrqnUfGx6kT/CxYXSx+3qpFBOH/+PCIiIhASEoKhQ4ciLS0NHh4e8Pf3lzo1InrJggULEBQUVGITa5lMhh9++EGizN7eiBEjsHz5cqEJaEZGBubOnYu1a9fC29sb+/bt0yq+p6cnIiMjhaKaUqnE4MGDsWfPHq1zBwB3d3dERUUJj1UqFTw9PbFnzx44OzvjwIED7xx7yJAh2LJli9DA9Pnz5/Dx8UFkZKTWeQMvXpuIiAhhVVRBQQG8vb0RGRmpde68u01E9PaOHDmCjRs3vrIl6NdffxXtHJmZmbC2tsbFixdx/fp1uLu763wCKxm27777DjVq1ICdnR1MTU2F42I2bqdXccURGYROnToJdyWioqIgl8tRuXJlibMiopKot6O93EBTpVLhq6++kiKl/1lmZqbGBUitWrWQmZmJihUritIc+unTp3jy5ImwAuuff/5BXl6e1nHV8vLy8PDhQ9SsWRMA8OjRI2HiXFFRkVaxs7KyNAqChYWFoo5Pzs7OhkKhEApHhYWFwmuj7WvPCZ1ERG9v5cqVCA4O1tkXcl1NXyXjlpeXh2XLlmkMFZHJZKIWNOlVLByRXktJScGCBQuQkpICW1tbLF68GHXq1GHRiEiPtWrVCkDJS9AfPHhQ2um8E1tbW8yYMQNOTk5QKpU4dOgQbG1t8dtvv8HKykrr+L6+vnB2dka7du2gUqlw+fJlzJ8/X4TMX/Dz88OgQYNga2sLpVKJq1evYt68eQgLC8Mnn3yiVWxPT0+4u7ujR48eAF5MvRwxYoQYaQMAhg0bBnd3d/Ts2RMqlQonTpzA8OHDsXXrVrRo0UKr2JzQSUT09ho0aID27dsLq2PFpqvpq2Tc4uLiEB8fz5VppYxb1Uivff7553B0dETnzp3x888/49atW1i3bp3UaRHRO2rXrh3+/PNPqdP4VwqFArt27cLp06dhamqKLl26wMvLC6dPn0bTpk1Rr149rc+RmZmJS5cuQSaToX379qhevboImb+QnJwMa2tr/PHHHzAxMYGtrS2qVauGJ0+eoEqVKlrFfvz4Me7du4fz589DJpOhS5cusLGxESfx/x//4cOHiI+Ph4mJCbp06YLmzZsjNTUVderU0WriDid0EhG9vRMnTmDTpk3o2LGjxpYgsYYhGPr0VZLG+PHjsXjxYtSqVUvqVMoUrjgivZaTk4Phw4cDAKZNmyY0SyUi0qXx48dj8+bNwt8ftU8//VSU+NnZ2Th69CiePHkClUqFGzduABDvYnzatGk4fPgw+vTpo3Fc26IR8GJF0OHDh4WVZWJTx//ggw80jjdq1Ejr2JzQSUT09r777js0btxYo2gkJkOevkrSKSwsxIABA9C8eXOUK1dOOL5t2zYJszJ+LByRXjMz03yLFv/jQET6qaSm2MCL/jTqPjv6Lj8/H/fv38f777+vk/hTpkxBpUqV0Lx58xJfK201a9YM4eHhr0wP69ixo9axbWxsEB0djTZt2mjEFqsHhi7jc0InEdHbKyws1OnwgJenr0ZERGj0rSEqia+vr9QplEksHJFee3knpS6+YBGRuF5uim2IsrKyYG9vj+rVq8PCwgIqlUrUxov//PMPtmzZIkqskjx58gTnzp3DuXPnhGMymUyUu3FXrlzBlStXNI6J+droMv7UqVOxZs0ahISEYOPGjYiMjISHh4fWcYmIjFHXrl2xY8cOdO/eXePmrVg3CuLi4nDx4kVMnDgRHh4eePz4Mfz9/TFo0CBR4pNx6tSpE65fv47s7GypUylT2OOI9JqNjQ1kMpnwpe3l/5uUlCR1ikRkhNLT00s8XrduXVHiz549G1988YWovYHof8cJnUREr2dvb//KMTFvFLi7u2Pp0qVITEzExYsXERgYCG9vb+zdu1eU+GScpk+fjmvXrsHa2lo4JtbNMXo9rjgivZacnCx1CkRUBtWsWRMnTpxAbm4ugBcj7O/evYspU6aIEj8lJQVubm46W9F0+fJlbNiwQWN62L1793D8+PF3jhkWFgY/Pz8EBASU+LxY2xlSU1OxY8cOjdzv3r2LiIgIrWOnp6dj/vz5SE9PR0REBGbMmIFly5aJ0uyciMjYaPOZ8bZsbGwQFhYGZ2dnVKhQgduH6V8lJSUhJiZGZ723qGS6ma1IJLLQ0FAUFRUJjzMzM7m/lYh0Zvr06di2bRtWr16NkydPYvXq1bh586Zo8cPDw3Hs2DFERkZi27Zt2L59u6h3yubOnYvevXujqKgIw4YNQ61atdC7d2+tYn700UcAXiwRL+mfWKZPn4733nsPSUlJ+PDDD3Hv3j00b95clNiBgYEYPXo0rKysUKNGDQwcOBD+/v6ixCYiMhZr1qwRfj59+rTGc2LdQAGAGjVqICgoCFevXkX37t2xYsUK0bbBkfFq27Ytbt++LXUaZQ4LR2QQ5HI5PDw88PfffyM6Ohqenp7o3Lmz1GkRkZG6fv06tm3bhj59+mDMmDHYuXPna7evvYs6dergxIkTWLlyJZYuXYpff/1V1Ebc5ubmcHd3R6dOnfDee+8hODgYp06d0iqmesuCm5sb+vXrBzs7O3Tu3Fn4J5bCwkJ8+eWX6N69O1q2bIlNmzbhwoULosTOyspCt27dALxY1j548GDk5OSIEpuIyFicOHFC+Dk0NFTjOTG/sH/99ddo3bo1tm3bBisrK9SvXx+rVq0SLT4ZJzs7OwwcOBA9e/aEg4MD7O3t4eDgIHVaRo9b1cggBAUF4dChQ3BxcUHVqlWxc+dO1K9fX+q0iMhIVa9eHTKZDI0bN8b169fh6uqKgoIC0eIHBwfj9u3bcHd3h0qlwt69e3Hnzh3MmzdPlPgWFhZ48uQJGjdujCtXrqBLly4aqza1ER4ejs2bN6Nq1aoaPefE2mZXvnx5FBQUoFGjRrh27Ro6dOigdcy8vDxYWVnB0tISDx48EAYtXLx4Eebm5lrHJyIyJsVb4OpiUE1cXBx69eqFY8eOAQAuXbqES5cuoUKFCjh69ChcXV21PgcZrw0bNuCHH37g6rRSxsIRGYSoqCisW7cOU6dOxX/+8x9MmTIFS5cuxYcffih1akRkhJo3b46goCAMHToUM2fORGZmpqhTHU+fPo3o6GhhBHHPnj3h5OQkWvyRI0di2rRpCAsLg6enJw4ePIhWrVqJEnvv3r04fvy4zkYmOzs7w9fXF6GhofDy8sLJkydRq1YtrWK6uLhg+fLlCAgIwPjx45GWlgYXFxfI5XKsXbtWpMyJiIyPLiYaJyYmolevXhqTP4tj4YjepGrVqujQoQOnbZcyFo7IIOzatQvff/89mjZtCgD47bffMGnSpFJp2kdEZc+iRYtw6dIlNGvWDF9++SXOnDmD6tWrixa/qKgICoVCWO1SVFQkapPHzz77DP3794dMJkNUVBRSU1NFK7RbW1ujUqVKosQqyfDhw+Hq6oqKFSti+/btSExMFLaXvauFCxciICAADg4OiIiIwP3791FUVIQmTZpwxRER0Ut0/YX8yy+/BCDeUAUqWxo1aoTBgwfjk08+Qbly5YTjkydPljAr4ydTvbz+kEgPKZVK4c68WkZGhtZ3oYmI3la7du3w559/ihJr/fr1+O233zBgwAAAwKFDh9CzZ0+dNv3XNv/w8HAAQEJCAh49eoQePXpoFLt0ecHm5OSEgwcPahUjPz8fa9euxZkzZxAYGKixxJ3L3YmI/svGxkYoHqm/KhbfmpyUlCTKeY4cOYKNGzdCLpdrHBdr6zMZJ/X1yMtYONItFo7IIBw/fhyrV69Gfn6+MJ752bNniI+Plzo1IiojbG1tcenSJdHi/f7774iPj4dKpUKXLl3w6aefiha7JNrmb29vj0GDBr32eV1esIn12ufn5yMgIACnT5/Ge++9J3p/JiIienu9evVCcHDwK8X7unXrSpQRGYrHjx/jypUrKCoqwscff4waNWpInZLR41Y1MgjLly9HUFAQtmzZAl9fXxw7dgz5+flSp0VEZYiYS/czMjJw7tw5+Pv7486dOwgLC8NHH32k0wsfbfN/7733JLubJ1Yz1qCgIHTr1g1xcXGoWLGiCJkRERmnwsJC5ObmokqVKjh8+DCeP38OU1NTDBw4ULTPwwYNGqB9+/av7CogepOTJ09i7ty5+Pjjj6FUKhEYGIilS5eiV69eUqdm1Fg4IoNQqVIl2NnZ4c8//8TTp08xa9YsODo6Sp0WERkZb2/vEi+IVSoVnj9/Ltp5Zs6cKWxTq1WrFjp06IDZs2fj+++/1yruvXv3SjyuUqlemYzzvzLkJpRffvkl/vrrLyxduhRdunSROh0iIr128+ZNjB07Fr6+vhg8eDBCQ0PRqVMnJCcn49mzZ/D09BTlPF988QV8fHzQsWPHUtv6TIZv9erV+PHHH4UJ23fu3MHkyZNZONIxFo5Ir+3btw9ubm6wtLTErVu30LRpU5w/fx52dnYoLCyUOj0iMjJ+fn6lch65XI4hQ4YAAMzNzTF48GDs3LlT67jDhw9/7XPaTkFLSUmBg4PDK8fF2u6l7qmhix30NWvWxIEDB2BlZSV6bCIiY7N8+XLMmzdP+JtfqVIlLF++HHfu3MGMGTNEKxx99913aNy4sajDIcj4KRQKoWgEAPXr14dSqZQwo7KBhSPSa9u2bYObmxumTp2KNWvWICQkBBs3bkRkZCTc3d2lTo+IjEynTp1K5TyWlpY4ceKE0NfozJkzKF++vNZxdTlpsmHDhti4caPO4icnJ+ss9oIFC3QWm4jI2Ny5c0fjRoH6xkP9+vWRnZ0t2nkKCws5WY3+Z3Xq1MHWrVvh4eEBANizZw/7YpUCFo7IIHTq1En4QhcVFQW5XI7KlStLnBUR0bv56quvMGvWLMyePRsymQy1a9dGcHCw1nEDAgLe+Lw2F+jlypXT6YXZ66akqHHrAhGRNLZs2SL8XHz8uba6du2KHTt2oHv37hpxOemS3mTp0qUICgrC+vXroVKpYGdnh8WLF0udltFj4Yj02uu2RqhxEg4RGaIPP/wQP//8M7KyslCuXDnRGjWrC+xxcXHIzc2Fs7MzzMzMEBMTg0qVKmkVu127dmKk+K8SEhLw4MED9O/fH2ZmZjh69CjvJBIRlaKGDRvi5MmT6N69u8bx33//HQ0aNBDtPD///DMAaPT346RL+jfVq1fHmjVrALxYtSZmMZNeT6bSRTMBIpEMGDDgjVsj+GWCiAxReno65s+fj/T0dERERGDGjBlYtmwZ6tWrJ0p8T09PREZGCpNqlEolBg8ejD179ogSX5eGDBmCLVu2CFv3nj9/Dh8fH0RGRkqcGRFR2fDXX39h9OjRcHd3R8eOHQEAf/75J6KiovDDDz+gadOmEmdIZdHz588RGBiI3r17o0+fPgAAX19fVK5cGUFBQTA3N5c4Q+PG2Yek19RbI173j4jIEAUGBmL06NGwsrJCjRo1MHDgQPj7+4sW/+nTp3jy5Inw+J9//kFeXp5o8XUpKytLY4JbYWGhxn8LERHpVsuWLbFz505kZ2fj66+/xtdff41//vkHERERohSN1KtFAOD06dMaz02ZMkXr+GScVq5cifLly+OTTz4RjoWGhsLc3FyU7f70ZtyqRnqttLZGEBGVpqysLHTr1g2hoaGQyWQYPHgwIiIiRIvv6+sLZ2dntGvXDiqVCpcvX8b8+fNFi69Lnp6ecHd3R48ePQC8aPg9YsQIibMiIipbGjVqpLO+MSdOnMDUqVMBvPji37VrV+G527dv6+ScZPguXLiA/fv3C6upAaBixYoIDAyEq6urdImVESwckV4LDAyUOgUiItFZWlriwYMHwsqaixcvirrE2tXVFZ988gkuXboEmUyGRYsWoXr16qLF16VBgwbBzs4O58+fh0wmw9q1a2FjYyN1WkREZYYuBy0AQPFOKS93TSm+4pSoOFNTU42ikVq5cuXY56gUsHBERERUygICAjB+/HikpaXBxcUFcrkca9euFS1+dnY2jh49iidPnkClUuHGjRsADGMy2bBhw3D48GG0atVK6lSIiMok9aAFAAgLC4Ofn5/OzsVCEb2tKlWqIDExEa1bt9Y4npiYCEtLS4myKjtYOCIiIipFcXFxaNasGfbs2YONGzfi3Llz6NmzJ1q2bCnaOaZMmYJKlSqhefPmBndRbmNjg+joaLRp00bjQpDjmYmISoebm5vw8w8//KDxWAyG9rlE+mHq1KmYMGECPD098dFHH8Hc3ByJiYnYuXMnQkJCpE7P6HGqGhERUSnZvHkzYmJisHLlSigUCgwZMgTz5s1DUlISTE1NMW/ePFHO4+TkhIMHD4oSq7TZ29u/cozjmYmIpOHm5oZ9+/aJGtPGxkYoHqm/ispkMqhUKshkMiQlJYl6PjIeycnJ+P7775GUlASZTIZWrVph5MiRaNGihdSpGT2uOCIiIiol+/fvR2RkJMqXL4/Q0FDY29vD09MTKpUKjo6Oop3nww8/RHJyskH2Bjp+/LjUKRARkQ4lJydLnQIZKBsbG05QkwgLR0RERKVEJpOhfPnyAIBz587h888/F46LKSUlBW5ubqhevTosLCyEu7j6vGpH3UfjdU1ZtW3GSkREbyc8PFz4+eHDhxqPAXH65RUWFiI3NxdVqlTB4cOH8fz5c5iammLgwIHcykakh1g4IiIiKiWmpqbIzs5GXl4ekpKShBHE6enpMDMT7yP55Yt8Q/DRRx8B0GzKSkRE0hoyZIjoMW/evImxY8fC19cXgwcPRmhoKDp16oTk5GQ8e/YMnp6eop+TiLTDHkdERESl5MiRIwgODoZCoYC9vT0WLVqEmJgYrF69GpMmTYKrq6so51GpVNi5cyfOnj0LhUIBOzs7DB8+vMQxtvooLy8PcrlcY0wzm2MTEZWeiIgIWFtbo0+fPvDw8MDjx49hZmaGTZs2oWHDhlrFHjNmDIYOHQoHBwcAgKurK6Kjo3Hnzh3MmDEDu3fvFuM/gYxYYWEhbt26haKiIjRv3lzUm29UMr7CREREpaR///6wtbVFVlaW0H+oQoUKWLJkCTp37izaeYKDg3H79m24u7tDpVJh7969uHPnjmjNt3UpPDwcmzdvRtWqVTWaperzNjsiImOyceNGxMfHIzAwEADw/PlzbN++HXFxcdiwYQOWLVumVfw7d+4IRSMAqFq1KgCgfv36yM7O1io2Gb/ExERMmTIFVapUgVKpxD///INvvvkGbdu2lTo1o8bCERERUSmqVasWatWqJTz+9NNPRT/H6dOnER0dLaww6tmzJ5ycnEQ/jy7s3bsXx48fF75IEBFR6dq3bx/27NmDChUqAHixzbpu3boYOnQo+vXrJ/r5tmzZIvxcrlw50eOTcVm6dClWr14tFIouX76MoKAg7NmzR+LMjJthrFknIiKit1ZUVASFQqHx2NTUVMKM3p61tTUqVaokdRpERGWWqampUDQCgAkTJpR4/F01bNgQJ0+efOX477//jgYNGmgdn4xbXl6exuqijz/+GM+fP5cwo7KBK46IiIiMjJOTE3x8fDBgwAAAwKFDhzBw4ECJs3ozdUPv9957D15eXujRo4dGsUuMKT5ERPTvlEolcnJyULFiRQAQVhk9ffpUlF55U6dOxejRo+Hu7o6OHTsCAP78809ERUXhhx9+0Do+GbfKlSvj2LFj6N27NwDg2LFjqFKlirRJlQFsjk1ERGSEfv/9d8THx0OlUqFLly462RInJnt7ewwaNOi1z7NwRERUOr777jtcvXoVK1euFIpHubm5mDNnDtq1a4dRo0ZpfY7U1FR8//33uHz5MgCgdevWGDdunNaNt8n4paamYtasWUhLSwPwojdWSEgIGjduLHFmxo2FIyIiIiOTkZGBbdu2YdasWbhz5w7CwsIwe/Zs1KhRQ+rUXks9VYeIiKRVVFSERYsW4eeff0bTpk0hk8nw999/w8XFBYsWLZI6PSrjdu3ahSFDhiAvLw9KpVIobpJusXBERERkZLy9vTFgwAAMGTIEBQUFiI6OxpEjR/D9999Lndprubm5Yd++fVKnQURE/19GRgYSEhIAAK1atcL7778vStyAgIA3Pr98+XJRzkPGaeDAgfj555+lTqPMYY8jIiIiIyOXyzFkyBAAgLm5OQYPHoydO3dKnNWbpaSkaIxnVlOpVJDJZPj1118lyIqIqOyqVasW+vTpI3rcTp06CT+HhYXBz89P9HOQ8apduzZ8fHzQtm1bWFhYCMe5pV23WDgiIiIyMpaWljhx4oTQ1+jMmTMoX768xFm9WcOGDbFx40ap0yAiIh1zc3MTfv7hhx80HhP9m48//ljqFMokFo6IiIiMzFdffYVZs2Zh9uzZkMlkqF27NoKDg6VO643KlSuHunXrSp0GERGVIplMJnUKZGB8fX1x4sQJODg44PHjxzh+/Djc3d2lTsvosXBERERkZD788EP8/PPPyMrKQrly5QyicWS7du2kToGIiIj03IIFC6BUKoXt7efOnUNCQgIWL14scWbGjc2xiYiIjEx6ejrmz5+P9PR0REREYMaMGVi2bBnq1asndWpERFTGhYeHCz+rJ2QVx1419CZOTk44ePDgvx4jcZlInQARERGJKzAwEKNHj4aVlRVq1KiBgQMHwt/fX+q0iIiINLxcNCL6N0qlEpmZmcLjR48ewcSEZQ1d41Y1IiIiI5OVlYVu3bohNDQUMpkMgwcPRkREhNRpERERYfLkyYiIiIC1tTX69OkDDw8PPH78GGZmZti0aZPU6ZGe8/X1hZubG9q3bw8AuHLlCubNmydxVsaPpTkiIiIjY2lpiQcPHghNRy9evAhzc3OJsyIiIgI2btyIY8eOoVmzZgCA58+fY/v27fDx8cGGDRskzo70nZOTE/bu3YsBAwbAxcUFP/30E/r27St1WkaPK46IiIiMTEBAAMaPH4+0tDS4uLhALpdj7dq1UqdFRESEffv2Yc+ePahQoQIAwNTUFHXr1sXQoUPRr18/ibMjfRUZGQkvLy+NHlkAkJSUBIC9sXSNK46IiIiMSFxcHKpUqYI9e/ZgzJgxqFy5MlxcXNCyZUupUyMiIoKpqalQNAKACRMmlHicqDjO9JIWp6oREREZic2bNyMmJgYrV66EQqHAkCFDMG/ePCQlJcHU1JQ9AIiISHKOjo7YvXs3KlasqHH86dOn8PHxwb59+yTKjIheh1vViIiIjMT+/fsRGRmJ8uXLIzQ0FPb29vD09IRKpYKjo6PU6REREcHJyQn+/v5YuXKlUDzKzc3F3Llz4ezsLHF2pK8cHBze+Pyvv/5aSpmUTSwcERERGQmZTIby5csDAM6dO4fPP/9cOE5ERKQPxo0bh0WLFqF79+5o2rQpZDIZ/v77b7i4uGDUqFFSp0d66oMPPkBSUhJ69uwJR0dH1KlTR+qUyhQWjoiIiIyEqakpsrOzkZeXh6SkJHTt2hUAkJ6eDjMzfuQTEZH0TE1NERQUhMmTJyMhIQEA0KpVK7z//vsSZ0b67Ntvv0VOTg6OHTuGzZs3Izc3F71790b//v1Rq1YtqdMzeuxxREREZCSOHDmC4OBgKBQK2NvbY9GiRYiJicHq1asxadIkuLq6Sp0iERERkdays7Nx9OhR/PTTTzAzM8OOHTukTsmosXBERERkRDIyMpCVlQUbGxsAwIkTJ2BpaYnOnTtLnBkRERGR9h4/foxffvkFR44cwT///IM+ffpgypQpUqdl1Fg4IiIiIiIiIiK9lZmZiaNHj+LIkSN4/Pgx+vbti379+gk3yki3WDgiIiIiIiIiIr314Ycfonbt2ujbty9sbGxeGfzB7fi6xU6ZRERERERERKS3XFxcIJPJkJ2djfPnz7/yPAtHusUVR0REREREREREVCITqRMgIiIiIiIiIiL9xMIRERERERERERGViIUjIiIiIiIiItJ7KSkprxy7fPly6SdSxrA5NhERERERERHprT/++ANKpRLz58/H0qVLoW7VrFAosGjRIsTGxkqcoXFj4YiIiIiIiIiI9NaZM2dw/vx5ZGZmYu3atcJxMzMzeHl5SZhZ2cCpakRERERERESk96Kjo+Hq6ip1GmUOC0dEREREREREpPfS09OxY8cOyOVyFC9lLF++XMKsjB+3qhERERERERGR3ps6dSo6dOiADh06QCaTSZ1OmcHCERERERERERHpPYVCAX9/f6nTKHNMpE6AiIiIiIiIiOjftG/fHsePH0dBQYHUqZQp7HFERERERERERHqvW7du+OeffwAAMpkMKpUKMpkMSUlJEmdm3Fg4IiIiIiIiIiKiEnGrGhERERERERHpvYKCAqxfvx7+/v7IyclBeHg4t62VAhaOiIiIiIiIiEjvLV68GHl5ebh27RpMTU1x+/ZtzJ07V+q0jB4LR0RERERERESk965du4bp06fDzMwM5cuXR3BwMJKTk6VOy+ixcEREREREREREek8mk6GgoAAymQwAkJWVJfxMumMmdQJERERERERERP/Gx8cHo0aNwsOHD7F06VIcO3YMkyZNkjoto8epakRERERERERkEP7++2+cO3cORUVF6NSpE2xsbKROyeixcEREREREREREeq+goACnTp1Cdna2xnFXV1dpEiojuFWNiIiIiIiIiPTe2LFjoVKpULduXY3jLBzpFgtHRERERERERKT3srKycODAAanTKHM4VY2IiIiIiIiI9J6dnR3OnDkDpVIpdSplClccEREREREREZHeq1OnDr744gvIZDIAgEqlgkwmQ1JSksSZGTcWjoiIiIiIiIhI7+3evRvHjx9HnTp1pE6lTOFWNSIiIiIiIiLSezVr1kSVKlWkTqPM4YojIiIiIiIiItJ7VapUwcCBA9GuXTuUK1dOOL58+XIJszJ+LBwRERERERERkd7r2bMnevbsqXFM3e+IdIeFIyIiIiIiIiLSe5mZmRg/frzGsVWrVkmUTdkhU6lUKqmTICIiIiIiIiIqSWhoKB49eoTjx4/D3t5eOF5UVIQrV64gNjZWwuyMH1ccEREREREREZHe6tu3L27evImzZ8+iU6dOwnFTU1NMnDhRwszKBq44IiIiIiIiIiK9N3HiRHz77bdSp1HmmEidABERERERERHRv8nIyEBubq7UaZQ53KpGRERERERERHrPxMQEvXr1QuPGjWFhYSEc37Ztm4RZGT9uVSMiIiIiIiIivXf+/PkSjxfve0Ti41Y1IiIiIiIiItJ7nTp1QsWKFWFiYgKZTAalUom0tDSp0zJ63KpGRERERERERHpv/vz5OH/+PORyOZo0aYLk5GS0a9cOHh4eUqdm1LjiiIiIiIiIiIj03pkzZ3Do0CH069cPQUFB2LZtG549eyZ1WkaPhSMiIiIiIiIi0nvW1tYoV64cmjZtiuvXr6N169Z4+vSp1GkZPW5VIyIiIiIiIiK9V6tWLWzYsAFdunRBSEgIAKCgoEDirIwfp6oRERERERERkd7LycnBiRMnMGDAAOzYsQOnT5/GiBEjYGdnJ3VqRo2FIyIiIiIiIiIyCElJSTh79ixMTU3RtWtXNG3aVOqUjB57HBERERERERGR3tu8eTOmTJmCjIwM3L17FxMmTEBUVJTUaRk9rjgiIiIiIiIiIr3Xr18/REVFoWLFigAAuVyOoUOHIiYmRuLMjBtXHBERERERERGR3qtSpQrMzP4746t8+fKoUKGChBmVDVxxRERERERERER6LyAgAH/99RcGDBgAMzMzHD16FJaWlmjfvj0AYPLkyRJnaJzM/v3/hYiIiIiIiIhIWnXr1kXdunVRUFCAgoICdO3aVeqUygSuOCIiIiIiIiIig5CXl4e0tDS0aNECz549g5WVldQpGT32OCIiIiIiIiIivRcfHw8XFxdMnDgRjx49Qq9evXDq1Cmp0zJ6LBwRERERERERkd5btWoVfvzxR7z33nuoWbMmIiIiEBwcLHVaRo+FIyIiIiIiIiLSe0qlEjVr1hQeN2vWTMJsyg42xyYiIiIiIiIivVe7dm3ExcVBJpMhOzsbERERqFOnjtRpGT02xyYiIiIiIiIivffo0SMsXboUZ86cgVKphJ2dHebPnw9ra2upUzNqLBwREREREREREVGJuFWNiIiIiIiIiPRaVFQUIiIicOvWLVhYWKBZs2YYNmwYPvvsM6lTM3osHBERERERERGR3oqIiMCuXbswceJEtGjRAgBw/fp1rF+/HnK5HEOGDJE4Q+PGrWpEREREREREpLecnJywbds2VK1aVeN4ZmYmxo8fj3379kmUWdlgInUCRERERERERESvY2Ji8krRCACbYpcSFo6IiIiIiIiISG+ZmLB0ISX2OCIiIiIiIiIivfXw4UOEh4e/9jnSLZbtiIiIiIiIiEhvvan5NRtj6x6bYxMRERERERERUYm44oiIiIiIiIiIiErEwhEREREREREREZWIhSMiIiIiIiIiMhhyuVzqFMoUFo6IiIiIiIiISO8lJSWhf//+cHFxQUZGBvr06YNr165JnZbRY+GIiIiIiIiIiPTekiVL8M0336BKlSqoVasWFi1ahIULF0qdltFj4YiIiIiIiIiI9F5+fj6aNm0qPO7atSsKCgokzKhsYOGIiIiIiIiIiPRelSpVkJycDJlMBgA4cOAAKleuLHFWxk+mUqlUUidBRERERERERPQmaWlp8Pf3R2JiIiwtLdGwYUOEhISgSZMmUqdm1Fg4IiIiIiIiIiKD8M8//8DKygpKpRKPHj1Cw4YNpU7J6HGrGhERERERERHpvW3btmHs2LGwsrKCXC6Hr68vIiMjpU7L6HHFERERERERERHpvYEDB2L37t2wsrIC8KJZ9uDBg3Hw4EGJMzNuXHFERERERERERHqvsLAQ5ubmwuNy5cpJmE3ZYSZ1AkRERERERERE/6Z3794YMWIEPvvsM8hkMsTGxsLe3l7qtIwet6oRERERERERkUE4cuQILly4ADMzM3Ts2BG9e/eWOiWjx8IREREREREREemta9eu4aOPPsKFCxdKfL5jx46lnFHZwq1qRERERERERKS3du7ciSVLlmDdunWvPCeTybBt2zYJsio7uOKIiIiIiIiIiIhKxBVHRERERERERKS3vL29IZPJXvs8VxzpFgtHRERERERERKS3/Pz8pE6hTONWNSIiIiIiIiIyCCdOnMDZs2ehUCjQuXNnTlUrBSZSJ0BERERERERE9G82bdqE8PBwvP/++6hXrx7Wr1+P7777Tuq0jB5XHBERERERERGR3nNycsJPP/0ES0tLAEB+fj4GDRqEw4cPS5yZceOKIyIiIiIiIiLSeyqVSigaAYCFhQXMzNi6Wdf4ChMRERERERGR3rOzs4Ofnx/c3NwAANHR0ejcubPEWRk/blUjIiIiIiIiIr2nUqmwc+dOnD17FiqVCnZ2dvDy8uKqIx1j4YiIiIiIiIiI9Np//vMf3Lx5Ex999BHq1KkjdTplCnscEREREREREZHeioiIgLu7O9avXw9XV1fExsZKnVKZwvVcRERERERERKS3fvzxRxw7dgzVq1dHcnIyFi5ciH79+kmdVpnBFUdEREREREREpLfKlSuH6tWrAwBsbGyQl5cncUZlCwtHRERERERERKS3ZDKZxmM2wy5dfLWJiIiIiIiISG89efIE0dHRr33s6upa6jmVJZyqRkRERERERER6KyAg4I3PL1++vJQyKZtYOCIiIiIiIiIiohKxxxEREREREREREZWIhSMiIiIiIiIiIioRC0dERERERERERFQiFo6IiIiIiIiISO+lp6dj1KhR6Nu3LzIzM+Hj44O7d+9KnZbRY+GIiIiIiIiIiPReYGAgRo8ejQoVKqBmzZoYOHAg/P39pU7L6LFwRERERERERER6LysrC926dYNKpYJMJsPgwYORk5MjdVpGj4UjIiIiIiIiItJ7lpaWePDgAWQyGQDg4sWLMDc3lzgr4ydTqVQqqZMgIiIiIiIiInqThIQELFiwAGlpaWjQoAHkcjnWrFmDjz/+WOrUjBoLR0RERERERERkEAoLC5GamoqioiI0adKEK45KgZnUCRARERERERERvU5AQMAbn1++fHkpZVI2sXBERERERERERHqrU6dOr31O3e+IdIeFIyIiIiIiIiLSW25ubgCADRs2YPz48RrPrVq1SoqUyhT2OCIiIiIiIiIivRUaGopHjx7h+PHjsLe3F44XFRXhypUriI2NlTA748cVR0RERERERESkt/r27Yu///4bZ8+e1di2ZmpqiokTJ0qYWdnAwhERERERERER6a02bdqgTZs2ePr0qbBtTS0iIgKNGjWSJrEygoUjIiIiIiIiItJbW7duRU5ODnbt2oWnT58Kx4uKinDw4EEMGzZMwuyMn4nUCRARERERERERvc7rVhSZm5tjxYoVpZtMGcTm2ERERERERESk927evImmTZtqHHv27BksLS0lyqhs4FY1IiIiIiIiItJ7t2/fxtSpU5Gfnw+VSgWlUon8/HycPXtW6tSMGgtHRERERERERKT3li9fjqCgIGzZsgW+vr44duwY8vPzpU7L6LHHERERERERERHpvUqVKsHOzg5t27bF06dPMWvWLK42KgUsHBERERERERGR3rO0tMStW7fQtGlTnD9/HgUFBSgsLJQ6LaPHwhERERERERER6b2pU6dizZo16NWrF+Lj49G1a1f07t1b6rSMHqeqEREREREREZHBkcvlqFy5stRpGD2uOCIiIiIiIiIivZeeno5Ro0ahb9++ePjwIfz8/HD37l2p0zJ6LBwRERERERERkd4LDAzE6NGjYWVlhRo1amDgwIHw9/eXOi2jx8IREREREREREem9rKwsdOvWDQAgk8kwePBg5OTkSJyV8WPhiIiIiIiIiIj0nqWlJR48eACZTAYAuHjxIszNzSXOyvixOTYRERERERER6b3ExETMnz8faWlpaNCgAeRyOdauXYu2bdtKnZpRY+GIiIiIiIiIiAxCYWEhUlNTUVRUhCZNmnDFUSngVjUiIiIiIiIi0mtxcXG4c+cOypUrh9u3b2PNmjVYv349CgsLpU7N6LFwRERERERERER6a/PmzQgPD8fz58+RnJyMmTNnwsHBAU+ePEFwcLDU6Rk9M6kTICIiIiIiIiJ6nf379yMyMhLly5dHaGgo7O3t4enpCZVKBUdHR6nTM3pccUREREREREREeksmk6F8+fIAgHPnzqF79+7CcdI9rjgiIiIiIiIiIr1lamqK7Oxs5OXlISkpCV27dgUApKenw8yMZQ1d4ytMRERERERERHpr3LhxcHV1hUKhgIeHB6ytrRETE4PVq1dj0qRJUqdn9GQqlUoldRJERERERERERK+TkZGBrKws2NjYAABOnDgBS0tLdO7cWeLMjB8LR0REREREREREVCI2xyYiIiIiIiIiohKxcERERERERERERCVi4YiIiIiIiIiIiErEwhEREREREREREZWIhSMiIiIiIiIiIirR/wOe47DkWJK7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3" y="1196752"/>
            <a:ext cx="7848956" cy="49476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0571" y="260648"/>
            <a:ext cx="78488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788" y="353874"/>
            <a:ext cx="7072428" cy="108012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b="1" dirty="0" smtClean="0"/>
              <a:t>1-3 Qualité du jeu de données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68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6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2</a:t>
            </a:r>
            <a:r>
              <a:rPr lang="fr-FR" sz="4800" b="1" dirty="0"/>
              <a:t> –</a:t>
            </a:r>
            <a:r>
              <a:rPr lang="fr-FR" sz="4900" b="1" dirty="0" smtClean="0"/>
              <a:t> Nettoyage et exploration</a:t>
            </a:r>
          </a:p>
          <a:p>
            <a:r>
              <a:rPr lang="fr-FR" sz="4900" b="1" dirty="0" smtClean="0"/>
              <a:t>des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2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7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2-1 </a:t>
            </a:r>
            <a:r>
              <a:rPr lang="fr-FR" b="1" dirty="0" smtClean="0"/>
              <a:t>Uniformisation </a:t>
            </a:r>
            <a:r>
              <a:rPr lang="fr-FR" b="1" dirty="0" smtClean="0"/>
              <a:t>et nettoyage des jeux de données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26528" y="1340768"/>
            <a:ext cx="7445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Nombre et nom des </a:t>
            </a:r>
            <a:r>
              <a:rPr lang="fr-FR" sz="2000" dirty="0" smtClean="0"/>
              <a:t>variables</a:t>
            </a:r>
          </a:p>
          <a:p>
            <a:pPr marL="342900" indent="-342900">
              <a:buFont typeface="Wingdings" pitchFamily="2" charset="2"/>
              <a:buChar char="Ø"/>
            </a:pP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Variables </a:t>
            </a:r>
            <a:r>
              <a:rPr lang="fr-FR" sz="2000" dirty="0" smtClean="0"/>
              <a:t>catégorielles </a:t>
            </a:r>
            <a:endParaRPr lang="fr-FR" sz="2000" dirty="0" smtClean="0"/>
          </a:p>
          <a:p>
            <a:r>
              <a:rPr lang="fr-FR" sz="2000" dirty="0" smtClean="0"/>
              <a:t>	Ex. : noms des quartiers soit en minuscules soit en 		majuscules </a:t>
            </a:r>
          </a:p>
          <a:p>
            <a:endParaRPr lang="fr-FR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Variables </a:t>
            </a:r>
            <a:r>
              <a:rPr lang="fr-FR" sz="2000" dirty="0" smtClean="0"/>
              <a:t>numériques </a:t>
            </a:r>
          </a:p>
          <a:p>
            <a:r>
              <a:rPr lang="fr-FR" sz="2000" dirty="0" smtClean="0"/>
              <a:t>	Uniformisation des types, remplissage des valeurs nulles</a:t>
            </a:r>
            <a:endParaRPr lang="fr-FR" sz="2000" dirty="0" smtClean="0"/>
          </a:p>
          <a:p>
            <a:endParaRPr lang="fr-FR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Valeurs aberrantes </a:t>
            </a:r>
            <a:endParaRPr lang="fr-F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80" y="5373216"/>
            <a:ext cx="375376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60" y="1628799"/>
            <a:ext cx="2619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682289" y="2100287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59" y="1744228"/>
            <a:ext cx="33909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8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2-2 </a:t>
            </a:r>
            <a:r>
              <a:rPr lang="fr-FR" sz="2700" b="1" dirty="0" err="1" smtClean="0"/>
              <a:t>Feature</a:t>
            </a:r>
            <a:r>
              <a:rPr lang="fr-FR" sz="2700" b="1" dirty="0" smtClean="0"/>
              <a:t> engineering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26528" y="1340768"/>
            <a:ext cx="69418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Variable avec l’âge du bâtiment</a:t>
            </a:r>
          </a:p>
          <a:p>
            <a:pPr marL="342900" indent="-342900">
              <a:buFont typeface="Wingdings" pitchFamily="2" charset="2"/>
              <a:buChar char="Ø"/>
            </a:pPr>
            <a:endParaRPr lang="fr-F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Réduction du nombre de types d’usage</a:t>
            </a:r>
          </a:p>
          <a:p>
            <a:r>
              <a:rPr lang="fr-FR" sz="20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Superficie d’usage des bâtiments par type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fr-FR" sz="2000" dirty="0" smtClean="0"/>
          </a:p>
          <a:p>
            <a:endParaRPr lang="fr-FR" sz="2000" dirty="0"/>
          </a:p>
          <a:p>
            <a:pPr marL="342900" indent="-342900">
              <a:buFont typeface="Wingdings" pitchFamily="2" charset="2"/>
              <a:buChar char="Ø"/>
            </a:pPr>
            <a:endParaRPr lang="fr-FR" sz="2000" dirty="0" smtClean="0"/>
          </a:p>
          <a:p>
            <a:endParaRPr lang="fr-FR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dirty="0" smtClean="0"/>
              <a:t>Variables sur les sources d’énergie</a:t>
            </a:r>
          </a:p>
          <a:p>
            <a:r>
              <a:rPr lang="fr-FR" sz="2000" dirty="0" smtClean="0"/>
              <a:t>	- Utilisation Y/N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- Ratio d’utilisation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- Sources principales d’énergie (primaire et secondaire)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47664" y="4256180"/>
            <a:ext cx="360040" cy="23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25622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1" y="3100564"/>
            <a:ext cx="6630987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9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700" b="1" dirty="0" smtClean="0"/>
              <a:t>2-3 Analyse des variables cibles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08453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2187</TotalTime>
  <Words>320</Words>
  <Application>Microsoft Office PowerPoint</Application>
  <PresentationFormat>On-screen Show (4:3)</PresentationFormat>
  <Paragraphs>115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P4 - Anticipez les besoins en consommation électrique de bâtiments   </vt:lpstr>
      <vt:lpstr>Plan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Analysez des données de systèmes éducatifs </dc:title>
  <dc:creator>sarah</dc:creator>
  <cp:lastModifiedBy>sarah</cp:lastModifiedBy>
  <cp:revision>88</cp:revision>
  <dcterms:created xsi:type="dcterms:W3CDTF">2021-04-26T11:50:42Z</dcterms:created>
  <dcterms:modified xsi:type="dcterms:W3CDTF">2021-09-17T16:28:57Z</dcterms:modified>
</cp:coreProperties>
</file>