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3" r:id="rId3"/>
    <p:sldId id="265" r:id="rId4"/>
    <p:sldId id="257" r:id="rId5"/>
    <p:sldId id="285" r:id="rId6"/>
    <p:sldId id="284" r:id="rId7"/>
    <p:sldId id="286" r:id="rId8"/>
    <p:sldId id="268" r:id="rId9"/>
    <p:sldId id="290" r:id="rId10"/>
    <p:sldId id="291" r:id="rId11"/>
    <p:sldId id="293" r:id="rId12"/>
    <p:sldId id="294" r:id="rId13"/>
    <p:sldId id="297" r:id="rId14"/>
    <p:sldId id="292" r:id="rId15"/>
    <p:sldId id="298" r:id="rId16"/>
    <p:sldId id="299" r:id="rId17"/>
    <p:sldId id="300" r:id="rId18"/>
    <p:sldId id="301" r:id="rId19"/>
    <p:sldId id="27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04" autoAdjust="0"/>
  </p:normalViewPr>
  <p:slideViewPr>
    <p:cSldViewPr>
      <p:cViewPr>
        <p:scale>
          <a:sx n="100" d="100"/>
          <a:sy n="100" d="100"/>
        </p:scale>
        <p:origin x="-946" y="3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85830-395E-4374-986E-9CC2C39E16AB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E1F0-B1FB-4D50-A55A-3144C04FF1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4522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DDAB0-E9DE-4E81-AAFD-D3FF111C16FA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F37A3-DB9F-48CD-8269-9B268B578B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87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20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20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0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0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7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C897-087F-4881-AFF4-9A6F5BEE3501}" type="datetime1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76C0-19C1-4EF5-882E-95F5F8A8C3FE}" type="datetime1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350F-57B4-4F71-A63A-7A4C84BC1076}" type="datetime1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A25-13E5-4FD0-85B9-A596013D3C43}" type="datetime1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02B4-D3A5-4C1F-864D-C6E82AB80416}" type="datetime1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F918-E8BD-4E45-B577-5EF65B129CA6}" type="datetime1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E0C-38D7-4BCD-90F3-ECEADF8A0D5F}" type="datetime1">
              <a:rPr lang="fr-FR" smtClean="0"/>
              <a:t>14/01/2022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068-540A-4328-A246-FF5EEA5E3FF8}" type="datetime1">
              <a:rPr lang="fr-FR" smtClean="0"/>
              <a:t>14/01/2022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B63B-A56A-4A5E-A473-EACE3A121C23}" type="datetime1">
              <a:rPr lang="fr-FR" smtClean="0"/>
              <a:t>14/01/2022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1D4D-962F-4117-80F8-465AC3E6B8AD}" type="datetime1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B05-E6FE-4305-9CF0-2B55DAB57306}" type="datetime1">
              <a:rPr lang="fr-FR" smtClean="0"/>
              <a:t>14/01/2022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6164B22-2BE0-4A81-9613-BA43E747A633}" type="slidenum">
              <a:rPr lang="fr-FR" smtClean="0"/>
              <a:t>‹#›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108788-7388-4562-B107-9F99BECF2079}" type="datetime1">
              <a:rPr lang="fr-FR" smtClean="0"/>
              <a:t>14/01/2022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72" y="3573016"/>
            <a:ext cx="7543800" cy="2593975"/>
          </a:xfrm>
        </p:spPr>
        <p:txBody>
          <a:bodyPr>
            <a:normAutofit fontScale="90000"/>
          </a:bodyPr>
          <a:lstStyle/>
          <a:p>
            <a:r>
              <a:rPr lang="fr-FR" sz="4000" b="1" dirty="0"/>
              <a:t>P5 - Segmentez des clients d'un site e-commerce</a:t>
            </a:r>
            <a:br>
              <a:rPr lang="fr-FR" sz="4000" b="1" dirty="0"/>
            </a:br>
            <a:r>
              <a:rPr lang="fr-FR" sz="5400" b="1" dirty="0"/>
              <a:t/>
            </a:r>
            <a:br>
              <a:rPr lang="fr-FR" sz="5400" b="1" dirty="0"/>
            </a:b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6461760" cy="1066800"/>
          </a:xfrm>
        </p:spPr>
        <p:txBody>
          <a:bodyPr/>
          <a:lstStyle/>
          <a:p>
            <a:r>
              <a:rPr lang="fr-FR" dirty="0" smtClean="0"/>
              <a:t>Sarah </a:t>
            </a:r>
            <a:r>
              <a:rPr lang="fr-FR" dirty="0" err="1" smtClean="0"/>
              <a:t>Dahan</a:t>
            </a:r>
            <a:endParaRPr lang="fr-FR" dirty="0" smtClean="0"/>
          </a:p>
          <a:p>
            <a:r>
              <a:rPr lang="fr-FR" dirty="0" smtClean="0"/>
              <a:t>17/01/2022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0"/>
            <a:ext cx="2667372" cy="128605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10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b="1" dirty="0" smtClean="0"/>
              <a:t>3-2 </a:t>
            </a:r>
            <a:r>
              <a:rPr lang="fr-FR" sz="3100" b="1" dirty="0"/>
              <a:t>Tests des différents modèles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09130"/>
            <a:ext cx="4968552" cy="2558629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28515"/>
              </p:ext>
            </p:extLst>
          </p:nvPr>
        </p:nvGraphicFramePr>
        <p:xfrm>
          <a:off x="890246" y="3789040"/>
          <a:ext cx="6715436" cy="253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999"/>
                <a:gridCol w="1666999"/>
                <a:gridCol w="1714439"/>
                <a:gridCol w="1666999"/>
              </a:tblGrid>
              <a:tr h="53449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Algorithme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Nb clusters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Coeff</a:t>
                      </a:r>
                      <a:r>
                        <a:rPr lang="fr-FR" sz="1600" baseline="0" dirty="0" smtClean="0"/>
                        <a:t> silhouette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Conclusion</a:t>
                      </a:r>
                      <a:endParaRPr lang="fr-FR" dirty="0"/>
                    </a:p>
                  </a:txBody>
                  <a:tcPr/>
                </a:tc>
              </a:tr>
              <a:tr h="541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K-</a:t>
                      </a:r>
                      <a:r>
                        <a:rPr lang="fr-FR" sz="1600" b="1" dirty="0" err="1" smtClean="0"/>
                        <a:t>Means</a:t>
                      </a:r>
                      <a:endParaRPr lang="fr-FR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 ou 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~ 0,42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fr-FR" sz="1200" dirty="0" smtClean="0"/>
                        <a:t>Nombre</a:t>
                      </a:r>
                      <a:r>
                        <a:rPr lang="fr-FR" sz="1200" baseline="0" dirty="0" smtClean="0"/>
                        <a:t> de clusters utilisables et faciles à définir</a:t>
                      </a:r>
                      <a:endParaRPr lang="fr-FR" sz="1200" dirty="0"/>
                    </a:p>
                  </a:txBody>
                  <a:tcPr/>
                </a:tc>
              </a:tr>
              <a:tr h="541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~ 0,1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Trop de clusters</a:t>
                      </a:r>
                      <a:r>
                        <a:rPr lang="fr-FR" sz="1200" baseline="0" dirty="0" smtClean="0"/>
                        <a:t> pour une utilisation business</a:t>
                      </a:r>
                      <a:endParaRPr lang="fr-FR" sz="1200" dirty="0"/>
                    </a:p>
                  </a:txBody>
                  <a:tcPr/>
                </a:tc>
              </a:tr>
              <a:tr h="541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CAH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~ 0,17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Clusters proches de ceux de K-</a:t>
                      </a:r>
                      <a:r>
                        <a:rPr lang="fr-FR" sz="1200" dirty="0" err="1" smtClean="0"/>
                        <a:t>Means</a:t>
                      </a:r>
                      <a:r>
                        <a:rPr lang="fr-FR" sz="1200" dirty="0" smtClean="0"/>
                        <a:t> mais</a:t>
                      </a:r>
                      <a:r>
                        <a:rPr lang="fr-FR" sz="1200" baseline="0" dirty="0" smtClean="0"/>
                        <a:t> moins bien définis et problème de mémoire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11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b="1" dirty="0" smtClean="0"/>
              <a:t>3-3 Etude des clusters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1835696" y="1467866"/>
            <a:ext cx="1080120" cy="514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le 9"/>
          <p:cNvSpPr/>
          <p:nvPr/>
        </p:nvSpPr>
        <p:spPr>
          <a:xfrm>
            <a:off x="5796136" y="1467866"/>
            <a:ext cx="1080120" cy="514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691680" y="154043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4 clusters		</a:t>
            </a: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       5 clusters	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77" y="4716348"/>
            <a:ext cx="448049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3" y="2160369"/>
            <a:ext cx="3973009" cy="2631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81" y="2196286"/>
            <a:ext cx="4052219" cy="25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81" y="2196286"/>
            <a:ext cx="4052219" cy="255929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12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b="1" dirty="0" smtClean="0"/>
              <a:t>3-3 Etude des clusters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1835696" y="1467866"/>
            <a:ext cx="1080120" cy="514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le 9"/>
          <p:cNvSpPr/>
          <p:nvPr/>
        </p:nvSpPr>
        <p:spPr>
          <a:xfrm>
            <a:off x="5796136" y="1467866"/>
            <a:ext cx="1080120" cy="514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691680" y="154043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4 clusters		</a:t>
            </a: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       5 clusters	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77" y="4716348"/>
            <a:ext cx="448049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96136" y="5445224"/>
            <a:ext cx="360040" cy="24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148064" y="4319588"/>
            <a:ext cx="216024" cy="18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61777" y="5445224"/>
            <a:ext cx="1658095" cy="24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3" y="2160369"/>
            <a:ext cx="3973009" cy="26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13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b="1" dirty="0" smtClean="0"/>
              <a:t>3-3 Etude des clusters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1835696" y="1467866"/>
            <a:ext cx="1080120" cy="514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le 9"/>
          <p:cNvSpPr/>
          <p:nvPr/>
        </p:nvSpPr>
        <p:spPr>
          <a:xfrm>
            <a:off x="5796136" y="1467866"/>
            <a:ext cx="1080120" cy="514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691680" y="154043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   4 clusters		</a:t>
            </a: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         5 clusters	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77" y="4716348"/>
            <a:ext cx="448049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96136" y="5229200"/>
            <a:ext cx="360040" cy="24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61777" y="5229200"/>
            <a:ext cx="1658095" cy="24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780805" y="6381328"/>
            <a:ext cx="1658095" cy="24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780804" y="5690336"/>
            <a:ext cx="1658095" cy="24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796136" y="5910708"/>
            <a:ext cx="360040" cy="24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96136" y="6367664"/>
            <a:ext cx="360040" cy="24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3" y="2160369"/>
            <a:ext cx="3973009" cy="26311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81" y="2196286"/>
            <a:ext cx="4052219" cy="25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14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b="1" dirty="0" smtClean="0"/>
              <a:t>3-3 Etude des clusters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96" y="1543628"/>
            <a:ext cx="8480119" cy="35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15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0944" y="2636912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4 – Maintenance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16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b="1" dirty="0" smtClean="0"/>
              <a:t>4-1 Méthode utilisée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803760" y="1628800"/>
            <a:ext cx="734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1600" b="1" dirty="0" smtClean="0"/>
              <a:t>Echantillonnage des données 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1600" dirty="0" smtClean="0"/>
              <a:t>7 </a:t>
            </a:r>
            <a:r>
              <a:rPr lang="fr-FR" sz="1600" dirty="0" err="1" smtClean="0"/>
              <a:t>datasets</a:t>
            </a:r>
            <a:r>
              <a:rPr lang="fr-FR" sz="1600" dirty="0" smtClean="0"/>
              <a:t> 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1600" dirty="0" smtClean="0"/>
              <a:t>18 mois de données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1600" dirty="0" smtClean="0"/>
              <a:t>1 mois de décalage</a:t>
            </a:r>
          </a:p>
          <a:p>
            <a:endParaRPr lang="fr-F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1600" b="1" dirty="0" smtClean="0"/>
              <a:t>Modèle sur le premier échantillon  en référence</a:t>
            </a:r>
          </a:p>
          <a:p>
            <a:pPr marL="342900" indent="-342900">
              <a:buFont typeface="Arial" pitchFamily="34" charset="0"/>
              <a:buChar char="•"/>
            </a:pPr>
            <a:endParaRPr lang="fr-FR" sz="1600" b="1" dirty="0" smtClean="0"/>
          </a:p>
          <a:p>
            <a:endParaRPr lang="fr-FR" sz="16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sz="1600" b="1" dirty="0" smtClean="0"/>
              <a:t>Comparaison avec le modèle ré-entrainé sur chaque </a:t>
            </a:r>
            <a:r>
              <a:rPr lang="fr-FR" sz="1600" b="1" dirty="0" err="1" smtClean="0"/>
              <a:t>dataset</a:t>
            </a:r>
            <a:r>
              <a:rPr lang="fr-FR" sz="1600" b="1" dirty="0" smtClean="0"/>
              <a:t>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1600" dirty="0" smtClean="0"/>
              <a:t>ARI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1600" dirty="0" smtClean="0"/>
              <a:t>Nb et % de clients classés différemment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1600" dirty="0" smtClean="0"/>
              <a:t>Vérification manuelle de la cohérence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fr-FR" sz="1600" dirty="0" smtClean="0"/>
          </a:p>
          <a:p>
            <a:pPr lvl="2"/>
            <a:endParaRPr lang="fr-FR" sz="1600" dirty="0" smtClean="0"/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38320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17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b="1" dirty="0" smtClean="0"/>
              <a:t>4-2 Résultats 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94889"/>
              </p:ext>
            </p:extLst>
          </p:nvPr>
        </p:nvGraphicFramePr>
        <p:xfrm>
          <a:off x="890246" y="1412776"/>
          <a:ext cx="6715436" cy="378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999"/>
                <a:gridCol w="1666999"/>
                <a:gridCol w="1714439"/>
                <a:gridCol w="1666999"/>
              </a:tblGrid>
              <a:tr h="53449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Date</a:t>
                      </a:r>
                      <a:r>
                        <a:rPr lang="fr-FR" sz="1400" baseline="0" dirty="0" smtClean="0"/>
                        <a:t> d’entrainement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ARI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Nb de clients classés différemment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% de clients classés</a:t>
                      </a:r>
                      <a:r>
                        <a:rPr lang="fr-FR" sz="1400" baseline="0" dirty="0" smtClean="0"/>
                        <a:t> différemment</a:t>
                      </a:r>
                      <a:endParaRPr lang="fr-FR" sz="1400" dirty="0"/>
                    </a:p>
                  </a:txBody>
                  <a:tcPr/>
                </a:tc>
              </a:tr>
              <a:tr h="541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1 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0,99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0,3</a:t>
                      </a:r>
                      <a:endParaRPr lang="fr-FR" sz="1600" dirty="0"/>
                    </a:p>
                  </a:txBody>
                  <a:tcPr/>
                </a:tc>
              </a:tr>
              <a:tr h="541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2 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0,96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1092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1,5</a:t>
                      </a:r>
                      <a:endParaRPr lang="fr-FR" sz="1600" dirty="0"/>
                    </a:p>
                  </a:txBody>
                  <a:tcPr/>
                </a:tc>
              </a:tr>
              <a:tr h="541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3 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0,92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2345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</a:t>
                      </a:r>
                      <a:endParaRPr lang="fr-FR" sz="1600" dirty="0"/>
                    </a:p>
                  </a:txBody>
                  <a:tcPr/>
                </a:tc>
              </a:tr>
              <a:tr h="541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4 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0,93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2238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2,6</a:t>
                      </a:r>
                      <a:endParaRPr lang="fr-FR" sz="1600" dirty="0"/>
                    </a:p>
                  </a:txBody>
                  <a:tcPr/>
                </a:tc>
              </a:tr>
              <a:tr h="541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5 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0,81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6131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6,7</a:t>
                      </a:r>
                      <a:endParaRPr lang="fr-FR" sz="1600" dirty="0"/>
                    </a:p>
                  </a:txBody>
                  <a:tcPr/>
                </a:tc>
              </a:tr>
              <a:tr h="541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6 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smtClean="0"/>
                        <a:t>0,86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4526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4,8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9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18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b="1" dirty="0" smtClean="0"/>
              <a:t>4-2 Résultats 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68" y="3501008"/>
            <a:ext cx="6441758" cy="344041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89" y="1182837"/>
            <a:ext cx="4081716" cy="221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2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19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966" y="2636912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5 – Conclusion</a:t>
            </a:r>
          </a:p>
          <a:p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5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543800" cy="2593975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/>
              <a:t>Plan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5" name="Rounded Rectangle 4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2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39552" y="1196752"/>
            <a:ext cx="6480720" cy="48320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1 – Présentation du </a:t>
            </a:r>
            <a:r>
              <a:rPr lang="fr-FR" b="1" dirty="0" smtClean="0">
                <a:solidFill>
                  <a:schemeClr val="tx2"/>
                </a:solidFill>
              </a:rPr>
              <a:t>projet et du jeu de données</a:t>
            </a:r>
          </a:p>
          <a:p>
            <a:endParaRPr lang="fr-FR" b="1" dirty="0">
              <a:solidFill>
                <a:schemeClr val="tx2"/>
              </a:solidFill>
            </a:endParaRPr>
          </a:p>
          <a:p>
            <a:r>
              <a:rPr lang="fr-FR" b="1" dirty="0">
                <a:solidFill>
                  <a:schemeClr val="tx2"/>
                </a:solidFill>
              </a:rPr>
              <a:t>2 – </a:t>
            </a:r>
            <a:r>
              <a:rPr lang="fr-FR" b="1" dirty="0" smtClean="0">
                <a:solidFill>
                  <a:schemeClr val="tx2"/>
                </a:solidFill>
              </a:rPr>
              <a:t>Traitement des données</a:t>
            </a:r>
          </a:p>
          <a:p>
            <a:r>
              <a:rPr lang="fr-FR" b="1" dirty="0" smtClean="0">
                <a:solidFill>
                  <a:schemeClr val="tx2"/>
                </a:solidFill>
              </a:rPr>
              <a:t>	</a:t>
            </a:r>
            <a:r>
              <a:rPr lang="fr-FR" sz="1600" b="1" dirty="0" smtClean="0">
                <a:solidFill>
                  <a:schemeClr val="tx2"/>
                </a:solidFill>
              </a:rPr>
              <a:t>1 – Nettoyage et préparation des données</a:t>
            </a:r>
          </a:p>
          <a:p>
            <a:r>
              <a:rPr lang="fr-FR" sz="1600" b="1" dirty="0">
                <a:solidFill>
                  <a:schemeClr val="tx2"/>
                </a:solidFill>
              </a:rPr>
              <a:t>	</a:t>
            </a:r>
            <a:r>
              <a:rPr lang="fr-FR" sz="1600" b="1" dirty="0" smtClean="0">
                <a:solidFill>
                  <a:schemeClr val="tx2"/>
                </a:solidFill>
              </a:rPr>
              <a:t>2 – Analyse des variables</a:t>
            </a:r>
          </a:p>
          <a:p>
            <a:endParaRPr lang="fr-FR" b="1" dirty="0">
              <a:solidFill>
                <a:schemeClr val="tx2"/>
              </a:solidFill>
            </a:endParaRPr>
          </a:p>
          <a:p>
            <a:r>
              <a:rPr lang="fr-FR" b="1" dirty="0" smtClean="0">
                <a:solidFill>
                  <a:schemeClr val="tx2"/>
                </a:solidFill>
              </a:rPr>
              <a:t>3 </a:t>
            </a:r>
            <a:r>
              <a:rPr lang="fr-FR" b="1" dirty="0">
                <a:solidFill>
                  <a:schemeClr val="tx2"/>
                </a:solidFill>
              </a:rPr>
              <a:t>–</a:t>
            </a:r>
            <a:r>
              <a:rPr lang="fr-FR" b="1" dirty="0" smtClean="0">
                <a:solidFill>
                  <a:schemeClr val="tx2"/>
                </a:solidFill>
              </a:rPr>
              <a:t> Modélisation</a:t>
            </a:r>
          </a:p>
          <a:p>
            <a:r>
              <a:rPr lang="fr-FR" b="1" dirty="0" smtClean="0">
                <a:solidFill>
                  <a:schemeClr val="tx2"/>
                </a:solidFill>
              </a:rPr>
              <a:t>	</a:t>
            </a:r>
            <a:r>
              <a:rPr lang="fr-FR" sz="1600" b="1" dirty="0" smtClean="0">
                <a:solidFill>
                  <a:schemeClr val="tx2"/>
                </a:solidFill>
              </a:rPr>
              <a:t>1 – Détermination du nombre de clusters</a:t>
            </a:r>
          </a:p>
          <a:p>
            <a:r>
              <a:rPr lang="fr-FR" b="1" dirty="0" smtClean="0">
                <a:solidFill>
                  <a:schemeClr val="tx2"/>
                </a:solidFill>
              </a:rPr>
              <a:t>	</a:t>
            </a:r>
            <a:r>
              <a:rPr lang="fr-FR" sz="1600" b="1" dirty="0" smtClean="0">
                <a:solidFill>
                  <a:schemeClr val="tx2"/>
                </a:solidFill>
              </a:rPr>
              <a:t>2 – Tests des différents modèles</a:t>
            </a:r>
          </a:p>
          <a:p>
            <a:r>
              <a:rPr lang="fr-FR" sz="1600" b="1" dirty="0">
                <a:solidFill>
                  <a:schemeClr val="tx2"/>
                </a:solidFill>
              </a:rPr>
              <a:t>	</a:t>
            </a:r>
            <a:r>
              <a:rPr lang="fr-FR" sz="1600" b="1" dirty="0" smtClean="0">
                <a:solidFill>
                  <a:schemeClr val="tx2"/>
                </a:solidFill>
              </a:rPr>
              <a:t>3 – Etude des clusters</a:t>
            </a:r>
          </a:p>
          <a:p>
            <a:endParaRPr lang="fr-FR" sz="1600" b="1" dirty="0">
              <a:solidFill>
                <a:schemeClr val="tx2"/>
              </a:solidFill>
            </a:endParaRPr>
          </a:p>
          <a:p>
            <a:r>
              <a:rPr lang="fr-FR" b="1" dirty="0">
                <a:solidFill>
                  <a:schemeClr val="tx2"/>
                </a:solidFill>
              </a:rPr>
              <a:t>4 –</a:t>
            </a:r>
            <a:r>
              <a:rPr lang="fr-FR" b="1" dirty="0" smtClean="0">
                <a:solidFill>
                  <a:schemeClr val="tx2"/>
                </a:solidFill>
              </a:rPr>
              <a:t> Maintenance</a:t>
            </a:r>
          </a:p>
          <a:p>
            <a:r>
              <a:rPr lang="fr-FR" sz="1600" b="1" dirty="0">
                <a:solidFill>
                  <a:schemeClr val="tx2"/>
                </a:solidFill>
              </a:rPr>
              <a:t>	1 </a:t>
            </a:r>
            <a:r>
              <a:rPr lang="fr-FR" sz="1600" b="1" dirty="0" smtClean="0">
                <a:solidFill>
                  <a:schemeClr val="tx2"/>
                </a:solidFill>
              </a:rPr>
              <a:t>– Méthode utilisée</a:t>
            </a:r>
          </a:p>
          <a:p>
            <a:r>
              <a:rPr lang="fr-FR" sz="1600" b="1" dirty="0">
                <a:solidFill>
                  <a:schemeClr val="tx2"/>
                </a:solidFill>
              </a:rPr>
              <a:t>	2 </a:t>
            </a:r>
            <a:r>
              <a:rPr lang="fr-FR" sz="1600" b="1" dirty="0" smtClean="0">
                <a:solidFill>
                  <a:schemeClr val="tx2"/>
                </a:solidFill>
              </a:rPr>
              <a:t>– Résultats</a:t>
            </a:r>
            <a:endParaRPr lang="fr-FR" sz="2400" b="1" dirty="0" smtClean="0">
              <a:solidFill>
                <a:schemeClr val="tx2"/>
              </a:solidFill>
            </a:endParaRPr>
          </a:p>
          <a:p>
            <a:endParaRPr lang="fr-FR" sz="2400" b="1" dirty="0">
              <a:solidFill>
                <a:schemeClr val="tx2"/>
              </a:solidFill>
            </a:endParaRPr>
          </a:p>
          <a:p>
            <a:r>
              <a:rPr lang="fr-FR" b="1" dirty="0" smtClean="0">
                <a:solidFill>
                  <a:schemeClr val="tx2"/>
                </a:solidFill>
              </a:rPr>
              <a:t>5 </a:t>
            </a:r>
            <a:r>
              <a:rPr lang="fr-FR" b="1" dirty="0">
                <a:solidFill>
                  <a:schemeClr val="tx2"/>
                </a:solidFill>
              </a:rPr>
              <a:t>– </a:t>
            </a:r>
            <a:r>
              <a:rPr lang="fr-FR" b="1" dirty="0" smtClean="0">
                <a:solidFill>
                  <a:schemeClr val="tx2"/>
                </a:solidFill>
              </a:rPr>
              <a:t>Conclusion</a:t>
            </a:r>
            <a:endParaRPr lang="fr-FR" b="1" dirty="0">
              <a:solidFill>
                <a:schemeClr val="tx2"/>
              </a:solidFill>
            </a:endParaRPr>
          </a:p>
          <a:p>
            <a:endParaRPr lang="fr-F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3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2348880"/>
            <a:ext cx="7543800" cy="25939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 smtClean="0"/>
              <a:t>1 – Présentation </a:t>
            </a:r>
          </a:p>
          <a:p>
            <a:r>
              <a:rPr lang="fr-FR" sz="4900" b="1" dirty="0" smtClean="0"/>
              <a:t>du projet et du jeu de données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6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Arrow 18"/>
          <p:cNvSpPr/>
          <p:nvPr/>
        </p:nvSpPr>
        <p:spPr>
          <a:xfrm>
            <a:off x="3573553" y="3574956"/>
            <a:ext cx="576008" cy="318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042558" y="2718696"/>
            <a:ext cx="3108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Clients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Commandes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Produits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Vendeurs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Commentaires clients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Paiements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Données de </a:t>
            </a:r>
            <a:r>
              <a:rPr lang="fr-FR" dirty="0" err="1" smtClean="0"/>
              <a:t>geoloc</a:t>
            </a:r>
            <a:endParaRPr lang="fr-FR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5042558" y="2720569"/>
            <a:ext cx="2532880" cy="201082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4</a:t>
            </a:fld>
            <a:endParaRPr lang="fr-FR"/>
          </a:p>
        </p:txBody>
      </p:sp>
      <p:sp>
        <p:nvSpPr>
          <p:cNvPr id="41" name="Rounded Rectangle 40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00" b="1" dirty="0" smtClean="0"/>
              <a:t>Le jeu de données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23" name="Oval 22"/>
          <p:cNvSpPr/>
          <p:nvPr/>
        </p:nvSpPr>
        <p:spPr>
          <a:xfrm>
            <a:off x="1046689" y="3272694"/>
            <a:ext cx="1656184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1155205" y="3411192"/>
            <a:ext cx="143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 tables</a:t>
            </a:r>
          </a:p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anonymisées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7295" y="5086309"/>
            <a:ext cx="4497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ans de données</a:t>
            </a:r>
          </a:p>
          <a:p>
            <a:pPr algn="ctr"/>
            <a:r>
              <a:rPr lang="fr-FR" dirty="0" smtClean="0"/>
              <a:t>septembre 2016 à octobre 2018</a:t>
            </a:r>
          </a:p>
          <a:p>
            <a:pPr algn="ctr"/>
            <a:r>
              <a:rPr lang="fr-FR" dirty="0" smtClean="0"/>
              <a:t>~ 96 000 clients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19" y="5182209"/>
            <a:ext cx="1152016" cy="731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5" y="1114914"/>
            <a:ext cx="2887178" cy="15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5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2348880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/>
              <a:t>2 – </a:t>
            </a:r>
            <a:r>
              <a:rPr lang="fr-FR" sz="5400" b="1" dirty="0"/>
              <a:t>Traitement des données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2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6</a:t>
            </a:fld>
            <a:endParaRPr lang="fr-FR"/>
          </a:p>
        </p:txBody>
      </p:sp>
      <p:sp>
        <p:nvSpPr>
          <p:cNvPr id="41" name="Rounded Rectangle 40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00" b="1" dirty="0" smtClean="0"/>
              <a:t>2-1 </a:t>
            </a:r>
            <a:r>
              <a:rPr lang="fr-FR" sz="5400" b="1" dirty="0"/>
              <a:t>Nettoyage et préparation des données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803760" y="1628800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1600" b="1" dirty="0" smtClean="0"/>
              <a:t>Suppression des commandes annulées</a:t>
            </a:r>
          </a:p>
          <a:p>
            <a:endParaRPr lang="fr-F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1600" b="1" dirty="0" smtClean="0"/>
              <a:t>Segmentation RFM + satisfaction client</a:t>
            </a:r>
            <a:endParaRPr lang="fr-FR" sz="1600" dirty="0" smtClean="0"/>
          </a:p>
          <a:p>
            <a:endParaRPr lang="fr-FR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1600" b="1" dirty="0" smtClean="0"/>
              <a:t>Variables : </a:t>
            </a:r>
          </a:p>
          <a:p>
            <a:pPr lvl="1"/>
            <a:r>
              <a:rPr lang="fr-FR" sz="1600" b="1" dirty="0"/>
              <a:t>	</a:t>
            </a:r>
            <a:r>
              <a:rPr lang="fr-FR" sz="1600" dirty="0" smtClean="0"/>
              <a:t>« </a:t>
            </a:r>
            <a:r>
              <a:rPr lang="fr-FR" sz="1600" dirty="0" err="1" smtClean="0"/>
              <a:t>recency</a:t>
            </a:r>
            <a:r>
              <a:rPr lang="fr-FR" sz="1600" dirty="0" smtClean="0"/>
              <a:t> » : nombre de jours depuis le dernier achat</a:t>
            </a:r>
          </a:p>
          <a:p>
            <a:pPr lvl="1"/>
            <a:r>
              <a:rPr lang="fr-FR" sz="1600" dirty="0"/>
              <a:t>	</a:t>
            </a:r>
            <a:r>
              <a:rPr lang="fr-FR" sz="1600" dirty="0" smtClean="0"/>
              <a:t>« </a:t>
            </a:r>
            <a:r>
              <a:rPr lang="fr-FR" sz="1600" dirty="0" err="1" smtClean="0"/>
              <a:t>frequency</a:t>
            </a:r>
            <a:r>
              <a:rPr lang="fr-FR" sz="1600" dirty="0" smtClean="0"/>
              <a:t> » : nombre de commandes par client</a:t>
            </a:r>
          </a:p>
          <a:p>
            <a:pPr lvl="1"/>
            <a:r>
              <a:rPr lang="fr-FR" sz="1600" dirty="0" smtClean="0"/>
              <a:t>	« </a:t>
            </a:r>
            <a:r>
              <a:rPr lang="fr-FR" sz="1600" dirty="0" err="1" smtClean="0"/>
              <a:t>monetary</a:t>
            </a:r>
            <a:r>
              <a:rPr lang="fr-FR" sz="1600" dirty="0" smtClean="0"/>
              <a:t> » : montant total des achats d’un client</a:t>
            </a:r>
          </a:p>
          <a:p>
            <a:pPr lvl="1"/>
            <a:r>
              <a:rPr lang="fr-FR" sz="1600" dirty="0"/>
              <a:t>	</a:t>
            </a:r>
            <a:r>
              <a:rPr lang="fr-FR" sz="1600" dirty="0" smtClean="0"/>
              <a:t>« </a:t>
            </a:r>
            <a:r>
              <a:rPr lang="fr-FR" sz="1600" dirty="0" err="1" smtClean="0"/>
              <a:t>avg_buy</a:t>
            </a:r>
            <a:r>
              <a:rPr lang="fr-FR" sz="1600" dirty="0" smtClean="0"/>
              <a:t> » : montant moyen des achats d’un client </a:t>
            </a:r>
          </a:p>
          <a:p>
            <a:pPr lvl="1"/>
            <a:r>
              <a:rPr lang="fr-FR" sz="1600" dirty="0"/>
              <a:t>	</a:t>
            </a:r>
            <a:r>
              <a:rPr lang="fr-FR" sz="1600" dirty="0" smtClean="0"/>
              <a:t>« satisfaction » : note moyenne attribuée par un client (de 1 à 5)</a:t>
            </a:r>
          </a:p>
        </p:txBody>
      </p:sp>
      <p:sp>
        <p:nvSpPr>
          <p:cNvPr id="26" name="Oval 25"/>
          <p:cNvSpPr/>
          <p:nvPr/>
        </p:nvSpPr>
        <p:spPr>
          <a:xfrm>
            <a:off x="3102792" y="4725144"/>
            <a:ext cx="1656184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2922772" y="479715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 variables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~ 95 000 entrées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7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4670" y="440668"/>
            <a:ext cx="7072428" cy="108012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00" b="1" dirty="0" smtClean="0"/>
              <a:t>2-2 </a:t>
            </a:r>
            <a:r>
              <a:rPr lang="fr-FR" sz="5400" b="1" dirty="0"/>
              <a:t>Analyse des variables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11697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Fréquence : </a:t>
            </a:r>
            <a:r>
              <a:rPr lang="fr-FR" sz="1600" b="1" dirty="0"/>
              <a:t> </a:t>
            </a:r>
            <a:r>
              <a:rPr lang="fr-FR" sz="1600" dirty="0" smtClean="0"/>
              <a:t>97% d’achats uniques</a:t>
            </a:r>
          </a:p>
          <a:p>
            <a:endParaRPr lang="fr-FR" sz="1600" dirty="0" smtClean="0"/>
          </a:p>
        </p:txBody>
      </p:sp>
      <p:sp>
        <p:nvSpPr>
          <p:cNvPr id="11" name="AutoShape 2" descr="data:image/png;base64,iVBORw0KGgoAAAANSUhEUgAAAfoAAAFKCAYAAAD13508AAAAOXRFWHRTb2Z0d2FyZQBNYXRwbG90bGliIHZlcnNpb24zLjMuMiwgaHR0cHM6Ly9tYXRwbG90bGliLm9yZy8vihELAAAACXBIWXMAAAsTAAALEwEAmpwYAABY4klEQVR4nO3deVxU5f7A8c/ADDsICMMuLgiICipumLmWG5pGyzXLtlu3umXl9Vpe9adp3TKvZmpZ3fLWVbuVWmkamlkumYqGuyJu7CCb7OvAnN8fxCQCOig4OH7frxcvnWfOnPN9zpmZ75znPM9zVIqiKAghhBDCLFmYOgAhhBBCtBxJ9EIIIYQZk0QvhBBCmDFJ9EIIIYQZk0QvhBBCmDFJ9EIIIYQZk0RvQsOGDSMoKMjw161bN4YPH87bb79NcXGxYbmYmBiCgoK4ePHiNdepKAobNmwgNze30WWuXN+wYcNYsWLFDdXl8OHDxMbGGh4HBQWxcePGG1pnU4WEhPDNN9/c1G3eqMmTJzNr1iyTbPtG95cpjrGpnDp1ih49evDJJ5/c8Lpa4pjfjPe+Kd+rDUlNTSUoKIjffvvtutdRVVXFZ5991nxBtVKS6E3s6aefZs+ePezZs4fo6GimTZvG999/z1NPPUVlZSUAPXv2ZM+ePWi12muu79ChQ7z66quUlZU1ukxT1mesRx55hKSkJMPjPXv2MGrUqGZbv2h9bqdjHBISwoIFC/jss88oLy83dTgmsXz5cv7xj3+YOoxmFR0dzVtvvWXqMFqc2tQB3O7s7Oxwd3c3PG7Xrh3+/v7cd999fP311zz00ENYWVnVWeZqjJn/qCnrM9aV223u9YvW53Y7xqNGjWLgwIFoNBpTh2ISzs7Opg6h2d0u88XJGX0r1LVrV8LDw4mOjgbqN7Xv3LmTCRMmEBoaysCBA3n99depqKggNTWVhx9+GIDhw4ezfPlyYmJi6N69OytWrKBv375Mnjy5wUsBmZmZPPHEE3Tv3p2RI0eyY8cOw3PLly/n7rvvrhPj5WXDhg2jurqaf/zjH0yePBmo36y7fv16xo4dS2hoKHfffTdr1qwxPPfNN98watQovvrqK4YNG0bPnj159NFHOX/+fKP7KD8/n2nTphEeHs7AgQP59ttvG43vamWXCwoKYv369Tz88MOEhoYaYrqcMfXYsGEDQ4YMISwsjJdeeonMzEymTZtGjx49GDx4cL1Yi4uLefHFFwkNDWXIkCGsW7euzjpHjhzJa6+9Rnh4OK+88goAv/32GxMnTiQ0NJThw4ezePFiKioqrnt/AWzfvp177rmH7t27M2rUKFauXIler7/q/mrKMQ4JCanz+ivLgoKCWLp0KYMGDWLQoEFkZ2fzzTffMHr0aLp168bQoUNZtmzZVWP64osvGDt2LN27d6dnz548+eSThpam2qbeTZs2MXr0aMLCwpg8eTLx8fGG10+ePJk5c+YQFRVFnz59+Pnnn9Hr9Xz44YcMHTqUgQMH8uCDD7Jr1y7Da0pLS/nHP/7BgAED6N69Ow8++CD79u1rNMYr3exjWbsfPvzwQyIiIhg9ejQJCQkEBQXxww8/cO+99xIWFsb48ePZvn17nX1zedP9teJu6HheKTU1lRdffJF+/frRtWtXhg0bVu/yyIYNGxg3bpzhM3llfQ8dOkRUVBTdunVj9OjRdb678vPz+cc//sHAgQPp2rUrAwcO5O2330av1xMTE2P4PAUFBd1yl/2aRBEmM3ToUOX9999v8LnXXntN6du3r6IoirJ//34lMDBQycjIUHJzc5WuXbsqX3zxhZKamqrs3btX6d+/v7J8+XKlqqpK2b59uxIYGKgcPXpUKS4uNrz20UcfVRITE5XTp0/XWV9tHMHBwcrKlSuVCxcuKCtWrFCCgoKUo0ePKoqiKMuWLVPuuuuuOvFdXpabm6t06dJF+eyzz5S8vDxFURQlMDBQ2bBhg6IoivKf//xHCQ0NVdauXaskJCQoX3zxhdK9e3dl5cqViqIoytdff6107dpVefjhh5Xjx48rhw4dUoYPH6489thjje67Rx99VBk7dqxy6NAh5ejRo0pUVJQSGBiofP3110bF3JDAwEClX79+yvfff6+cO3dOmTVrlhIcHKykpqY2qR5PPPGEEh8fr+zcuVMJCQlR+vbtq3z22WfK+fPnlVmzZindunVT8vPzFUVRlEceeUQJDAxU3n77beX8+fPKF198oXTt2lXZsmWLYZ2BgYHKtGnTlOTkZOXcuXPKqVOnlNDQUOWTTz5REhMTlb179yqRkZHKjBkzrnt/7dy5UwkLC1PWrVunJCUlKdu3b1cGDRqkLF++/Kr7qynHuEuXLnVef2VZYGCgcscddyinTp1Sjh49qsTFxSldu3ZVfvjhByUtLU3Ztm2bEhoaqnz77bcNxrNlyxale/fuyvfff6+kpqYqMTExyogRI5TnnntOURRFSUlJUQIDA5UBAwYoW7duVc6cOaM899xzSkREhFJYWGg4HsHBwcqWLVuUuLg4paioSFm4cKFy9913K7t371YSExOV1atXK926dVP279+vKIqivPXWW8r999+vnDp1SklOTlbmzJmj9OzZUykpKWkwzkceeUSZOXOmoiiKSY5l7X4YO3ascu7cOeXEiROGsmHDhim7du1S4uPjlWeeeUbp1auXoR5NjfvK49mQsWPHKs8884xy+vRpJTExUXn33XeVwMBA5dSpU4qiKMr333+vhISEKJ999pmSmJiorF27VgkJCVF++eUXQ8x33nmnsnv3biUhIUGZMmWK0qNHD6W0tFRRFEX5y1/+ojzwwAPKsWPHlOTkZGXNmjVKUFCQ8uOPPyoVFRXKmjVrlMDAQCUrK0spKytrdJ/f6iTRm9DVEv0777yjhISEKIpSN9GfPHlSCQwMVHbs2GFY9sSJE8qFCxcURVGUgwcPKoGBgUpKSkqd1+7evduwfEOJ/uWXX66z/UceeUSZNm2aoijGJc0uXboYvmgU5Y8koNfrlQEDBiiLFy+u8/qFCxcq/fv3V/R6vSGZnTt3zvD8p59+qoSFhTW4b86dO6cEBgYqBw8eNJSdPXu2WRL9woULDY8LCgqUwMBAJTo6ukn1SEhIMDwfFRWlPPzww/Vir/3ie+SRR5QHHnigzjpnzJihTJw4UVGUPxL9+fPnDc9PmzZNmTJlSp3X/Pbbb0pgYKCSmZl5Xftr4sSJyoIFC+q8buPGjUpoaKhSXV3d6P5qyjE2JtEvWrTI8Hjbtm1Kt27dlOPHjxvKYmNjlbS0tAbjiYmJUTZt2lSnbOnSpcrw4cMVRfkjwa1atcrwfGFhodKjRw/liy++UBSl5ng8+OCDhueLi4uVbt261fm8KYqizJo1S3nyyScVRVGUZ599VnnssccMPxZKSkqUX3/9VSkvL28wzssTpimOZe1+qK3z5fvm888/N5SdOnWq3nu1KXFfeTyvVFZWpqxcuVK5ePGioayqqkoJDg42/Jh78MEHlVdffbXO6z799FNl165dhpi/+uorw3O1348nTpxQFEVRVq9erZw5c6bO64cMGaK89957iqIoyoYNG5TAwMBGYzQXco2+lSopKcHR0bFeeZcuXRg9ejTPPPMMnp6e3HHHHdx9990MHTr0quvz8/O76vM9e/as87h79+78+uuvTQ/8CpcuXSInJ4devXrVKe/Tpw+ffPKJYXSASqXC39/f8LyTkxM6na7BdZ45cwaoucRRKyAgAHt7+xuOt3379nViANDpdEbXA2r6WdSys7PD19fX8Nja2hrA0NES6u/7bt268eOPPxoeq1SqOuuIi4sjKSmpzuuU3681nj9/vl4nS2P2V1xcHMePH+fLL780lOn1esrLy0lLS7vq+6cp++ZaLt/OnXfeSVhYGPfddx/+/v4MHDiQMWPG4O3t3eBr+/bty5kzZ3jvvfe4cOECCQkJnDlzBg8Pj3px1XJ0dKRTp06GfQTU2dfnz5+nsrKSl156CQuLP6506nQ63NzcAPjzn//MX//6VyIiIujZsyd33nkn48ePNxzrqzHFsVSpVEDD3wkdOnSos29q63q9cV/tfWNjY8MjjzxCdHQ0x44dIykpibi4OPR6veEyw5kzZ7jnnnvqvO7xxx8Hapr9oeHPbG2HyYceeoiffvqJdevWkZiYSHx8PBcvXrzq5R9zJIm+lTp58mSdD3MtlUrFu+++ywsvvMCuXbvYs2cPzz//PA8++CCvvfZao+uzsbG56vYsLS3rPFYUBSsrq0aXr6qqunoFftfYl111dTUAanXNW9DCwsLw/8tjaEjtF9WVz1+rk5QxMTdUZ0VRjK6HpaVlnYQA1Ht8pSufv3LfW1hY1Hms0WiYMGECTz/9dL11NdRBzpj9pdFoeOqppxg3bly911+ZKK9k7L5p7PnG1mVjY8OaNWs4fvw4u3fv5pdffuF///sf06ZNa7DuGzduZNasWdxzzz307t2bRx55hN27d/Pdd9/VWe7K94ler69zDC7/rNTu9+XLl9f5IQp/HLfevXsbPot79uzh888/5z//+Q9r1qwhICCgwbpfHsvNPpZZWVlAw8etoc9QQ59DY+O+2o+d0tJSJk2aRHV1NSNHjqRfv36EhYXVOWlp7L1zuYY+X0pNazV/+ctfSEhIYNy4cYwfP57Q0FAee+yxa67T3EhnvFbo9OnTHD58mLFjx9Z77vjx47z11lsEBATw5z//mU8//ZSpU6caOqjUfhE01alTp+o8Pnz4sOFLSqPRUFJSUuf5y4fSXW27Dg4OeHp61hljDxAbG4u7uztt2rRpcqxdunQxxFgrNTWV/Px8w2NjYm6KlqhHrbi4uDqPDx06dNUEERAQwPnz5/H39zf8Xbp0ibfffrtencG4/RUQEEBiYmKddZ45c4YlS5ZcM35j9o1Go6G6urrOsM/ExMSrrvfXX3/l/fffp3v37jz//PN8+eWXTJw4scHOZwCrVq1i4sSJvPnmm0yaNIlevXqRnJxcL1GdOHHC8P+CggISEhIM++hK/v7+aDQaMjMz6+ybTZs2GTpvvffeexw6dIi7776befPmsW3bNvR6fZ1OYY1pbcfSWE2NuyEHDhwgLi6O1atX88ILLzBy5EhKS0vR6/WGY9apU6c6xwvglVde4Y033rjm+s+dO8eePXtYvnw5U6dOJTIyEhcXF7Kzsw3rv97vy1uNJHoTKy0tJTs7m+zsbFJSUtiwYQNPP/00ffr0qddkBTXNaZ9//jnvvPMOycnJxMXFsWPHDkJDQwEMTXhxcXEUFRUZHcfGjRtZs2YNFy5cYPHixRw/fpynnnoKgB49epCbm8tnn31Gamoq//vf/9i9e3ed19vb23Pu3LkGm2mfe+45Vq1axbp160hKSmLt2rWsWbOGxx9//Lo+aP7+/gwfPpx58+YZvixeffXVOr/sjYm5qZq7HrViYmJYtmwZFy5c4LPPPmPLli0899xzjS7/9NNPc+zYMd566y3Onz/PgQMHePXVVykqKmrwLNCY/fXcc8/x/fff8+9//5vExER27tzJnDlzsLGxuWrLzuWvv9q+6dGjByqVimXLlpGamkp0dHSjCbuWRqPh/fffZ9WqVaSkpHD48GFiYmIICwtrcHlXV1diY2M5ffo0iYmJvPfee0RHR9e5TALwzjvvsGfPHs6cOcMrr7yCi4sLo0ePbnCdtra2PP744yxevJjo6GhSUlJYtWoV77//vqFZOi0tjXnz5hETE0NaWhrfffcdRUVFjcZ5udZ4LI3R1Lgb4urqCsCmTZtIS0tj3759vPzyy8Afl7aeeuopNm3axBdffEFycjJr167l+++/Z9iwYddcv5OTE2q1mi1btpCamsrhw4f561//SmVlpWH9td+Xx48fN/oHyq1Imu5N7OOPP+bjjz8Gat50Pj4+TJo0iccff7xeczrUXI96//33WbZsGatWrUKj0XDnnXcaJrIICAhg5MiRTJ06lYceeoi77rrLqDj+/Oc/Ex0dzYIFC+jQoQMffvghnTp1AqB///5MmTKFjz/+mCVLljBo0CBefPFFPv/8c8Prn376aVasWMHevXvZsGFDnXVPnDiR8vJyPvroI+bNm4efnx8zZsxg0qRJ17PLAFi0aBFvvfUWzz//PBYWFjz99NOkpKQYnjcm5qZqiXoA/OlPf+LUqVN8/PHHeHp6smDBAiIiIhpdPigoiI8++oilS5fyv//9D0dHR4YOHWoYKtSQa+2vQYMGsXDhQv7973+zbNkyXF1dmTBhAlOnTjWqDtfaN35+frz22mv8+9//Zs2aNYahgjNnzmx0nX379uXNN9/kk08+YdGiRTg4OHDXXXc1Ws//+7//Y/bs2UycOBFbW1tCQ0OZP38+c+bMIT093bDcgw8+yPz588nKyqJv377897//xc7OrtE4Xn75ZTQaDQsXLiQnJwc/Pz/mz59PVFQUALNnz+btt99m2rRp5Ofn4+/vz1tvvUXfvn2vud9a47E0xvXEfaXQ0FBeeeUVPv74Y/71r3/h7e3N/fffz+7duzl+/Ljh+2vOnDmsXLmSN998k3bt2rFw4UIGDBhguEbfGA8PD958802WL1/Of//7Xzw8PBg9ejQeHh4cP34cgH79+tG3b18eeughpk2bxhNPPHFD+6W1UimNXQgVQohGVFVV0bVrV5YsWcKYMWNMHY5RUlNTGT58OJ9//jm9e/c2dThC3DRyRi+EaJLMzEzDNeLGesALIVoPSfRCiCZZs2YNa9asYfz48UZdhxZCmJY03QshhBBmTHrdCyGEEGZMEr0QQghhxsziGv2VE3UIIYQQt4Pw8PBrLmMWiR6Mq+ytIDY21mzq0pDWWL/Xfn6n5t9hf7vmssdnzQGg+z/nN/h8a6xfczHnuoHU71ZnzvVrrG7GnuRK070QQghhxiTRCyGEEGZMEr0QQghhxiTRCyGEEGZMEr0QQghhxiTRCyGEEGZMEr0QQghhxiTRCyGEEGZMEr0QQgizlZqaSlBQEHPmzKlTHhcXR1BQEN98842JIrt5JNELIYQwa87Ozvzyyy9UV1cbyqKjo3F1dTVhVDeP2UyBK8StpKRMR1lFVZ0yW2s19rYaE0UkhPmyt7cnODiYgwcP0r9/fwB+/fVXBgwYAMCOHTt499130ev1+Pn5MX/+fM6ePcvSpUv58ssvAfjmm284evQoc+bMYeHChRw4cIDq6mqioqJ4/PHHiYmJ4aOPPsLGxobz588TFBTEokWLyMrK4oUXXqBz587ExcXRtm1bli5dirOzM7t372bZsmVUVVXh6+vL66+/jouLS7PXXxK9ECZQVlHFtpikOmUj+vlLohdmJ+vnnWT+9HOLrNtj+DC0w4YYtezo0aP54Ycf6N+/P8eOHSMoKAhFUcjNzWXJkiV88cUX+Pr68sknnzB//nyWLl3K7NmzSU5Opl27dmzYsIFp06axdu1aAL799lsqKyv585//TLdu3QA4fPgwW7ZsQavV8uCDD7Jnzx4CAwM5ffo0b775JiEhIUyZMoVNmzYRGRnJ4sWLWbVqFW3atOHLL79k0aJF/POf/2z2/SSJXgghhNkbNmyY4ax9y5YtjB49mujoaGxtbQkNDcXX1xeAP/3pT/z73/9GpVJx77338t133xEVFUVubi5hYWGsXLmSuLg49u/fD0BpaSnx8fEEBATQuXNnPD09AejUqRMFBQUAtG3blpCQEAA6d+5MQUEBR48eJSMjg0cffRQAvV5PmzZtWqTukuiFEEK0GO2wIUafdbek2ub72NhY9u/fz7Rp04iOjkav19dZTlEUqqpqLqvde++9PPXUU1hZWTF+/HgAqqurmT59OiNGjADg0qVL2Nvbc+TIEaytrQ3rUalUKIoC0GB5dXU1vXr14sMPPwSgoqKCkpKSFqm7dMYTQghxWxg9ejSLFy+mW7duqNU157nl5eUcPXqU1NRUAL766iv69esHgI+PD56ennz55ZeGRN+/f3/Wrl2LTqejpKSESZMmceTIkSbHEhYWxpEjR0hISABgxYoVLFy4sBlqWZ+c0QshhLgtDB06lFmzZvHSSy8Zytzc3Jg/fz4vvPACOp0Ob2/vOtfJx4wZw7Zt2/Dw8ABg4sSJJCUlce+991JVVUVUVBT9+vUjJiamSbG4u7vz5ptv8vLLL6PX6/Hw8OBf//pX81T0CpLohRBCmC1fX19+/rmmM6C9vT1Hjx41PLdgwQLD/4cNG1bvtVVVVezbt48HHnjAUKbRaJg9e3a9Zfv162doCbhy3bXbB5gyZUqdbTa03eYmTfdCCCHEFRRF4c4770SlUnHXXXeZOpwbImf0QgghxBVUKhX79u0zdRjNQs7ohRBCCDMmiV4IIYQwY5LohRBCCDMmiV4IIYQwY5LohRBCCDMmiV4IIYTZasr96CdOnMiGDRsaXE9MTAyTJ08GYNasWRw/frzFYm5uMrxOCCGEWbv8fvSWlpZA/fvRX7x4ER8fHyZMmHDN9bXEHeZakiR6IYQQLWZXwn52JOxtkXUP7TCAwR36X3O5a92P/vL7wr/wwguG+8Lv2bOHt956C2trazp06GBY3+TJk3nhhRcIDw/ntdde4+zZs+Tk5BAUFMQ777xDTk6Oye9Bf7kWb7p/++23mTFjBgB79+5l3LhxjBgxgiVLlhiWiYuLIyoqipEjRzJr1izDnYPS09N5+OGHGTVqFM8991yL3dlHCCGEeau9Hz1guB+9RqPh0qVLLF68mJUrV7JhwwYGDhzIokWLqKysZMaMGSxbtoxvvvkGGxubeus8fPgwGo2Gr776ih9//JGioiJ27doFwOnTp3niiSfYvHkzTk5ObNq0qdFttbQWPaPft28f3377LUOGDKG8vJyZM2eyevVqvLy8eOaZZ9i1axeDBw9m+vTpvPHGG/To0YOZM2eydu1aJk2axLx585g0aRKRkZG8//77rFixgunTp7dkyEIIIZrR4A79jTrrbmmN3Y/exsamwfvCx8fHo9Vq6dSpE1Bzy9qlS5fWWWefPn1wdnbm888/58KFCyQmJlJaWgqY/h70l2uxM/r8/HyWLFnCs88+C9T8gvL398fPzw+1Ws24cePYunUraWlplJeX06NHDwCioqLYunUrOp2OgwcPMnLkyDrlQgghRFNdeT/62mb72vvCb9y4kY0bN7J+/XqWLVtW537ygOHa/uV++ukn/v73v2NjY0NUVBR9+vQx6h70V26rpbXYGf2cOXOYOnUqGRkZAGRlZeHu7m54XqvVkpmZWa/c3d2dzMxM8vLycHBwMNwzuLa8MbGxsS1Uk5vPnOrSkNZWv6KiIsC4uCqMWNaY9Ti5epGenl6nLC/PiaTzp675WlNqbceuuUn9bm0N1S87O5uKigpiY2MJDg5m3rx5+Pr6cvToUXJzc7lw4QK//fYbmzdvxsvLi6+++oq8vDyeeuopMjIy+Oabb/D39+e///0vRUVFxMbGUlRUxJkzZzh48CChoaG0b9+epKQk9uzZg7e3N3Z2doZtAobPekhISIPbqj0hbmrdjNUiiX7dunV4eXkRERFhGLqg1+tRqVSGZRRFQaVSNVpe++/lrnx8ufDw8GauhWnExsaaTV0a0hrrt6mg5pqaMXEd/2YjAN0bWdbY+uXkl+Ht7V2nzMXFhc4dvBt5hem1xmPXnKR+t7bG6peamoq1tTXh4eEEBwfzySefMGvWLMLDw2nbti1hYWEMHjyYpUuX1rkvvIuLC8uXL2f+/Pmo1WpCQkJwdHQkPDwcR0dHAgMD6du3L3//+985cuQIGo2Gfv36YWlpSbdu3QzbhJr+aQDDhw9n4cKFDW7reupmbPJvkUQfHR1NdnY248ePp6CggNLSUtLS0uo0fWRnZ6PVavH09CQ7O9tQnpOTg1arxdXVlaKiIsNwiNrlhRBCCGPdyP3o+/Tpw6ZNm+qVr1692vD/hp4H09+D/nItco3+008/ZfPmzWzcuJEXX3yRYcOG8cknn5CQkEBSUhLV1dVs3ryZQYMG4ePjg7W1teGXycaNGxk0aBAajYbevXsTHR0NwIYNGxg0aFBLhCuEEEKYrZs2jt7a2poFCxYwZcoUKioqGDx4MKNGjQJg0aJFzJ49m+LiYrp27WrokTh37lxmzJjBBx98gJeXF++8887NClcIIYQwCy2e6KOiooiKigIgIiKC7777rt4ywcHBrF+/vl65j49PnSYSIYQQQjSNzHU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LEWTfRLly5lzJgxREZG8umnnwKwd+9exo0bx4gRI1iyZIlh2bi4OKKiohg5ciSzZs2iqqoKgPT0dB5++GFGjRrFc889R0lJSUuGLIQQQpiVFkv0Bw4cYP/+/Xz33Xd8/fXXrF69mtOnTzNz5kxWrFhBdHQ0J06cYNeuXQBMnz6dOXPm8MMPP6AoCmvXrgVg3rx5TJo0ia1bt9KtWzdWrFjRUiELIYQQZqfFEn3fvn1ZtWoVarWa3NxcqqurKSwsxN/fHz8/P9RqNePGjWPr1q2kpaVRXl5Ojx49AIiKimLr1q3odDoOHjzIyJEj65QLIYQQwjjqlly5RqNh2bJl/Oc//2HUqFFkZWXh7u5ueF6r1ZKZmVmv3N3dnczMTPLy8nBwcECtVtcpb0hsbGxLVuWmMqe6NKS11a+oqAgwLq4KI5Y1Zj1Orl6kp6fXKcvLcyLp/KlrvtaUWtuxa25Sv1ubOdfvRurWooke4MUXX+Tpp5/m2WefJTExEZVKZXhOURRUKhV6vb7B8tp/L3fl41rh4eEtU4GbLDY21mzq0pDWWL9NBTWXj4yJ6/g3GwHo3siyxtYvJ78Mb2/vOmUuLi507uDdyCtMrzUeu+Yk9bu1mXP9Gqubscm/xZruz58/T1xcHAC2traMGDGCmJgYsrOzDctkZ2ej1Wrx9PSsU56Tk4NWq8XV1ZWioiKqq6vrLC+EEEII47RYok9NTWX27NlUVlZSWVnJTz/9xMSJE0lISCApKYnq6mo2b97MoEGD8PHxwdra2vDrZOPGjQwaNAiNRkPv3r2Jjo4GYMOGDQwaNKilQhZCCCHMTos13Q8ePJhjx44xYcIELC0tGTFiBJGRkbi6ujJlyhQqKioYPHgwo0aNAmDRokXMnj2b4uJiunbtyqOPPgrA3LlzmTFjBh988AFeXl688847LRWyEEIIYXZa9Br9lClTmDJlSp2yiIgIvvvuu3rLBgcHs379+nrlPj4+rF69usViFEIIIcyZzIwnhBBCmDFJ9EIIIYQZk0QvhBBCmDFJ9EIIIYQZk0QvhBBCmDFJ9EIIIYQZk0QvhBBCmDFJ9EIIIYQZk0QvhBBCmDFJ9EIIIYQZa/Hb1N4OSsp0lFVU1SmztVZjb6sxUURCCCFEDUn0zaCsooptMUl1ykb085dEL4QQwuSk6V4IIYQwY3JGL24ZDV0iAblMIoQQVyOJXhi09kTa0CUSkMskQghxNZLohYEkUiGEMD9yjV4IIYQwY5LohRBCCDMmiV4IIYQwY5LohRBCCDMmiV4IIYQwY9LrvgXl5JfVK2stQ9WEEELcHiTRt5AKXTW7DqXWK5ehakIIIW4maboXQgghzJhRiX7mzJn1yl588cVmD0YIIYQQzeuqTfdz584lMzOT2NhYLl26ZCivqqoiJSWlxYMTQgghxI25aqK///77OXv2LPHx8YwcOdJQbmlpSY8ePVo6NiGEEELcoKsm+u7du9O9e3cGDBiAp6fnzYpJtEIygqD5Xcwt4cT5XHy0DnTyaWPqcIQQZsqoXvcZGRlMnz6dgoICFEUxlG/atKnFAmuNGru7W1W13gTR3DzmPoKgWq+g1yv1fsy05A+ZXYdS2XkoFY2lBdn5ZZw4n0u3Tm64Odu2yPaEELcvoxL9nDlziIqKIiQkBJVK1dIxtVqN3d1tcC9fE0Qjmoter3CpsLzesW2pHzK/Hkvns+9P4dXWnjvCvCgq1bHrUCprtsYRHqy9rT9jQojmZ1SiV6vVPPHEEy0di2jl9IpCWUUVVmpLNGoZmXk9qqv1rI6Ow9vNnjt7+GBhocLVyZKwzu7EnLzIrkOpDAn3M3WYQggzYlSi79y5M/Hx8QQFBbV0PKIVOpeaz48HkrhUUI5eAZUKXBxt0FXpeWB4Z+xsbv3m+5tl56FU0rKLef7+MC4VlhvKO3g7kXmplE83n6JfNy9srWUuKyFE8zDq2yQlJYX77rsPb29vrK2tDeW32zX6241er3AwLpML2wqws1YT5O+Kva2GsnIdmXmlrP/5LFv2JRI1JIAJgzthpbFs9hgKiis4m5JPbkEZF3NLSUwvwNpKjauTNfa2GkMzd0tdX79yvbqqaiyus2ldV6Xni23xdPJtQ3iwlh8PJBueU6lUPDQiiLf+e5AdsSmMGdDhhuIWQohaRiX6qVOntnQcopVRFIWYkxdJzChkRD9/2thbob6iub6znzNb9yWxeksc2w8k8/SEbvQJufHRGVl5pfx0MIU9R9NIvljU6HK21mr8PBzp4N2GhPSCOs81x/X1hjohehRW4OJk3cgrrm734VQyL5XybFT/Bq/Dd/Zzxs/DkV2HUiXRCyGajVGJPjAwsKXjuK3cCkPVDsVnk5hRSPcAN6KGBjTY676Ddxueuy+UO3t48/kPp5m/MobwYC3P3BuKl5t9k7anq6om5uRFfoxJ5vCZLBQFQgPcGDLGl5AObdG62FFZVc3WfYmUVVSRm1/GxUulnEvJ583PDuDmbEuwvws+WofrPuNuadsPJuPlZk94sJbcgvJ6z6tUKob08mX1ljiyLpWidbUzQZRCCHNjVKLv37/mDERRFMOZiLu7O7t3727R4G51SRmFlJTrsLfV4NnWHmuN5S0xVC01q4gzyXkEtnOmawfXRpe7vC6DevoSn3SJE+dzefbtnxgW7sd9wwLw1To2+npFUThxPpedh1LYeyyD4jIdrk42RA0JYPSADnhckehy8suwtVZja63G1cmGzu1cqKisxtJSRfSview5mo6DnYZgf5dWNxKidsz8I6ODr9qrflBPH1ZviWPX4VQeGC4/sIUQN86oRH/69GnD/ysrK9m8eTMJCQktFpQ5+DEmib3HMwyPHew03NWnnQkjMk6FrpqDpzJxdrSmZ6DxQ70sLVSEdGjLY5Eh7IhN5Yd9iWw/mExHnzb06eKBr9YBZ0dr4lPLyKpI4GxKPkfP5ZB1qRQLFfhoHendxQOPtnaM6t/e6PHk1laWDO7li4VKRWpWMXGJl/gtLovTibuJHNiByDs64OJocyO7pFn8dDAFlQqGhV/9PeDZ1p4u7V3ZdUgSvRCieTS5a6+VlRVRUVFERUUxbdq0lojplnchrYCYkxfx83Ckb4gHOQXl/Ho0jZ9/S2FgmLepw7uqQ6ezqNBVM6SXLxYWTW8Cd3G04S8TuvPAsM7sOpzKL0fSWPfTGfTK5Uvl4mhnRXB7F8be0YH84gqsb7Ajn4WFinaejvh5OJCdX8algnLWbj/DNzvOMTTcj9ER7enk28YkY9T1eoWff0smrLM77i7X/gEzuJcvH35zjIT0Ajp4y4x5QogbY1Siz8/PN/xfURROnDhBYWFhS8V0S6uorOa3uEyC/V0I7eyGpYUF3m72DOrpy65DqXyy8QQ9At1b5aQoZ5LzSMwopGvHtrg43dhZsIuTDRMGBzBhcAC6qmoyckooLKnkwvmz9O8dhruLLSqVipz8sgYnIWqoH4MxMxCqVCq0LnY8MqoLFbpqNu46z08Hk9kWk4Sv1oEh4b4M6eVX77JASykp03EoPousvDImDA4w1Otqdbkj1JuPvj3GgZMXJdELIW5Yk6/RA7Rt25ZZs2a1aGC3qoT0Aqr1CvcP78z51D96gnu42tEz0J3fTmfh4mRDey8nE0ZZn16v8OWP8dhaqwm5ynX566FRW9LOs6a+FflJ1+xk1lg/hqZed/dxd+Cv94fx6Jgu7Dmazs5DqazZcpo1W07TI9CdewcH0DPIvUnrbKqyiiq+/vksaksVeUV/zL53tbo4O1rTydeZ2NNZ/OlumbtCCHFjmnyNXjROURTOpebj5myDr9axTqIH6OTnTHZ+GYfjs/B2s2+RcefXa8/RNBLSC+nX1RO1pXnNeudgZ8WoiPaMimhP5qVSdsSmsGVvAnM/3keX9q7oO1a32LarqvWkZBXho3Vo0n7tFaRl/c9nKS7T4dBKOmkKIW5NRn3z6PV6Pv74YyZPnsxDDz3Ee++9R1VV/Zu73O4yL5VSVKojwNe5wectVComjQqmvLKa4+dzmn37JWU6cvLL6vyVlOmu+TpdVTX/jY6jnYcj7b1bV0tDc/NwtWPi3UF8MmsELzzQg9SsYhIzCimtqKpzw6bmcvJCLpU6Pf4eTduvvYK06PUKR89mN3tMQojbi1GJfvHixezfv5/HHnuMJ554gsOHD7Nw4cKWju2Wcz61ACuNBX4ejQ8p8/d0IsC3DWdT8ikqrWzW7dfedOfyv4butnel739NJOtSKQ/eFdhiY9Brf4Q4uXrV+SFiqjv/adQWjOzvzwevDsPBVkNxaSWH4rObPdkfOHURjdoCT7em9QkI8nfBzkbN4fisZo1HCHH7Marp/pdffuHrr79Go6lpQhwyZAj33HMPM2fObNHgbiW6Kj2pWUUE+Llcs4m2Wyc3EtILOXY2hztM3Au/pEzH2u3x9Ah0p2vHtqRlF7fIdmp/hKSnp+Pt/UedTT3evY2DNd7uDqRkFnHmdB5V1Xr6hng0S2fJSl01h05n4at1wNKiaZdD1JYWhHV2J/Z0Vp35K4QQoqmM+vZRFMWQ5KFmiN3ljwVk55ehV8Db/dozwtlaqwlu70pyZhG5BfV7l98MtWfYa7bEUVSqY/ygTiY7uzY1FeBgq6FrB1cupBVwOimvWdYbezqL8spq/D2v73JIryAtOfllpGa1zI8vIcTtwahEHxwczJtvvklycjIpKSm8+eabMi3uFTIvlWChAncjJ3rp0t4Fa40lR87ktMi14Wspq6hiw67zbNmXiL+nI2eS86jW3/w4WpPuAW74eThw5Ew26c3QsrHzUApO9lbXPZSvV5AWQJrvhRA3xKhEP3fuXAoLC5k4cSIPPPAAeXl5/N///V9Lx3ZLybpURltnW6N7VmvUlnTr1JasvFIycktbOLqGnThf8yMjNMDNJNs3hYY6LNb+0FKpVPTv5oWLozX7TlykoLjiurdTXFrJgZOZ9OvqeV0TDwFoXe3wamvPsXPN33FTCHH7uOo1+srKSv7v//6Pu+66iwULFgDwl7/8BUtLSxwcHG5KgLeC0nIdeYXldO3Ytkmv6+TrzOmkPI6eyUY/5uaeTWfklHAhrYDO7ZxxsLNq1nVf72Q3N0NtX4HLXb7n1ZYWDAj1Yuu+JNZsOU3Xjq7XdX38l6PpVFXrGRDqzZnk678U0D3AjV+PplGtV7C8zh8MQojb21VPP5ctW0ZxcTG9evUylL3++usUFhayfPnyFg/uVnE2JR8FmtxEa2mhIjTAjfziCvZfNi/+zbD+57NYWlo0+cfJtVToquv1/N8Wk3RLXRZwsrcmrLM7x8/ncCGt4NovaMCO31Jo5+mIv2fjIzCM0T3AjZLyKhKuMw4hhLhqot+5cyeLFy+mbds/koGHhwcLFy5k+/btLR7crSI+KQ9LCxVtnZs+bay/pyMujtas//msUWPem8PRM9kcis+iS3sXbKyafLuD20JgO2cC2zlz+Ew2peVNmzMiI6eEuMRLDA33u+He8rWXVY6dk/H0Qojrc9VEr9FosLGpn7wcHBywsrp2c+97771HZGQkkZGRhnH3e/fuZdy4cYwYMYIlS5YYlo2LiyMqKoqRI0cya9Ysw4Q86enpPPzww4waNYrnnnuOkpKSJlXwZohPysPdxbbJQ6ig5rpwnxAP8osr+Oz7Uy0QXV2l5TqWrT2Mp6sdwe2bd6rb1ubKa/FNGbevUql4ZHQX9HqF2NOZTdrujweSUKlgSDMMHXR1ssFX6yDX6YUQ1+2qmcnCwoLi4vq9j4uLi685M97evXvZs2cP3377LRs2bODkyZNs3ryZmTNnsmLFCqKjozlx4gS7du0CYPr06cyZM4cffvgBRVFYu3YtAPPmzWPSpEls3bqVbt26sWLFiuuta4uo1FWTll2M1uX6b5LSto0tI/r5s3VfIomZ198BzBj//f4U2fllPHlPN7Ob6vZyzXEJQetiR7dObUnNKiY1q8jI7eqJ3pvIgO7eRt9q91pCA9w4eSG31fRzEELcWq76TT927Fhmz55NaekfvcJLS0uZPXs2I0aMuOqK3d3dmTFjhmHMfadOnUhMTMTf3x8/Pz/UajXjxo1j69atpKWlUV5eTo8ePQCIiopi69at6HQ6Dh48yMiRI+uUtyZ5RTWJ2fUG7/Z27+BOeLa149t9l8grLAca7iFu7LS2DdlzNI3ovYmMH9SJzn7ONxTv7SLY3xVnR2t+i8ukQnftOfFjz5VQUqYjamhAs8UQGuBOeWU151Lym22dQojbx1UT/WOPPYajoyN33HEHDz74IPfffz933HEHTk5OPP/881ddcefOnQ2JOzExkS1btqBSqXB3/+NuYVqtlszMTLKysuqUu7u7k5mZSV5eHg4ODqjV6jrlrUleUU1SdnG0vqH1WFupeXVyH0or9MxbuZ+yiqoGp7Q1dlrbKx09m83izw/Rpb0rj4zuckOx3k4sLFT06+pJ+e+3H74aXZWe/fHFdO/kRmA7l2aLoVunmj4y0nwvhLgeV+2JZWFhweuvv86zzz7LyZMnsbCwIDQ0FK1Wa/QGzp49yzPPPMMrr7yCpaUliYmJhudqp/bU6/V1Oi3Vljc09WdjnZtiY2ONjul6Obl6kZ6eXqcs7WIZbeytuJRbd1ITXTdtvWWvVp6X50ThpQweGOjKF7tzeWXpdp6I7NLosknn61/Pbyi+vDwntu6M5dt9l3BxsOSe3jacOHakwWWbGnND5cYse/nz17uO5oijluKpUFlZedV1+LtbkXixiOLSchxtLRt8v8WeK6awtJpQP8XwfEP7ubE4GjuuAB7OGvYcukAnF+MuIbSUm/E5MyWp363NnOt3I3Uzqsu1j48PPj4+TV55bGwsL774IjNnziQyMpIDBw6Qnf1H7+Hs7Gy0Wi2enp51ynNyctBqtbi6ulJUVER1dTWWlpaG5RsSHh7e5PiaKie/rM487QBHEhJo5+mIt3fdSWc0Vlb1lr1auYuLC507eAOxvDyxF++tO8KiL0/SPcANX61jnTHUfyx79fgKiitYvzuVvcdy6ejdhjlP9aNtG9tG69LUmBsqv9ayV851fz3raI44LpeLCisrK7zbNr4OT0+FogPJlKXpqdKr6HvF+y0tu5jtX++knbsVfxp7h+EHaUP7ubE4GjuuAP1SjrN1XyKhYT3QqE1ze+PY2Nib8jkzFanfrc2c69dY3YxN/i02tiojI4Pnn3+eJUuWEBERAUBYWBgJCQkkJSXh6+vL5s2bue+++/Dx8cHa2tpQmY0bNzJo0CA0Gg29e/cmOjqacePGsWHDBgYNGtRSITdZVbWewtLKq96t7noM6+1HJ982vP3fg+w9loGVOhNPN3vsrNVYaSwpr6zG1sqSakVBr//9T6m5pn8hrYDyyioKiispKq3EQqXiT3cF8qe7g9CozbfzXUuzsFAxsIc3qtMqUrOKSMksMhz3Cl01b686iNrSkvvuuL4Jdq4lNMCN7365wOmkPLp3un1mMhRC3LgWS/QrV66koqLCMKMewMSJE1mwYAFTpkyhoqKCwYMHM2rUKAAWLVrE7NmzKS4upmvXrjz66KNAzfS7M2bM4IMPPsDLy4t33nmnpUJusoLiChQF/DwcKSxp3lvO+ns6Meep/qzeEkdSRiE5BeWkVVRRrVfqXKu1tFBh8fufCtArYGtliaOdhqB2zjw8qgsB0vGuWdjZaHBxtCa/uIJpS3cxvE87vNzs2bovkZTMYuY+1R9VaWqLbLtrJzcsVHD8XI4keiFEk7RYop89ezazZ89u8LnvvvuuXllwcDDr16+vV+7j48Pq1aubPb7mkFdY0+Pez8ORkxdym339aksLfNwd8HGvmW5Y+f0M/u5+/mhd7OrNoZ6TX1ZvelfnG+wkKOqytLSgnacT/bt5sXVfIlXVCp39nJnxWB96d/EgNrZlEr2DrYaOvs4cO5fDpJEtsgkhhJmSadFuQF5ROVZqC9q2ubGhdcZSqVRYWqpQW1pc941SxI2z0ljwt0nhPDGuK0UllbS7ztvQNlVoJze+++U85ZVVMqOhEMJoctH2BuQVVuDsaNMi12Sv5UZmfRPNw8XR5qYleaiZ976qWiEu4dJN26YQ4tYnpwXXSa9XyC+uMMn17wpdNbsO1W8iHtwMU66K1qtrx7ZYWqg4ejabnkHGD3EVQtze5Iz+OhWX6ajWKzg7yDVw0XyuNhOirbWakA5tiT2ddY21CCHEH+SM/joVltR0xGvj0Lz3che3r8Zaakb088feVgNAeLCWz74/RW5BmWFOBCGEuBo5o79OtcPpnOwl0Yubp1dwTZP9ITmrF0IYSRL9dSoorsTWWm2yWcrE7am9lxOuTjbSfC+EMJok+utUWFIpZ/PiplOpVIQHazlyJotqGWUhhDCCJPrroCiKJHphMuHBHpSUV3E6Kc/UoQghbgGS6K9DWUUVVdV62kiiFyYQFuiOhYWKg6cumjoUIcQtQBL9dSio7YgnQ+uECTjYaggLcOPXY+koimLqcIQQrZwk+utQJD3uhYnd2cOHi7mlnEvNN3UoQohWThL9dSgorkSjtsDGSnrcC9Po390LSwsVe46kmzoUIUQrJ4n+OhSWVOBkb2WSOe6FAHC0s6JnkJY9R9Ok+V4IcVWS6K+D9LgXrcHAMG+y8so4kyy974UQjZNE30SVumrKK6tpYy8d8YRp9e/mhdrSgp2x9afNFUKIWpLom6iotKYjnqO9xsSRiNudva2GgT28+em3FErLdaYORwjRSkmib6Ki0povVEc7aboXpjduYEfKKqrYfjDZ1KEIIVopSfRNVHtG72ArZ/TC9ALbuRDs78LmPQno9dIpTwhRnyT6Jiou1WFno8bSUnadaB3G3dmRjJwSYk9nmjoUIUQrJNmqiYpKK6XZXrQqA0K9cWtjw/+2xctZvRCiHkn0TVRUqsPBTprtxc2Vk19W76+krKa/iNrSgsfGduVcSj4/ybV6IcQV1KYO4FZSUqajUlctZ/TipqrQVbPrUP0hdCP6+WP/e1+RwT19iP41gf9GnyIi1Fv6kAghDOSMvgky80oBcLzFzugbOhusknuZmxWVSsVf7u1OYUkln246aepwhBCtiJzRN0HWpdpEf+uc0Td2Nji4l68JohEtKcDXmfuGdmb9z2fp6O1E5MCOpg5JCNEKSKJvgszfE729NIuKVuqR0V1IvljEvzeeQOtqR58QT1OHJIQwMWm6b4KsS6XYWatRy9A60UqVV1Tx+NgQfN0deOM/B/hyWzzZeaWGjntCiNuPZKwmyMwrxeEWarYXt5+yiip+OZJG364eeLnZ8/kPp5n7730kXSw0dWhCCBORRN8EmZdKb7mOeOL2pFFbcmcPb0ID3EjPKWHmil9ZvvYIpxMvyW1thbjNyDV6IxWX6Sgu1RHgI2f0or6SMh1lFVU4uXqRk19mKDfl6AaVSkXXjm3p4N2GwpIKdh1OZVtMEu4utnTv5FbzF+CGh6udUetzdfesUzcAW2u19FkRopWTRG+kjJxiAJksRzSorKKKbTFJpKen4+3tbShvDaMb7GzUTBjciWejQtl7LJ2DcZkcPJXJz7+lAODWxoZOvs4E+DkT4OtMJ982uDja1FtPVbWKbTFJdcouH8svhGidJNEbKSOnBLi1htYJcTk7Gw139fXnrr7+6PUKKZlFHDuXQ3xSHudS8zlw6iK1rfquTjYE+DoT4NuGTr//AGjMlWf5IGf6QrQmkuiNVJvoW/KMPie/rE7Tr0xqI5rTlQm5jYMVEd29iOjuBdS0SiRfLCQtu4SUzCLOpeZzMO6P5O9kp8HBzoq2bWxwd7GjbRsbo2btE0KYliR6I6XnlODiaN1iQ+tqvzAvb/ptDc2+wjw0lJAH9/JtNEm7OdsCUFquIyG9kHOp+Rw5ncGZ1CLSc0qAXCxUKg7HZ2NtZYnWxRa3Nrao1X98PuRMX4jWQRK9kTJySozutCSEubCz0dC1Y1u6dmxLiJ8tB88UUqmrJju/jKxLpZRVVnM+IZ+TF0ClgrZONWf7djZq0rNLcLTXYGnxR/KXM30hbj5J9EZKzykmrLO7qcMQwuSsNJb4uDvg4+7A4F6+bD+QXJP480rJvlTK6aRLxCVeAmqSv6OdFY6/N/urLVUE+Lng1dYerYstljL5lBAtThK9EUrKdBQUV6J1kTN6cXtoqNndytoGqD/xjkZtgbebPd5u9gBU6/UEtnPhp4MpFBZXUFBSSVFpJRdzS4lPyjO8ztJChZ+HIwG+zoR0cCWssztaaTUTotlJojdCRm5NRzwPVzsuFZabOBohWlZjHewGdNMa9XpLCwt8tY6093KqU64oCn27elKp05ORU0xadgkX0guIOXmR7QeTAfDTOtCvmxcDunvh7e4gzfxCNANJ9EbIyJZEL1qnK8+8W/NIDZVKhYujDW7OtnTt2NZQnp1XyrqfznIxt6a3//qfz/L1jrP07+ZF5IAO+Ggd6qxHOvQJ0TSS6I2QnlszWY7WxZa4RNPGIlqH1pBgG+tJf6tRqVQ4O1rj7GhNcHtXikorOZOcz6H4LPYfz6CjTxu6B7hha13zdSUd+oRoGkn0RkjPLsHVyQZrK9ldAvR66s0Qdysm2NbK0c6K8GAtf7m3Ox9/e5yzKXkkZxbRK0hLB2+na6+gmdVOb3w5aVUQtxLJXEbIyCnB6/eORkKIm8PBVkOvYC0Bfs4cOHmRmJMXSc0q5s4ePuTk1122JRNv7fTGl5NWBXErkURvhIzcEvp08TB1GEKYhaZe9nCyt2J4Hz/ik/M4ciabuR/vp3ewFhenP+bjl8QrROMk0V9DabmO/KIKOaMXohlcb78ClUpFsL8rbm1sORiXyY8HkundxYOOPm1aKlQhzIbMVnENtXPce7s7XGNJIURLc3O2ZebjfXFztiXm5EUOnLxIdSseaSBEayCJ/hrSaxO9nNEL0So42VsxJNyXkA6unE8r4McDyWTnlZo6LCFaLUn011B7Ru/VVhK9EK2FhUpFWGd3BvXwobhMx2uf7OfgqYs3tE5Xd09y8svq/bXmuQmEMIZco7+GjJwSXJ2ssbFWU1ymM3U4QojL+GgdGNXfn6Nnc5i/Mob7hgYwaWQwVhrLRl/T0HA5AAu1bb3e9SBDJ8WtTxL9NaTnFOPlJtfnhWitHOysmPVEX77ecY6vd5xj3/EMnrk3lJ5B7qhUqnrLNzRcDiA8qC2Zl0q5VFhOQXEFFZXVVFZVc/RsNiVlOlzb2KB1scPF0fpmVEuIZiOJ/hoyckroLUPrhGjVrDSWTHmwBwPDvPng62PM/XgfAX7O3HNnR8KDPXCyt6r3mkpdNbkF5WTllZKVV8pX28+g1ysA2FhZYmutRqO2pLS8iuz8MpIuFgHg7GCNrbWacXd2QqOWq5+i9ZNEfxWl5TryZGidELeMnkFa3ps+lJ9/S+Gbned453+HUKnAz8MRV0cbrK0sySsqJy2rhJLymktxKhW4OtkwPNyHyioF1zY22Fw2C+bgXr7sOpRKabmO9JwSzibn8+nmU2w/mMLz94fVmbdfiNaoRRN9cXExEydO5MMPP8TX15e9e/fy1ltvUVFRwejRo5k6dSoAcXFxzJo1i5KSEnr37s28efNQq9Wkp6czffp0cnNz6dChA4sWLcLe/uYl3Yu5NT15vaXpXohbhpXGklER7bm7nz9nU/I4fDqL82kF5BdXkF9cgbWVJW2dbQhwbGO4yY5GbcGAblr2nshqdL12NhoCfJ3p5NMGrYsdn/9wmhnv72HMgPbcN7QzFhYqmRpXtEotluiPHj3K7NmzSUxMBKC8vJyZM2eyevVqvLy8eOaZZ9i1axeDBw9m+vTpvPHGG/To0YOZM2eydu1aJk2axLx585g0aRKRkZG8//77rFixgunTp7dUyPUYetzLGb0Qrd6VM+4B+GkdCfZ3rbdcQ9fojaVSqQjp2JZh4X4cOpNF9N5EDsVncUeoN2MHdpREL1qdFrvAtHbtWubOnYtWW3MP62PHjuHv74+fnx9qtZpx48axdetW0tLSKC8vp0ePHgBERUWxdetWdDodBw8eZOTIkXXKb6b0nJq71nm2tbup2xVCNE2FrpptMUn1/hrqXd9c1GoL+oZ40jfEg6xLZWw/mEx+UUWLbU+I69ViZ/T//Oc/6zzOysrC3d3d8Fir1ZKZmVmv3N3dnczMTPLy8nBwcECtVtcpb0xsbGwz1wCOn76Eg40FcSePAeDk6kV6enq95XTdtPXKGyoztrz23xtZR0sveyPruPx5U8ZRS/FUqKysNGodzhUVKPaaqy57rfo1R8zNsY6mbo9WEHNT15GX50TS+VN1yhr7HDdUP2O2Z2sB3fxtOJFcxhuf7ueRwS64OLTO7k8t8T3Zmphz/W6kbjft3ajX6+sMdVEUBZVK1Wh57b+Xa2ioTK3w8PBmj3nd/j2087IxrDsnvwxvb+96y2msrOqVN1RmTHl6errh+etdx81Y9nrXcXn9TBnH5XJRYWVlhXfba6/D2toalcqi0e0ZU7/miLk51tHU7QEmj7mp63BxcaFzh7rljX2OoX79jN2eN+ChLePXY+l8uaeQt/46EHcX2wa3YSqxsbEt8j3ZWphz/Rqrm7HJ/6aNDfH09CQ7O9vwODs7G61WW688JycHrVaLq6srRUVFVFdX11n+ZsrIKZaOeEIIo7g52/L3h8MpLKnkHyv2cC4l3zC7XolMtiVM6KYl+rCwMBISEkhKSqK6uprNmzczaNAgfHx8sLa2Nvwy2bhxI4MGDUKj0dC7d2+io6MB2LBhA4MGDbpZ4VJeUcWlQhlaJ4Qwnre7AwPDvMktKGPux/v4bvf5Fu8rIMS13LREb21tzYIFC5gyZQpjxoyhY8eOjBo1CoBFixbx1ltvMWrUKEpLS3n00UcBmDt3LmvXrmXMmDH89ttvvPzyyzcrXDJypce9EKLp3JxtGdzTl5IyHT/HplBRWW3qkMRtrsWv0f/888+G/0dERPDdd9/VWyY4OJj169fXK/fx8WH16tUtGl9jUrNqetz7aqXpXgjRNFpXOwb19GHX4TR2xKYwvI8f0Lqu2Yvbh8zf2IjUrGJUKjmjF0JcH8+29twZ5k1BcSWLP4+ltFyu0wvTkETfiNSsItxd7OpMhSmEEE3h7e7AHWFeJF0sYtaHeykolnH24uaTRN+I1Kxi/KTZXghxg3y1jrzwQBjJGYW8+t4vXPy9/48QN4sk+gbo9QqpWcX4ah1NHYoQwgz0CNTy+rMDKCiu5G/v7uLgqYumDkncRiTRNyAnv4xKXbV0xBPCDNSOZa/9q6rWmySOkA5tWfzyINyd7Zi/MoYPvzlGUWnlDa2zpExXr34ybl9cSS5AN0B63AthHip01ew6lFqnbHAvXxNFU3MnzH+9eCefbj5J9K8J7D6cyr1DArirTztcnGyavL6yiqoGb9Azop+/3FxHGEiib0BqVhGANN0LIZqdlcaSZ+4NZUQ/f/6z6SSrouNYs/U03Tu1JaRDW9p7OeHsaI2zozUujjbYWsvXtLgx8g5qQGpWMQ62Gto4WJk6FCGEmerg3YbXnxlASmYRPx1M5lB8Fl/9GI9eqbuclcYSJzsNbRyscXO2xcfdgSB/Fzr6tDFN4OKWI4m+AalZxfh5OF71JjpCCNEUOflldR7bWquxt9Xg5+HI42O78vjYrpSW60hILyTrUikFJRUUllRSWFJJSZmOS4XlnDifS8zJmo58GrUF/bt5YWttSds2MhmPaJwk+gakZhXRu4uHqcMQQpiJhvoKNHQd3c5Gg4erHUfP1tzoS21pgauTDa5ONjwyugu7DqVSUVlNVl4pqVnF7D+Rga5Kj2dbO7p3csPNWRK+qE8S/RWKy3TkFVVIRzwhRKtkbWWJn4cjfh6O9O3qyX+/P0VcwiV+PJBMey8nega5mzpE0cpIor9C7WQW0hFPCNHa2Vqr6dLelc6+zpxKyCUu8RLp2cW0cbDm3sEBWFjI5Uchib4ef09HnhgbQs8gralDEUIIo6jVFoR2dsffy4mDcZl8tvkUMScu8vwDYfh7Ol31tSVlugZvo1vbh0Dc+iTRX0GjtiRqaGdThyGEuA1c2UEPuKEJfdo4WDO8tx/2thrWbj/Ly+/s5IHhgTwwvPHvNBmLb/4k0QshhAk01EEPbnxCH5VKxcAwH0ID3Pli22m+2BbPrkOp/GmY3w2tV9y6ZApcIYQwMxW6avafyKCDdxsG9/Qhv7iCd9ee5qNvjsntcm9DckYvhBBmzNvdgTEudmTmFPD93gT2n7zIX+8LpU+Ip6lDEzeJnNELIYSZ06gtuHeQPwun3ImdjZr5K2P415rfKCiuMHVo4iaQM3ohhLhNBPu78u7UIaz/+Sxrt8dzOD6biXcHoiiKzARqxuSMXgghbiMatQUPjQji3b8Nwdvdno83nmDvsQx0VdWmDk20EEn0QghxG/L3dOLtF+7k/mGdSckq4of9SdKUb6Yk0QshxG3K0kJF5B0dGNbbD12Vnu0HksluYGy/uLVJohdCiNuc1sWOu/u2w8rKkh2/pZDx+1TgOflldf5KymRo3q1IOuMJIcRtwM7O7qoz8TnYWXF3n3bsiE3ll8Np9A3xJCWzqM6yMlverUkSvRBC3AZ0VXp2Hak/1e3lM/HZWKsZEu7L9oPJvLf2CEPCfWnjYH0zwxQtQJruhRBCGNhaqxka7odabcHuw2lU6qQ3/q1OEr0QQog6HGw1PHNvd0rLdew9noFeUUwdkrgBkuiFEELU08nXmfBgDzJySjh1IdfU4YgbINfohRBCNKiTbxuy88s4cSEXz7b2pg5HXCc5oxdCCNEglUpFeLAWO2sN+45nUFZRZeqQxHWQRC+EEKJRVhpLIrp7UlKm44tt8aYOR1wHabpvQEmZrsFfrrXjTYUQ4nbi7mJHcAdXfjmSxl192tErWGvqkEQTSKJvQFlFFdtirj7eVAghbifdO7aloKiC5WsP8970YTJxzi1Emu6FEEJck6WlBU/e05VLheV8uvmkqcMRTSCJXgghhFE6+Thz75AAftifxKH4LFOHI4wkiV4IIYTRJo0MxlfrwPK1Rygtl5vc3Aok0QshhDCalcaSlyb25FJBGf/ZJE34twJJ9EIIIZok2N+VCYNrmvAPSxN+qyeJXgghRJNNGhWMj7sDy9dJE35rJ4leCCGE0XLyy8jJL6OopJLHx4aQk1fGxxuOmzoscRUyjl4IIYRRKnTV7DqUWqcsyN+F7QdTGNzLlx6BMpFOayRn9EIIIa5b9wA3PF3tWCa98FstSfRCCCGum9rSgifv6UZOfhmfbDxh6nBEA6TpXgghxA3p7OfM/cM6s+6nswT5uzKyv7+pQ7puDd3rxNZafUtP+SuJXgghxA17eFQXzibn8+E3x+jg7URgOxdTh3RdGrrXyYh+/rd0opemeyGEEDfM0kLF3x8Jx9XJmjf+E8PF3BJThyR+J4leCCFEs2jjYM2cp/qjq9Iz56N95BWVmzokgSR6IYQQzcjf04m5T/fnUlE5sz/cS05+malDuu1JohdCCNGsgv1dmfPnfmTnlTF92W6SMgpNHdJtTTrjCSGEuGFXnrl7uzkw96n+vL3qIH9ftpunxndnRL92qFQqE0V4bbkFZRw6ncXxczmUlOsor6hGrygcP5+Dg60Gd2c7vN3t6eTTBjdnW+xsNLdEJz1J9EIIIW5IQzPmQU1v9SVTB7Pki0O8t+4I+09k8PjYEPw9nUwQZX26Kj2nEy8RezqT2NNZJP7e8qCiZkidjbUlFhYWFJXqSEgrpLTiIopS81pbazXhwVoiunvRI1CLk72V6SpyDbdEot+0aRMffPABVVVVPPbYYzz88MOmDkkIIYQR2raxZf5fBrBpzwX+98NppizawZ09fBgV0Z5uHdve1DN8RVFIzSrmxPkcDsVncfRsDmUVVagtVYR0aMvjkSH4ah2IT8pDrf7jyvbgXr7sOpSKXq9QUFJBTn45WZdKORyfxZ6j6ahUEODrTM8gLb2CtAT5u6C2bD1Xxlt9os/MzGTJkiV88803WFlZMXHiRPr160dAQICpQxNCCGEECwsV4wd1Ymi4H+t/PssP+xPZfTgNrYstPYO0dO/kRkefNni72WPZTAmyulpPZl4p6dklpGYVE5eYy8kLuRQUVwLg7mLL4F6+hAdrCQ1ww86mpgk+J7+M82kFjdbDxdEGF0cbOvs5c1efduQVlXMoPpvD8Vms//ksa7efwc5GTUiHtnTwdqK9lxP+Xk74uDuYLPm3+kS/d+9e+vfvj7OzMwAjR45k69atvPDCC6YNTAghRJM42Vvx5LiuTBoZxN5j6ew9lsEvR9L4YX/NBDUWFiqcHaxwdrDB2ckaJ3srrDWWaCwtUKst0Kgt0OsV9Aro9QqKoqDXK1TpFVLTc/kudh/FZZUUlejIyiulWq8Ytq11saVXkJZundzo1rEtXm72N9yaYGGhIsjflSB/Vx4aEURxmY5jZ7M5FJ/FqYRLHIrPQv97DN5u9nw4Y7hJ+iioFEVRrr2Y6Xz00UeUlpYydepUANatW8exY8d4/fXXDcvExsaaKjwhhBDCZMLDw6+5TKs/o9fr9XV+ASmKUu8XkTEVFUIIIW5Hrae3QCM8PT3Jzs42PM7OzkarlXseCyGEEMZo9Yl+wIAB7Nu3j0uXLlFWVsa2bdsYNGiQqcMSQgghbgmtPtF7eHgwdepUHn30USZMmMDYsWMJDQ01dVg3pLi4mLFjx5KaWjPudO/evYwbN44RI0awZMkSw3JxcXFERUUxcuRIZs2aRVVVVWOrbDXee+89IiMjiYyMZOHChYB51W/p0qWMGTOGyMhIPv30U8C86gfw9ttvM2PGDMC86jZ58mQiIyMZP34848eP5+jRo2ZVv59//pmoqChGjx7NG2+8AZjP8Vu3bp3huI0fP57w8HDmz59vNvUD2Lhxo+G78+233waa8fgp4qY6cuSIMnbsWKVr165KSkqKUlZWpgwePFhJTk5WdDqd8uSTTyo7d+5UFEVRIiMjlcOHDyuKoij/+Mc/lM8//9yEkV/br7/+qvzpT39SKioqlMrKSuXRRx9VNm3aZDb1i4mJUSZOnKjodDqlrKxMGTp0qBIXF2c29VMURdm7d6/Sr18/5dVXXzWr96Zer1cGDhyo6HQ6Q5k51S85OVkZOHCgkpGRoVRWVioPPfSQsnPnTrOp3+XOnDmj3H333Up6errZ1K+0tFTp06ePkpubq+h0OuX+++9Xfvrpp2arX6s/ozc3a9euZe7cuYZ+BseOHcPf3x8/Pz/UajXjxo1j69atpKWlUV5eTo8ePQCIiopi69atJoz82tzd3ZkxYwZWVlZoNBo6depEYmKi2dSvb9++rFq1CrVaTW5uLtXV1RQWFppN/fLz81myZAnPPvssYF7vzQsXLgDw5JNPcs8997BmzRqzqt+PP/7ImDFj8PT0RKPRsGTJEmxtbc2mfpd77bXXmDp1KikpKWZTv+rqavR6PWVlZVRVVVFVVYWDg0Oz1U8S/U32z3/+k969exseZ2Vl4e7ubnis1WrJzMysV+7u7k5mZuZNjbWpOnfubHjzJSYmsmXLFlQqldnUD0Cj0bBs2TIiIyOJiIgwq+M3Z84cpk6dipNTzfSk5lS3wsJCIiIieP/99/nss8/48ssvSU9PN5v6JSUlUV1dzbPPPsv48eP53//+Z1bHr9bevXspLy9n9OjRZlU/BwcHXnrpJUaPHs3gwYPx8fFp1vpJojexxoYPGjOssLU6e/YsTz75JK+88gp+fn5mV78XX3yRffv2kZGRQWJiolnUb926dXh5eREREWEoM6f3Zs+ePVm4cCGOjo64urpy//33s2zZMrOpX3V1Nfv27ePNN9/kq6++4tixY6SkpJhN/Wp9+eWXPPHEE4B5vT9Pnz7N119/zY4dO/jll1+wsLBo1u+WVj+O3tw1NnzwyvKcnJxbYlhhbGwsL774IjNnziQyMpIDBw6YTf3Onz9PZWUlXbp0wdbWlhEjRrB161YsLS0Ny9yq9YuOjiY7O5vx48dTUFBAaWkpaWlpZlE3gN9++w2dTmf4IaMoCj4+Pmbz3nRzcyMiIgJXV1cA7rrrLrN5b9aqrKzk4MGDLFiwADCv7849e/YQERFB27ZtgZrm+JUrVzbb8ZMzehMLCwsjISHB0PS2efNmBg0ahI+PD9bW1oZZ/zZu3NjqhxVmZGTw/PPPs2jRIiIjIwHzql9qaiqzZ8+msrKSyspKfvrpJyZOnGgW9fv000/ZvHkzGzdu5MUXX2TYsGF88sknZlE3gKKiIhYuXEhFRQXFxcV8++23/O1vfzOb+g0dOpQ9e/ZQWFhIdXU1v/zyC6NGjTKb+gHEx8fTvn177OzsAPP6bgkODmbv3r2UlpaiKAo///xzs9ZPzuhNzNramgULFjBlyhQqKioYPHgwo0aNAmDRokXMnj2b4uJiunbtyqOPPmriaK9u5cqVVFRUGH5xA0ycONFs6jd48GCOHTvGhAkTsLS0ZMSIEURGRuLq6moW9buSOb03hw4dytGjR5kwYQJ6vZ5JkybRs2dPs6lfWFgYTz31FJMmTUKn03HHHXfw0EMP0bFjR7OoH0BKSgqenp6Gx+b0/hw4cCCnTp0iKioKjUZD9+7dmTJlCnfccUez1K/Vz3UvhBBCiOsnTfdCCCGEGZNEL4QQQpgxSfRCCCGEGZNEL4QQQpgxSfRCCCGEGZNEL4QQQpgxSfRCCCGEGZMJc4S4jcTExPDPf/4TOzs7SkpKeOmll/joo4/Q6XTY2Njw6quv0rNnT6qqqvjXv/7Fzp07sbS0pGfPnsydOxcrKys++OADtm3bhl6vx8fHh7lz5+Lh4cHkyZPp0aMHhw4dIiMjg4iICF5//XUsLCzYsWMH7777Lnq9Hjs7O+bNm8eOHTs4d+4cixcvBmqmqX3jjTfYsGGDaXeSEGZGEr0Qt5mzZ8+yfft2dDodU6ZMYdWqVbi4uHD27FmeeOIJtm3bxvr16zl58iQbN27EysqKv/3tb0RHRwNw5swZ1q1bh1qt5quvvmL27Nl8/PHHACQnJ7N69WpKS0sZPXo0Bw4cICAggOnTp7Nq1SpCQkLYtm0bixYt4u2332bEiBHk5+fj7OzM2rVrmThxoil3jRBmSRK9ELcZLy8vfHx8+Pzzz8nKyuLxxx83PKdSqUhOTmbv3r2MHz8eGxsbAN59910AXnrpJY4fP859990HYLiHdq2hQ4diYWFhuJd2QUEBhw4donPnzoSEhAAwYsQIRowYAcCQIUPYuHEjEyZMYM+ePcydO/cm7AEhbi+S6IW4zdTeFESv1xMREWFI4lBzYyKtVotaXferIScnB71ej16vN8ypDjV3FCsoKDAsV/vDAGp+NCiKglqtrndbzfj4eIKDg3n44Yd57bXXUKvVjBgxAnt7+5aoshC3NemMJ8RtKiIigl9//ZXz588DsGvXLu655x7Ky8uJiIhg8+bNVFZWotfree211/j+++8ZOHAg69evp7i4GIClS5fyyiuvXHU7YWFhnD9/nrNnzwLw008/MX36dAB69eqFhYUFK1eulGZ7IVqInNELcZsKCAhg/vz5/O1vfzOceX/wwQfY29szceJE0tLSiIqKQlEU+vbty+TJk7GwsCAzM5MHH3wQlUqFl5dXnbsVNsTNzY1Fixbx6quvUl1djYODA0uWLDE8HxUVRXR0NMHBwS1dZSFuS3L3OiGEyVRVVfHCCy9wzz33MGbMGFOHI4RZkqZ7IYRJnDt3joiICFxcXAz32RZCND85oxdCCCHMmJzRCyGEEGZMEr0QQghhxiTRCyGEEGZMEr0QQghhxiTRCyGEEGZMEr0QQghhxv4fn215dhGawT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4" descr="data:image/png;base64,iVBORw0KGgoAAAANSUhEUgAAAfoAAAFKCAYAAAD13508AAAAOXRFWHRTb2Z0d2FyZQBNYXRwbG90bGliIHZlcnNpb24zLjMuMiwgaHR0cHM6Ly9tYXRwbG90bGliLm9yZy8vihELAAAACXBIWXMAAAsTAAALEwEAmpwYAABY4klEQVR4nO3deVxU5f7A8c/ADDsICMMuLgiICipumLmWG5pGyzXLtlu3umXl9Vpe9adp3TKvZmpZ3fLWVbuVWmkamlkumYqGuyJu7CCb7OvAnN8fxCQCOig4OH7frxcvnWfOnPN9zpmZ75znPM9zVIqiKAghhBDCLFmYOgAhhBBCtBxJ9EIIIYQZk0QvhBBCmDFJ9EIIIYQZk0QvhBBCmDFJ9EIIIYQZk0RvQsOGDSMoKMjw161bN4YPH87bb79NcXGxYbmYmBiCgoK4ePHiNdepKAobNmwgNze30WWuXN+wYcNYsWLFDdXl8OHDxMbGGh4HBQWxcePGG1pnU4WEhPDNN9/c1G3eqMmTJzNr1iyTbPtG95cpjrGpnDp1ih49evDJJ5/c8Lpa4pjfjPe+Kd+rDUlNTSUoKIjffvvtutdRVVXFZ5991nxBtVKS6E3s6aefZs+ePezZs4fo6GimTZvG999/z1NPPUVlZSUAPXv2ZM+ePWi12muu79ChQ7z66quUlZU1ukxT1mesRx55hKSkJMPjPXv2MGrUqGZbv2h9bqdjHBISwoIFC/jss88oLy83dTgmsXz5cv7xj3+YOoxmFR0dzVtvvWXqMFqc2tQB3O7s7Oxwd3c3PG7Xrh3+/v7cd999fP311zz00ENYWVnVWeZqjJn/qCnrM9aV223u9YvW53Y7xqNGjWLgwIFoNBpTh2ISzs7Opg6h2d0u88XJGX0r1LVrV8LDw4mOjgbqN7Xv3LmTCRMmEBoaysCBA3n99depqKggNTWVhx9+GIDhw4ezfPlyYmJi6N69OytWrKBv375Mnjy5wUsBmZmZPPHEE3Tv3p2RI0eyY8cOw3PLly/n7rvvrhPj5WXDhg2jurqaf/zjH0yePBmo36y7fv16xo4dS2hoKHfffTdr1qwxPPfNN98watQovvrqK4YNG0bPnj159NFHOX/+fKP7KD8/n2nTphEeHs7AgQP59ttvG43vamWXCwoKYv369Tz88MOEhoYaYrqcMfXYsGEDQ4YMISwsjJdeeonMzEymTZtGjx49GDx4cL1Yi4uLefHFFwkNDWXIkCGsW7euzjpHjhzJa6+9Rnh4OK+88goAv/32GxMnTiQ0NJThw4ezePFiKioqrnt/AWzfvp177rmH7t27M2rUKFauXIler7/q/mrKMQ4JCanz+ivLgoKCWLp0KYMGDWLQoEFkZ2fzzTffMHr0aLp168bQoUNZtmzZVWP64osvGDt2LN27d6dnz548+eSThpam2qbeTZs2MXr0aMLCwpg8eTLx8fGG10+ePJk5c+YQFRVFnz59+Pnnn9Hr9Xz44YcMHTqUgQMH8uCDD7Jr1y7Da0pLS/nHP/7BgAED6N69Ow8++CD79u1rNMYr3exjWbsfPvzwQyIiIhg9ejQJCQkEBQXxww8/cO+99xIWFsb48ePZvn17nX1zedP9teJu6HheKTU1lRdffJF+/frRtWtXhg0bVu/yyIYNGxg3bpzhM3llfQ8dOkRUVBTdunVj9OjRdb678vPz+cc//sHAgQPp2rUrAwcO5O2330av1xMTE2P4PAUFBd1yl/2aRBEmM3ToUOX9999v8LnXXntN6du3r6IoirJ//34lMDBQycjIUHJzc5WuXbsqX3zxhZKamqrs3btX6d+/v7J8+XKlqqpK2b59uxIYGKgcPXpUKS4uNrz20UcfVRITE5XTp0/XWV9tHMHBwcrKlSuVCxcuKCtWrFCCgoKUo0ePKoqiKMuWLVPuuuuuOvFdXpabm6t06dJF+eyzz5S8vDxFURQlMDBQ2bBhg6IoivKf//xHCQ0NVdauXaskJCQoX3zxhdK9e3dl5cqViqIoytdff6107dpVefjhh5Xjx48rhw4dUoYPH6489thjje67Rx99VBk7dqxy6NAh5ejRo0pUVJQSGBiofP3110bF3JDAwEClX79+yvfff6+cO3dOmTVrlhIcHKykpqY2qR5PPPGEEh8fr+zcuVMJCQlR+vbtq3z22WfK+fPnlVmzZindunVT8vPzFUVRlEceeUQJDAxU3n77beX8+fPKF198oXTt2lXZsmWLYZ2BgYHKtGnTlOTkZOXcuXPKqVOnlNDQUOWTTz5REhMTlb179yqRkZHKjBkzrnt/7dy5UwkLC1PWrVunJCUlKdu3b1cGDRqkLF++/Kr7qynHuEuXLnVef2VZYGCgcscddyinTp1Sjh49qsTFxSldu3ZVfvjhByUtLU3Ztm2bEhoaqnz77bcNxrNlyxale/fuyvfff6+kpqYqMTExyogRI5TnnntOURRFSUlJUQIDA5UBAwYoW7duVc6cOaM899xzSkREhFJYWGg4HsHBwcqWLVuUuLg4paioSFm4cKFy9913K7t371YSExOV1atXK926dVP279+vKIqivPXWW8r999+vnDp1SklOTlbmzJmj9OzZUykpKWkwzkceeUSZOXOmoiiKSY5l7X4YO3ascu7cOeXEiROGsmHDhim7du1S4uPjlWeeeUbp1auXoR5NjfvK49mQsWPHKs8884xy+vRpJTExUXn33XeVwMBA5dSpU4qiKMr333+vhISEKJ999pmSmJiorF27VgkJCVF++eUXQ8x33nmnsnv3biUhIUGZMmWK0qNHD6W0tFRRFEX5y1/+ojzwwAPKsWPHlOTkZGXNmjVKUFCQ8uOPPyoVFRXKmjVrlMDAQCUrK0spKytrdJ/f6iTRm9DVEv0777yjhISEKIpSN9GfPHlSCQwMVHbs2GFY9sSJE8qFCxcURVGUgwcPKoGBgUpKSkqd1+7evduwfEOJ/uWXX66z/UceeUSZNm2aoijGJc0uXboYvmgU5Y8koNfrlQEDBiiLFy+u8/qFCxcq/fv3V/R6vSGZnTt3zvD8p59+qoSFhTW4b86dO6cEBgYqBw8eNJSdPXu2WRL9woULDY8LCgqUwMBAJTo6ukn1SEhIMDwfFRWlPPzww/Vir/3ie+SRR5QHHnigzjpnzJihTJw4UVGUPxL9+fPnDc9PmzZNmTJlSp3X/Pbbb0pgYKCSmZl5Xftr4sSJyoIFC+q8buPGjUpoaKhSXV3d6P5qyjE2JtEvWrTI8Hjbtm1Kt27dlOPHjxvKYmNjlbS0tAbjiYmJUTZt2lSnbOnSpcrw4cMVRfkjwa1atcrwfGFhodKjRw/liy++UBSl5ng8+OCDhueLi4uVbt261fm8KYqizJo1S3nyyScVRVGUZ599VnnssccMPxZKSkqUX3/9VSkvL28wzssTpimOZe1+qK3z5fvm888/N5SdOnWq3nu1KXFfeTyvVFZWpqxcuVK5ePGioayqqkoJDg42/Jh78MEHlVdffbXO6z799FNl165dhpi/+uorw3O1348nTpxQFEVRVq9erZw5c6bO64cMGaK89957iqIoyoYNG5TAwMBGYzQXco2+lSopKcHR0bFeeZcuXRg9ejTPPPMMnp6e3HHHHdx9990MHTr0quvz8/O76vM9e/as87h79+78+uuvTQ/8CpcuXSInJ4devXrVKe/Tpw+ffPKJYXSASqXC39/f8LyTkxM6na7BdZ45cwaoucRRKyAgAHt7+xuOt3379nViANDpdEbXA2r6WdSys7PD19fX8Nja2hrA0NES6u/7bt268eOPPxoeq1SqOuuIi4sjKSmpzuuU3681nj9/vl4nS2P2V1xcHMePH+fLL780lOn1esrLy0lLS7vq+6cp++ZaLt/OnXfeSVhYGPfddx/+/v4MHDiQMWPG4O3t3eBr+/bty5kzZ3jvvfe4cOECCQkJnDlzBg8Pj3px1XJ0dKRTp06GfQTU2dfnz5+nsrKSl156CQuLP6506nQ63NzcAPjzn//MX//6VyIiIujZsyd33nkn48ePNxzrqzHFsVSpVEDD3wkdOnSos29q63q9cV/tfWNjY8MjjzxCdHQ0x44dIykpibi4OPR6veEyw5kzZ7jnnnvqvO7xxx8Hapr9oeHPbG2HyYceeoiffvqJdevWkZiYSHx8PBcvXrzq5R9zJIm+lTp58mSdD3MtlUrFu+++ywsvvMCuXbvYs2cPzz//PA8++CCvvfZao+uzsbG56vYsLS3rPFYUBSsrq0aXr6qqunoFftfYl111dTUAanXNW9DCwsLw/8tjaEjtF9WVz1+rk5QxMTdUZ0VRjK6HpaVlnYQA1Ht8pSufv3LfW1hY1Hms0WiYMGECTz/9dL11NdRBzpj9pdFoeOqppxg3bly911+ZKK9k7L5p7PnG1mVjY8OaNWs4fvw4u3fv5pdffuF///sf06ZNa7DuGzduZNasWdxzzz307t2bRx55hN27d/Pdd9/VWe7K94ler69zDC7/rNTu9+XLl9f5IQp/HLfevXsbPot79uzh888/5z//+Q9r1qwhICCgwbpfHsvNPpZZWVlAw8etoc9QQ59DY+O+2o+d0tJSJk2aRHV1NSNHjqRfv36EhYXVOWlp7L1zuYY+X0pNazV/+ctfSEhIYNy4cYwfP57Q0FAee+yxa67T3EhnvFbo9OnTHD58mLFjx9Z77vjx47z11lsEBATw5z//mU8//ZSpU6caOqjUfhE01alTp+o8Pnz4sOFLSqPRUFJSUuf5y4fSXW27Dg4OeHp61hljDxAbG4u7uztt2rRpcqxdunQxxFgrNTWV/Px8w2NjYm6KlqhHrbi4uDqPDx06dNUEERAQwPnz5/H39zf8Xbp0ibfffrtencG4/RUQEEBiYmKddZ45c4YlS5ZcM35j9o1Go6G6urrOsM/ExMSrrvfXX3/l/fffp3v37jz//PN8+eWXTJw4scHOZwCrVq1i4sSJvPnmm0yaNIlevXqRnJxcL1GdOHHC8P+CggISEhIM++hK/v7+aDQaMjMz6+ybTZs2GTpvvffeexw6dIi7776befPmsW3bNvR6fZ1OYY1pbcfSWE2NuyEHDhwgLi6O1atX88ILLzBy5EhKS0vR6/WGY9apU6c6xwvglVde4Y033rjm+s+dO8eePXtYvnw5U6dOJTIyEhcXF7Kzsw3rv97vy1uNJHoTKy0tJTs7m+zsbFJSUtiwYQNPP/00ffr0qddkBTXNaZ9//jnvvPMOycnJxMXFsWPHDkJDQwEMTXhxcXEUFRUZHcfGjRtZs2YNFy5cYPHixRw/fpynnnoKgB49epCbm8tnn31Gamoq//vf/9i9e3ed19vb23Pu3LkGm2mfe+45Vq1axbp160hKSmLt2rWsWbOGxx9//Lo+aP7+/gwfPpx58+YZvixeffXVOr/sjYm5qZq7HrViYmJYtmwZFy5c4LPPPmPLli0899xzjS7/9NNPc+zYMd566y3Onz/PgQMHePXVVykqKmrwLNCY/fXcc8/x/fff8+9//5vExER27tzJnDlzsLGxuWrLzuWvv9q+6dGjByqVimXLlpGamkp0dHSjCbuWRqPh/fffZ9WqVaSkpHD48GFiYmIICwtrcHlXV1diY2M5ffo0iYmJvPfee0RHR9e5TALwzjvvsGfPHs6cOcMrr7yCi4sLo0ePbnCdtra2PP744yxevJjo6GhSUlJYtWoV77//vqFZOi0tjXnz5hETE0NaWhrfffcdRUVFjcZ5udZ4LI3R1Lgb4urqCsCmTZtIS0tj3759vPzyy8Afl7aeeuopNm3axBdffEFycjJr167l+++/Z9iwYddcv5OTE2q1mi1btpCamsrhw4f561//SmVlpWH9td+Xx48fN/oHyq1Imu5N7OOPP+bjjz8Gat50Pj4+TJo0iccff7xeczrUXI96//33WbZsGatWrUKj0XDnnXcaJrIICAhg5MiRTJ06lYceeoi77rrLqDj+/Oc/Ex0dzYIFC+jQoQMffvghnTp1AqB///5MmTKFjz/+mCVLljBo0CBefPFFPv/8c8Prn376aVasWMHevXvZsGFDnXVPnDiR8vJyPvroI+bNm4efnx8zZsxg0qRJ17PLAFi0aBFvvfUWzz//PBYWFjz99NOkpKQYnjcm5qZqiXoA/OlPf+LUqVN8/PHHeHp6smDBAiIiIhpdPigoiI8++oilS5fyv//9D0dHR4YOHWoYKtSQa+2vQYMGsXDhQv7973+zbNkyXF1dmTBhAlOnTjWqDtfaN35+frz22mv8+9//Zs2aNYahgjNnzmx0nX379uXNN9/kk08+YdGiRTg4OHDXXXc1Ws//+7//Y/bs2UycOBFbW1tCQ0OZP38+c+bMIT093bDcgw8+yPz588nKyqJv377897//xc7OrtE4Xn75ZTQaDQsXLiQnJwc/Pz/mz59PVFQUALNnz+btt99m2rRp5Ofn4+/vz1tvvUXfvn2vud9a47E0xvXEfaXQ0FBeeeUVPv74Y/71r3/h7e3N/fffz+7duzl+/Ljh+2vOnDmsXLmSN998k3bt2rFw4UIGDBhguEbfGA8PD958802WL1/Of//7Xzw8PBg9ejQeHh4cP34cgH79+tG3b18eeughpk2bxhNPPHFD+6W1UimNXQgVQohGVFVV0bVrV5YsWcKYMWNMHY5RUlNTGT58OJ9//jm9e/c2dThC3DRyRi+EaJLMzEzDNeLGesALIVoPSfRCiCZZs2YNa9asYfz48UZdhxZCmJY03QshhBBmTHrdCyGEEGZMEr0QQghhxsziGv2VE3UIIYQQt4Pw8PBrLmMWiR6Mq+ytIDY21mzq0pDWWL/Xfn6n5t9hf7vmssdnzQGg+z/nN/h8a6xfczHnuoHU71ZnzvVrrG7GnuRK070QQghhxiTRCyGEEGZMEr0QQghhxiTRCyGEEGZMEr0QQghhxiTRCyGEEGZMEr0QQghhxiTRCyGEEGZMEr0QQgizlZqaSlBQEHPmzKlTHhcXR1BQEN98842JIrt5JNELIYQwa87Ozvzyyy9UV1cbyqKjo3F1dTVhVDeP2UyBK8StpKRMR1lFVZ0yW2s19rYaE0UkhPmyt7cnODiYgwcP0r9/fwB+/fVXBgwYAMCOHTt499130ev1+Pn5MX/+fM6ePcvSpUv58ssvAfjmm284evQoc+bMYeHChRw4cIDq6mqioqJ4/PHHiYmJ4aOPPsLGxobz588TFBTEokWLyMrK4oUXXqBz587ExcXRtm1bli5dirOzM7t372bZsmVUVVXh6+vL66+/jouLS7PXXxK9ECZQVlHFtpikOmUj+vlLohdmJ+vnnWT+9HOLrNtj+DC0w4YYtezo0aP54Ycf6N+/P8eOHSMoKAhFUcjNzWXJkiV88cUX+Pr68sknnzB//nyWLl3K7NmzSU5Opl27dmzYsIFp06axdu1aAL799lsqKyv585//TLdu3QA4fPgwW7ZsQavV8uCDD7Jnzx4CAwM5ffo0b775JiEhIUyZMoVNmzYRGRnJ4sWLWbVqFW3atOHLL79k0aJF/POf/2z2/SSJXgghhNkbNmyY4ax9y5YtjB49mujoaGxtbQkNDcXX1xeAP/3pT/z73/9GpVJx77338t133xEVFUVubi5hYWGsXLmSuLg49u/fD0BpaSnx8fEEBATQuXNnPD09AejUqRMFBQUAtG3blpCQEAA6d+5MQUEBR48eJSMjg0cffRQAvV5PmzZtWqTukuiFEEK0GO2wIUafdbek2ub72NhY9u/fz7Rp04iOjkav19dZTlEUqqpqLqvde++9PPXUU1hZWTF+/HgAqqurmT59OiNGjADg0qVL2Nvbc+TIEaytrQ3rUalUKIoC0GB5dXU1vXr14sMPPwSgoqKCkpKSFqm7dMYTQghxWxg9ejSLFy+mW7duqNU157nl5eUcPXqU1NRUAL766iv69esHgI+PD56ennz55ZeGRN+/f3/Wrl2LTqejpKSESZMmceTIkSbHEhYWxpEjR0hISABgxYoVLFy4sBlqWZ+c0QshhLgtDB06lFmzZvHSSy8Zytzc3Jg/fz4vvPACOp0Ob2/vOtfJx4wZw7Zt2/Dw8ABg4sSJJCUlce+991JVVUVUVBT9+vUjJiamSbG4u7vz5ptv8vLLL6PX6/Hw8OBf//pX81T0CpLohRBCmC1fX19+/rmmM6C9vT1Hjx41PLdgwQLD/4cNG1bvtVVVVezbt48HHnjAUKbRaJg9e3a9Zfv162doCbhy3bXbB5gyZUqdbTa03eYmTfdCCCHEFRRF4c4770SlUnHXXXeZOpwbImf0QgghxBVUKhX79u0zdRjNQs7ohRBCCDMmiV4IIYQwY5LohRBCCDMmiV4IIYQwY5LohRBCCDMmiV4IIYTZasr96CdOnMiGDRsaXE9MTAyTJ08GYNasWRw/frzFYm5uMrxOCCGEWbv8fvSWlpZA/fvRX7x4ER8fHyZMmHDN9bXEHeZakiR6IYQQLWZXwn52JOxtkXUP7TCAwR36X3O5a92P/vL7wr/wwguG+8Lv2bOHt956C2trazp06GBY3+TJk3nhhRcIDw/ntdde4+zZs+Tk5BAUFMQ777xDTk6Oye9Bf7kWb7p/++23mTFjBgB79+5l3LhxjBgxgiVLlhiWiYuLIyoqipEjRzJr1izDnYPS09N5+OGHGTVqFM8991yL3dlHCCGEeau9Hz1guB+9RqPh0qVLLF68mJUrV7JhwwYGDhzIokWLqKysZMaMGSxbtoxvvvkGGxubeus8fPgwGo2Gr776ih9//JGioiJ27doFwOnTp3niiSfYvHkzTk5ObNq0qdFttbQWPaPft28f3377LUOGDKG8vJyZM2eyevVqvLy8eOaZZ9i1axeDBw9m+vTpvPHGG/To0YOZM2eydu1aJk2axLx585g0aRKRkZG8//77rFixgunTp7dkyEIIIZrR4A79jTrrbmmN3Y/exsamwfvCx8fHo9Vq6dSpE1Bzy9qlS5fWWWefPn1wdnbm888/58KFCyQmJlJaWgqY/h70l2uxM/r8/HyWLFnCs88+C9T8gvL398fPzw+1Ws24cePYunUraWlplJeX06NHDwCioqLYunUrOp2OgwcPMnLkyDrlQgghRFNdeT/62mb72vvCb9y4kY0bN7J+/XqWLVtW537ygOHa/uV++ukn/v73v2NjY0NUVBR9+vQx6h70V26rpbXYGf2cOXOYOnUqGRkZAGRlZeHu7m54XqvVkpmZWa/c3d2dzMxM8vLycHBwMNwzuLa8MbGxsS1Uk5vPnOrSkNZWv6KiIsC4uCqMWNaY9Ti5epGenl6nLC/PiaTzp675WlNqbceuuUn9bm0N1S87O5uKigpiY2MJDg5m3rx5+Pr6cvToUXJzc7lw4QK//fYbmzdvxsvLi6+++oq8vDyeeuopMjIy+Oabb/D39+e///0vRUVFxMbGUlRUxJkzZzh48CChoaG0b9+epKQk9uzZg7e3N3Z2doZtAobPekhISIPbqj0hbmrdjNUiiX7dunV4eXkRERFhGLqg1+tRqVSGZRRFQaVSNVpe++/lrnx8ufDw8GauhWnExsaaTV0a0hrrt6mg5pqaMXEd/2YjAN0bWdbY+uXkl+Ht7V2nzMXFhc4dvBt5hem1xmPXnKR+t7bG6peamoq1tTXh4eEEBwfzySefMGvWLMLDw2nbti1hYWEMHjyYpUuX1rkvvIuLC8uXL2f+/Pmo1WpCQkJwdHQkPDwcR0dHAgMD6du3L3//+985cuQIGo2Gfv36YWlpSbdu3QzbhJr+aQDDhw9n4cKFDW7reupmbPJvkUQfHR1NdnY248ePp6CggNLSUtLS0uo0fWRnZ6PVavH09CQ7O9tQnpOTg1arxdXVlaKiIsNwiNrlhRBCCGPdyP3o+/Tpw6ZNm+qVr1692vD/hp4H09+D/nItco3+008/ZfPmzWzcuJEXX3yRYcOG8cknn5CQkEBSUhLV1dVs3ryZQYMG4ePjg7W1teGXycaNGxk0aBAajYbevXsTHR0NwIYNGxg0aFBLhCuEEEKYrZs2jt7a2poFCxYwZcoUKioqGDx4MKNGjQJg0aJFzJ49m+LiYrp27WrokTh37lxmzJjBBx98gJeXF++8887NClcIIYQwCy2e6KOiooiKigIgIiKC7777rt4ywcHBrF+/vl65j49PnSYSIYQQQjSNzHU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DFJ9EIIIYQZk0QvhBBCmLEWTfRLly5lzJgxREZG8umnnwKwd+9exo0bx4gRI1iyZIlh2bi4OKKiohg5ciSzZs2iqqoKgPT0dB5++GFGjRrFc889R0lJSUuGLIQQQpiVFkv0Bw4cYP/+/Xz33Xd8/fXXrF69mtOnTzNz5kxWrFhBdHQ0J06cYNeuXQBMnz6dOXPm8MMPP6AoCmvXrgVg3rx5TJo0ia1bt9KtWzdWrFjRUiELIYQQZqfFEn3fvn1ZtWoVarWa3NxcqqurKSwsxN/fHz8/P9RqNePGjWPr1q2kpaVRXl5Ojx49AIiKimLr1q3odDoOHjzIyJEj65QLIYQQwjjqlly5RqNh2bJl/Oc//2HUqFFkZWXh7u5ueF6r1ZKZmVmv3N3dnczMTPLy8nBwcECtVtcpb0hsbGxLVuWmMqe6NKS11a+oqAgwLq4KI5Y1Zj1Orl6kp6fXKcvLcyLp/KlrvtaUWtuxa25Sv1ubOdfvRurWooke4MUXX+Tpp5/m2WefJTExEZVKZXhOURRUKhV6vb7B8tp/L3fl41rh4eEtU4GbLDY21mzq0pDWWL9NBTWXj4yJ6/g3GwHo3siyxtYvJ78Mb2/vOmUuLi507uDdyCtMrzUeu+Yk9bu1mXP9Gqubscm/xZruz58/T1xcHAC2traMGDGCmJgYsrOzDctkZ2ej1Wrx9PSsU56Tk4NWq8XV1ZWioiKqq6vrLC+EEEII47RYok9NTWX27NlUVlZSWVnJTz/9xMSJE0lISCApKYnq6mo2b97MoEGD8PHxwdra2vDrZOPGjQwaNAiNRkPv3r2Jjo4GYMOGDQwaNKilQhZCCCHMTos13Q8ePJhjx44xYcIELC0tGTFiBJGRkbi6ujJlyhQqKioYPHgwo0aNAmDRokXMnj2b4uJiunbtyqOPPgrA3LlzmTFjBh988AFeXl688847LRWyEEIIYXZa9Br9lClTmDJlSp2yiIgIvvvuu3rLBgcHs379+nrlPj4+rF69usViFEIIIcyZzIwnhBBCmDFJ9EIIIYQZk0QvhBBCmDFJ9EIIIYQZk0QvhBBCmDFJ9EIIIYQZk0QvhBBCmDFJ9EIIIYQZk0QvhBBCmDFJ9EIIIYQZa/Hb1N4OSsp0lFVU1SmztVZjb6sxUURCCCFEDUn0zaCsooptMUl1ykb085dEL4QQwuSk6V4IIYQwY3JGL24ZDV0iAblMIoQQVyOJXhi09kTa0CUSkMskQghxNZLohYEkUiGEMD9yjV4IIYQwY5LohRBCCDMmiV4IIYQwY5LohRBCCDMmiV4IIYQwY9LrvgXl5JfVK2stQ9WEEELcHiTRt5AKXTW7DqXWK5ehakIIIW4maboXQgghzJhRiX7mzJn1yl588cVmD0YIIYQQzeuqTfdz584lMzOT2NhYLl26ZCivqqoiJSWlxYMTQgghxI25aqK///77OXv2LPHx8YwcOdJQbmlpSY8ePVo6NiGEEELcoKsm+u7du9O9e3cGDBiAp6fnzYpJtEIygqD5Xcwt4cT5XHy0DnTyaWPqcIQQZsqoXvcZGRlMnz6dgoICFEUxlG/atKnFAmuNGru7W1W13gTR3DzmPoKgWq+g1yv1fsy05A+ZXYdS2XkoFY2lBdn5ZZw4n0u3Tm64Odu2yPaEELcvoxL9nDlziIqKIiQkBJVK1dIxtVqN3d1tcC9fE0Qjmoter3CpsLzesW2pHzK/Hkvns+9P4dXWnjvCvCgq1bHrUCprtsYRHqy9rT9jQojmZ1SiV6vVPPHEEy0di2jl9IpCWUUVVmpLNGoZmXk9qqv1rI6Ow9vNnjt7+GBhocLVyZKwzu7EnLzIrkOpDAn3M3WYQggzYlSi79y5M/Hx8QQFBbV0PKIVOpeaz48HkrhUUI5eAZUKXBxt0FXpeWB4Z+xsbv3m+5tl56FU0rKLef7+MC4VlhvKO3g7kXmplE83n6JfNy9srWUuKyFE8zDq2yQlJYX77rsPb29vrK2tDeW32zX6241er3AwLpML2wqws1YT5O+Kva2GsnIdmXmlrP/5LFv2JRI1JIAJgzthpbFs9hgKiis4m5JPbkEZF3NLSUwvwNpKjauTNfa2GkMzd0tdX79yvbqqaiyus2ldV6Xni23xdPJtQ3iwlh8PJBueU6lUPDQiiLf+e5AdsSmMGdDhhuIWQohaRiX6qVOntnQcopVRFIWYkxdJzChkRD9/2thbob6iub6znzNb9yWxeksc2w8k8/SEbvQJufHRGVl5pfx0MIU9R9NIvljU6HK21mr8PBzp4N2GhPSCOs81x/X1hjohehRW4OJk3cgrrm734VQyL5XybFT/Bq/Dd/Zzxs/DkV2HUiXRCyGajVGJPjAwsKXjuK3cCkPVDsVnk5hRSPcAN6KGBjTY676Ddxueuy+UO3t48/kPp5m/MobwYC3P3BuKl5t9k7anq6om5uRFfoxJ5vCZLBQFQgPcGDLGl5AObdG62FFZVc3WfYmUVVSRm1/GxUulnEvJ583PDuDmbEuwvws+WofrPuNuadsPJuPlZk94sJbcgvJ6z6tUKob08mX1ljiyLpWidbUzQZRCCHNjVKLv37/mDERRFMOZiLu7O7t3727R4G51SRmFlJTrsLfV4NnWHmuN5S0xVC01q4gzyXkEtnOmawfXRpe7vC6DevoSn3SJE+dzefbtnxgW7sd9wwLw1To2+npFUThxPpedh1LYeyyD4jIdrk42RA0JYPSADnhckehy8suwtVZja63G1cmGzu1cqKisxtJSRfSview5mo6DnYZgf5dWNxKidsz8I6ODr9qrflBPH1ZviWPX4VQeGC4/sIUQN86oRH/69GnD/ysrK9m8eTMJCQktFpQ5+DEmib3HMwyPHew03NWnnQkjMk6FrpqDpzJxdrSmZ6DxQ70sLVSEdGjLY5Eh7IhN5Yd9iWw/mExHnzb06eKBr9YBZ0dr4lPLyKpI4GxKPkfP5ZB1qRQLFfhoHendxQOPtnaM6t/e6PHk1laWDO7li4VKRWpWMXGJl/gtLovTibuJHNiByDs64OJocyO7pFn8dDAFlQqGhV/9PeDZ1p4u7V3ZdUgSvRCieTS5a6+VlRVRUVFERUUxbdq0lojplnchrYCYkxfx83Ckb4gHOQXl/Ho0jZ9/S2FgmLepw7uqQ6ezqNBVM6SXLxYWTW8Cd3G04S8TuvPAsM7sOpzKL0fSWPfTGfTK5Uvl4mhnRXB7F8be0YH84gqsb7Ajn4WFinaejvh5OJCdX8algnLWbj/DNzvOMTTcj9ER7enk28YkY9T1eoWff0smrLM77i7X/gEzuJcvH35zjIT0Ajp4y4x5QogbY1Siz8/PN/xfURROnDhBYWFhS8V0S6uorOa3uEyC/V0I7eyGpYUF3m72DOrpy65DqXyy8QQ9At1b5aQoZ5LzSMwopGvHtrg43dhZsIuTDRMGBzBhcAC6qmoyckooLKnkwvmz9O8dhruLLSqVipz8sgYnIWqoH4MxMxCqVCq0LnY8MqoLFbpqNu46z08Hk9kWk4Sv1oEh4b4M6eVX77JASykp03EoPousvDImDA4w1Otqdbkj1JuPvj3GgZMXJdELIW5Yk6/RA7Rt25ZZs2a1aGC3qoT0Aqr1CvcP78z51D96gnu42tEz0J3fTmfh4mRDey8nE0ZZn16v8OWP8dhaqwm5ynX566FRW9LOs6a+FflJ1+xk1lg/hqZed/dxd+Cv94fx6Jgu7Dmazs5DqazZcpo1W07TI9CdewcH0DPIvUnrbKqyiiq+/vksaksVeUV/zL53tbo4O1rTydeZ2NNZ/OlumbtCCHFjmnyNXjROURTOpebj5myDr9axTqIH6OTnTHZ+GYfjs/B2s2+RcefXa8/RNBLSC+nX1RO1pXnNeudgZ8WoiPaMimhP5qVSdsSmsGVvAnM/3keX9q7oO1a32LarqvWkZBXho3Vo0n7tFaRl/c9nKS7T4dBKOmkKIW5NRn3z6PV6Pv74YyZPnsxDDz3Ee++9R1VV/Zu73O4yL5VSVKojwNe5wectVComjQqmvLKa4+dzmn37JWU6cvLL6vyVlOmu+TpdVTX/jY6jnYcj7b1bV0tDc/NwtWPi3UF8MmsELzzQg9SsYhIzCimtqKpzw6bmcvJCLpU6Pf4eTduvvYK06PUKR89mN3tMQojbi1GJfvHixezfv5/HHnuMJ554gsOHD7Nw4cKWju2Wcz61ACuNBX4ejQ8p8/d0IsC3DWdT8ikqrWzW7dfedOfyv4butnel739NJOtSKQ/eFdhiY9Brf4Q4uXrV+SFiqjv/adQWjOzvzwevDsPBVkNxaSWH4rObPdkfOHURjdoCT7em9QkI8nfBzkbN4fisZo1HCHH7Marp/pdffuHrr79Go6lpQhwyZAj33HMPM2fObNHgbiW6Kj2pWUUE+Llcs4m2Wyc3EtILOXY2hztM3Au/pEzH2u3x9Ah0p2vHtqRlF7fIdmp/hKSnp+Pt/UedTT3evY2DNd7uDqRkFnHmdB5V1Xr6hng0S2fJSl01h05n4at1wNKiaZdD1JYWhHV2J/Z0Vp35K4QQoqmM+vZRFMWQ5KFmiN3ljwVk55ehV8Db/dozwtlaqwlu70pyZhG5BfV7l98MtWfYa7bEUVSqY/ygTiY7uzY1FeBgq6FrB1cupBVwOimvWdYbezqL8spq/D2v73JIryAtOfllpGa1zI8vIcTtwahEHxwczJtvvklycjIpKSm8+eabMi3uFTIvlWChAncjJ3rp0t4Fa40lR87ktMi14Wspq6hiw67zbNmXiL+nI2eS86jW3/w4WpPuAW74eThw5Ew26c3QsrHzUApO9lbXPZSvV5AWQJrvhRA3xKhEP3fuXAoLC5k4cSIPPPAAeXl5/N///V9Lx3ZLybpURltnW6N7VmvUlnTr1JasvFIycktbOLqGnThf8yMjNMDNJNs3hYY6LNb+0FKpVPTv5oWLozX7TlykoLjiurdTXFrJgZOZ9OvqeV0TDwFoXe3wamvPsXPN33FTCHH7uOo1+srKSv7v//6Pu+66iwULFgDwl7/8BUtLSxwcHG5KgLeC0nIdeYXldO3Ytkmv6+TrzOmkPI6eyUY/5uaeTWfklHAhrYDO7ZxxsLNq1nVf72Q3N0NtX4HLXb7n1ZYWDAj1Yuu+JNZsOU3Xjq7XdX38l6PpVFXrGRDqzZnk678U0D3AjV+PplGtV7C8zh8MQojb21VPP5ctW0ZxcTG9evUylL3++usUFhayfPnyFg/uVnE2JR8FmtxEa2mhIjTAjfziCvZfNi/+zbD+57NYWlo0+cfJtVToquv1/N8Wk3RLXRZwsrcmrLM7x8/ncCGt4NovaMCO31Jo5+mIv2fjIzCM0T3AjZLyKhKuMw4hhLhqot+5cyeLFy+mbds/koGHhwcLFy5k+/btLR7crSI+KQ9LCxVtnZs+bay/pyMujtas//msUWPem8PRM9kcis+iS3sXbKyafLuD20JgO2cC2zlz+Ew2peVNmzMiI6eEuMRLDA33u+He8rWXVY6dk/H0Qojrc9VEr9FosLGpn7wcHBywsrp2c+97771HZGQkkZGRhnH3e/fuZdy4cYwYMYIlS5YYlo2LiyMqKoqRI0cya9Ysw4Q86enpPPzww4waNYrnnnuOkpKSJlXwZohPysPdxbbJQ6ig5rpwnxAP8osr+Oz7Uy0QXV2l5TqWrT2Mp6sdwe2bd6rb1ubKa/FNGbevUql4ZHQX9HqF2NOZTdrujweSUKlgSDMMHXR1ssFX6yDX6YUQ1+2qmcnCwoLi4vq9j4uLi685M97evXvZs2cP3377LRs2bODkyZNs3ryZmTNnsmLFCqKjozlx4gS7du0CYPr06cyZM4cffvgBRVFYu3YtAPPmzWPSpEls3bqVbt26sWLFiuuta4uo1FWTll2M1uX6b5LSto0tI/r5s3VfIomZ198BzBj//f4U2fllPHlPN7Ob6vZyzXEJQetiR7dObUnNKiY1q8jI7eqJ3pvIgO7eRt9q91pCA9w4eSG31fRzEELcWq76TT927Fhmz55NaekfvcJLS0uZPXs2I0aMuOqK3d3dmTFjhmHMfadOnUhMTMTf3x8/Pz/UajXjxo1j69atpKWlUV5eTo8ePQCIiopi69at6HQ6Dh48yMiRI+uUtyZ5RTWJ2fUG7/Z27+BOeLa149t9l8grLAca7iFu7LS2DdlzNI3ovYmMH9SJzn7ONxTv7SLY3xVnR2t+i8ukQnftOfFjz5VQUqYjamhAs8UQGuBOeWU151Lym22dQojbx1UT/WOPPYajoyN33HEHDz74IPfffz933HEHTk5OPP/881ddcefOnQ2JOzExkS1btqBSqXB3/+NuYVqtlszMTLKysuqUu7u7k5mZSV5eHg4ODqjV6jrlrUleUU1SdnG0vqH1WFupeXVyH0or9MxbuZ+yiqoGp7Q1dlrbKx09m83izw/Rpb0rj4zuckOx3k4sLFT06+pJ+e+3H74aXZWe/fHFdO/kRmA7l2aLoVunmj4y0nwvhLgeV+2JZWFhweuvv86zzz7LyZMnsbCwIDQ0FK1Wa/QGzp49yzPPPMMrr7yCpaUliYmJhudqp/bU6/V1Oi3Vljc09WdjnZtiY2ONjul6Obl6kZ6eXqcs7WIZbeytuJRbd1ITXTdtvWWvVp6X50ThpQweGOjKF7tzeWXpdp6I7NLosknn61/Pbyi+vDwntu6M5dt9l3BxsOSe3jacOHakwWWbGnND5cYse/nz17uO5oijluKpUFlZedV1+LtbkXixiOLSchxtLRt8v8WeK6awtJpQP8XwfEP7ubE4GjuuAB7OGvYcukAnF+MuIbSUm/E5MyWp363NnOt3I3Uzqsu1j48PPj4+TV55bGwsL774IjNnziQyMpIDBw6Qnf1H7+Hs7Gy0Wi2enp51ynNyctBqtbi6ulJUVER1dTWWlpaG5RsSHh7e5PiaKie/rM487QBHEhJo5+mIt3fdSWc0Vlb1lr1auYuLC507eAOxvDyxF++tO8KiL0/SPcANX61jnTHUfyx79fgKiitYvzuVvcdy6ejdhjlP9aNtG9tG69LUmBsqv9ayV851fz3raI44LpeLCisrK7zbNr4OT0+FogPJlKXpqdKr6HvF+y0tu5jtX++knbsVfxp7h+EHaUP7ubE4GjuuAP1SjrN1XyKhYT3QqE1ze+PY2Nib8jkzFanfrc2c69dY3YxN/i02tiojI4Pnn3+eJUuWEBERAUBYWBgJCQkkJSXh6+vL5s2bue+++/Dx8cHa2tpQmY0bNzJo0CA0Gg29e/cmOjqacePGsWHDBgYNGtRSITdZVbWewtLKq96t7noM6+1HJ982vP3fg+w9loGVOhNPN3vsrNVYaSwpr6zG1sqSakVBr//9T6m5pn8hrYDyyioKiispKq3EQqXiT3cF8qe7g9CozbfzXUuzsFAxsIc3qtMqUrOKSMksMhz3Cl01b686iNrSkvvuuL4Jdq4lNMCN7365wOmkPLp3un1mMhRC3LgWS/QrV66koqLCMKMewMSJE1mwYAFTpkyhoqKCwYMHM2rUKAAWLVrE7NmzKS4upmvXrjz66KNAzfS7M2bM4IMPPsDLy4t33nmnpUJusoLiChQF/DwcKSxp3lvO+ns6Meep/qzeEkdSRiE5BeWkVVRRrVfqXKu1tFBh8fufCtArYGtliaOdhqB2zjw8qgsB0vGuWdjZaHBxtCa/uIJpS3cxvE87vNzs2bovkZTMYuY+1R9VaWqLbLtrJzcsVHD8XI4keiFEk7RYop89ezazZ89u8LnvvvuuXllwcDDr16+vV+7j48Pq1aubPb7mkFdY0+Pez8ORkxdym339aksLfNwd8HGvmW5Y+f0M/u5+/mhd7OrNoZ6TX1ZvelfnG+wkKOqytLSgnacT/bt5sXVfIlXVCp39nJnxWB96d/EgNrZlEr2DrYaOvs4cO5fDpJEtsgkhhJmSadFuQF5ROVZqC9q2ubGhdcZSqVRYWqpQW1pc941SxI2z0ljwt0nhPDGuK0UllbS7ztvQNlVoJze+++U85ZVVMqOhEMJoctH2BuQVVuDsaNMi12Sv5UZmfRPNw8XR5qYleaiZ976qWiEu4dJN26YQ4tYnpwXXSa9XyC+uMMn17wpdNbsO1W8iHtwMU66K1qtrx7ZYWqg4ejabnkHGD3EVQtze5Iz+OhWX6ajWKzg7yDVw0XyuNhOirbWakA5tiT2ddY21CCHEH+SM/joVltR0xGvj0Lz3che3r8Zaakb088feVgNAeLCWz74/RW5BmWFOBCGEuBo5o79OtcPpnOwl0Yubp1dwTZP9ITmrF0IYSRL9dSoorsTWWm2yWcrE7am9lxOuTjbSfC+EMJok+utUWFIpZ/PiplOpVIQHazlyJotqGWUhhDCCJPrroCiKJHphMuHBHpSUV3E6Kc/UoQghbgGS6K9DWUUVVdV62kiiFyYQFuiOhYWKg6cumjoUIcQtQBL9dSio7YgnQ+uECTjYaggLcOPXY+koimLqcIQQrZwk+utQJD3uhYnd2cOHi7mlnEvNN3UoQohWThL9dSgorkSjtsDGSnrcC9Po390LSwsVe46kmzoUIUQrJ4n+OhSWVOBkb2WSOe6FAHC0s6JnkJY9R9Ok+V4IcVWS6K+D9LgXrcHAMG+y8so4kyy974UQjZNE30SVumrKK6tpYy8d8YRp9e/mhdrSgp2x9afNFUKIWpLom6iotKYjnqO9xsSRiNudva2GgT28+em3FErLdaYORwjRSkmib6Ki0povVEc7aboXpjduYEfKKqrYfjDZ1KEIIVopSfRNVHtG72ArZ/TC9ALbuRDs78LmPQno9dIpTwhRnyT6Jiou1WFno8bSUnadaB3G3dmRjJwSYk9nmjoUIUQrJNmqiYpKK6XZXrQqA0K9cWtjw/+2xctZvRCiHkn0TVRUqsPBTprtxc2Vk19W76+krKa/iNrSgsfGduVcSj4/ybV6IcQV1KYO4FZSUqajUlctZ/TipqrQVbPrUP0hdCP6+WP/e1+RwT19iP41gf9GnyIi1Fv6kAghDOSMvgky80oBcLzFzugbOhusknuZmxWVSsVf7u1OYUkln246aepwhBCtiJzRN0HWpdpEf+uc0Td2Nji4l68JohEtKcDXmfuGdmb9z2fp6O1E5MCOpg5JCNEKSKJvgszfE729NIuKVuqR0V1IvljEvzeeQOtqR58QT1OHJIQwMWm6b4KsS6XYWatRy9A60UqVV1Tx+NgQfN0deOM/B/hyWzzZeaWGjntCiNuPZKwmyMwrxeEWarYXt5+yiip+OZJG364eeLnZ8/kPp5n7730kXSw0dWhCCBORRN8EmZdKb7mOeOL2pFFbcmcPb0ID3EjPKWHmil9ZvvYIpxMvyW1thbjNyDV6IxWX6Sgu1RHgI2f0or6SMh1lFVU4uXqRk19mKDfl6AaVSkXXjm3p4N2GwpIKdh1OZVtMEu4utnTv5FbzF+CGh6udUetzdfesUzcAW2u19FkRopWTRG+kjJxiAJksRzSorKKKbTFJpKen4+3tbShvDaMb7GzUTBjciWejQtl7LJ2DcZkcPJXJz7+lAODWxoZOvs4E+DkT4OtMJ982uDja1FtPVbWKbTFJdcouH8svhGidJNEbKSOnBLi1htYJcTk7Gw139fXnrr7+6PUKKZlFHDuXQ3xSHudS8zlw6iK1rfquTjYE+DoT4NuGTr//AGjMlWf5IGf6QrQmkuiNVJvoW/KMPie/rE7Tr0xqI5rTlQm5jYMVEd29iOjuBdS0SiRfLCQtu4SUzCLOpeZzMO6P5O9kp8HBzoq2bWxwd7GjbRsbo2btE0KYliR6I6XnlODiaN1iQ+tqvzAvb/ptDc2+wjw0lJAH9/JtNEm7OdsCUFquIyG9kHOp+Rw5ncGZ1CLSc0qAXCxUKg7HZ2NtZYnWxRa3Nrao1X98PuRMX4jWQRK9kTJySozutCSEubCz0dC1Y1u6dmxLiJ8tB88UUqmrJju/jKxLpZRVVnM+IZ+TF0ClgrZONWf7djZq0rNLcLTXYGnxR/KXM30hbj5J9EZKzykmrLO7qcMQwuSsNJb4uDvg4+7A4F6+bD+QXJP480rJvlTK6aRLxCVeAmqSv6OdFY6/N/urLVUE+Lng1dYerYstljL5lBAtThK9EUrKdBQUV6J1kTN6cXtoqNndytoGqD/xjkZtgbebPd5u9gBU6/UEtnPhp4MpFBZXUFBSSVFpJRdzS4lPyjO8ztJChZ+HIwG+zoR0cCWssztaaTUTotlJojdCRm5NRzwPVzsuFZabOBohWlZjHewGdNMa9XpLCwt8tY6093KqU64oCn27elKp05ORU0xadgkX0guIOXmR7QeTAfDTOtCvmxcDunvh7e4gzfxCNANJ9EbIyJZEL1qnK8+8W/NIDZVKhYujDW7OtnTt2NZQnp1XyrqfznIxt6a3//qfz/L1jrP07+ZF5IAO+Ggd6qxHOvQJ0TSS6I2QnlszWY7WxZa4RNPGIlqH1pBgG+tJf6tRqVQ4O1rj7GhNcHtXikorOZOcz6H4LPYfz6CjTxu6B7hha13zdSUd+oRoGkn0RkjPLsHVyQZrK9ldAvR66s0Qdysm2NbK0c6K8GAtf7m3Ox9/e5yzKXkkZxbRK0hLB2+na6+gmdVOb3w5aVUQtxLJXEbIyCnB6/eORkKIm8PBVkOvYC0Bfs4cOHmRmJMXSc0q5s4ePuTk1122JRNv7fTGl5NWBXErkURvhIzcEvp08TB1GEKYhaZe9nCyt2J4Hz/ik/M4ciabuR/vp3ewFhenP+bjl8QrROMk0V9DabmO/KIKOaMXohlcb78ClUpFsL8rbm1sORiXyY8HkundxYOOPm1aKlQhzIbMVnENtXPce7s7XGNJIURLc3O2ZebjfXFztiXm5EUOnLxIdSseaSBEayCJ/hrSaxO9nNEL0So42VsxJNyXkA6unE8r4McDyWTnlZo6LCFaLUn011B7Ru/VVhK9EK2FhUpFWGd3BvXwobhMx2uf7OfgqYs3tE5Xd09y8svq/bXmuQmEMIZco7+GjJwSXJ2ssbFWU1ymM3U4QojL+GgdGNXfn6Nnc5i/Mob7hgYwaWQwVhrLRl/T0HA5AAu1bb3e9SBDJ8WtTxL9NaTnFOPlJtfnhWitHOysmPVEX77ecY6vd5xj3/EMnrk3lJ5B7qhUqnrLNzRcDiA8qC2Zl0q5VFhOQXEFFZXVVFZVc/RsNiVlOlzb2KB1scPF0fpmVEuIZiOJ/hoyckroLUPrhGjVrDSWTHmwBwPDvPng62PM/XgfAX7O3HNnR8KDPXCyt6r3mkpdNbkF5WTllZKVV8pX28+g1ysA2FhZYmutRqO2pLS8iuz8MpIuFgHg7GCNrbWacXd2QqOWq5+i9ZNEfxWl5TryZGidELeMnkFa3ps+lJ9/S+Gbned453+HUKnAz8MRV0cbrK0sySsqJy2rhJLymktxKhW4OtkwPNyHyioF1zY22Fw2C+bgXr7sOpRKabmO9JwSzibn8+nmU2w/mMLz94fVmbdfiNaoRRN9cXExEydO5MMPP8TX15e9e/fy1ltvUVFRwejRo5k6dSoAcXFxzJo1i5KSEnr37s28efNQq9Wkp6czffp0cnNz6dChA4sWLcLe/uYl3Yu5NT15vaXpXohbhpXGklER7bm7nz9nU/I4fDqL82kF5BdXkF9cgbWVJW2dbQhwbGO4yY5GbcGAblr2nshqdL12NhoCfJ3p5NMGrYsdn/9wmhnv72HMgPbcN7QzFhYqmRpXtEotluiPHj3K7NmzSUxMBKC8vJyZM2eyevVqvLy8eOaZZ9i1axeDBw9m+vTpvPHGG/To0YOZM2eydu1aJk2axLx585g0aRKRkZG8//77rFixgunTp7dUyPUYetzLGb0Qrd6VM+4B+GkdCfZ3rbdcQ9fojaVSqQjp2JZh4X4cOpNF9N5EDsVncUeoN2MHdpREL1qdFrvAtHbtWubOnYtWW3MP62PHjuHv74+fnx9qtZpx48axdetW0tLSKC8vp0ePHgBERUWxdetWdDodBw8eZOTIkXXKb6b0nJq71nm2tbup2xVCNE2FrpptMUn1/hrqXd9c1GoL+oZ40jfEg6xLZWw/mEx+UUWLbU+I69ViZ/T//Oc/6zzOysrC3d3d8Fir1ZKZmVmv3N3dnczMTPLy8nBwcECtVtcpb0xsbGwz1wCOn76Eg40FcSePAeDk6kV6enq95XTdtPXKGyoztrz23xtZR0sveyPruPx5U8ZRS/FUqKysNGodzhUVKPaaqy57rfo1R8zNsY6mbo9WEHNT15GX50TS+VN1yhr7HDdUP2O2Z2sB3fxtOJFcxhuf7ueRwS64OLTO7k8t8T3Zmphz/W6kbjft3ajX6+sMdVEUBZVK1Wh57b+Xa2ioTK3w8PBmj3nd/j2087IxrDsnvwxvb+96y2msrOqVN1RmTHl6errh+etdx81Y9nrXcXn9TBnH5XJRYWVlhXfba6/D2toalcqi0e0ZU7/miLk51tHU7QEmj7mp63BxcaFzh7rljX2OoX79jN2eN+ChLePXY+l8uaeQt/46EHcX2wa3YSqxsbEt8j3ZWphz/Rqrm7HJ/6aNDfH09CQ7O9vwODs7G61WW688JycHrVaLq6srRUVFVFdX11n+ZsrIKZaOeEIIo7g52/L3h8MpLKnkHyv2cC4l3zC7XolMtiVM6KYl+rCwMBISEkhKSqK6uprNmzczaNAgfHx8sLa2Nvwy2bhxI4MGDUKj0dC7d2+io6MB2LBhA4MGDbpZ4VJeUcWlQhlaJ4Qwnre7AwPDvMktKGPux/v4bvf5Fu8rIMS13LREb21tzYIFC5gyZQpjxoyhY8eOjBo1CoBFixbx1ltvMWrUKEpLS3n00UcBmDt3LmvXrmXMmDH89ttvvPzyyzcrXDJypce9EKLp3JxtGdzTl5IyHT/HplBRWW3qkMRtrsWv0f/888+G/0dERPDdd9/VWyY4OJj169fXK/fx8WH16tUtGl9jUrNqetz7aqXpXgjRNFpXOwb19GHX4TR2xKYwvI8f0Lqu2Yvbh8zf2IjUrGJUKjmjF0JcH8+29twZ5k1BcSWLP4+ltFyu0wvTkETfiNSsItxd7OpMhSmEEE3h7e7AHWFeJF0sYtaHeykolnH24uaTRN+I1Kxi/KTZXghxg3y1jrzwQBjJGYW8+t4vXPy9/48QN4sk+gbo9QqpWcX4ah1NHYoQwgz0CNTy+rMDKCiu5G/v7uLgqYumDkncRiTRNyAnv4xKXbV0xBPCDNSOZa/9q6rWmySOkA5tWfzyINyd7Zi/MoYPvzlGUWnlDa2zpExXr34ybl9cSS5AN0B63AthHip01ew6lFqnbHAvXxNFU3MnzH+9eCefbj5J9K8J7D6cyr1DArirTztcnGyavL6yiqoGb9Azop+/3FxHGEiib0BqVhGANN0LIZqdlcaSZ+4NZUQ/f/6z6SSrouNYs/U03Tu1JaRDW9p7OeHsaI2zozUujjbYWsvXtLgx8g5qQGpWMQ62Gto4WJk6FCGEmerg3YbXnxlASmYRPx1M5lB8Fl/9GI9eqbuclcYSJzsNbRyscXO2xcfdgSB/Fzr6tDFN4OKWI4m+AalZxfh5OF71JjpCCNEUOflldR7bWquxt9Xg5+HI42O78vjYrpSW60hILyTrUikFJRUUllRSWFJJSZmOS4XlnDifS8zJmo58GrUF/bt5YWttSds2MhmPaJwk+gakZhXRu4uHqcMQQpiJhvoKNHQd3c5Gg4erHUfP1tzoS21pgauTDa5ONjwyugu7DqVSUVlNVl4pqVnF7D+Rga5Kj2dbO7p3csPNWRK+qE8S/RWKy3TkFVVIRzwhRKtkbWWJn4cjfh6O9O3qyX+/P0VcwiV+PJBMey8nega5mzpE0cpIor9C7WQW0hFPCNHa2Vqr6dLelc6+zpxKyCUu8RLp2cW0cbDm3sEBWFjI5Uchib4ef09HnhgbQs8gralDEUIIo6jVFoR2dsffy4mDcZl8tvkUMScu8vwDYfh7Ol31tSVlugZvo1vbh0Dc+iTRX0GjtiRqaGdThyGEuA1c2UEPuKEJfdo4WDO8tx/2thrWbj/Ly+/s5IHhgTwwvPHvNBmLb/4k0QshhAk01EEPbnxCH5VKxcAwH0ID3Pli22m+2BbPrkOp/GmY3w2tV9y6ZApcIYQwMxW6avafyKCDdxsG9/Qhv7iCd9ee5qNvjsntcm9DckYvhBBmzNvdgTEudmTmFPD93gT2n7zIX+8LpU+Ip6lDEzeJnNELIYSZ06gtuHeQPwun3ImdjZr5K2P415rfKCiuMHVo4iaQM3ohhLhNBPu78u7UIaz/+Sxrt8dzOD6biXcHoiiKzARqxuSMXgghbiMatQUPjQji3b8Nwdvdno83nmDvsQx0VdWmDk20EEn0QghxG/L3dOLtF+7k/mGdSckq4of9SdKUb6Yk0QshxG3K0kJF5B0dGNbbD12Vnu0HksluYGy/uLVJohdCiNuc1sWOu/u2w8rKkh2/pZDx+1TgOflldf5KymRo3q1IOuMJIcRtwM7O7qoz8TnYWXF3n3bsiE3ll8Np9A3xJCWzqM6yMlverUkSvRBC3AZ0VXp2Hak/1e3lM/HZWKsZEu7L9oPJvLf2CEPCfWnjYH0zwxQtQJruhRBCGNhaqxka7odabcHuw2lU6qQ3/q1OEr0QQog6HGw1PHNvd0rLdew9noFeUUwdkrgBkuiFEELU08nXmfBgDzJySjh1IdfU4YgbINfohRBCNKiTbxuy88s4cSEXz7b2pg5HXCc5oxdCCNEglUpFeLAWO2sN+45nUFZRZeqQxHWQRC+EEKJRVhpLIrp7UlKm44tt8aYOR1wHabpvQEmZrsFfrrXjTYUQ4nbi7mJHcAdXfjmSxl192tErWGvqkEQTSKJvQFlFFdtirj7eVAghbifdO7aloKiC5WsP8970YTJxzi1Emu6FEEJck6WlBU/e05VLheV8uvmkqcMRTSCJXgghhFE6+Thz75AAftifxKH4LFOHI4wkiV4IIYTRJo0MxlfrwPK1Rygtl5vc3Aok0QshhDCalcaSlyb25FJBGf/ZJE34twJJ9EIIIZok2N+VCYNrmvAPSxN+qyeJXgghRJNNGhWMj7sDy9dJE35rJ4leCCGE0XLyy8jJL6OopJLHx4aQk1fGxxuOmzoscRUyjl4IIYRRKnTV7DqUWqcsyN+F7QdTGNzLlx6BMpFOayRn9EIIIa5b9wA3PF3tWCa98FstSfRCCCGum9rSgifv6UZOfhmfbDxh6nBEA6TpXgghxA3p7OfM/cM6s+6nswT5uzKyv7+pQ7puDd3rxNZafUtP+SuJXgghxA17eFQXzibn8+E3x+jg7URgOxdTh3RdGrrXyYh+/rd0opemeyGEEDfM0kLF3x8Jx9XJmjf+E8PF3BJThyR+J4leCCFEs2jjYM2cp/qjq9Iz56N95BWVmzokgSR6IYQQzcjf04m5T/fnUlE5sz/cS05+malDuu1JohdCCNGsgv1dmfPnfmTnlTF92W6SMgpNHdJtTTrjCSGEuGFXnrl7uzkw96n+vL3qIH9ftpunxndnRL92qFQqE0V4bbkFZRw6ncXxczmUlOsor6hGrygcP5+Dg60Gd2c7vN3t6eTTBjdnW+xsNLdEJz1J9EIIIW5IQzPmQU1v9SVTB7Pki0O8t+4I+09k8PjYEPw9nUwQZX26Kj2nEy8RezqT2NNZJP7e8qCiZkidjbUlFhYWFJXqSEgrpLTiIopS81pbazXhwVoiunvRI1CLk72V6SpyDbdEot+0aRMffPABVVVVPPbYYzz88MOmDkkIIYQR2raxZf5fBrBpzwX+98NppizawZ09fBgV0Z5uHdve1DN8RVFIzSrmxPkcDsVncfRsDmUVVagtVYR0aMvjkSH4ah2IT8pDrf7jyvbgXr7sOpSKXq9QUFJBTn45WZdKORyfxZ6j6ahUEODrTM8gLb2CtAT5u6C2bD1Xxlt9os/MzGTJkiV88803WFlZMXHiRPr160dAQICpQxNCCGEECwsV4wd1Ymi4H+t/PssP+xPZfTgNrYstPYO0dO/kRkefNni72WPZTAmyulpPZl4p6dklpGYVE5eYy8kLuRQUVwLg7mLL4F6+hAdrCQ1ww86mpgk+J7+M82kFjdbDxdEGF0cbOvs5c1efduQVlXMoPpvD8Vms//ksa7efwc5GTUiHtnTwdqK9lxP+Xk74uDuYLPm3+kS/d+9e+vfvj7OzMwAjR45k69atvPDCC6YNTAghRJM42Vvx5LiuTBoZxN5j6ew9lsEvR9L4YX/NBDUWFiqcHaxwdrDB2ckaJ3srrDWWaCwtUKst0Kgt0OsV9Aro9QqKoqDXK1TpFVLTc/kudh/FZZUUlejIyiulWq8Ytq11saVXkJZundzo1rEtXm72N9yaYGGhIsjflSB/Vx4aEURxmY5jZ7M5FJ/FqYRLHIrPQv97DN5u9nw4Y7hJ+iioFEVRrr2Y6Xz00UeUlpYydepUANatW8exY8d4/fXXDcvExsaaKjwhhBDCZMLDw6+5TKs/o9fr9XV+ASmKUu8XkTEVFUIIIW5Hrae3QCM8PT3Jzs42PM7OzkarlXseCyGEEMZo9Yl+wIAB7Nu3j0uXLlFWVsa2bdsYNGiQqcMSQgghbgmtPtF7eHgwdepUHn30USZMmMDYsWMJDQ01dVg3pLi4mLFjx5KaWjPudO/evYwbN44RI0awZMkSw3JxcXFERUUxcuRIZs2aRVVVVWOrbDXee+89IiMjiYyMZOHChYB51W/p0qWMGTOGyMhIPv30U8C86gfw9ttvM2PGDMC86jZ58mQiIyMZP34848eP5+jRo2ZVv59//pmoqChGjx7NG2+8AZjP8Vu3bp3huI0fP57w8HDmz59vNvUD2Lhxo+G78+233waa8fgp4qY6cuSIMnbsWKVr165KSkqKUlZWpgwePFhJTk5WdDqd8uSTTyo7d+5UFEVRIiMjlcOHDyuKoij/+Mc/lM8//9yEkV/br7/+qvzpT39SKioqlMrKSuXRRx9VNm3aZDb1i4mJUSZOnKjodDqlrKxMGTp0qBIXF2c29VMURdm7d6/Sr18/5dVXXzWr96Zer1cGDhyo6HQ6Q5k51S85OVkZOHCgkpGRoVRWVioPPfSQsnPnTrOp3+XOnDmj3H333Up6errZ1K+0tFTp06ePkpubq+h0OuX+++9Xfvrpp2arX6s/ozc3a9euZe7cuYZ+BseOHcPf3x8/Pz/UajXjxo1j69atpKWlUV5eTo8ePQCIiopi69atJoz82tzd3ZkxYwZWVlZoNBo6depEYmKi2dSvb9++rFq1CrVaTW5uLtXV1RQWFppN/fLz81myZAnPPvssYF7vzQsXLgDw5JNPcs8997BmzRqzqt+PP/7ImDFj8PT0RKPRsGTJEmxtbc2mfpd77bXXmDp1KikpKWZTv+rqavR6PWVlZVRVVVFVVYWDg0Oz1U8S/U32z3/+k969exseZ2Vl4e7ubnis1WrJzMysV+7u7k5mZuZNjbWpOnfubHjzJSYmsmXLFlQqldnUD0Cj0bBs2TIiIyOJiIgwq+M3Z84cpk6dipNTzfSk5lS3wsJCIiIieP/99/nss8/48ssvSU9PN5v6JSUlUV1dzbPPPsv48eP53//+Z1bHr9bevXspLy9n9OjRZlU/BwcHXnrpJUaPHs3gwYPx8fFp1vpJojexxoYPGjOssLU6e/YsTz75JK+88gp+fn5mV78XX3yRffv2kZGRQWJiolnUb926dXh5eREREWEoM6f3Zs+ePVm4cCGOjo64urpy//33s2zZMrOpX3V1Nfv27ePNN9/kq6++4tixY6SkpJhN/Wp9+eWXPPHEE4B5vT9Pnz7N119/zY4dO/jll1+wsLBo1u+WVj+O3tw1NnzwyvKcnJxbYlhhbGwsL774IjNnziQyMpIDBw6YTf3Onz9PZWUlXbp0wdbWlhEjRrB161YsLS0Ny9yq9YuOjiY7O5vx48dTUFBAaWkpaWlpZlE3gN9++w2dTmf4IaMoCj4+Pmbz3nRzcyMiIgJXV1cA7rrrLrN5b9aqrKzk4MGDLFiwADCv7849e/YQERFB27ZtgZrm+JUrVzbb8ZMzehMLCwsjISHB0PS2efNmBg0ahI+PD9bW1oZZ/zZu3NjqhxVmZGTw/PPPs2jRIiIjIwHzql9qaiqzZ8+msrKSyspKfvrpJyZOnGgW9fv000/ZvHkzGzdu5MUXX2TYsGF88sknZlE3gKKiIhYuXEhFRQXFxcV8++23/O1vfzOb+g0dOpQ9e/ZQWFhIdXU1v/zyC6NGjTKb+gHEx8fTvn177OzsAPP6bgkODmbv3r2UlpaiKAo///xzs9ZPzuhNzNramgULFjBlyhQqKioYPHgwo0aNAmDRokXMnj2b4uJiunbtyqOPPmriaK9u5cqVVFRUGH5xA0ycONFs6jd48GCOHTvGhAkTsLS0ZMSIEURGRuLq6moW9buSOb03hw4dytGjR5kwYQJ6vZ5JkybRs2dPs6lfWFgYTz31FJMmTUKn03HHHXfw0EMP0bFjR7OoH0BKSgqenp6Gx+b0/hw4cCCnTp0iKioKjUZD9+7dmTJlCnfccUez1K/Vz3UvhBBCiOsnTfdCCCGEGZNEL4QQQpgxSfRCCCGEGZNEL4QQQpgxSfRCCCGEGZNEL4QQQpgxSfRCCCGEGZMJc4S4jcTExPDPf/4TOzs7SkpKeOmll/joo4/Q6XTY2Njw6quv0rNnT6qqqvjXv/7Fzp07sbS0pGfPnsydOxcrKys++OADtm3bhl6vx8fHh7lz5+Lh4cHkyZPp0aMHhw4dIiMjg4iICF5//XUsLCzYsWMH7777Lnq9Hjs7O+bNm8eOHTs4d+4cixcvBmqmqX3jjTfYsGGDaXeSEGZGEr0Qt5mzZ8+yfft2dDodU6ZMYdWqVbi4uHD27FmeeOIJtm3bxvr16zl58iQbN27EysqKv/3tb0RHRwNw5swZ1q1bh1qt5quvvmL27Nl8/PHHACQnJ7N69WpKS0sZPXo0Bw4cICAggOnTp7Nq1SpCQkLYtm0bixYt4u2332bEiBHk5+fj7OzM2rVrmThxoil3jRBmSRK9ELcZLy8vfHx8+Pzzz8nKyuLxxx83PKdSqUhOTmbv3r2MHz8eGxsbAN59910AXnrpJY4fP859990HYLiHdq2hQ4diYWFhuJd2QUEBhw4donPnzoSEhAAwYsQIRowYAcCQIUPYuHEjEyZMYM+ePcydO/cm7AEhbi+S6IW4zdTeFESv1xMREWFI4lBzYyKtVotaXferIScnB71ej16vN8ypDjV3FCsoKDAsV/vDAGp+NCiKglqtrndbzfj4eIKDg3n44Yd57bXXUKvVjBgxAnt7+5aoshC3NemMJ8RtKiIigl9//ZXz588DsGvXLu655x7Ky8uJiIhg8+bNVFZWotfree211/j+++8ZOHAg69evp7i4GIClS5fyyiuvXHU7YWFhnD9/nrNnzwLw008/MX36dAB69eqFhYUFK1eulGZ7IVqInNELcZsKCAhg/vz5/O1vfzOceX/wwQfY29szceJE0tLSiIqKQlEU+vbty+TJk7GwsCAzM5MHH3wQlUqFl5dXnbsVNsTNzY1Fixbx6quvUl1djYODA0uWLDE8HxUVRXR0NMHBwS1dZSFuS3L3OiGEyVRVVfHCCy9wzz33MGbMGFOHI4RZkqZ7IYRJnDt3joiICFxcXAz32RZCND85oxdCCCHMmJzRCyGEEGZMEr0QQghhxiTRCyGEEGZMEr0QQghhxiTRCyGEEGZMEr0QQghhxv4fn215dhGawT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087603"/>
            <a:ext cx="3456384" cy="23899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4" y="4077072"/>
            <a:ext cx="3897731" cy="2520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4" y="1548037"/>
            <a:ext cx="3911271" cy="25290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80" y="1553643"/>
            <a:ext cx="3800412" cy="250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9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8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95536" y="1844824"/>
            <a:ext cx="7848872" cy="2664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2636912"/>
            <a:ext cx="7543800" cy="2593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900" b="1" dirty="0"/>
              <a:t>3</a:t>
            </a:r>
            <a:r>
              <a:rPr lang="fr-FR" sz="4900" b="1" dirty="0" smtClean="0"/>
              <a:t> – Modélisation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8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4B22-2BE0-4A81-9613-BA43E747A633}" type="slidenum">
              <a:rPr lang="fr-FR" smtClean="0"/>
              <a:t>9</a:t>
            </a:fld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323528" y="332656"/>
            <a:ext cx="7848872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6281" y="382990"/>
            <a:ext cx="7072428" cy="1080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900" b="1" dirty="0" smtClean="0"/>
              <a:t>3-1 </a:t>
            </a:r>
            <a:r>
              <a:rPr lang="fr-FR" sz="2900" b="1" dirty="0"/>
              <a:t>Détermination du nombre de clusters</a:t>
            </a:r>
          </a:p>
          <a:p>
            <a:endParaRPr lang="fr-FR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62" y="1463110"/>
            <a:ext cx="3787906" cy="2685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01479"/>
            <a:ext cx="3921531" cy="2656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0" y="2359570"/>
            <a:ext cx="3888959" cy="273630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47664" y="4720891"/>
            <a:ext cx="576064" cy="21602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084167" y="3753408"/>
            <a:ext cx="227379" cy="21602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29322" y="6477600"/>
            <a:ext cx="227379" cy="21602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2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3324</TotalTime>
  <Words>311</Words>
  <Application>Microsoft Office PowerPoint</Application>
  <PresentationFormat>On-screen Show (4:3)</PresentationFormat>
  <Paragraphs>143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P5 - Segmentez des clients d'un site e-commerce   </vt:lpstr>
      <vt:lpstr>Plan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P2 - Analysez des données de systèmes éducatifs </dc:title>
  <dc:creator>sarah</dc:creator>
  <cp:lastModifiedBy>sarah</cp:lastModifiedBy>
  <cp:revision>119</cp:revision>
  <dcterms:created xsi:type="dcterms:W3CDTF">2021-04-26T11:50:42Z</dcterms:created>
  <dcterms:modified xsi:type="dcterms:W3CDTF">2022-01-14T23:05:53Z</dcterms:modified>
</cp:coreProperties>
</file>