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7"/>
  </p:notesMasterIdLst>
  <p:handoutMasterIdLst>
    <p:handoutMasterId r:id="rId58"/>
  </p:handoutMasterIdLst>
  <p:sldIdLst>
    <p:sldId id="256" r:id="rId3"/>
    <p:sldId id="260" r:id="rId4"/>
    <p:sldId id="261" r:id="rId5"/>
    <p:sldId id="262" r:id="rId6"/>
    <p:sldId id="263" r:id="rId7"/>
    <p:sldId id="264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301" r:id="rId22"/>
    <p:sldId id="302" r:id="rId23"/>
    <p:sldId id="303" r:id="rId24"/>
    <p:sldId id="304" r:id="rId25"/>
    <p:sldId id="305" r:id="rId26"/>
    <p:sldId id="33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53A7AF2-DE69-4BBE-A39D-FA7A6A224692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7E53745-CC00-42DB-8D19-617D9EF7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94C0B1-7CB6-45D8-8160-1236D2990193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303125-E338-4D01-8AD3-0F4D34E3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678362" cy="35083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73" y="4427091"/>
            <a:ext cx="5124732" cy="41979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84" tIns="45844" rIns="91684" bIns="45844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8E4F3-FFD1-43D5-91C9-12089F2D4CB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1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6BE4-6779-4943-BF8F-56BDB701F15C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4782-4106-49C6-9DC1-C4B9126869BF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E736-B5E2-4C1F-B630-776256BC8618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64B31-4A87-4B53-BDAC-A5AD242890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4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1279-A3DC-4B6B-A86F-7CE53D2F26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0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784B-D911-43F7-97EE-201196B26D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5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CA42-95D2-4A91-A644-2D60D30C7D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3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634-735F-475B-AED6-883BC0089D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8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E49-D423-4178-A6C4-38A2A482EA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1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0319-FD35-4DA9-868E-06A356348F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33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49ED3-5C0C-4F83-87B6-9E8D12BEB3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0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EBFE-0C55-41B8-940F-92770C8AB6FE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18FB-2409-42F4-933F-5F96521842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CCB0-3FD0-4B6F-B4BC-839D876E08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6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97BF-FCFA-40FF-8D36-6E88C6D9BC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D86F-4797-4AC9-8FC6-232B9AB52589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93EF-BC02-4852-A11C-CFB4BD3D5F1E}" type="datetime1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D5C-9F15-4C5E-A3DE-5B685717D94E}" type="datetime1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DC87-B68A-406F-BB44-F53FB085AB74}" type="datetime1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82DB-FB08-49D8-B1FD-B54FB507B3B6}" type="datetime1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BFE6-1CE4-4281-B49B-C07DF23E934B}" type="datetime1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55757-0DB1-4830-A1CD-8AC30083CA47}" type="datetime1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F6555-D38E-4B10-A762-FFB6921AF1CD}" type="datetime1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Heidelberg Laureate Forum Sept 27,2013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A36A-3CFA-4A33-97DF-A0043654AD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.gif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/>
              <a:t>Future directions in </a:t>
            </a:r>
            <a:br>
              <a:rPr lang="en-US" dirty="0"/>
            </a:br>
            <a:r>
              <a:rPr lang="en-US" dirty="0"/>
              <a:t>computer science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Hopcroft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Cornell University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Heidelberg Laureate Forum Sept 27,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Digitization of medical records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/>
          <a:lstStyle/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Doctor – needs my entire medical record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Insurance company – needs my last doctor  </a:t>
            </a:r>
          </a:p>
          <a:p>
            <a:pPr marL="0" indent="0"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 visit, not my entire medical record</a:t>
            </a:r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Researcher – needs statistical information but </a:t>
            </a:r>
          </a:p>
          <a:p>
            <a:pPr marL="0" indent="0">
              <a:buSzPct val="75000"/>
              <a:buNone/>
            </a:pPr>
            <a:r>
              <a:rPr lang="en-US" dirty="0"/>
              <a:t> </a:t>
            </a:r>
            <a:r>
              <a:rPr lang="en-US" dirty="0" smtClean="0"/>
              <a:t>    no identifiable individual information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Relevant research – zero knowledge proofs, differential privacy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5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620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 zero knowledge proof of a statement is a proof that the statement is true without providing you any other information.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47850"/>
            <a:ext cx="56388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0" y="609600"/>
            <a:ext cx="43815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14400"/>
            <a:ext cx="5429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Zero knowledge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75000"/>
              <a:buBlip>
                <a:blip r:embed="rId2"/>
              </a:buBlip>
              <a:defRPr/>
            </a:pPr>
            <a:r>
              <a:rPr lang="en-US" dirty="0" smtClean="0"/>
              <a:t> Graph 3-colorability</a:t>
            </a:r>
          </a:p>
          <a:p>
            <a:pPr>
              <a:buSzPct val="7500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  <a:defRPr/>
            </a:pPr>
            <a:r>
              <a:rPr lang="en-US" dirty="0" smtClean="0"/>
              <a:t> Problem is NP-hard  -  No polynomial time algorithm unless P=NP</a:t>
            </a:r>
          </a:p>
        </p:txBody>
      </p:sp>
      <p:grpSp>
        <p:nvGrpSpPr>
          <p:cNvPr id="37892" name="Group 21"/>
          <p:cNvGrpSpPr>
            <a:grpSpLocks/>
          </p:cNvGrpSpPr>
          <p:nvPr/>
        </p:nvGrpSpPr>
        <p:grpSpPr bwMode="auto">
          <a:xfrm>
            <a:off x="4953000" y="1905000"/>
            <a:ext cx="2514600" cy="2514600"/>
            <a:chOff x="2362200" y="2209800"/>
            <a:chExt cx="2514600" cy="2514600"/>
          </a:xfrm>
        </p:grpSpPr>
        <p:sp>
          <p:nvSpPr>
            <p:cNvPr id="5" name="Oval 4"/>
            <p:cNvSpPr/>
            <p:nvPr/>
          </p:nvSpPr>
          <p:spPr>
            <a:xfrm>
              <a:off x="3352800" y="41148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267200" y="31242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362200" y="3124200"/>
              <a:ext cx="609600" cy="6096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352800" y="2209800"/>
              <a:ext cx="609600" cy="609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7"/>
              <a:endCxn id="9" idx="3"/>
            </p:cNvCxnSpPr>
            <p:nvPr/>
          </p:nvCxnSpPr>
          <p:spPr>
            <a:xfrm rot="5400000" flipH="1" flipV="1">
              <a:off x="2921000" y="2692400"/>
              <a:ext cx="48260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5"/>
              <a:endCxn id="6" idx="1"/>
            </p:cNvCxnSpPr>
            <p:nvPr/>
          </p:nvCxnSpPr>
          <p:spPr>
            <a:xfrm rot="16200000" flipH="1">
              <a:off x="3873500" y="2730500"/>
              <a:ext cx="482600" cy="482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6"/>
              <a:endCxn id="6" idx="2"/>
            </p:cNvCxnSpPr>
            <p:nvPr/>
          </p:nvCxnSpPr>
          <p:spPr>
            <a:xfrm>
              <a:off x="2971800" y="3429000"/>
              <a:ext cx="1295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5"/>
              <a:endCxn id="5" idx="1"/>
            </p:cNvCxnSpPr>
            <p:nvPr/>
          </p:nvCxnSpPr>
          <p:spPr>
            <a:xfrm rot="16200000" flipH="1">
              <a:off x="2882900" y="3644900"/>
              <a:ext cx="55880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6" idx="3"/>
              <a:endCxn id="5" idx="7"/>
            </p:cNvCxnSpPr>
            <p:nvPr/>
          </p:nvCxnSpPr>
          <p:spPr>
            <a:xfrm rot="5400000">
              <a:off x="3835400" y="3683000"/>
              <a:ext cx="558800" cy="482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Zero knowledge proof</a:t>
            </a:r>
          </a:p>
        </p:txBody>
      </p:sp>
      <p:grpSp>
        <p:nvGrpSpPr>
          <p:cNvPr id="2052" name="Group 5"/>
          <p:cNvGrpSpPr>
            <a:grpSpLocks/>
          </p:cNvGrpSpPr>
          <p:nvPr/>
        </p:nvGrpSpPr>
        <p:grpSpPr bwMode="auto">
          <a:xfrm>
            <a:off x="457200" y="1676400"/>
            <a:ext cx="838200" cy="933450"/>
            <a:chOff x="1600200" y="2114581"/>
            <a:chExt cx="838200" cy="933419"/>
          </a:xfrm>
        </p:grpSpPr>
        <p:sp>
          <p:nvSpPr>
            <p:cNvPr id="4" name="Flowchart: Process 3"/>
            <p:cNvSpPr/>
            <p:nvPr/>
          </p:nvSpPr>
          <p:spPr>
            <a:xfrm>
              <a:off x="1600200" y="2362223"/>
              <a:ext cx="838200" cy="6857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 rot="8215647">
              <a:off x="1712913" y="2114581"/>
              <a:ext cx="615950" cy="5714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3" name="Group 6"/>
          <p:cNvGrpSpPr>
            <a:grpSpLocks/>
          </p:cNvGrpSpPr>
          <p:nvPr/>
        </p:nvGrpSpPr>
        <p:grpSpPr bwMode="auto">
          <a:xfrm>
            <a:off x="457200" y="2962275"/>
            <a:ext cx="838200" cy="933450"/>
            <a:chOff x="1600200" y="2114581"/>
            <a:chExt cx="838200" cy="933419"/>
          </a:xfrm>
        </p:grpSpPr>
        <p:sp>
          <p:nvSpPr>
            <p:cNvPr id="8" name="Flowchart: Process 7"/>
            <p:cNvSpPr/>
            <p:nvPr/>
          </p:nvSpPr>
          <p:spPr>
            <a:xfrm>
              <a:off x="1600200" y="2362223"/>
              <a:ext cx="838200" cy="6857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8215647">
              <a:off x="1712913" y="2114581"/>
              <a:ext cx="615950" cy="5714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4" name="Group 9"/>
          <p:cNvGrpSpPr>
            <a:grpSpLocks/>
          </p:cNvGrpSpPr>
          <p:nvPr/>
        </p:nvGrpSpPr>
        <p:grpSpPr bwMode="auto">
          <a:xfrm>
            <a:off x="457200" y="4114800"/>
            <a:ext cx="838200" cy="933450"/>
            <a:chOff x="1600200" y="2114581"/>
            <a:chExt cx="838200" cy="933419"/>
          </a:xfrm>
        </p:grpSpPr>
        <p:sp>
          <p:nvSpPr>
            <p:cNvPr id="11" name="Flowchart: Process 10"/>
            <p:cNvSpPr/>
            <p:nvPr/>
          </p:nvSpPr>
          <p:spPr>
            <a:xfrm>
              <a:off x="1600200" y="2362223"/>
              <a:ext cx="838200" cy="6857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rot="8215647">
              <a:off x="1712913" y="2114581"/>
              <a:ext cx="615950" cy="5714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55" name="Group 18"/>
          <p:cNvGrpSpPr>
            <a:grpSpLocks/>
          </p:cNvGrpSpPr>
          <p:nvPr/>
        </p:nvGrpSpPr>
        <p:grpSpPr bwMode="auto">
          <a:xfrm>
            <a:off x="457200" y="5334000"/>
            <a:ext cx="838200" cy="933450"/>
            <a:chOff x="1600200" y="2114581"/>
            <a:chExt cx="838200" cy="933419"/>
          </a:xfrm>
        </p:grpSpPr>
        <p:sp>
          <p:nvSpPr>
            <p:cNvPr id="20" name="Flowchart: Process 19"/>
            <p:cNvSpPr/>
            <p:nvPr/>
          </p:nvSpPr>
          <p:spPr>
            <a:xfrm>
              <a:off x="1600200" y="2362223"/>
              <a:ext cx="838200" cy="68577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Right Triangle 20"/>
            <p:cNvSpPr/>
            <p:nvPr/>
          </p:nvSpPr>
          <p:spPr>
            <a:xfrm rot="8215647">
              <a:off x="1712913" y="2114581"/>
              <a:ext cx="615950" cy="571481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743200" y="1981200"/>
            <a:ext cx="685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3200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200" y="4419600"/>
            <a:ext cx="6858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5486400"/>
            <a:ext cx="6858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676400" y="2209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1600200" y="3427413"/>
            <a:ext cx="6858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600200" y="4648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1600200" y="5715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Content Placeholder 32"/>
          <p:cNvGraphicFramePr>
            <a:graphicFrameLocks noGrp="1" noChangeAspect="1"/>
          </p:cNvGraphicFramePr>
          <p:nvPr>
            <p:ph idx="1"/>
          </p:nvPr>
        </p:nvGraphicFramePr>
        <p:xfrm>
          <a:off x="3906838" y="2230438"/>
          <a:ext cx="5056187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4" imgW="6815080" imgH="5191344" progId="Word.Document.12">
                  <p:embed/>
                </p:oleObj>
              </mc:Choice>
              <mc:Fallback>
                <p:oleObj name="Document" r:id="rId4" imgW="6815080" imgH="5191344" progId="Word.Document.1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230438"/>
                        <a:ext cx="5056187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0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Digitization of medical records is not the only system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14600"/>
            <a:ext cx="8229600" cy="3505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Car and road – </a:t>
            </a:r>
            <a:r>
              <a:rPr lang="en-US" dirty="0" err="1" smtClean="0"/>
              <a:t>gps</a:t>
            </a:r>
            <a:r>
              <a:rPr lang="en-US" dirty="0" smtClean="0"/>
              <a:t> – privacy</a:t>
            </a:r>
          </a:p>
          <a:p>
            <a:pPr>
              <a:buSzPct val="75000"/>
              <a:buBlip>
                <a:blip r:embed="rId2"/>
              </a:buBlip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Supply chains</a:t>
            </a:r>
          </a:p>
          <a:p>
            <a:pPr>
              <a:buSzPct val="75000"/>
              <a:buBlip>
                <a:blip r:embed="rId2"/>
              </a:buBlip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Transportation 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3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9800" y="-1676400"/>
            <a:ext cx="12192000" cy="9220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 rot="2185471">
            <a:off x="1905000" y="1181100"/>
            <a:ext cx="914400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2185471">
            <a:off x="304800" y="-114300"/>
            <a:ext cx="914400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2454580">
            <a:off x="1143000" y="571500"/>
            <a:ext cx="914400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185471">
            <a:off x="3505200" y="2552700"/>
            <a:ext cx="914400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367012">
            <a:off x="2743200" y="1866900"/>
            <a:ext cx="914400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185471">
            <a:off x="4772025" y="6689725"/>
            <a:ext cx="430213" cy="46038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3065366">
            <a:off x="4419600" y="3406775"/>
            <a:ext cx="914400" cy="4445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7040049">
            <a:off x="4914107" y="5403056"/>
            <a:ext cx="914400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3406462">
            <a:off x="5095082" y="4393406"/>
            <a:ext cx="914400" cy="46037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2354759">
            <a:off x="1143000" y="1562100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4231901">
            <a:off x="457994" y="648494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924449">
            <a:off x="2058194" y="2477294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2909324">
            <a:off x="2743994" y="3405981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185471">
            <a:off x="3505200" y="4229100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27282">
            <a:off x="4648200" y="4533900"/>
            <a:ext cx="914400" cy="46038"/>
          </a:xfrm>
          <a:prstGeom prst="right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2586643">
            <a:off x="4464050" y="5030788"/>
            <a:ext cx="914400" cy="46037"/>
          </a:xfrm>
          <a:prstGeom prst="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  In the past, sociologists could study groups of a few thousand individuals.</a:t>
            </a:r>
          </a:p>
          <a:p>
            <a:pPr marL="285750" indent="-285750">
              <a:buSzPct val="75000"/>
              <a:buFontTx/>
              <a:buBlip>
                <a:blip r:embed="rId2"/>
              </a:buBlip>
            </a:pPr>
            <a:endParaRPr lang="en-US" sz="3600" dirty="0">
              <a:solidFill>
                <a:prstClr val="black"/>
              </a:solidFill>
            </a:endParaRPr>
          </a:p>
          <a:p>
            <a:pPr marL="285750" indent="-28575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  Today, with social networks, we can study interaction among hundreds of millions of individuals.</a:t>
            </a:r>
          </a:p>
          <a:p>
            <a:pPr marL="285750" indent="-285750">
              <a:buSzPct val="75000"/>
              <a:buFontTx/>
              <a:buBlip>
                <a:blip r:embed="rId2"/>
              </a:buBlip>
            </a:pPr>
            <a:endParaRPr lang="en-US" sz="3600" dirty="0">
              <a:solidFill>
                <a:prstClr val="black"/>
              </a:solidFill>
            </a:endParaRPr>
          </a:p>
          <a:p>
            <a:pPr marL="285750" indent="-28575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  One important activity is how communities form and evolve.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685800"/>
            <a:ext cx="8229600" cy="5410200"/>
          </a:xfrm>
        </p:spPr>
        <p:txBody>
          <a:bodyPr>
            <a:normAutofit/>
          </a:bodyPr>
          <a:lstStyle/>
          <a:p>
            <a:pPr>
              <a:buSzPct val="75000"/>
              <a:buBlip>
                <a:blip r:embed="rId2"/>
              </a:buBlip>
              <a:defRPr/>
            </a:pPr>
            <a:r>
              <a:rPr lang="en-US" dirty="0" smtClean="0"/>
              <a:t>Future work</a:t>
            </a:r>
          </a:p>
          <a:p>
            <a:pPr lvl="1">
              <a:buClr>
                <a:schemeClr val="bg2"/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Consider communities with more external edges than internal edges</a:t>
            </a:r>
          </a:p>
          <a:p>
            <a:pPr lvl="1">
              <a:buClr>
                <a:schemeClr val="bg2"/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Find small communities</a:t>
            </a:r>
          </a:p>
          <a:p>
            <a:pPr lvl="1">
              <a:buClr>
                <a:schemeClr val="bg2"/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Track communities over time</a:t>
            </a:r>
          </a:p>
          <a:p>
            <a:pPr lvl="1">
              <a:buClr>
                <a:schemeClr val="bg2"/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Develop appropriate definitions for communities</a:t>
            </a:r>
          </a:p>
          <a:p>
            <a:pPr lvl="1">
              <a:buClr>
                <a:schemeClr val="bg2"/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Understand the structure of different types of social networks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Our view of a community</a:t>
            </a:r>
          </a:p>
        </p:txBody>
      </p:sp>
      <p:sp>
        <p:nvSpPr>
          <p:cNvPr id="59396" name="Oval 3"/>
          <p:cNvSpPr>
            <a:spLocks noChangeArrowheads="1"/>
          </p:cNvSpPr>
          <p:nvPr/>
        </p:nvSpPr>
        <p:spPr bwMode="auto">
          <a:xfrm>
            <a:off x="2057400" y="3124200"/>
            <a:ext cx="4800600" cy="12954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397" name="Oval 4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4114800" y="34290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latin typeface="Calibri" pitchFamily="34" charset="0"/>
              </a:rPr>
              <a:t>TCS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3810000" y="48006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  <a:latin typeface="Calibri" pitchFamily="34" charset="0"/>
              </a:rPr>
              <a:t>Me</a:t>
            </a:r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H="1" flipV="1">
            <a:off x="3276600" y="40386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2895600" y="17526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Colleagues at Cornell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3200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Classmates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1295400" y="5334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prstClr val="black"/>
                </a:solidFill>
                <a:latin typeface="Calibri" pitchFamily="34" charset="0"/>
              </a:rPr>
              <a:t>Family and friends</a:t>
            </a:r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V="1">
            <a:off x="3124200" y="34290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3200400" y="3810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9406" name="Line 13"/>
          <p:cNvSpPr>
            <a:spLocks noChangeShapeType="1"/>
          </p:cNvSpPr>
          <p:nvPr/>
        </p:nvSpPr>
        <p:spPr bwMode="auto">
          <a:xfrm>
            <a:off x="3200400" y="38100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flipV="1">
            <a:off x="3200400" y="2057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V="1">
            <a:off x="3124200" y="21336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 flipV="1">
            <a:off x="3124200" y="22098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 flipV="1">
            <a:off x="1752600" y="32004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 flipH="1">
            <a:off x="1676400" y="3657600"/>
            <a:ext cx="1447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133600" y="3657600"/>
            <a:ext cx="990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 flipH="1">
            <a:off x="2743200" y="3733800"/>
            <a:ext cx="38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3124200" y="3810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 flipV="1">
            <a:off x="3124200" y="2133600"/>
            <a:ext cx="2819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410200" y="49530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prstClr val="black"/>
                </a:solidFill>
                <a:latin typeface="Calibri" pitchFamily="34" charset="0"/>
              </a:rPr>
              <a:t>More connections outside than inside</a:t>
            </a:r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 rot="8429306">
            <a:off x="2362200" y="1828800"/>
            <a:ext cx="4038600" cy="1905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49" name="Oval 25"/>
          <p:cNvSpPr>
            <a:spLocks noChangeArrowheads="1"/>
          </p:cNvSpPr>
          <p:nvPr/>
        </p:nvSpPr>
        <p:spPr bwMode="auto">
          <a:xfrm rot="706682">
            <a:off x="0" y="3429000"/>
            <a:ext cx="4038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9050" name="Oval 26"/>
          <p:cNvSpPr>
            <a:spLocks noChangeArrowheads="1"/>
          </p:cNvSpPr>
          <p:nvPr/>
        </p:nvSpPr>
        <p:spPr bwMode="auto">
          <a:xfrm>
            <a:off x="1371600" y="3429000"/>
            <a:ext cx="2590800" cy="2667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2" grpId="0"/>
      <p:bldP spid="129033" grpId="0"/>
      <p:bldP spid="129034" grpId="0"/>
      <p:bldP spid="129038" grpId="0" animBg="1"/>
      <p:bldP spid="129039" grpId="0" animBg="1"/>
      <p:bldP spid="129040" grpId="0" animBg="1"/>
      <p:bldP spid="129041" grpId="0" animBg="1"/>
      <p:bldP spid="129042" grpId="0" animBg="1"/>
      <p:bldP spid="129043" grpId="0" animBg="1"/>
      <p:bldP spid="129044" grpId="0" animBg="1"/>
      <p:bldP spid="129045" grpId="0" animBg="1"/>
      <p:bldP spid="129046" grpId="0" animBg="1"/>
      <p:bldP spid="129047" grpId="0"/>
      <p:bldP spid="129048" grpId="0" animBg="1"/>
      <p:bldP spid="129048" grpId="1" animBg="1"/>
      <p:bldP spid="129049" grpId="0" animBg="1"/>
      <p:bldP spid="129049" grpId="1" animBg="1"/>
      <p:bldP spid="129050" grpId="0" animBg="1"/>
      <p:bldP spid="1290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>
                <a:ea typeface="宋体" charset="-122"/>
              </a:rPr>
              <a:t>Time of change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57400"/>
            <a:ext cx="6858000" cy="3352800"/>
          </a:xfrm>
          <a:noFill/>
        </p:spPr>
        <p:txBody>
          <a:bodyPr/>
          <a:lstStyle/>
          <a:p>
            <a:pPr>
              <a:lnSpc>
                <a:spcPct val="90000"/>
              </a:lnSpc>
              <a:buClr>
                <a:srgbClr val="1609C1"/>
              </a:buClr>
              <a:buSzPct val="75000"/>
              <a:buBlip>
                <a:blip r:embed="rId2"/>
              </a:buBlip>
            </a:pPr>
            <a:r>
              <a:rPr lang="en-US" altLang="zh-CN" sz="2800" dirty="0" smtClean="0">
                <a:ea typeface="宋体" charset="-122"/>
              </a:rPr>
              <a:t>The information age is a revolution that is changing all aspects of our lives.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75000"/>
              <a:buBlip>
                <a:blip r:embed="rId2"/>
              </a:buBlip>
            </a:pP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90000"/>
              </a:lnSpc>
              <a:buSzPct val="75000"/>
              <a:buBlip>
                <a:blip r:embed="rId2"/>
              </a:buBlip>
            </a:pPr>
            <a:r>
              <a:rPr lang="en-US" altLang="zh-CN" sz="2800" dirty="0" smtClean="0">
                <a:ea typeface="宋体" charset="-122"/>
              </a:rPr>
              <a:t>Those individuals, institutions, and nations who recognize this change and position themselves for the future will benefit enormously.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Heidelberg </a:t>
            </a:r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32346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</a:rPr>
              <a:t>Structure of communities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75000"/>
              <a:buFontTx/>
              <a:buBlip>
                <a:blip r:embed="rId2"/>
              </a:buBlip>
            </a:pPr>
            <a:r>
              <a:rPr lang="en-US" sz="3200" dirty="0" smtClean="0">
                <a:solidFill>
                  <a:prstClr val="black"/>
                </a:solidFill>
              </a:rPr>
              <a:t>How many communities is a person in?</a:t>
            </a:r>
          </a:p>
          <a:p>
            <a:r>
              <a:rPr lang="en-US" sz="3200" dirty="0">
                <a:solidFill>
                  <a:prstClr val="black"/>
                </a:solidFill>
              </a:rPr>
              <a:t>	</a:t>
            </a:r>
            <a:r>
              <a:rPr lang="en-US" sz="3200" dirty="0" smtClean="0">
                <a:solidFill>
                  <a:prstClr val="black"/>
                </a:solidFill>
              </a:rPr>
              <a:t>Small, medium, large?</a:t>
            </a:r>
          </a:p>
          <a:p>
            <a:pPr marL="457200" indent="-457200">
              <a:buSzPct val="75000"/>
              <a:buFontTx/>
              <a:buBlip>
                <a:blip r:embed="rId2"/>
              </a:buBlip>
            </a:pPr>
            <a:r>
              <a:rPr lang="en-US" sz="3200" dirty="0" smtClean="0">
                <a:solidFill>
                  <a:prstClr val="black"/>
                </a:solidFill>
              </a:rPr>
              <a:t>How many seed points are needed to 	uniquely specify a community a 	person is in?</a:t>
            </a:r>
          </a:p>
          <a:p>
            <a:pPr marL="457200" indent="-457200">
              <a:buSzPct val="75000"/>
              <a:buFontTx/>
              <a:buBlip>
                <a:blip r:embed="rId2"/>
              </a:buBlip>
            </a:pPr>
            <a:r>
              <a:rPr lang="en-US" sz="3200" dirty="0" smtClean="0">
                <a:solidFill>
                  <a:prstClr val="black"/>
                </a:solidFill>
              </a:rPr>
              <a:t>Which seeds are good seeds?</a:t>
            </a:r>
          </a:p>
          <a:p>
            <a:pPr marL="457200" indent="-457200">
              <a:buSzPct val="75000"/>
              <a:buFontTx/>
              <a:buBlip>
                <a:blip r:embed="rId2"/>
              </a:buBlip>
            </a:pPr>
            <a:r>
              <a:rPr lang="en-US" sz="3200" dirty="0" smtClean="0">
                <a:solidFill>
                  <a:prstClr val="black"/>
                </a:solidFill>
              </a:rPr>
              <a:t>Etc.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788" y="4572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Blip>
                <a:blip r:embed="rId2"/>
              </a:buBlip>
            </a:pPr>
            <a:endParaRPr lang="en-US" sz="4400" dirty="0">
              <a:solidFill>
                <a:prstClr val="black"/>
              </a:solidFill>
            </a:endParaRP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4400" dirty="0" smtClean="0">
                <a:solidFill>
                  <a:prstClr val="black"/>
                </a:solidFill>
              </a:rPr>
              <a:t>What types of communities are there?</a:t>
            </a:r>
          </a:p>
          <a:p>
            <a:endParaRPr lang="en-US" sz="4400" dirty="0" smtClean="0">
              <a:solidFill>
                <a:prstClr val="black"/>
              </a:solidFill>
            </a:endParaRP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4400" dirty="0" smtClean="0">
                <a:solidFill>
                  <a:prstClr val="black"/>
                </a:solidFill>
              </a:rPr>
              <a:t>How do communities evolve over time?</a:t>
            </a: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endParaRPr lang="en-US" sz="4400" dirty="0">
              <a:solidFill>
                <a:prstClr val="black"/>
              </a:solidFill>
            </a:endParaRP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4400" dirty="0" smtClean="0">
                <a:solidFill>
                  <a:prstClr val="black"/>
                </a:solidFill>
              </a:rPr>
              <a:t>Are all social networks similar?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447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Are the underlying graphs for social networks similar or do we need different algorithms for different types of networks?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590801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/>
              <a:t> G(1000,1/2) and G(1000,1/4) are similar, one   is just denser than the other.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 G(2000,1/2) and G(1000,1/2) are similar, one is just larger than the other.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Z:\jeh\Self\Talks\2012 talks\Taiwan\gnp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7200"/>
            <a:ext cx="42291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Z:\jeh\Self\Talks\2012 talks\Taiwan\gnp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" y="323161"/>
            <a:ext cx="4605337" cy="56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Z:\jeh\Self\Talks\2012 talks\Taiwan\gnp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632420" cy="51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Z:\jeh\Self\Talks\2012 talks\Taiwan\gnp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67648"/>
            <a:ext cx="441776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Z:\jeh\Self\Talks\2012 talks\Taiwan\gnp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" y="323161"/>
            <a:ext cx="4605337" cy="56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Z:\jeh\Self\Talks\2012 talks\Taiwan\gnp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" y="323161"/>
            <a:ext cx="4605337" cy="56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black">
                    <a:tint val="75000"/>
                  </a:prstClr>
                </a:solidFill>
              </a:rPr>
              <a:t>TU Berlin Sept 20,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04370"/>
            <a:ext cx="4268692" cy="425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295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Two G(</a:t>
            </a:r>
            <a:r>
              <a:rPr lang="en-US" sz="3600" dirty="0" err="1" smtClean="0">
                <a:solidFill>
                  <a:prstClr val="black"/>
                </a:solidFill>
              </a:rPr>
              <a:t>n,p</a:t>
            </a:r>
            <a:r>
              <a:rPr lang="en-US" sz="3600" dirty="0" smtClean="0">
                <a:solidFill>
                  <a:prstClr val="black"/>
                </a:solidFill>
              </a:rPr>
              <a:t>) graphs are similar even though they have only 50% of edges in common.</a:t>
            </a:r>
          </a:p>
          <a:p>
            <a:pPr marL="571500" indent="-571500">
              <a:buFontTx/>
              <a:buBlip>
                <a:blip r:embed="rId2"/>
              </a:buBlip>
            </a:pPr>
            <a:endParaRPr lang="en-US" sz="3600" dirty="0">
              <a:solidFill>
                <a:prstClr val="black"/>
              </a:solidFill>
            </a:endParaRPr>
          </a:p>
          <a:p>
            <a:pPr marL="571500" indent="-571500"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What do we mean mathematically when we say two graphs are similar?</a:t>
            </a:r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14400"/>
            <a:ext cx="7543800" cy="1431925"/>
          </a:xfrm>
        </p:spPr>
        <p:txBody>
          <a:bodyPr/>
          <a:lstStyle/>
          <a:p>
            <a:pPr algn="ctr" eaLnBrk="1" hangingPunct="1"/>
            <a:r>
              <a:rPr lang="en-US" altLang="zh-CN" dirty="0" smtClean="0">
                <a:ea typeface="宋体" charset="-122"/>
              </a:rPr>
              <a:t>Theory of Large Graphs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819400"/>
            <a:ext cx="7543800" cy="3505200"/>
          </a:xfrm>
        </p:spPr>
        <p:txBody>
          <a:bodyPr/>
          <a:lstStyle/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sz="2400" dirty="0" smtClean="0">
                <a:ea typeface="宋体" charset="-122"/>
              </a:rPr>
              <a:t>Large graphs with billions of vertices</a:t>
            </a:r>
          </a:p>
          <a:p>
            <a:pPr eaLnBrk="1" hangingPunct="1">
              <a:buSzPct val="100000"/>
              <a:buBlip>
                <a:blip r:embed="rId2"/>
              </a:buBlip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sz="2400" dirty="0" smtClean="0">
                <a:ea typeface="宋体" charset="-122"/>
              </a:rPr>
              <a:t>Exact edges present not critical</a:t>
            </a:r>
          </a:p>
          <a:p>
            <a:pPr eaLnBrk="1" hangingPunct="1">
              <a:buSzPct val="100000"/>
              <a:buBlip>
                <a:blip r:embed="rId2"/>
              </a:buBlip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sz="2400" dirty="0" smtClean="0">
                <a:ea typeface="宋体" charset="-122"/>
              </a:rPr>
              <a:t>Invariant to small changes in definition</a:t>
            </a:r>
          </a:p>
          <a:p>
            <a:pPr eaLnBrk="1" hangingPunct="1">
              <a:buSzPct val="100000"/>
              <a:buBlip>
                <a:blip r:embed="rId2"/>
              </a:buBlip>
            </a:pPr>
            <a:endParaRPr lang="en-US" altLang="zh-CN" sz="2400" dirty="0" smtClean="0">
              <a:ea typeface="宋体" charset="-122"/>
            </a:endParaRPr>
          </a:p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sz="2400" dirty="0" smtClean="0">
                <a:ea typeface="宋体" charset="-122"/>
              </a:rPr>
              <a:t>Must be able to prove basic theorems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ea typeface="宋体" charset="-122"/>
              </a:rPr>
              <a:t>Erdös-Renyi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371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n vertices</a:t>
            </a:r>
          </a:p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each of n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potential edges is present with independent probability</a:t>
            </a:r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>
            <a:off x="2082800" y="2854325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78" name="Line 5"/>
          <p:cNvSpPr>
            <a:spLocks noChangeShapeType="1"/>
          </p:cNvSpPr>
          <p:nvPr/>
        </p:nvSpPr>
        <p:spPr bwMode="auto">
          <a:xfrm>
            <a:off x="2082800" y="5292725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H="1">
            <a:off x="5130800" y="3311525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80" name="Text Box 7"/>
          <p:cNvSpPr txBox="1">
            <a:spLocks noChangeArrowheads="1"/>
          </p:cNvSpPr>
          <p:nvPr/>
        </p:nvSpPr>
        <p:spPr bwMode="auto">
          <a:xfrm>
            <a:off x="5953125" y="2895600"/>
            <a:ext cx="404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  <a:p>
            <a:pPr algn="ctr"/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9881" name="AutoShape 8"/>
          <p:cNvSpPr>
            <a:spLocks noChangeArrowheads="1"/>
          </p:cNvSpPr>
          <p:nvPr/>
        </p:nvSpPr>
        <p:spPr bwMode="auto">
          <a:xfrm>
            <a:off x="5969000" y="2930525"/>
            <a:ext cx="381000" cy="762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79882" name="Text Box 9"/>
          <p:cNvSpPr txBox="1">
            <a:spLocks noChangeArrowheads="1"/>
          </p:cNvSpPr>
          <p:nvPr/>
        </p:nvSpPr>
        <p:spPr bwMode="auto">
          <a:xfrm>
            <a:off x="6334125" y="29718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p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 (1-p)</a:t>
            </a:r>
            <a:r>
              <a:rPr lang="en-US" altLang="zh-CN" sz="2400" baseline="30000">
                <a:solidFill>
                  <a:prstClr val="black"/>
                </a:solidFill>
                <a:latin typeface="Times New Roman" pitchFamily="18" charset="0"/>
              </a:rPr>
              <a:t>N-n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79883" name="Text Box 10"/>
          <p:cNvSpPr txBox="1">
            <a:spLocks noChangeArrowheads="1"/>
          </p:cNvSpPr>
          <p:nvPr/>
        </p:nvSpPr>
        <p:spPr bwMode="auto">
          <a:xfrm>
            <a:off x="2211388" y="5216525"/>
            <a:ext cx="3632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vertex degree</a:t>
            </a:r>
          </a:p>
          <a:p>
            <a:pPr algn="ctr"/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binomial degree distribution</a:t>
            </a:r>
          </a:p>
        </p:txBody>
      </p:sp>
      <p:sp>
        <p:nvSpPr>
          <p:cNvPr id="79884" name="Text Box 11"/>
          <p:cNvSpPr txBox="1">
            <a:spLocks noChangeArrowheads="1"/>
          </p:cNvSpPr>
          <p:nvPr/>
        </p:nvSpPr>
        <p:spPr bwMode="auto">
          <a:xfrm>
            <a:off x="685800" y="3276600"/>
            <a:ext cx="11303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number</a:t>
            </a:r>
            <a:b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of</a:t>
            </a:r>
            <a:b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</a:br>
            <a:r>
              <a:rPr lang="en-US" altLang="zh-CN" sz="2400">
                <a:solidFill>
                  <a:prstClr val="black"/>
                </a:solidFill>
                <a:latin typeface="Times New Roman" pitchFamily="18" charset="0"/>
              </a:rPr>
              <a:t>vertices</a:t>
            </a:r>
          </a:p>
        </p:txBody>
      </p:sp>
      <p:sp>
        <p:nvSpPr>
          <p:cNvPr id="79885" name="Line 12"/>
          <p:cNvSpPr>
            <a:spLocks noChangeShapeType="1"/>
          </p:cNvSpPr>
          <p:nvPr/>
        </p:nvSpPr>
        <p:spPr bwMode="auto">
          <a:xfrm>
            <a:off x="3963988" y="308292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86" name="Line 13"/>
          <p:cNvSpPr>
            <a:spLocks noChangeShapeType="1"/>
          </p:cNvSpPr>
          <p:nvPr/>
        </p:nvSpPr>
        <p:spPr bwMode="auto">
          <a:xfrm>
            <a:off x="3963988" y="30829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87" name="Line 14"/>
          <p:cNvSpPr>
            <a:spLocks noChangeShapeType="1"/>
          </p:cNvSpPr>
          <p:nvPr/>
        </p:nvSpPr>
        <p:spPr bwMode="auto">
          <a:xfrm>
            <a:off x="4116388" y="3082925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88" name="Line 15"/>
          <p:cNvSpPr>
            <a:spLocks noChangeShapeType="1"/>
          </p:cNvSpPr>
          <p:nvPr/>
        </p:nvSpPr>
        <p:spPr bwMode="auto">
          <a:xfrm>
            <a:off x="4116388" y="3235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4268788" y="32353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 flipH="1">
            <a:off x="3811588" y="3235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1" name="Line 18"/>
          <p:cNvSpPr>
            <a:spLocks noChangeShapeType="1"/>
          </p:cNvSpPr>
          <p:nvPr/>
        </p:nvSpPr>
        <p:spPr bwMode="auto">
          <a:xfrm>
            <a:off x="3811588" y="32353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2" name="Line 19"/>
          <p:cNvSpPr>
            <a:spLocks noChangeShapeType="1"/>
          </p:cNvSpPr>
          <p:nvPr/>
        </p:nvSpPr>
        <p:spPr bwMode="auto">
          <a:xfrm>
            <a:off x="4268788" y="3692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3" name="Line 20"/>
          <p:cNvSpPr>
            <a:spLocks noChangeShapeType="1"/>
          </p:cNvSpPr>
          <p:nvPr/>
        </p:nvSpPr>
        <p:spPr bwMode="auto">
          <a:xfrm>
            <a:off x="4421188" y="36925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4" name="Line 21"/>
          <p:cNvSpPr>
            <a:spLocks noChangeShapeType="1"/>
          </p:cNvSpPr>
          <p:nvPr/>
        </p:nvSpPr>
        <p:spPr bwMode="auto">
          <a:xfrm flipH="1">
            <a:off x="3659188" y="3692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5" name="Line 22"/>
          <p:cNvSpPr>
            <a:spLocks noChangeShapeType="1"/>
          </p:cNvSpPr>
          <p:nvPr/>
        </p:nvSpPr>
        <p:spPr bwMode="auto">
          <a:xfrm>
            <a:off x="3659188" y="36925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6" name="Line 23"/>
          <p:cNvSpPr>
            <a:spLocks noChangeShapeType="1"/>
          </p:cNvSpPr>
          <p:nvPr/>
        </p:nvSpPr>
        <p:spPr bwMode="auto">
          <a:xfrm>
            <a:off x="4421188" y="4378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7" name="Line 24"/>
          <p:cNvSpPr>
            <a:spLocks noChangeShapeType="1"/>
          </p:cNvSpPr>
          <p:nvPr/>
        </p:nvSpPr>
        <p:spPr bwMode="auto">
          <a:xfrm>
            <a:off x="4573588" y="43783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8" name="Line 25"/>
          <p:cNvSpPr>
            <a:spLocks noChangeShapeType="1"/>
          </p:cNvSpPr>
          <p:nvPr/>
        </p:nvSpPr>
        <p:spPr bwMode="auto">
          <a:xfrm flipH="1">
            <a:off x="3506788" y="4378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899" name="Line 26"/>
          <p:cNvSpPr>
            <a:spLocks noChangeShapeType="1"/>
          </p:cNvSpPr>
          <p:nvPr/>
        </p:nvSpPr>
        <p:spPr bwMode="auto">
          <a:xfrm>
            <a:off x="3506788" y="437832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0" name="Line 27"/>
          <p:cNvSpPr>
            <a:spLocks noChangeShapeType="1"/>
          </p:cNvSpPr>
          <p:nvPr/>
        </p:nvSpPr>
        <p:spPr bwMode="auto">
          <a:xfrm flipH="1">
            <a:off x="3354388" y="4835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1" name="Line 28"/>
          <p:cNvSpPr>
            <a:spLocks noChangeShapeType="1"/>
          </p:cNvSpPr>
          <p:nvPr/>
        </p:nvSpPr>
        <p:spPr bwMode="auto">
          <a:xfrm>
            <a:off x="3354388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2" name="Line 29"/>
          <p:cNvSpPr>
            <a:spLocks noChangeShapeType="1"/>
          </p:cNvSpPr>
          <p:nvPr/>
        </p:nvSpPr>
        <p:spPr bwMode="auto">
          <a:xfrm flipH="1">
            <a:off x="3201988" y="5140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3201988" y="5140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4" name="Line 31"/>
          <p:cNvSpPr>
            <a:spLocks noChangeShapeType="1"/>
          </p:cNvSpPr>
          <p:nvPr/>
        </p:nvSpPr>
        <p:spPr bwMode="auto">
          <a:xfrm>
            <a:off x="4573588" y="4835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5" name="Line 32"/>
          <p:cNvSpPr>
            <a:spLocks noChangeShapeType="1"/>
          </p:cNvSpPr>
          <p:nvPr/>
        </p:nvSpPr>
        <p:spPr bwMode="auto">
          <a:xfrm>
            <a:off x="4725988" y="4835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4725988" y="5140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>
            <a:off x="4878388" y="51403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8" name="Line 35"/>
          <p:cNvSpPr>
            <a:spLocks noChangeShapeType="1"/>
          </p:cNvSpPr>
          <p:nvPr/>
        </p:nvSpPr>
        <p:spPr bwMode="auto">
          <a:xfrm flipH="1">
            <a:off x="3049588" y="5216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09" name="Line 36"/>
          <p:cNvSpPr>
            <a:spLocks noChangeShapeType="1"/>
          </p:cNvSpPr>
          <p:nvPr/>
        </p:nvSpPr>
        <p:spPr bwMode="auto">
          <a:xfrm>
            <a:off x="3049588" y="52165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10" name="Line 37"/>
          <p:cNvSpPr>
            <a:spLocks noChangeShapeType="1"/>
          </p:cNvSpPr>
          <p:nvPr/>
        </p:nvSpPr>
        <p:spPr bwMode="auto">
          <a:xfrm>
            <a:off x="4878388" y="52165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9911" name="Line 38"/>
          <p:cNvSpPr>
            <a:spLocks noChangeShapeType="1"/>
          </p:cNvSpPr>
          <p:nvPr/>
        </p:nvSpPr>
        <p:spPr bwMode="auto">
          <a:xfrm>
            <a:off x="5030788" y="52165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2" descr="smallunitedairlineu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350"/>
            <a:ext cx="9142413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0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Science is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7543800" cy="4343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Early years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sz="3200" dirty="0" smtClean="0"/>
              <a:t>  Programming languages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sz="3200" dirty="0" smtClean="0"/>
              <a:t>  Compilers 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sz="3200" dirty="0" smtClean="0"/>
              <a:t>  Operating systems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sz="3200" dirty="0" smtClean="0"/>
              <a:t>  Algorithms</a:t>
            </a:r>
          </a:p>
          <a:p>
            <a:pPr lvl="1">
              <a:buClr>
                <a:schemeClr val="bg2">
                  <a:lumMod val="60000"/>
                  <a:lumOff val="4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sz="3200" dirty="0" smtClean="0"/>
              <a:t>  Data bases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sz="3200" dirty="0" smtClean="0"/>
              <a:t>Emphasis on making computers useful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</a:t>
            </a:r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Forum </a:t>
            </a:r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zh-CN" smtClean="0">
                <a:ea typeface="宋体" charset="-122"/>
              </a:rPr>
              <a:t>Generative models for graphs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581400"/>
          </a:xfrm>
        </p:spPr>
        <p:txBody>
          <a:bodyPr/>
          <a:lstStyle/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 Vertices and edges added at each unit of</a:t>
            </a:r>
          </a:p>
          <a:p>
            <a:pPr marL="0" indent="0" eaLnBrk="1" hangingPunct="1">
              <a:buSzPct val="200000"/>
              <a:buNone/>
            </a:pPr>
            <a:r>
              <a:rPr lang="en-US" altLang="zh-CN" dirty="0" smtClean="0">
                <a:ea typeface="宋体" charset="-122"/>
              </a:rPr>
              <a:t>      time</a:t>
            </a:r>
          </a:p>
          <a:p>
            <a:pPr eaLnBrk="1" hangingPunct="1">
              <a:buSzPct val="100000"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 Rule to determine where to place edges</a:t>
            </a:r>
          </a:p>
          <a:p>
            <a:pPr marL="457200" lvl="1" indent="0" eaLnBrk="1" hangingPunct="1">
              <a:buClr>
                <a:schemeClr val="bg2"/>
              </a:buClr>
              <a:buSzPct val="125000"/>
              <a:buNone/>
            </a:pPr>
            <a:r>
              <a:rPr lang="en-US" altLang="zh-CN" dirty="0" smtClean="0">
                <a:ea typeface="宋体" charset="-122"/>
              </a:rPr>
              <a:t>	Uniform probability</a:t>
            </a:r>
          </a:p>
          <a:p>
            <a:pPr marL="457200" lvl="1" indent="0" eaLnBrk="1" hangingPunct="1">
              <a:buClr>
                <a:schemeClr val="bg2"/>
              </a:buClr>
              <a:buSzPct val="125000"/>
              <a:buNone/>
            </a:pPr>
            <a:r>
              <a:rPr lang="en-US" altLang="zh-CN" dirty="0" smtClean="0">
                <a:ea typeface="宋体" charset="-122"/>
              </a:rPr>
              <a:t>	Preferential attachment	- gives rise to power 		law degree distributions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7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6553200" y="6172200"/>
            <a:ext cx="449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</a:rPr>
              <a:t>Vertex degree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0" y="3429000"/>
            <a:ext cx="175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</a:rPr>
              <a:t>Number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</a:rPr>
              <a:t> of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</a:rPr>
              <a:t>vertices</a:t>
            </a:r>
          </a:p>
        </p:txBody>
      </p:sp>
      <p:sp>
        <p:nvSpPr>
          <p:cNvPr id="82949" name="Arc 4"/>
          <p:cNvSpPr>
            <a:spLocks/>
          </p:cNvSpPr>
          <p:nvPr/>
        </p:nvSpPr>
        <p:spPr bwMode="auto">
          <a:xfrm rot="10615323">
            <a:off x="1185863" y="457200"/>
            <a:ext cx="7800975" cy="55165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950" name="Line 5"/>
          <p:cNvSpPr>
            <a:spLocks noChangeShapeType="1"/>
          </p:cNvSpPr>
          <p:nvPr/>
        </p:nvSpPr>
        <p:spPr bwMode="auto">
          <a:xfrm>
            <a:off x="990600" y="655638"/>
            <a:ext cx="76200" cy="544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951" name="Line 6"/>
          <p:cNvSpPr>
            <a:spLocks noChangeShapeType="1"/>
          </p:cNvSpPr>
          <p:nvPr/>
        </p:nvSpPr>
        <p:spPr bwMode="auto">
          <a:xfrm>
            <a:off x="1054100" y="6096000"/>
            <a:ext cx="808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952" name="Text Box 7"/>
          <p:cNvSpPr txBox="1">
            <a:spLocks noChangeArrowheads="1"/>
          </p:cNvSpPr>
          <p:nvPr/>
        </p:nvSpPr>
        <p:spPr bwMode="auto">
          <a:xfrm>
            <a:off x="2362200" y="381000"/>
            <a:ext cx="6781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prstClr val="black"/>
                </a:solidFill>
              </a:rPr>
              <a:t>Preferential attachment gives rise to the power law degree distribution common in many </a:t>
            </a:r>
            <a:r>
              <a:rPr lang="en-US" altLang="zh-CN" sz="3600" dirty="0" smtClean="0">
                <a:solidFill>
                  <a:prstClr val="black"/>
                </a:solidFill>
              </a:rPr>
              <a:t>graphs.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533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400">
                <a:solidFill>
                  <a:prstClr val="black"/>
                </a:solidFill>
              </a:rPr>
              <a:t>Protein interactions</a:t>
            </a: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647700" y="1828800"/>
            <a:ext cx="7848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imes New Roman" pitchFamily="18" charset="0"/>
              </a:rPr>
              <a:t>2730 proteins in data base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imes New Roman" pitchFamily="18" charset="0"/>
              </a:rPr>
              <a:t>3602 interactions between proteins</a:t>
            </a: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90500" y="3276600"/>
          <a:ext cx="8763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Document" r:id="rId3" imgW="6315127" imgH="1068679" progId="Word.Document.8">
                  <p:embed/>
                </p:oleObj>
              </mc:Choice>
              <mc:Fallback>
                <p:oleObj name="Document" r:id="rId3" imgW="6315127" imgH="1068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276600"/>
                        <a:ext cx="8763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81000" y="579120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t>Science 1999 July 30; 285:751-753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09600" y="47244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prstClr val="black"/>
                </a:solidFill>
              </a:rPr>
              <a:t>Only 899 proteins in components.  Where are the 1851 missing proteins?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838200" y="5334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400">
                <a:solidFill>
                  <a:prstClr val="black"/>
                </a:solidFill>
              </a:rPr>
              <a:t>Protein interactions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647700" y="1828800"/>
            <a:ext cx="78486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imes New Roman" pitchFamily="18" charset="0"/>
              </a:rPr>
              <a:t>2730 proteins in data base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imes New Roman" pitchFamily="18" charset="0"/>
              </a:rPr>
              <a:t>3602 interactions between proteins</a:t>
            </a: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28600" y="3733800"/>
          <a:ext cx="86868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6315487" imgH="1382130" progId="Word.Document.8">
                  <p:embed/>
                </p:oleObj>
              </mc:Choice>
              <mc:Fallback>
                <p:oleObj name="Document" r:id="rId3" imgW="6315487" imgH="13821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86868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381000" y="571500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zh-CN">
                <a:solidFill>
                  <a:prstClr val="black"/>
                </a:solidFill>
                <a:latin typeface="Times New Roman" pitchFamily="18" charset="0"/>
              </a:rPr>
              <a:t>Science 1999 July 30; 285:751-753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/>
          <a:lstStyle/>
          <a:p>
            <a:pPr algn="ctr" eaLnBrk="1" hangingPunct="1"/>
            <a:r>
              <a:rPr lang="en-US" altLang="zh-CN" sz="5400" dirty="0" smtClean="0">
                <a:ea typeface="宋体" charset="-122"/>
              </a:rPr>
              <a:t>Science Base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153400" cy="2362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 smtClean="0">
                <a:ea typeface="宋体" charset="-122"/>
              </a:rPr>
              <a:t>What do we mean by science base?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dirty="0" smtClean="0">
              <a:ea typeface="宋体" charset="-122"/>
            </a:endParaRPr>
          </a:p>
          <a:p>
            <a:pPr lvl="1" eaLnBrk="1" hangingPunct="1">
              <a:buClr>
                <a:schemeClr val="bg2"/>
              </a:buClr>
              <a:buSzPct val="125000"/>
              <a:buFont typeface="Wingdings" pitchFamily="2" charset="2"/>
              <a:buChar char="§"/>
            </a:pPr>
            <a:r>
              <a:rPr lang="en-US" altLang="zh-CN" dirty="0" smtClean="0">
                <a:ea typeface="宋体" charset="-122"/>
              </a:rPr>
              <a:t>Example:  High dimensions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62013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High dimension is fundamentally different from 2 or 3 dimensional space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143000" y="2819400"/>
            <a:ext cx="7239000" cy="335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1828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3886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36576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25908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4724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53340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63246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6477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70866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 flipV="1">
            <a:off x="2514600" y="3581400"/>
            <a:ext cx="4267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>
            <a:off x="6858000" y="50292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371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High dimensional data is inherently unstable.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3200"/>
            <a:ext cx="8229600" cy="3429000"/>
          </a:xfrm>
        </p:spPr>
        <p:txBody>
          <a:bodyPr/>
          <a:lstStyle/>
          <a:p>
            <a:pPr eaLnBrk="1" hangingPunct="1">
              <a:buBlip>
                <a:blip r:embed="rId3"/>
              </a:buBlip>
            </a:pPr>
            <a:r>
              <a:rPr lang="en-US" altLang="zh-CN" dirty="0" smtClean="0">
                <a:ea typeface="宋体" charset="-122"/>
              </a:rPr>
              <a:t> Given n random points in d-dimensional space, essentially all n</a:t>
            </a:r>
            <a:r>
              <a:rPr lang="en-US" altLang="zh-CN" baseline="30000" dirty="0" smtClean="0">
                <a:ea typeface="宋体" charset="-122"/>
              </a:rPr>
              <a:t>2</a:t>
            </a:r>
            <a:r>
              <a:rPr lang="en-US" altLang="zh-CN" dirty="0" smtClean="0">
                <a:ea typeface="宋体" charset="-122"/>
              </a:rPr>
              <a:t> distances are equal.</a:t>
            </a:r>
          </a:p>
          <a:p>
            <a:pPr eaLnBrk="1" hangingPunct="1">
              <a:buBlip>
                <a:blip r:embed="rId3"/>
              </a:buBlip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Blip>
                <a:blip r:embed="rId3"/>
              </a:buBlip>
            </a:pPr>
            <a:r>
              <a:rPr lang="en-US" altLang="zh-CN" dirty="0" smtClean="0">
                <a:ea typeface="宋体" charset="-122"/>
              </a:rPr>
              <a:t> </a:t>
            </a:r>
          </a:p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1676400" y="4572000"/>
          <a:ext cx="42672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4" imgW="1396800" imgH="431640" progId="Equation.DSMT4">
                  <p:embed/>
                </p:oleObj>
              </mc:Choice>
              <mc:Fallback>
                <p:oleObj name="Equation" r:id="rId4" imgW="1396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2000"/>
                        <a:ext cx="42672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762000" y="457200"/>
            <a:ext cx="78486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cs typeface="Times New Roman" pitchFamily="18" charset="0"/>
              </a:rPr>
              <a:t>High Dimensions</a:t>
            </a:r>
          </a:p>
          <a:p>
            <a:endParaRPr lang="en-US" altLang="zh-CN" sz="3600" dirty="0">
              <a:solidFill>
                <a:prstClr val="black"/>
              </a:solidFill>
              <a:cs typeface="Times New Roman" pitchFamily="18" charset="0"/>
            </a:endParaRPr>
          </a:p>
          <a:p>
            <a:pPr eaLnBrk="0" hangingPunct="0"/>
            <a:r>
              <a:rPr lang="en-US" altLang="zh-CN" sz="2400" dirty="0">
                <a:solidFill>
                  <a:prstClr val="black"/>
                </a:solidFill>
                <a:cs typeface="Times New Roman" pitchFamily="18" charset="0"/>
              </a:rPr>
              <a:t>Intuition from two and three dimensions 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itchFamily="18" charset="0"/>
              </a:rPr>
              <a:t>is not </a:t>
            </a:r>
            <a:r>
              <a:rPr lang="en-US" altLang="zh-CN" sz="2400" dirty="0">
                <a:solidFill>
                  <a:prstClr val="black"/>
                </a:solidFill>
                <a:cs typeface="Times New Roman" pitchFamily="18" charset="0"/>
              </a:rPr>
              <a:t>valid for high 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itchFamily="18" charset="0"/>
              </a:rPr>
              <a:t>dimensions.</a:t>
            </a:r>
            <a:endParaRPr lang="en-US" altLang="zh-CN" sz="2400" dirty="0">
              <a:solidFill>
                <a:prstClr val="black"/>
              </a:solidFill>
              <a:cs typeface="Times New Roman" pitchFamily="18" charset="0"/>
            </a:endParaRPr>
          </a:p>
          <a:p>
            <a:pPr eaLnBrk="0" hangingPunct="0"/>
            <a:endParaRPr lang="en-US" altLang="zh-CN" dirty="0">
              <a:solidFill>
                <a:prstClr val="black"/>
              </a:solidFill>
              <a:cs typeface="Times New Roman" pitchFamily="18" charset="0"/>
            </a:endParaRPr>
          </a:p>
        </p:txBody>
      </p:sp>
      <p:grpSp>
        <p:nvGrpSpPr>
          <p:cNvPr id="86020" name="Group 3"/>
          <p:cNvGrpSpPr>
            <a:grpSpLocks noChangeAspect="1"/>
          </p:cNvGrpSpPr>
          <p:nvPr/>
        </p:nvGrpSpPr>
        <p:grpSpPr bwMode="auto">
          <a:xfrm>
            <a:off x="1447800" y="2514600"/>
            <a:ext cx="5486400" cy="3292475"/>
            <a:chOff x="2528" y="3190"/>
            <a:chExt cx="7200" cy="4320"/>
          </a:xfrm>
        </p:grpSpPr>
        <p:sp>
          <p:nvSpPr>
            <p:cNvPr id="86022" name="AutoShape 4"/>
            <p:cNvSpPr>
              <a:spLocks noChangeAspect="1" noChangeArrowheads="1" noTextEdit="1"/>
            </p:cNvSpPr>
            <p:nvPr/>
          </p:nvSpPr>
          <p:spPr bwMode="auto">
            <a:xfrm>
              <a:off x="2528" y="3190"/>
              <a:ext cx="720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3" name="Line 5"/>
            <p:cNvSpPr>
              <a:spLocks noChangeShapeType="1"/>
            </p:cNvSpPr>
            <p:nvPr/>
          </p:nvSpPr>
          <p:spPr bwMode="auto">
            <a:xfrm>
              <a:off x="3358" y="4560"/>
              <a:ext cx="0" cy="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4" name="Line 6"/>
            <p:cNvSpPr>
              <a:spLocks noChangeShapeType="1"/>
            </p:cNvSpPr>
            <p:nvPr/>
          </p:nvSpPr>
          <p:spPr bwMode="auto">
            <a:xfrm>
              <a:off x="3358" y="4560"/>
              <a:ext cx="1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5" name="Line 7"/>
            <p:cNvSpPr>
              <a:spLocks noChangeShapeType="1"/>
            </p:cNvSpPr>
            <p:nvPr/>
          </p:nvSpPr>
          <p:spPr bwMode="auto">
            <a:xfrm>
              <a:off x="4921" y="4560"/>
              <a:ext cx="0" cy="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6" name="Line 8"/>
            <p:cNvSpPr>
              <a:spLocks noChangeShapeType="1"/>
            </p:cNvSpPr>
            <p:nvPr/>
          </p:nvSpPr>
          <p:spPr bwMode="auto">
            <a:xfrm flipH="1">
              <a:off x="3358" y="6053"/>
              <a:ext cx="1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7" name="Line 9"/>
            <p:cNvSpPr>
              <a:spLocks noChangeShapeType="1"/>
            </p:cNvSpPr>
            <p:nvPr/>
          </p:nvSpPr>
          <p:spPr bwMode="auto">
            <a:xfrm>
              <a:off x="4042" y="3946"/>
              <a:ext cx="0" cy="1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8" name="Line 10"/>
            <p:cNvSpPr>
              <a:spLocks noChangeShapeType="1"/>
            </p:cNvSpPr>
            <p:nvPr/>
          </p:nvSpPr>
          <p:spPr bwMode="auto">
            <a:xfrm>
              <a:off x="4042" y="5272"/>
              <a:ext cx="1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29" name="Line 11"/>
            <p:cNvSpPr>
              <a:spLocks noChangeShapeType="1"/>
            </p:cNvSpPr>
            <p:nvPr/>
          </p:nvSpPr>
          <p:spPr bwMode="auto">
            <a:xfrm flipV="1">
              <a:off x="5577" y="3946"/>
              <a:ext cx="0" cy="1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30" name="Line 12"/>
            <p:cNvSpPr>
              <a:spLocks noChangeShapeType="1"/>
            </p:cNvSpPr>
            <p:nvPr/>
          </p:nvSpPr>
          <p:spPr bwMode="auto">
            <a:xfrm flipH="1">
              <a:off x="4042" y="3946"/>
              <a:ext cx="1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31" name="Line 13"/>
            <p:cNvSpPr>
              <a:spLocks noChangeShapeType="1"/>
            </p:cNvSpPr>
            <p:nvPr/>
          </p:nvSpPr>
          <p:spPr bwMode="auto">
            <a:xfrm flipH="1">
              <a:off x="3358" y="3946"/>
              <a:ext cx="684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 flipV="1">
              <a:off x="4921" y="3946"/>
              <a:ext cx="656" cy="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33" name="Line 15"/>
            <p:cNvSpPr>
              <a:spLocks noChangeShapeType="1"/>
            </p:cNvSpPr>
            <p:nvPr/>
          </p:nvSpPr>
          <p:spPr bwMode="auto">
            <a:xfrm flipV="1">
              <a:off x="4921" y="5272"/>
              <a:ext cx="656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6034" name="Line 16"/>
            <p:cNvSpPr>
              <a:spLocks noChangeShapeType="1"/>
            </p:cNvSpPr>
            <p:nvPr/>
          </p:nvSpPr>
          <p:spPr bwMode="auto">
            <a:xfrm flipV="1">
              <a:off x="3358" y="5272"/>
              <a:ext cx="684" cy="7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pic>
          <p:nvPicPr>
            <p:cNvPr id="86035" name="Picture 17" descr="MCED00214_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" y="4448"/>
              <a:ext cx="130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36" name="Text Box 18"/>
            <p:cNvSpPr txBox="1">
              <a:spLocks noChangeArrowheads="1"/>
            </p:cNvSpPr>
            <p:nvPr/>
          </p:nvSpPr>
          <p:spPr bwMode="auto">
            <a:xfrm>
              <a:off x="3123" y="6338"/>
              <a:ext cx="3277" cy="10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prstClr val="black"/>
                  </a:solidFill>
                  <a:cs typeface="Times New Roman" pitchFamily="18" charset="0"/>
                </a:rPr>
                <a:t>Volume of cube is one in all </a:t>
              </a:r>
              <a:r>
                <a:rPr lang="en-US" altLang="zh-CN" sz="2000" dirty="0" smtClean="0">
                  <a:solidFill>
                    <a:prstClr val="black"/>
                  </a:solidFill>
                  <a:cs typeface="Times New Roman" pitchFamily="18" charset="0"/>
                </a:rPr>
                <a:t>dimensions.</a:t>
              </a:r>
              <a:endParaRPr lang="en-US" altLang="zh-CN" dirty="0">
                <a:solidFill>
                  <a:prstClr val="black"/>
                </a:solidFill>
                <a:cs typeface="Times New Roman" pitchFamily="18" charset="0"/>
              </a:endParaRPr>
            </a:p>
          </p:txBody>
        </p:sp>
        <p:sp>
          <p:nvSpPr>
            <p:cNvPr id="86037" name="Text Box 19"/>
            <p:cNvSpPr txBox="1">
              <a:spLocks noChangeArrowheads="1"/>
            </p:cNvSpPr>
            <p:nvPr/>
          </p:nvSpPr>
          <p:spPr bwMode="auto">
            <a:xfrm>
              <a:off x="6837" y="6338"/>
              <a:ext cx="2782" cy="9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zh-CN" sz="2000" dirty="0">
                  <a:solidFill>
                    <a:prstClr val="black"/>
                  </a:solidFill>
                  <a:cs typeface="Times New Roman" pitchFamily="18" charset="0"/>
                </a:rPr>
                <a:t>Volume of sphere goes to </a:t>
              </a:r>
              <a:r>
                <a:rPr lang="en-US" altLang="zh-CN" sz="2000" dirty="0" smtClean="0">
                  <a:solidFill>
                    <a:prstClr val="black"/>
                  </a:solidFill>
                  <a:cs typeface="Times New Roman" pitchFamily="18" charset="0"/>
                </a:rPr>
                <a:t>zero. </a:t>
              </a:r>
              <a:endParaRPr lang="en-US" altLang="zh-CN" dirty="0">
                <a:solidFill>
                  <a:prstClr val="black"/>
                </a:solidFill>
                <a:cs typeface="Times New Roman" pitchFamily="18" charset="0"/>
              </a:endParaRPr>
            </a:p>
          </p:txBody>
        </p:sp>
      </p:grpSp>
      <p:sp>
        <p:nvSpPr>
          <p:cNvPr id="86021" name="Rectangle 20"/>
          <p:cNvSpPr>
            <a:spLocks noChangeArrowheads="1"/>
          </p:cNvSpPr>
          <p:nvPr/>
        </p:nvSpPr>
        <p:spPr bwMode="auto">
          <a:xfrm>
            <a:off x="-498475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Gaussian distribution</a:t>
            </a:r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893888" y="1676400"/>
          <a:ext cx="5280025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6790639" imgH="5821375" progId="Visio.Drawing.11">
                  <p:embed/>
                </p:oleObj>
              </mc:Choice>
              <mc:Fallback>
                <p:oleObj name="Visio" r:id="rId3" imgW="6790639" imgH="58213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1676400"/>
                        <a:ext cx="5280025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2628900" y="2438400"/>
            <a:ext cx="76200" cy="274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6286500" y="2387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1866900" y="5105400"/>
            <a:ext cx="5410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</a:rPr>
              <a:t>   </a:t>
            </a:r>
            <a:r>
              <a:rPr lang="en-US" altLang="zh-CN" sz="2800">
                <a:solidFill>
                  <a:prstClr val="black"/>
                </a:solidFill>
              </a:rPr>
              <a:t>Probability mass concentrated between dotted lines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0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Gaussian in high dimensions</a:t>
            </a:r>
          </a:p>
        </p:txBody>
      </p:sp>
      <p:graphicFrame>
        <p:nvGraphicFramePr>
          <p:cNvPr id="1229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754313" y="1981200"/>
          <a:ext cx="363537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3" imgW="4830166" imgH="6019800" progId="Visio.Drawing.11">
                  <p:embed/>
                </p:oleObj>
              </mc:Choice>
              <mc:Fallback>
                <p:oleObj name="Visio" r:id="rId3" imgW="4830166" imgH="6019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981200"/>
                        <a:ext cx="363537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Science is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200" dirty="0" smtClean="0"/>
              <a:t>The future years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Tracking the flow of ideas in scientific literature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Tracking evolution of communities in social networks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Extracting information from unstructured data  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75000"/>
              <a:buNone/>
              <a:defRPr/>
            </a:pPr>
            <a:r>
              <a:rPr lang="en-US" dirty="0" smtClean="0"/>
              <a:t>	     sources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Processing massive data sets and streams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Extracting signals from noise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 Dealing with high dimensional data and dimension  </a:t>
            </a:r>
          </a:p>
          <a:p>
            <a:pPr marL="457200" lvl="1" indent="0">
              <a:buClr>
                <a:schemeClr val="accent1">
                  <a:lumMod val="50000"/>
                </a:schemeClr>
              </a:buClr>
              <a:buSzPct val="7500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   reduction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75000"/>
              <a:buBlip>
                <a:blip r:embed="rId2"/>
              </a:buBlip>
              <a:defRPr/>
            </a:pPr>
            <a:r>
              <a:rPr lang="en-US" dirty="0" smtClean="0"/>
              <a:t>The field will become much more application oriented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Two Gaussians</a:t>
            </a:r>
          </a:p>
        </p:txBody>
      </p:sp>
      <p:graphicFrame>
        <p:nvGraphicFramePr>
          <p:cNvPr id="1331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224213" y="1104900"/>
          <a:ext cx="430847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4535119" imgH="4063898" progId="Visio.Drawing.11">
                  <p:embed/>
                </p:oleObj>
              </mc:Choice>
              <mc:Fallback>
                <p:oleObj name="Visio" r:id="rId3" imgW="4535119" imgH="40638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1104900"/>
                        <a:ext cx="430847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30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4000" smtClean="0">
                <a:ea typeface="宋体" charset="-122"/>
              </a:rPr>
              <a:t>Distance between two random points from same Gaussian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32038"/>
            <a:ext cx="8229600" cy="3763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Points on thin annulus of radius</a:t>
            </a:r>
          </a:p>
          <a:p>
            <a:pPr eaLnBrk="1" hangingPunct="1">
              <a:buBlip>
                <a:blip r:embed="rId3"/>
              </a:buBlip>
            </a:pPr>
            <a:endParaRPr lang="en-US" altLang="zh-CN" sz="1600" dirty="0" smtClean="0">
              <a:ea typeface="宋体" charset="-122"/>
            </a:endParaRPr>
          </a:p>
          <a:p>
            <a:pPr eaLnBrk="1" hangingPunct="1"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Approximate by a sphere of radius  </a:t>
            </a:r>
          </a:p>
          <a:p>
            <a:pPr eaLnBrk="1" hangingPunct="1">
              <a:buBlip>
                <a:blip r:embed="rId3"/>
              </a:buBlip>
            </a:pPr>
            <a:endParaRPr lang="en-US" altLang="zh-CN" sz="1600" dirty="0" smtClean="0">
              <a:ea typeface="宋体" charset="-122"/>
            </a:endParaRPr>
          </a:p>
          <a:p>
            <a:pPr eaLnBrk="1" hangingPunct="1"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Average distance between two points is</a:t>
            </a:r>
          </a:p>
          <a:p>
            <a:pPr marL="0" indent="0" eaLnBrk="1" hangingPunct="1">
              <a:buNone/>
            </a:pPr>
            <a:r>
              <a:rPr lang="en-US" altLang="zh-CN" sz="2400" dirty="0" smtClean="0">
                <a:ea typeface="宋体" charset="-122"/>
              </a:rPr>
              <a:t>   (Place one point at N. Pole, the other point at random.  Almost      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   surely, the second point will be near the equator.)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5638800" y="36576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253800" imgH="228600" progId="Equation.DSMT4">
                  <p:embed/>
                </p:oleObj>
              </mc:Choice>
              <mc:Fallback>
                <p:oleObj name="Equation" r:id="rId4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576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5334000" y="28956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253800" imgH="228600" progId="Equation.DSMT4">
                  <p:embed/>
                </p:oleObj>
              </mc:Choice>
              <mc:Fallback>
                <p:oleObj name="Equation" r:id="rId6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956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6324600" y="4419600"/>
          <a:ext cx="80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8" imgW="330120" imgH="228600" progId="Equation.DSMT4">
                  <p:embed/>
                </p:oleObj>
              </mc:Choice>
              <mc:Fallback>
                <p:oleObj name="Equation" r:id="rId8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19600"/>
                        <a:ext cx="80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Oval 2"/>
          <p:cNvSpPr>
            <a:spLocks noChangeArrowheads="1"/>
          </p:cNvSpPr>
          <p:nvPr/>
        </p:nvSpPr>
        <p:spPr bwMode="auto">
          <a:xfrm>
            <a:off x="2362200" y="1143000"/>
            <a:ext cx="3733800" cy="3733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9092" name="Line 3"/>
          <p:cNvSpPr>
            <a:spLocks noChangeShapeType="1"/>
          </p:cNvSpPr>
          <p:nvPr/>
        </p:nvSpPr>
        <p:spPr bwMode="auto">
          <a:xfrm flipH="1" flipV="1">
            <a:off x="4267200" y="1143000"/>
            <a:ext cx="762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093" name="Line 4"/>
          <p:cNvSpPr>
            <a:spLocks noChangeShapeType="1"/>
          </p:cNvSpPr>
          <p:nvPr/>
        </p:nvSpPr>
        <p:spPr bwMode="auto">
          <a:xfrm>
            <a:off x="1676400" y="27432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094" name="Line 5"/>
          <p:cNvSpPr>
            <a:spLocks noChangeShapeType="1"/>
          </p:cNvSpPr>
          <p:nvPr/>
        </p:nvSpPr>
        <p:spPr bwMode="auto">
          <a:xfrm>
            <a:off x="1676400" y="3124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9095" name="Line 6"/>
          <p:cNvSpPr>
            <a:spLocks noChangeShapeType="1"/>
          </p:cNvSpPr>
          <p:nvPr/>
        </p:nvSpPr>
        <p:spPr bwMode="auto">
          <a:xfrm flipV="1">
            <a:off x="4343400" y="2819400"/>
            <a:ext cx="17526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Oval 2"/>
          <p:cNvSpPr>
            <a:spLocks noChangeArrowheads="1"/>
          </p:cNvSpPr>
          <p:nvPr/>
        </p:nvSpPr>
        <p:spPr bwMode="auto">
          <a:xfrm>
            <a:off x="2362200" y="1143000"/>
            <a:ext cx="3733800" cy="3733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5367" name="Line 3"/>
          <p:cNvSpPr>
            <a:spLocks noChangeShapeType="1"/>
          </p:cNvSpPr>
          <p:nvPr/>
        </p:nvSpPr>
        <p:spPr bwMode="auto">
          <a:xfrm flipH="1" flipV="1">
            <a:off x="4267200" y="1143000"/>
            <a:ext cx="7620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8" name="Line 4"/>
          <p:cNvSpPr>
            <a:spLocks noChangeShapeType="1"/>
          </p:cNvSpPr>
          <p:nvPr/>
        </p:nvSpPr>
        <p:spPr bwMode="auto">
          <a:xfrm>
            <a:off x="1676400" y="27432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9" name="Line 5"/>
          <p:cNvSpPr>
            <a:spLocks noChangeShapeType="1"/>
          </p:cNvSpPr>
          <p:nvPr/>
        </p:nvSpPr>
        <p:spPr bwMode="auto">
          <a:xfrm>
            <a:off x="1676400" y="312420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0" name="Line 6"/>
          <p:cNvSpPr>
            <a:spLocks noChangeShapeType="1"/>
          </p:cNvSpPr>
          <p:nvPr/>
        </p:nvSpPr>
        <p:spPr bwMode="auto">
          <a:xfrm flipV="1">
            <a:off x="4343400" y="2819400"/>
            <a:ext cx="17526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1" name="Line 7"/>
          <p:cNvSpPr>
            <a:spLocks noChangeShapeType="1"/>
          </p:cNvSpPr>
          <p:nvPr/>
        </p:nvSpPr>
        <p:spPr bwMode="auto">
          <a:xfrm>
            <a:off x="4343400" y="1219200"/>
            <a:ext cx="1676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5943600" y="1371600"/>
          <a:ext cx="685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685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9"/>
          <p:cNvGraphicFramePr>
            <a:graphicFrameLocks noChangeAspect="1"/>
          </p:cNvGraphicFramePr>
          <p:nvPr/>
        </p:nvGraphicFramePr>
        <p:xfrm>
          <a:off x="4724400" y="3352800"/>
          <a:ext cx="6604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52800"/>
                        <a:ext cx="6604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3276600" y="1828800"/>
          <a:ext cx="685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685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Line 11"/>
          <p:cNvSpPr>
            <a:spLocks noChangeShapeType="1"/>
          </p:cNvSpPr>
          <p:nvPr/>
        </p:nvSpPr>
        <p:spPr bwMode="auto">
          <a:xfrm flipV="1">
            <a:off x="5181600" y="2971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39624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5410200" y="160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3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9210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4100" smtClean="0">
                <a:ea typeface="宋体" charset="-122"/>
              </a:rPr>
              <a:t>Expected distance between points from two Gaussians separated by </a:t>
            </a:r>
            <a:r>
              <a:rPr lang="el-GR" altLang="zh-CN" sz="4100" smtClean="0"/>
              <a:t>δ</a:t>
            </a:r>
          </a:p>
        </p:txBody>
      </p:sp>
      <p:sp>
        <p:nvSpPr>
          <p:cNvPr id="16391" name="Oval 3"/>
          <p:cNvSpPr>
            <a:spLocks noChangeArrowheads="1"/>
          </p:cNvSpPr>
          <p:nvPr/>
        </p:nvSpPr>
        <p:spPr bwMode="auto">
          <a:xfrm>
            <a:off x="1524000" y="2667000"/>
            <a:ext cx="2209800" cy="2209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2" name="Oval 4"/>
          <p:cNvSpPr>
            <a:spLocks noChangeArrowheads="1"/>
          </p:cNvSpPr>
          <p:nvPr/>
        </p:nvSpPr>
        <p:spPr bwMode="auto">
          <a:xfrm>
            <a:off x="1219200" y="2590800"/>
            <a:ext cx="2286000" cy="2286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</a:pPr>
            <a:endParaRPr lang="zh-CN" altLang="zh-CN" sz="3200">
              <a:solidFill>
                <a:prstClr val="black"/>
              </a:solidFill>
            </a:endParaRPr>
          </a:p>
        </p:txBody>
      </p:sp>
      <p:sp>
        <p:nvSpPr>
          <p:cNvPr id="16393" name="Oval 5"/>
          <p:cNvSpPr>
            <a:spLocks noChangeArrowheads="1"/>
          </p:cNvSpPr>
          <p:nvPr/>
        </p:nvSpPr>
        <p:spPr bwMode="auto">
          <a:xfrm>
            <a:off x="1524000" y="2743200"/>
            <a:ext cx="2362200" cy="2362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4" name="Oval 6"/>
          <p:cNvSpPr>
            <a:spLocks noChangeArrowheads="1"/>
          </p:cNvSpPr>
          <p:nvPr/>
        </p:nvSpPr>
        <p:spPr bwMode="auto">
          <a:xfrm>
            <a:off x="5334000" y="39624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5" name="Oval 7"/>
          <p:cNvSpPr>
            <a:spLocks noChangeArrowheads="1"/>
          </p:cNvSpPr>
          <p:nvPr/>
        </p:nvSpPr>
        <p:spPr bwMode="auto">
          <a:xfrm>
            <a:off x="1295400" y="2438400"/>
            <a:ext cx="2438400" cy="2438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6" name="Oval 8"/>
          <p:cNvSpPr>
            <a:spLocks noChangeArrowheads="1"/>
          </p:cNvSpPr>
          <p:nvPr/>
        </p:nvSpPr>
        <p:spPr bwMode="auto">
          <a:xfrm>
            <a:off x="5334000" y="2514600"/>
            <a:ext cx="2286000" cy="2286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7" name="Oval 9"/>
          <p:cNvSpPr>
            <a:spLocks noChangeArrowheads="1"/>
          </p:cNvSpPr>
          <p:nvPr/>
        </p:nvSpPr>
        <p:spPr bwMode="auto">
          <a:xfrm>
            <a:off x="1346200" y="2698750"/>
            <a:ext cx="2057400" cy="2057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</a:pPr>
            <a:endParaRPr lang="zh-CN" altLang="zh-CN" sz="3200">
              <a:solidFill>
                <a:prstClr val="black"/>
              </a:solidFill>
            </a:endParaRPr>
          </a:p>
        </p:txBody>
      </p:sp>
      <p:sp>
        <p:nvSpPr>
          <p:cNvPr id="16398" name="Oval 10"/>
          <p:cNvSpPr>
            <a:spLocks noChangeArrowheads="1"/>
          </p:cNvSpPr>
          <p:nvPr/>
        </p:nvSpPr>
        <p:spPr bwMode="auto">
          <a:xfrm>
            <a:off x="5454650" y="2622550"/>
            <a:ext cx="2057400" cy="2057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6399" name="Line 11"/>
          <p:cNvSpPr>
            <a:spLocks noChangeShapeType="1"/>
          </p:cNvSpPr>
          <p:nvPr/>
        </p:nvSpPr>
        <p:spPr bwMode="auto">
          <a:xfrm>
            <a:off x="2362200" y="3657600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0" name="Line 12"/>
          <p:cNvSpPr>
            <a:spLocks noChangeShapeType="1"/>
          </p:cNvSpPr>
          <p:nvPr/>
        </p:nvSpPr>
        <p:spPr bwMode="auto">
          <a:xfrm flipV="1">
            <a:off x="2362200" y="26670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1" name="Line 13"/>
          <p:cNvSpPr>
            <a:spLocks noChangeShapeType="1"/>
          </p:cNvSpPr>
          <p:nvPr/>
        </p:nvSpPr>
        <p:spPr bwMode="auto">
          <a:xfrm flipV="1">
            <a:off x="6477000" y="3200400"/>
            <a:ext cx="914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2" name="Line 14"/>
          <p:cNvSpPr>
            <a:spLocks noChangeShapeType="1"/>
          </p:cNvSpPr>
          <p:nvPr/>
        </p:nvSpPr>
        <p:spPr bwMode="auto">
          <a:xfrm flipV="1">
            <a:off x="6477000" y="2514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3" name="Text Box 15"/>
          <p:cNvSpPr txBox="1">
            <a:spLocks noChangeArrowheads="1"/>
          </p:cNvSpPr>
          <p:nvPr/>
        </p:nvSpPr>
        <p:spPr bwMode="auto">
          <a:xfrm>
            <a:off x="914400" y="53340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zh-CN" altLang="zh-CN" sz="3200">
              <a:solidFill>
                <a:prstClr val="black"/>
              </a:solidFill>
            </a:endParaRPr>
          </a:p>
        </p:txBody>
      </p:sp>
      <p:graphicFrame>
        <p:nvGraphicFramePr>
          <p:cNvPr id="16386" name="Object 16"/>
          <p:cNvGraphicFramePr>
            <a:graphicFrameLocks noChangeAspect="1"/>
          </p:cNvGraphicFramePr>
          <p:nvPr/>
        </p:nvGraphicFramePr>
        <p:xfrm>
          <a:off x="3505200" y="4495800"/>
          <a:ext cx="1676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622080" imgH="253800" progId="Equation.DSMT4">
                  <p:embed/>
                </p:oleObj>
              </mc:Choice>
              <mc:Fallback>
                <p:oleObj name="Equation" r:id="rId3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95800"/>
                        <a:ext cx="1676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Line 17"/>
          <p:cNvSpPr>
            <a:spLocks noChangeShapeType="1"/>
          </p:cNvSpPr>
          <p:nvPr/>
        </p:nvSpPr>
        <p:spPr bwMode="auto">
          <a:xfrm>
            <a:off x="2362200" y="2667000"/>
            <a:ext cx="487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5" name="Line 18"/>
          <p:cNvSpPr>
            <a:spLocks noChangeShapeType="1"/>
          </p:cNvSpPr>
          <p:nvPr/>
        </p:nvSpPr>
        <p:spPr bwMode="auto">
          <a:xfrm flipV="1">
            <a:off x="2362200" y="2590800"/>
            <a:ext cx="3962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6553200" y="26670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16387" name="Object 20"/>
          <p:cNvGraphicFramePr>
            <a:graphicFrameLocks noChangeAspect="1"/>
          </p:cNvGraphicFramePr>
          <p:nvPr/>
        </p:nvGraphicFramePr>
        <p:xfrm>
          <a:off x="4383088" y="1930400"/>
          <a:ext cx="3762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1930400"/>
                        <a:ext cx="3762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1"/>
          <p:cNvGraphicFramePr>
            <a:graphicFrameLocks noChangeAspect="1"/>
          </p:cNvGraphicFramePr>
          <p:nvPr/>
        </p:nvGraphicFramePr>
        <p:xfrm>
          <a:off x="7327900" y="2319338"/>
          <a:ext cx="889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330120" imgH="228600" progId="Equation.DSMT4">
                  <p:embed/>
                </p:oleObj>
              </mc:Choice>
              <mc:Fallback>
                <p:oleObj name="Equation" r:id="rId7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319338"/>
                        <a:ext cx="889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Line 22"/>
          <p:cNvSpPr>
            <a:spLocks noChangeShapeType="1"/>
          </p:cNvSpPr>
          <p:nvPr/>
        </p:nvSpPr>
        <p:spPr bwMode="auto">
          <a:xfrm flipV="1">
            <a:off x="4343400" y="30480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 flipH="1">
            <a:off x="7010400" y="2667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>
                <a:ea typeface="宋体" charset="-122"/>
              </a:rPr>
              <a:t>Can separate points from two Gaussians if</a:t>
            </a:r>
          </a:p>
        </p:txBody>
      </p:sp>
      <p:graphicFrame>
        <p:nvGraphicFramePr>
          <p:cNvPr id="1741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95400" y="2243138"/>
          <a:ext cx="3630613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1803240" imgH="2019240" progId="Equation.DSMT4">
                  <p:embed/>
                </p:oleObj>
              </mc:Choice>
              <mc:Fallback>
                <p:oleObj name="Equation" r:id="rId3" imgW="1803240" imgH="2019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3138"/>
                        <a:ext cx="3630613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371600"/>
          </a:xfrm>
        </p:spPr>
        <p:txBody>
          <a:bodyPr/>
          <a:lstStyle/>
          <a:p>
            <a:pPr algn="ctr"/>
            <a:r>
              <a:rPr lang="en-US" altLang="zh-CN" dirty="0" smtClean="0">
                <a:ea typeface="宋体" charset="-122"/>
              </a:rPr>
              <a:t>Dimension reduction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229600" cy="32004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Project points onto subspace containing centers of Gaussians.</a:t>
            </a:r>
          </a:p>
          <a:p>
            <a:pPr>
              <a:buBlip>
                <a:blip r:embed="rId2"/>
              </a:buBlip>
            </a:pPr>
            <a:endParaRPr lang="en-US" altLang="zh-CN" dirty="0" smtClean="0">
              <a:ea typeface="宋体" charset="-122"/>
            </a:endParaRPr>
          </a:p>
          <a:p>
            <a:pPr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Reduce dimension from d to k, the number of Gaussians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74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533400"/>
            <a:ext cx="7543800" cy="38862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altLang="zh-CN" sz="2800" dirty="0" smtClean="0">
                <a:ea typeface="宋体" charset="-122"/>
              </a:rPr>
              <a:t> Centers retain separation</a:t>
            </a:r>
          </a:p>
          <a:p>
            <a:pPr>
              <a:buBlip>
                <a:blip r:embed="rId3"/>
              </a:buBlip>
            </a:pPr>
            <a:r>
              <a:rPr lang="en-US" altLang="zh-CN" sz="2800" dirty="0" smtClean="0">
                <a:ea typeface="宋体" charset="-122"/>
              </a:rPr>
              <a:t> Average distance between points reduced</a:t>
            </a:r>
          </a:p>
          <a:p>
            <a:endParaRPr lang="en-US" altLang="zh-CN" sz="2800" dirty="0" smtClean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charset="-122"/>
              </a:rPr>
              <a:t>            by </a:t>
            </a:r>
          </a:p>
        </p:txBody>
      </p:sp>
      <p:graphicFrame>
        <p:nvGraphicFramePr>
          <p:cNvPr id="18434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79650" y="2178050"/>
          <a:ext cx="6873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533160" imgH="914400" progId="Equation.DSMT4">
                  <p:embed/>
                </p:oleObj>
              </mc:Choice>
              <mc:Fallback>
                <p:oleObj name="Equation" r:id="rId4" imgW="533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178050"/>
                        <a:ext cx="6873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1066800" y="3962400"/>
            <a:ext cx="152400" cy="152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8439" name="Line 25"/>
          <p:cNvSpPr>
            <a:spLocks noChangeShapeType="1"/>
          </p:cNvSpPr>
          <p:nvPr/>
        </p:nvSpPr>
        <p:spPr bwMode="auto">
          <a:xfrm flipH="1" flipV="1">
            <a:off x="2362200" y="5638800"/>
            <a:ext cx="1524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440" name="Line 26"/>
          <p:cNvSpPr>
            <a:spLocks noChangeShapeType="1"/>
          </p:cNvSpPr>
          <p:nvPr/>
        </p:nvSpPr>
        <p:spPr bwMode="auto">
          <a:xfrm flipH="1" flipV="1">
            <a:off x="2590800" y="5562600"/>
            <a:ext cx="76200" cy="76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441" name="Line 27"/>
          <p:cNvSpPr>
            <a:spLocks noChangeShapeType="1"/>
          </p:cNvSpPr>
          <p:nvPr/>
        </p:nvSpPr>
        <p:spPr bwMode="auto">
          <a:xfrm flipH="1" flipV="1">
            <a:off x="4572000" y="4648200"/>
            <a:ext cx="15240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442" name="Line 28"/>
          <p:cNvSpPr>
            <a:spLocks noChangeShapeType="1"/>
          </p:cNvSpPr>
          <p:nvPr/>
        </p:nvSpPr>
        <p:spPr bwMode="auto">
          <a:xfrm flipH="1" flipV="1">
            <a:off x="4800600" y="4572000"/>
            <a:ext cx="2286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443" name="Group 38"/>
          <p:cNvGrpSpPr>
            <a:grpSpLocks/>
          </p:cNvGrpSpPr>
          <p:nvPr/>
        </p:nvGrpSpPr>
        <p:grpSpPr bwMode="auto">
          <a:xfrm>
            <a:off x="1371600" y="2209800"/>
            <a:ext cx="5943600" cy="3048000"/>
            <a:chOff x="864" y="2016"/>
            <a:chExt cx="3744" cy="1920"/>
          </a:xfrm>
        </p:grpSpPr>
        <p:sp>
          <p:nvSpPr>
            <p:cNvPr id="18445" name="Line 4"/>
            <p:cNvSpPr>
              <a:spLocks noChangeShapeType="1"/>
            </p:cNvSpPr>
            <p:nvPr/>
          </p:nvSpPr>
          <p:spPr bwMode="auto">
            <a:xfrm flipV="1">
              <a:off x="864" y="2160"/>
              <a:ext cx="3744" cy="15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46" name="Oval 6"/>
            <p:cNvSpPr>
              <a:spLocks noChangeArrowheads="1"/>
            </p:cNvSpPr>
            <p:nvPr/>
          </p:nvSpPr>
          <p:spPr bwMode="auto">
            <a:xfrm>
              <a:off x="1296" y="2976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47" name="Oval 7"/>
            <p:cNvSpPr>
              <a:spLocks noChangeArrowheads="1"/>
            </p:cNvSpPr>
            <p:nvPr/>
          </p:nvSpPr>
          <p:spPr bwMode="auto">
            <a:xfrm>
              <a:off x="1296" y="3792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48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49" name="Oval 9"/>
            <p:cNvSpPr>
              <a:spLocks noChangeArrowheads="1"/>
            </p:cNvSpPr>
            <p:nvPr/>
          </p:nvSpPr>
          <p:spPr bwMode="auto">
            <a:xfrm>
              <a:off x="3072" y="2256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0" name="Oval 10"/>
            <p:cNvSpPr>
              <a:spLocks noChangeArrowheads="1"/>
            </p:cNvSpPr>
            <p:nvPr/>
          </p:nvSpPr>
          <p:spPr bwMode="auto">
            <a:xfrm>
              <a:off x="2928" y="3168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1" name="Oval 11"/>
            <p:cNvSpPr>
              <a:spLocks noChangeArrowheads="1"/>
            </p:cNvSpPr>
            <p:nvPr/>
          </p:nvSpPr>
          <p:spPr bwMode="auto">
            <a:xfrm>
              <a:off x="1632" y="3552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2" name="Oval 12"/>
            <p:cNvSpPr>
              <a:spLocks noChangeArrowheads="1"/>
            </p:cNvSpPr>
            <p:nvPr/>
          </p:nvSpPr>
          <p:spPr bwMode="auto">
            <a:xfrm>
              <a:off x="2592" y="2496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3" name="Oval 13"/>
            <p:cNvSpPr>
              <a:spLocks noChangeArrowheads="1"/>
            </p:cNvSpPr>
            <p:nvPr/>
          </p:nvSpPr>
          <p:spPr bwMode="auto">
            <a:xfrm>
              <a:off x="1536" y="3744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4" name="Oval 14"/>
            <p:cNvSpPr>
              <a:spLocks noChangeArrowheads="1"/>
            </p:cNvSpPr>
            <p:nvPr/>
          </p:nvSpPr>
          <p:spPr bwMode="auto">
            <a:xfrm>
              <a:off x="2686" y="2016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5" name="Oval 15"/>
            <p:cNvSpPr>
              <a:spLocks noChangeArrowheads="1"/>
            </p:cNvSpPr>
            <p:nvPr/>
          </p:nvSpPr>
          <p:spPr bwMode="auto">
            <a:xfrm>
              <a:off x="3120" y="3168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6" name="Oval 16"/>
            <p:cNvSpPr>
              <a:spLocks noChangeArrowheads="1"/>
            </p:cNvSpPr>
            <p:nvPr/>
          </p:nvSpPr>
          <p:spPr bwMode="auto">
            <a:xfrm>
              <a:off x="3216" y="2928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7" name="Oval 17"/>
            <p:cNvSpPr>
              <a:spLocks noChangeArrowheads="1"/>
            </p:cNvSpPr>
            <p:nvPr/>
          </p:nvSpPr>
          <p:spPr bwMode="auto">
            <a:xfrm>
              <a:off x="2735" y="2354"/>
              <a:ext cx="108" cy="144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18458" name="Line 18"/>
            <p:cNvSpPr>
              <a:spLocks noChangeShapeType="1"/>
            </p:cNvSpPr>
            <p:nvPr/>
          </p:nvSpPr>
          <p:spPr bwMode="auto">
            <a:xfrm>
              <a:off x="1200" y="3312"/>
              <a:ext cx="107" cy="2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59" name="Line 19"/>
            <p:cNvSpPr>
              <a:spLocks noChangeShapeType="1"/>
            </p:cNvSpPr>
            <p:nvPr/>
          </p:nvSpPr>
          <p:spPr bwMode="auto">
            <a:xfrm>
              <a:off x="1404" y="3128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2686" y="2620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2808" y="2499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>
              <a:off x="3170" y="2402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3" name="Line 23"/>
            <p:cNvSpPr>
              <a:spLocks noChangeShapeType="1"/>
            </p:cNvSpPr>
            <p:nvPr/>
          </p:nvSpPr>
          <p:spPr bwMode="auto">
            <a:xfrm>
              <a:off x="2783" y="2160"/>
              <a:ext cx="288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4" name="Line 24"/>
            <p:cNvSpPr>
              <a:spLocks noChangeShapeType="1"/>
            </p:cNvSpPr>
            <p:nvPr/>
          </p:nvSpPr>
          <p:spPr bwMode="auto">
            <a:xfrm flipH="1" flipV="1">
              <a:off x="1235" y="3660"/>
              <a:ext cx="72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 flipV="1">
              <a:off x="3168" y="2832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 flipH="1" flipV="1">
              <a:off x="1440" y="355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7" name="Line 31"/>
            <p:cNvSpPr>
              <a:spLocks noChangeShapeType="1"/>
            </p:cNvSpPr>
            <p:nvPr/>
          </p:nvSpPr>
          <p:spPr bwMode="auto">
            <a:xfrm flipH="1" flipV="1">
              <a:off x="1598" y="3491"/>
              <a:ext cx="34" cy="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8" name="Line 32"/>
            <p:cNvSpPr>
              <a:spLocks noChangeShapeType="1"/>
            </p:cNvSpPr>
            <p:nvPr/>
          </p:nvSpPr>
          <p:spPr bwMode="auto">
            <a:xfrm flipH="1" flipV="1">
              <a:off x="2856" y="2983"/>
              <a:ext cx="72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69" name="Line 33"/>
            <p:cNvSpPr>
              <a:spLocks noChangeShapeType="1"/>
            </p:cNvSpPr>
            <p:nvPr/>
          </p:nvSpPr>
          <p:spPr bwMode="auto">
            <a:xfrm flipH="1" flipV="1">
              <a:off x="3001" y="2910"/>
              <a:ext cx="119" cy="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8444" name="Text Box 34"/>
          <p:cNvSpPr txBox="1">
            <a:spLocks noChangeArrowheads="1"/>
          </p:cNvSpPr>
          <p:nvPr/>
        </p:nvSpPr>
        <p:spPr bwMode="auto">
          <a:xfrm>
            <a:off x="6096000" y="48768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solidFill>
                <a:prstClr val="black"/>
              </a:solidFill>
            </a:endParaRP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43400" y="4953000"/>
          <a:ext cx="4800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5283000" imgH="1041120" progId="Equation.DSMT4">
                  <p:embed/>
                </p:oleObj>
              </mc:Choice>
              <mc:Fallback>
                <p:oleObj name="Equation" r:id="rId6" imgW="52830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53000"/>
                        <a:ext cx="4800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95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838200"/>
            <a:ext cx="8223250" cy="838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800" dirty="0" smtClean="0"/>
              <a:t>Computer Science is changing</a:t>
            </a:r>
            <a:br>
              <a:rPr lang="en-US" sz="4800" dirty="0" smtClean="0"/>
            </a:br>
            <a:endParaRPr lang="en-US" sz="48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743200"/>
            <a:ext cx="8686800" cy="2590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SzPct val="75000"/>
              <a:buBlip>
                <a:blip r:embed="rId3"/>
              </a:buBlip>
            </a:pPr>
            <a:r>
              <a:rPr lang="en-US" dirty="0" smtClean="0"/>
              <a:t> Merging of computing and communication</a:t>
            </a:r>
          </a:p>
          <a:p>
            <a:pPr eaLnBrk="1" hangingPunct="1">
              <a:buSzPct val="75000"/>
              <a:buBlip>
                <a:blip r:embed="rId3"/>
              </a:buBlip>
            </a:pPr>
            <a:endParaRPr lang="en-US" dirty="0" smtClean="0"/>
          </a:p>
          <a:p>
            <a:pPr eaLnBrk="1" hangingPunct="1">
              <a:buSzPct val="75000"/>
              <a:buBlip>
                <a:blip r:embed="rId3"/>
              </a:buBlip>
            </a:pPr>
            <a:r>
              <a:rPr lang="en-US" dirty="0" smtClean="0"/>
              <a:t> The wealth of data available in digital form</a:t>
            </a:r>
          </a:p>
          <a:p>
            <a:pPr eaLnBrk="1" hangingPunct="1">
              <a:buSzPct val="75000"/>
              <a:buBlip>
                <a:blip r:embed="rId3"/>
              </a:buBlip>
            </a:pPr>
            <a:endParaRPr lang="en-US" dirty="0" smtClean="0"/>
          </a:p>
          <a:p>
            <a:pPr eaLnBrk="1" hangingPunct="1">
              <a:buSzPct val="75000"/>
              <a:buBlip>
                <a:blip r:embed="rId3"/>
              </a:buBlip>
            </a:pPr>
            <a:r>
              <a:rPr lang="en-US" dirty="0" smtClean="0"/>
              <a:t> Networked devices and sensors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33400" y="1600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prstClr val="black"/>
                </a:solidFill>
              </a:rPr>
              <a:t>Drivers of change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mtClean="0">
                <a:ea typeface="宋体" charset="-122"/>
              </a:rPr>
              <a:t>Can separate Gaussians provided</a:t>
            </a:r>
          </a:p>
        </p:txBody>
      </p:sp>
      <p:graphicFrame>
        <p:nvGraphicFramePr>
          <p:cNvPr id="194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11188" y="2203450"/>
          <a:ext cx="31988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3" imgW="1257120" imgH="266400" progId="Equation.DSMT4">
                  <p:embed/>
                </p:oleObj>
              </mc:Choice>
              <mc:Fallback>
                <p:oleObj name="Equation" r:id="rId3" imgW="1257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3450"/>
                        <a:ext cx="31988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530225" y="3221038"/>
          <a:ext cx="606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221038"/>
                        <a:ext cx="6064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1143000" y="3124200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</a:rPr>
              <a:t>&gt; some constant involving k and  </a:t>
            </a:r>
            <a:r>
              <a:rPr lang="el-GR" altLang="zh-CN" sz="3200">
                <a:solidFill>
                  <a:prstClr val="black"/>
                </a:solidFill>
              </a:rPr>
              <a:t>γ</a:t>
            </a:r>
            <a:r>
              <a:rPr lang="en-US" altLang="zh-CN" sz="3200">
                <a:solidFill>
                  <a:prstClr val="black"/>
                </a:solidFill>
              </a:rPr>
              <a:t>    independent of the dimension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51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229600" cy="3505200"/>
          </a:xfrm>
        </p:spPr>
        <p:txBody>
          <a:bodyPr/>
          <a:lstStyle/>
          <a:p>
            <a:pPr eaLnBrk="1" hangingPunct="1"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We have just seen what a science base for   high dimensional data might look like.</a:t>
            </a:r>
          </a:p>
          <a:p>
            <a:pPr eaLnBrk="1" hangingPunct="1">
              <a:buBlip>
                <a:blip r:embed="rId2"/>
              </a:buBlip>
            </a:pPr>
            <a:endParaRPr lang="en-US" altLang="zh-CN" dirty="0" smtClean="0">
              <a:ea typeface="宋体" charset="-122"/>
            </a:endParaRPr>
          </a:p>
          <a:p>
            <a:pPr eaLnBrk="1" hangingPunct="1"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For what other areas do we need a  science base?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668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Tx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Ranking is important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Tx/>
              <a:buNone/>
            </a:pPr>
            <a:r>
              <a:rPr lang="en-US" altLang="zh-CN" dirty="0" smtClean="0">
                <a:ea typeface="宋体" charset="-122"/>
              </a:rPr>
              <a:t>  Restaurants, movies, books, web pages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Tx/>
              <a:buNone/>
            </a:pPr>
            <a:r>
              <a:rPr lang="en-US" altLang="zh-CN" dirty="0" smtClean="0">
                <a:ea typeface="宋体" charset="-122"/>
              </a:rPr>
              <a:t>  Multi-billion dollar industry</a:t>
            </a:r>
          </a:p>
          <a:p>
            <a:pPr eaLnBrk="1" hangingPunct="1">
              <a:lnSpc>
                <a:spcPct val="90000"/>
              </a:lnSpc>
              <a:buSzTx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Collaborative filtering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Tx/>
              <a:buNone/>
            </a:pPr>
            <a:r>
              <a:rPr lang="en-US" altLang="zh-CN" dirty="0" smtClean="0">
                <a:ea typeface="宋体" charset="-122"/>
              </a:rPr>
              <a:t>  When a customer buys a product, what else is he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bg2"/>
              </a:buClr>
              <a:buSzTx/>
              <a:buNone/>
            </a:pPr>
            <a:r>
              <a:rPr lang="en-US" altLang="zh-CN" dirty="0" smtClean="0">
                <a:ea typeface="宋体" charset="-122"/>
              </a:rPr>
              <a:t>   or she likely to buy?</a:t>
            </a:r>
          </a:p>
          <a:p>
            <a:pPr eaLnBrk="1" hangingPunct="1">
              <a:lnSpc>
                <a:spcPct val="90000"/>
              </a:lnSpc>
              <a:buSzTx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Dimension reduction</a:t>
            </a:r>
          </a:p>
          <a:p>
            <a:pPr eaLnBrk="1" hangingPunct="1">
              <a:lnSpc>
                <a:spcPct val="90000"/>
              </a:lnSpc>
              <a:buSzTx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Extracting information from large data sources</a:t>
            </a:r>
          </a:p>
          <a:p>
            <a:pPr eaLnBrk="1" hangingPunct="1">
              <a:lnSpc>
                <a:spcPct val="90000"/>
              </a:lnSpc>
              <a:buSzTx/>
              <a:buBlip>
                <a:blip r:embed="rId2"/>
              </a:buBlip>
            </a:pPr>
            <a:r>
              <a:rPr lang="en-US" altLang="zh-CN" dirty="0" smtClean="0">
                <a:ea typeface="宋体" charset="-122"/>
              </a:rPr>
              <a:t> Social networks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8991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This is an exciting time for computer science.</a:t>
            </a:r>
          </a:p>
          <a:p>
            <a:pPr>
              <a:buSzPct val="75000"/>
            </a:pP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There is a wealth of data in digital format, information from sensors, and social networks to explore. </a:t>
            </a: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endParaRPr lang="en-US" sz="3600" dirty="0" smtClean="0">
              <a:solidFill>
                <a:prstClr val="black"/>
              </a:solidFill>
            </a:endParaRPr>
          </a:p>
          <a:p>
            <a:pPr marL="571500" indent="-571500">
              <a:buSzPct val="75000"/>
              <a:buFontTx/>
              <a:buBlip>
                <a:blip r:embed="rId2"/>
              </a:buBlip>
            </a:pPr>
            <a:r>
              <a:rPr lang="en-US" sz="3600" dirty="0" smtClean="0">
                <a:solidFill>
                  <a:prstClr val="black"/>
                </a:solidFill>
              </a:rPr>
              <a:t>It is important to develop the science base to support these activities.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219200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prstClr val="black"/>
                </a:solidFill>
              </a:rPr>
              <a:t>Remember that </a:t>
            </a:r>
            <a:r>
              <a:rPr lang="en-US" sz="3200" dirty="0" smtClean="0">
                <a:solidFill>
                  <a:prstClr val="black"/>
                </a:solidFill>
              </a:rPr>
              <a:t>institutions</a:t>
            </a:r>
            <a:r>
              <a:rPr lang="en-US" sz="3200" smtClean="0">
                <a:solidFill>
                  <a:prstClr val="black"/>
                </a:solidFill>
              </a:rPr>
              <a:t>, nations, </a:t>
            </a:r>
            <a:r>
              <a:rPr lang="en-US" sz="3200" dirty="0" smtClean="0">
                <a:solidFill>
                  <a:prstClr val="black"/>
                </a:solidFill>
              </a:rPr>
              <a:t>and individuals who position themselves for the future will benefit immensely.</a:t>
            </a:r>
          </a:p>
          <a:p>
            <a:endParaRPr lang="en-US" sz="3200" dirty="0">
              <a:solidFill>
                <a:prstClr val="black"/>
              </a:solidFill>
            </a:endParaRPr>
          </a:p>
          <a:p>
            <a:endParaRPr lang="en-US" sz="3200" dirty="0" smtClean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2200" y="3937337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</a:rPr>
              <a:t>Thank </a:t>
            </a:r>
            <a:r>
              <a:rPr lang="en-US" sz="6000" dirty="0" smtClean="0">
                <a:solidFill>
                  <a:prstClr val="black"/>
                </a:solidFill>
              </a:rPr>
              <a:t>You!</a:t>
            </a:r>
            <a:endParaRPr lang="en-US" sz="6000" dirty="0">
              <a:solidFill>
                <a:prstClr val="black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Implications for </a:t>
            </a:r>
            <a:br>
              <a:rPr lang="en-US" dirty="0" smtClean="0"/>
            </a:br>
            <a:r>
              <a:rPr lang="en-US" dirty="0" smtClean="0"/>
              <a:t>Theoretical Computer Science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886200"/>
          </a:xfrm>
        </p:spPr>
        <p:txBody>
          <a:bodyPr/>
          <a:lstStyle/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Need to develop theory to support the new directions</a:t>
            </a:r>
          </a:p>
          <a:p>
            <a:pPr>
              <a:buSzPct val="75000"/>
              <a:buBlip>
                <a:blip r:embed="rId2"/>
              </a:buBlip>
            </a:pPr>
            <a:endParaRPr lang="en-US" dirty="0" smtClean="0"/>
          </a:p>
          <a:p>
            <a:pPr>
              <a:buSzPct val="75000"/>
              <a:buBlip>
                <a:blip r:embed="rId2"/>
              </a:buBlip>
            </a:pPr>
            <a:r>
              <a:rPr lang="en-US" dirty="0" smtClean="0"/>
              <a:t> Update computer science education</a:t>
            </a:r>
          </a:p>
          <a:p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60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Theory to support new directions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8229600" cy="3886200"/>
          </a:xfrm>
        </p:spPr>
        <p:txBody>
          <a:bodyPr/>
          <a:lstStyle/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Large graphs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Spectral analysis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High dimensions and dimension reduction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Clustering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Collaborative filtering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 Extracting signal from noise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Sparse vectors</a:t>
            </a:r>
          </a:p>
          <a:p>
            <a:pPr eaLnBrk="1" hangingPunct="1">
              <a:buSzPct val="100000"/>
              <a:buBlip>
                <a:blip r:embed="rId3"/>
              </a:buBlip>
            </a:pPr>
            <a:r>
              <a:rPr lang="en-US" altLang="zh-CN" sz="2400" dirty="0" smtClean="0">
                <a:ea typeface="宋体" charset="-122"/>
              </a:rPr>
              <a:t>Learning theory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9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Sparse vectors</a:t>
            </a:r>
          </a:p>
        </p:txBody>
      </p:sp>
      <p:sp>
        <p:nvSpPr>
          <p:cNvPr id="75780" name="TextBox 6"/>
          <p:cNvSpPr txBox="1">
            <a:spLocks noChangeArrowheads="1"/>
          </p:cNvSpPr>
          <p:nvPr/>
        </p:nvSpPr>
        <p:spPr bwMode="auto">
          <a:xfrm>
            <a:off x="381000" y="2286000"/>
            <a:ext cx="83439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There are a number of situations where sparse vectors are </a:t>
            </a: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</a:rPr>
              <a:t>important.</a:t>
            </a:r>
            <a:endParaRPr lang="en-US" sz="2800" dirty="0">
              <a:solidFill>
                <a:prstClr val="black"/>
              </a:solidFill>
              <a:latin typeface="Calibri" pitchFamily="34" charset="0"/>
            </a:endParaRPr>
          </a:p>
          <a:p>
            <a:pPr eaLnBrk="1" hangingPunct="1"/>
            <a:endParaRPr lang="en-US" sz="2800" dirty="0">
              <a:solidFill>
                <a:prstClr val="black"/>
              </a:solidFill>
              <a:latin typeface="Calibri" pitchFamily="34" charset="0"/>
            </a:endParaRPr>
          </a:p>
          <a:p>
            <a:pPr marL="1200150" lvl="1" indent="-457200" eaLnBrk="1" hangingPunct="1">
              <a:buSzPct val="75000"/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</a:rPr>
              <a:t>Tracking 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the flow of ideas in scientific literature</a:t>
            </a:r>
          </a:p>
          <a:p>
            <a:pPr marL="457200" indent="-457200" eaLnBrk="1" hangingPunct="1">
              <a:buSzPct val="75000"/>
              <a:buFontTx/>
              <a:buBlip>
                <a:blip r:embed="rId2"/>
              </a:buBlip>
            </a:pPr>
            <a:endParaRPr lang="en-US" sz="2800" dirty="0">
              <a:solidFill>
                <a:prstClr val="black"/>
              </a:solidFill>
              <a:latin typeface="Calibri" pitchFamily="34" charset="0"/>
            </a:endParaRPr>
          </a:p>
          <a:p>
            <a:pPr marL="1200150" lvl="1" indent="-457200" eaLnBrk="1" hangingPunct="1">
              <a:buSzPct val="75000"/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</a:rPr>
              <a:t>Biological 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applications</a:t>
            </a:r>
          </a:p>
          <a:p>
            <a:pPr marL="457200" indent="-457200" eaLnBrk="1" hangingPunct="1">
              <a:buSzPct val="75000"/>
              <a:buFontTx/>
              <a:buBlip>
                <a:blip r:embed="rId2"/>
              </a:buBlip>
            </a:pPr>
            <a:endParaRPr lang="en-US" sz="2800" dirty="0">
              <a:solidFill>
                <a:prstClr val="black"/>
              </a:solidFill>
              <a:latin typeface="Calibri" pitchFamily="34" charset="0"/>
            </a:endParaRPr>
          </a:p>
          <a:p>
            <a:pPr marL="1200150" lvl="1" indent="-457200" eaLnBrk="1" hangingPunct="1">
              <a:buSzPct val="75000"/>
              <a:buFontTx/>
              <a:buBlip>
                <a:blip r:embed="rId2"/>
              </a:buBlip>
            </a:pP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</a:rPr>
              <a:t>Signal 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processing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Sparse vectors in biology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52600"/>
            <a:ext cx="3048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1752600"/>
            <a:ext cx="228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Equal 4"/>
          <p:cNvSpPr/>
          <p:nvPr/>
        </p:nvSpPr>
        <p:spPr>
          <a:xfrm>
            <a:off x="5334000" y="2286000"/>
            <a:ext cx="533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1752600"/>
            <a:ext cx="152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6172200"/>
            <a:ext cx="30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1943100" y="58293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057400" y="58674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2362200" y="6096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438400" y="60960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2590800" y="6019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2743200" y="6019800"/>
            <a:ext cx="76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400300" y="5372100"/>
            <a:ext cx="1143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H="1">
            <a:off x="2552700" y="55245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200400" y="6019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3352800" y="6019800"/>
            <a:ext cx="152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3467100" y="5905500"/>
            <a:ext cx="304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3619500" y="5981700"/>
            <a:ext cx="304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3429000" y="5638800"/>
            <a:ext cx="914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3543300" y="5676900"/>
            <a:ext cx="914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23" name="TextBox 36"/>
          <p:cNvSpPr txBox="1">
            <a:spLocks noChangeArrowheads="1"/>
          </p:cNvSpPr>
          <p:nvPr/>
        </p:nvSpPr>
        <p:spPr bwMode="auto">
          <a:xfrm>
            <a:off x="304800" y="19050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plants</a:t>
            </a:r>
          </a:p>
        </p:txBody>
      </p:sp>
      <p:sp>
        <p:nvSpPr>
          <p:cNvPr id="76824" name="TextBox 37"/>
          <p:cNvSpPr txBox="1">
            <a:spLocks noChangeArrowheads="1"/>
          </p:cNvSpPr>
          <p:nvPr/>
        </p:nvSpPr>
        <p:spPr bwMode="auto">
          <a:xfrm>
            <a:off x="4191000" y="4876800"/>
            <a:ext cx="1676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Genotype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Internal code</a:t>
            </a:r>
          </a:p>
        </p:txBody>
      </p:sp>
      <p:sp>
        <p:nvSpPr>
          <p:cNvPr id="76825" name="TextBox 38"/>
          <p:cNvSpPr txBox="1">
            <a:spLocks noChangeArrowheads="1"/>
          </p:cNvSpPr>
          <p:nvPr/>
        </p:nvSpPr>
        <p:spPr bwMode="auto">
          <a:xfrm>
            <a:off x="5486400" y="3059113"/>
            <a:ext cx="297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Phenotype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Observables</a:t>
            </a:r>
          </a:p>
          <a:p>
            <a:pPr eaLnBrk="1" hangingPunct="1"/>
            <a:r>
              <a:rPr lang="en-US">
                <a:solidFill>
                  <a:prstClr val="black"/>
                </a:solidFill>
                <a:latin typeface="Calibri" pitchFamily="34" charset="0"/>
              </a:rPr>
              <a:t>Outward manifestation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prstClr val="black">
                    <a:tint val="75000"/>
                  </a:prstClr>
                </a:solidFill>
              </a:rPr>
              <a:t>Heidelberg Laureate Forum Sept 27,2013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1321</Words>
  <Application>Microsoft Office PowerPoint</Application>
  <PresentationFormat>On-screen Show (4:3)</PresentationFormat>
  <Paragraphs>274</Paragraphs>
  <Slides>54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Office Theme</vt:lpstr>
      <vt:lpstr>1_Office Theme</vt:lpstr>
      <vt:lpstr>Document</vt:lpstr>
      <vt:lpstr>Equation</vt:lpstr>
      <vt:lpstr>Visio</vt:lpstr>
      <vt:lpstr>Future directions in  computer science research</vt:lpstr>
      <vt:lpstr>Time of change</vt:lpstr>
      <vt:lpstr>Computer Science is changing</vt:lpstr>
      <vt:lpstr>Computer Science is changing</vt:lpstr>
      <vt:lpstr>Computer Science is changing </vt:lpstr>
      <vt:lpstr>Implications for  Theoretical Computer Science </vt:lpstr>
      <vt:lpstr>Theory to support new directions</vt:lpstr>
      <vt:lpstr>Sparse vectors</vt:lpstr>
      <vt:lpstr>Sparse vectors in biology</vt:lpstr>
      <vt:lpstr>Digitization of medical records</vt:lpstr>
      <vt:lpstr>A zero knowledge proof of a statement is a proof that the statement is true without providing you any other information.</vt:lpstr>
      <vt:lpstr>PowerPoint Presentation</vt:lpstr>
      <vt:lpstr>Zero knowledge proof</vt:lpstr>
      <vt:lpstr>Zero knowledge proof</vt:lpstr>
      <vt:lpstr>Digitization of medical records is not the only system</vt:lpstr>
      <vt:lpstr>PowerPoint Presentation</vt:lpstr>
      <vt:lpstr>PowerPoint Presentation</vt:lpstr>
      <vt:lpstr>PowerPoint Presentation</vt:lpstr>
      <vt:lpstr>Our view of a community</vt:lpstr>
      <vt:lpstr>PowerPoint Presentation</vt:lpstr>
      <vt:lpstr>PowerPoint Presentation</vt:lpstr>
      <vt:lpstr>Are the underlying graphs for social networks similar or do we need different algorithms for different types of networks?</vt:lpstr>
      <vt:lpstr>PowerPoint Presentation</vt:lpstr>
      <vt:lpstr>PowerPoint Presentation</vt:lpstr>
      <vt:lpstr>PowerPoint Presentation</vt:lpstr>
      <vt:lpstr>PowerPoint Presentation</vt:lpstr>
      <vt:lpstr>Theory of Large Graphs</vt:lpstr>
      <vt:lpstr>Erdös-Renyi</vt:lpstr>
      <vt:lpstr>PowerPoint Presentation</vt:lpstr>
      <vt:lpstr>Generative models for graphs</vt:lpstr>
      <vt:lpstr>PowerPoint Presentation</vt:lpstr>
      <vt:lpstr>PowerPoint Presentation</vt:lpstr>
      <vt:lpstr>PowerPoint Presentation</vt:lpstr>
      <vt:lpstr>Science Base</vt:lpstr>
      <vt:lpstr>High dimension is fundamentally different from 2 or 3 dimensional space</vt:lpstr>
      <vt:lpstr>High dimensional data is inherently unstable.</vt:lpstr>
      <vt:lpstr>PowerPoint Presentation</vt:lpstr>
      <vt:lpstr>Gaussian distribution</vt:lpstr>
      <vt:lpstr>Gaussian in high dimensions</vt:lpstr>
      <vt:lpstr>Two Gaussians</vt:lpstr>
      <vt:lpstr>PowerPoint Presentation</vt:lpstr>
      <vt:lpstr>PowerPoint Presentation</vt:lpstr>
      <vt:lpstr>Distance between two random points from same Gaussian</vt:lpstr>
      <vt:lpstr>PowerPoint Presentation</vt:lpstr>
      <vt:lpstr>PowerPoint Presentation</vt:lpstr>
      <vt:lpstr>Expected distance between points from two Gaussians separated by δ</vt:lpstr>
      <vt:lpstr>Can separate points from two Gaussians if</vt:lpstr>
      <vt:lpstr>Dimension reduction</vt:lpstr>
      <vt:lpstr>PowerPoint Presentation</vt:lpstr>
      <vt:lpstr>Can separate Gaussians provided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Hopcroft</dc:creator>
  <cp:lastModifiedBy>Molly Trufant</cp:lastModifiedBy>
  <cp:revision>14</cp:revision>
  <cp:lastPrinted>2013-09-15T19:53:02Z</cp:lastPrinted>
  <dcterms:created xsi:type="dcterms:W3CDTF">2006-08-16T00:00:00Z</dcterms:created>
  <dcterms:modified xsi:type="dcterms:W3CDTF">2013-10-03T19:56:44Z</dcterms:modified>
</cp:coreProperties>
</file>