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3" r:id="rId5"/>
    <p:sldId id="260" r:id="rId6"/>
    <p:sldId id="261" r:id="rId7"/>
    <p:sldId id="262" r:id="rId8"/>
    <p:sldId id="263" r:id="rId9"/>
    <p:sldId id="264" r:id="rId10"/>
    <p:sldId id="274" r:id="rId11"/>
    <p:sldId id="275" r:id="rId12"/>
    <p:sldId id="276" r:id="rId13"/>
    <p:sldId id="277" r:id="rId14"/>
    <p:sldId id="265" r:id="rId15"/>
    <p:sldId id="266" r:id="rId16"/>
    <p:sldId id="267" r:id="rId17"/>
    <p:sldId id="268" r:id="rId18"/>
    <p:sldId id="278" r:id="rId19"/>
    <p:sldId id="279" r:id="rId20"/>
    <p:sldId id="280" r:id="rId21"/>
    <p:sldId id="281" r:id="rId22"/>
    <p:sldId id="269" r:id="rId23"/>
    <p:sldId id="270"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E8605B21-3A8E-4FD1-9111-8EFE6FA6FE40}" type="datetimeFigureOut">
              <a:rPr lang="en-US" smtClean="0"/>
              <a:pPr/>
              <a:t>4/18/2018</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75BA43A-AD7B-44C8-A586-077B5B72444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605B21-3A8E-4FD1-9111-8EFE6FA6FE40}" type="datetimeFigureOut">
              <a:rPr lang="en-US" smtClean="0"/>
              <a:pPr/>
              <a:t>4/18/2018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605B21-3A8E-4FD1-9111-8EFE6FA6FE40}" type="datetimeFigureOut">
              <a:rPr lang="en-US" smtClean="0"/>
              <a:pPr/>
              <a:t>4/18/2018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605B21-3A8E-4FD1-9111-8EFE6FA6FE40}" type="datetimeFigureOut">
              <a:rPr lang="en-US" smtClean="0"/>
              <a:pPr/>
              <a:t>4/18/2018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8605B21-3A8E-4FD1-9111-8EFE6FA6FE40}" type="datetimeFigureOut">
              <a:rPr lang="en-US" smtClean="0"/>
              <a:pPr/>
              <a:t>4/18/2018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605B21-3A8E-4FD1-9111-8EFE6FA6FE40}" type="datetimeFigureOut">
              <a:rPr lang="en-US" smtClean="0"/>
              <a:pPr/>
              <a:t>4/18/2018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8605B21-3A8E-4FD1-9111-8EFE6FA6FE40}" type="datetimeFigureOut">
              <a:rPr lang="en-US" smtClean="0"/>
              <a:pPr/>
              <a:t>4/18/2018</a:t>
            </a:fld>
            <a:endParaRPr lang="en-IN"/>
          </a:p>
        </p:txBody>
      </p:sp>
      <p:sp>
        <p:nvSpPr>
          <p:cNvPr id="27" name="Slide Number Placeholder 26"/>
          <p:cNvSpPr>
            <a:spLocks noGrp="1"/>
          </p:cNvSpPr>
          <p:nvPr>
            <p:ph type="sldNum" sz="quarter" idx="11"/>
          </p:nvPr>
        </p:nvSpPr>
        <p:spPr/>
        <p:txBody>
          <a:bodyPr rtlCol="0"/>
          <a:lstStyle/>
          <a:p>
            <a:fld id="{075BA43A-AD7B-44C8-A586-077B5B724442}"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E8605B21-3A8E-4FD1-9111-8EFE6FA6FE40}" type="datetimeFigureOut">
              <a:rPr lang="en-US" smtClean="0"/>
              <a:pPr/>
              <a:t>4/18/2018</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075BA43A-AD7B-44C8-A586-077B5B72444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05B21-3A8E-4FD1-9111-8EFE6FA6FE40}" type="datetimeFigureOut">
              <a:rPr lang="en-US" smtClean="0"/>
              <a:pPr/>
              <a:t>4/18/2018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605B21-3A8E-4FD1-9111-8EFE6FA6FE40}" type="datetimeFigureOut">
              <a:rPr lang="en-US" smtClean="0"/>
              <a:pPr/>
              <a:t>4/18/2018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8605B21-3A8E-4FD1-9111-8EFE6FA6FE40}" type="datetimeFigureOut">
              <a:rPr lang="en-US" smtClean="0"/>
              <a:pPr/>
              <a:t>4/18/2018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BA43A-AD7B-44C8-A586-077B5B72444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8605B21-3A8E-4FD1-9111-8EFE6FA6FE40}" type="datetimeFigureOut">
              <a:rPr lang="en-US" smtClean="0"/>
              <a:pPr/>
              <a:t>4/18/2018</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75BA43A-AD7B-44C8-A586-077B5B7244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Learning Automata Based Sentiment Analysis for Recommender System on Cloud </a:t>
            </a:r>
          </a:p>
        </p:txBody>
      </p:sp>
      <p:sp>
        <p:nvSpPr>
          <p:cNvPr id="3" name="Subtitle 2"/>
          <p:cNvSpPr>
            <a:spLocks noGrp="1"/>
          </p:cNvSpPr>
          <p:nvPr>
            <p:ph type="subTitle" idx="1"/>
          </p:nvPr>
        </p:nvSpPr>
        <p:spPr>
          <a:xfrm>
            <a:off x="214282" y="3899938"/>
            <a:ext cx="8929718" cy="1752600"/>
          </a:xfrm>
        </p:spPr>
        <p:txBody>
          <a:bodyPr>
            <a:normAutofit fontScale="92500" lnSpcReduction="10000"/>
          </a:bodyPr>
          <a:lstStyle/>
          <a:p>
            <a:r>
              <a:rPr lang="en-IN" dirty="0"/>
              <a:t>Under  the esteemed guidance</a:t>
            </a:r>
          </a:p>
          <a:p>
            <a:r>
              <a:rPr lang="en-IN" dirty="0"/>
              <a:t>Of</a:t>
            </a:r>
          </a:p>
          <a:p>
            <a:r>
              <a:rPr lang="en-IN" dirty="0" err="1"/>
              <a:t>Dr.Humera</a:t>
            </a:r>
            <a:r>
              <a:rPr lang="en-IN" dirty="0"/>
              <a:t> </a:t>
            </a:r>
            <a:r>
              <a:rPr lang="en-IN" dirty="0" err="1"/>
              <a:t>Khanam</a:t>
            </a:r>
            <a:r>
              <a:rPr lang="en-IN" dirty="0"/>
              <a:t>, Professor</a:t>
            </a:r>
          </a:p>
          <a:p>
            <a:r>
              <a:rPr lang="en-IN" dirty="0"/>
              <a:t>Department </a:t>
            </a:r>
            <a:r>
              <a:rPr lang="en-IN"/>
              <a:t>of Computer Science </a:t>
            </a:r>
            <a:r>
              <a:rPr lang="en-IN" dirty="0"/>
              <a:t>And Engineering</a:t>
            </a:r>
          </a:p>
          <a:p>
            <a:r>
              <a:rPr lang="en-IN" dirty="0"/>
              <a:t>SV University, </a:t>
            </a:r>
            <a:r>
              <a:rPr lang="en-IN" dirty="0" err="1"/>
              <a:t>Tirupati</a:t>
            </a:r>
            <a:endParaRPr lang="en-IN" dirty="0"/>
          </a:p>
          <a:p>
            <a:endParaRPr lang="en-IN" dirty="0"/>
          </a:p>
        </p:txBody>
      </p:sp>
      <p:sp>
        <p:nvSpPr>
          <p:cNvPr id="5" name="TextBox 4"/>
          <p:cNvSpPr txBox="1"/>
          <p:nvPr/>
        </p:nvSpPr>
        <p:spPr>
          <a:xfrm>
            <a:off x="6143636" y="5286388"/>
            <a:ext cx="2571768" cy="923330"/>
          </a:xfrm>
          <a:prstGeom prst="rect">
            <a:avLst/>
          </a:prstGeom>
          <a:noFill/>
        </p:spPr>
        <p:txBody>
          <a:bodyPr wrap="square" rtlCol="0">
            <a:spAutoFit/>
          </a:bodyPr>
          <a:lstStyle/>
          <a:p>
            <a:r>
              <a:rPr lang="en-IN" dirty="0"/>
              <a:t>By</a:t>
            </a:r>
          </a:p>
          <a:p>
            <a:r>
              <a:rPr lang="en-IN" dirty="0" err="1"/>
              <a:t>N.VeerendraReddy</a:t>
            </a:r>
            <a:endParaRPr lang="en-IN" dirty="0"/>
          </a:p>
          <a:p>
            <a:r>
              <a:rPr lang="en-IN" dirty="0"/>
              <a:t>1115602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7" y="116632"/>
            <a:ext cx="8229600" cy="1066800"/>
          </a:xfrm>
        </p:spPr>
        <p:txBody>
          <a:bodyPr/>
          <a:lstStyle/>
          <a:p>
            <a:r>
              <a:rPr lang="en-IN" dirty="0"/>
              <a:t>Learning Automata(LA)</a:t>
            </a:r>
            <a:endParaRPr lang="en-US" dirty="0"/>
          </a:p>
        </p:txBody>
      </p:sp>
      <p:sp>
        <p:nvSpPr>
          <p:cNvPr id="3" name="Content Placeholder 2"/>
          <p:cNvSpPr>
            <a:spLocks noGrp="1"/>
          </p:cNvSpPr>
          <p:nvPr>
            <p:ph idx="1"/>
          </p:nvPr>
        </p:nvSpPr>
        <p:spPr>
          <a:xfrm>
            <a:off x="251520" y="908720"/>
            <a:ext cx="8591089" cy="5184576"/>
          </a:xfrm>
        </p:spPr>
        <p:txBody>
          <a:bodyPr>
            <a:noAutofit/>
          </a:bodyPr>
          <a:lstStyle/>
          <a:p>
            <a:pPr algn="just"/>
            <a:r>
              <a:rPr lang="en-US" sz="2400" dirty="0">
                <a:latin typeface="Times New Roman" pitchFamily="18" charset="0"/>
                <a:cs typeface="Times New Roman" pitchFamily="18" charset="0"/>
              </a:rPr>
              <a:t>This model has three main components:-</a:t>
            </a:r>
          </a:p>
          <a:p>
            <a:pPr marL="627063" lvl="2" indent="-339725" algn="just">
              <a:buFont typeface="+mj-lt"/>
              <a:buAutoNum type="arabicParenR"/>
            </a:pPr>
            <a:r>
              <a:rPr lang="en-US" dirty="0">
                <a:latin typeface="Times New Roman" pitchFamily="18" charset="0"/>
                <a:cs typeface="Times New Roman" pitchFamily="18" charset="0"/>
              </a:rPr>
              <a:t>Automaton:- </a:t>
            </a:r>
            <a:r>
              <a:rPr lang="en-US" dirty="0">
                <a:solidFill>
                  <a:schemeClr val="tx1"/>
                </a:solidFill>
                <a:latin typeface="Times New Roman" pitchFamily="18" charset="0"/>
                <a:cs typeface="Times New Roman" pitchFamily="18" charset="0"/>
              </a:rPr>
              <a:t>It learns the characteristics of the Environment and identifies “optimal” actions that can be performed on the Environment</a:t>
            </a:r>
          </a:p>
          <a:p>
            <a:pPr marL="109728" indent="0" algn="just">
              <a:buNone/>
            </a:pPr>
            <a:r>
              <a:rPr lang="en-US" sz="2400" dirty="0">
                <a:latin typeface="Times New Roman" pitchFamily="18" charset="0"/>
                <a:cs typeface="Times New Roman" pitchFamily="18" charset="0"/>
              </a:rPr>
              <a:t> It can be represented as a quintuple represented as {Q, A, B, F}, </a:t>
            </a:r>
          </a:p>
          <a:p>
            <a:pPr marL="109728" indent="0" algn="just">
              <a:buNone/>
            </a:pPr>
            <a:r>
              <a:rPr lang="en-US" sz="2400" dirty="0">
                <a:latin typeface="Times New Roman" pitchFamily="18" charset="0"/>
                <a:cs typeface="Times New Roman" pitchFamily="18" charset="0"/>
              </a:rPr>
              <a:t>Q: is the finite set of internal states Q = {q1,q2,q3 ….</a:t>
            </a:r>
            <a:r>
              <a:rPr lang="en-US" sz="2400" dirty="0" err="1">
                <a:latin typeface="Times New Roman" pitchFamily="18" charset="0"/>
                <a:cs typeface="Times New Roman" pitchFamily="18" charset="0"/>
              </a:rPr>
              <a:t>qn</a:t>
            </a:r>
            <a:r>
              <a:rPr lang="en-US" sz="2400" dirty="0">
                <a:latin typeface="Times New Roman" pitchFamily="18" charset="0"/>
                <a:cs typeface="Times New Roman" pitchFamily="18" charset="0"/>
              </a:rPr>
              <a:t>}, where     </a:t>
            </a:r>
          </a:p>
          <a:p>
            <a:pPr marL="109728" indent="0" algn="just">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qn</a:t>
            </a:r>
            <a:r>
              <a:rPr lang="en-US" sz="2400" dirty="0">
                <a:latin typeface="Times New Roman" pitchFamily="18" charset="0"/>
                <a:cs typeface="Times New Roman" pitchFamily="18" charset="0"/>
              </a:rPr>
              <a:t> is the state of the automaton at instant n.</a:t>
            </a:r>
          </a:p>
          <a:p>
            <a:pPr marL="109728" indent="0" algn="just">
              <a:buNone/>
            </a:pPr>
            <a:r>
              <a:rPr lang="en-US" sz="2400" dirty="0">
                <a:latin typeface="Times New Roman" pitchFamily="18" charset="0"/>
                <a:cs typeface="Times New Roman" pitchFamily="18" charset="0"/>
              </a:rPr>
              <a:t>A: is a finite set of actions performed by the automaton. A= {α1,    </a:t>
            </a:r>
          </a:p>
          <a:p>
            <a:pPr marL="109728" indent="0" algn="just">
              <a:buNone/>
            </a:pPr>
            <a:r>
              <a:rPr lang="en-US" sz="2400" dirty="0">
                <a:latin typeface="Times New Roman" pitchFamily="18" charset="0"/>
                <a:cs typeface="Times New Roman" pitchFamily="18" charset="0"/>
              </a:rPr>
              <a:t>     α2 …. αn}, where αn is the action performed by the automaton  </a:t>
            </a:r>
          </a:p>
          <a:p>
            <a:pPr marL="109728" indent="0" algn="just">
              <a:buNone/>
            </a:pPr>
            <a:r>
              <a:rPr lang="en-US" sz="2400" dirty="0">
                <a:latin typeface="Times New Roman" pitchFamily="18" charset="0"/>
                <a:cs typeface="Times New Roman" pitchFamily="18" charset="0"/>
              </a:rPr>
              <a:t>     at instant n.</a:t>
            </a:r>
          </a:p>
          <a:p>
            <a:pPr marL="109728" indent="0" algn="just">
              <a:buNone/>
            </a:pPr>
            <a:r>
              <a:rPr lang="en-US" sz="2400" dirty="0">
                <a:latin typeface="Times New Roman" pitchFamily="18" charset="0"/>
                <a:cs typeface="Times New Roman" pitchFamily="18" charset="0"/>
              </a:rPr>
              <a:t>B: is a finite set of responses from the environment. B ={β1, β2, β3    </a:t>
            </a:r>
          </a:p>
          <a:p>
            <a:pPr marL="109728" indent="0" algn="just">
              <a:buNone/>
            </a:pPr>
            <a:r>
              <a:rPr lang="en-US" sz="2400" dirty="0">
                <a:latin typeface="Times New Roman" pitchFamily="18" charset="0"/>
                <a:cs typeface="Times New Roman" pitchFamily="18" charset="0"/>
              </a:rPr>
              <a:t>      … βn}, where βn is the response from the environment at an     </a:t>
            </a:r>
          </a:p>
          <a:p>
            <a:pPr marL="109728" indent="0" algn="just">
              <a:buNone/>
            </a:pPr>
            <a:r>
              <a:rPr lang="en-US" sz="2400" dirty="0">
                <a:latin typeface="Times New Roman" pitchFamily="18" charset="0"/>
                <a:cs typeface="Times New Roman" pitchFamily="18" charset="0"/>
              </a:rPr>
              <a:t>      instant n.</a:t>
            </a:r>
          </a:p>
          <a:p>
            <a:pPr marL="109728" indent="0" algn="just">
              <a:buNone/>
            </a:pPr>
            <a:r>
              <a:rPr lang="en-US" sz="2400" dirty="0">
                <a:latin typeface="Times New Roman" pitchFamily="18" charset="0"/>
                <a:cs typeface="Times New Roman" pitchFamily="18" charset="0"/>
              </a:rPr>
              <a:t>F: is a mapping function. It maps the current state and input to the   </a:t>
            </a:r>
          </a:p>
          <a:p>
            <a:pPr marL="109728" indent="0" algn="just">
              <a:buNone/>
            </a:pPr>
            <a:r>
              <a:rPr lang="en-US" sz="2400" dirty="0">
                <a:latin typeface="Times New Roman" pitchFamily="18" charset="0"/>
                <a:cs typeface="Times New Roman" pitchFamily="18" charset="0"/>
              </a:rPr>
              <a:t>    next state of the automaton.  </a:t>
            </a:r>
            <a:r>
              <a:rPr lang="fr-FR" sz="2400" dirty="0">
                <a:latin typeface="Times New Roman" pitchFamily="18" charset="0"/>
                <a:cs typeface="Times New Roman" pitchFamily="18" charset="0"/>
              </a:rPr>
              <a:t>Q x B     Q.</a:t>
            </a:r>
            <a:endParaRPr lang="en-US" sz="2400" dirty="0">
              <a:latin typeface="Times New Roman" pitchFamily="18" charset="0"/>
              <a:cs typeface="Times New Roman" pitchFamily="18" charset="0"/>
            </a:endParaRPr>
          </a:p>
        </p:txBody>
      </p:sp>
      <p:cxnSp>
        <p:nvCxnSpPr>
          <p:cNvPr id="5" name="Straight Arrow Connector 4"/>
          <p:cNvCxnSpPr/>
          <p:nvPr/>
        </p:nvCxnSpPr>
        <p:spPr>
          <a:xfrm>
            <a:off x="1403648" y="501317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5436096" y="6597352"/>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17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6912768"/>
          </a:xfrm>
        </p:spPr>
        <p:txBody>
          <a:bodyPr>
            <a:normAutofit/>
          </a:bodyPr>
          <a:lstStyle/>
          <a:p>
            <a:pPr marL="109728" indent="0" algn="just">
              <a:buNone/>
            </a:pPr>
            <a:r>
              <a:rPr lang="en-US" sz="2400" dirty="0">
                <a:solidFill>
                  <a:schemeClr val="accent1">
                    <a:lumMod val="60000"/>
                    <a:lumOff val="40000"/>
                  </a:schemeClr>
                </a:solidFill>
                <a:latin typeface="Times New Roman" pitchFamily="18" charset="0"/>
                <a:cs typeface="Times New Roman" pitchFamily="18" charset="0"/>
              </a:rPr>
              <a:t>2) Environment:- </a:t>
            </a:r>
            <a:r>
              <a:rPr lang="en-US" sz="2400" dirty="0">
                <a:latin typeface="Times New Roman" pitchFamily="18" charset="0"/>
                <a:cs typeface="Times New Roman" pitchFamily="18" charset="0"/>
              </a:rPr>
              <a:t>It corresponds to the medium in which the Automaton functions.</a:t>
            </a:r>
          </a:p>
          <a:p>
            <a:pPr algn="just"/>
            <a:r>
              <a:rPr lang="en-US" sz="2400" dirty="0">
                <a:latin typeface="Times New Roman" pitchFamily="18" charset="0"/>
                <a:cs typeface="Times New Roman" pitchFamily="18" charset="0"/>
              </a:rPr>
              <a:t>It can be abstracted by a triple {A, B, C}. Here, A, B have already been defined earlier and C = {c1 , c2 ,…,</a:t>
            </a:r>
            <a:r>
              <a:rPr lang="en-US" sz="2400" dirty="0" err="1">
                <a:latin typeface="Times New Roman" pitchFamily="18" charset="0"/>
                <a:cs typeface="Times New Roman" pitchFamily="18" charset="0"/>
              </a:rPr>
              <a:t>cr</a:t>
            </a:r>
            <a:r>
              <a:rPr lang="en-US" sz="2400" dirty="0">
                <a:latin typeface="Times New Roman" pitchFamily="18" charset="0"/>
                <a:cs typeface="Times New Roman" pitchFamily="18" charset="0"/>
              </a:rPr>
              <a:t>} is a set of penalty probabilities, where element ci∈ C corresponds to an input action αi.</a:t>
            </a:r>
          </a:p>
          <a:p>
            <a:pPr marL="109728" indent="0" algn="just">
              <a:buNone/>
            </a:pPr>
            <a:r>
              <a:rPr lang="en-US" sz="2400" dirty="0">
                <a:solidFill>
                  <a:schemeClr val="accent1">
                    <a:lumMod val="60000"/>
                    <a:lumOff val="40000"/>
                  </a:schemeClr>
                </a:solidFill>
                <a:latin typeface="Times New Roman" pitchFamily="18" charset="0"/>
                <a:cs typeface="Times New Roman" pitchFamily="18" charset="0"/>
              </a:rPr>
              <a:t>3) Reward/Penalty:- </a:t>
            </a:r>
            <a:r>
              <a:rPr lang="en-US" sz="2400" dirty="0">
                <a:latin typeface="Times New Roman" pitchFamily="18" charset="0"/>
                <a:cs typeface="Times New Roman" pitchFamily="18" charset="0"/>
              </a:rPr>
              <a:t>Given an action probability vector </a:t>
            </a:r>
            <a:r>
              <a:rPr lang="en-US" sz="2400" b="1" dirty="0">
                <a:latin typeface="Times New Roman" pitchFamily="18" charset="0"/>
                <a:cs typeface="Times New Roman" pitchFamily="18" charset="0"/>
              </a:rPr>
              <a:t>P</a:t>
            </a:r>
            <a:r>
              <a:rPr lang="en-US" sz="2400" dirty="0">
                <a:latin typeface="Times New Roman" pitchFamily="18" charset="0"/>
                <a:cs typeface="Times New Roman" pitchFamily="18" charset="0"/>
              </a:rPr>
              <a:t>(t) at time ‘t’, the average penalty, M(t), is defined as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Average penalty for the “pure-chance” automaton is given by</a:t>
            </a:r>
          </a:p>
          <a:p>
            <a:pPr algn="just"/>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933057"/>
            <a:ext cx="4793332" cy="15841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5877272"/>
            <a:ext cx="1695450" cy="847725"/>
          </a:xfrm>
          <a:prstGeom prst="rect">
            <a:avLst/>
          </a:prstGeom>
        </p:spPr>
      </p:pic>
    </p:spTree>
    <p:extLst>
      <p:ext uri="{BB962C8B-B14F-4D97-AF65-F5344CB8AC3E}">
        <p14:creationId xmlns:p14="http://schemas.microsoft.com/office/powerpoint/2010/main" val="90179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229600" cy="1066800"/>
          </a:xfrm>
        </p:spPr>
        <p:txBody>
          <a:bodyPr/>
          <a:lstStyle/>
          <a:p>
            <a:r>
              <a:rPr lang="en-US" dirty="0"/>
              <a:t>System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144" y="620688"/>
            <a:ext cx="3096344" cy="3318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940899"/>
            <a:ext cx="4336820" cy="2917101"/>
          </a:xfrm>
          <a:prstGeom prst="rect">
            <a:avLst/>
          </a:prstGeom>
        </p:spPr>
      </p:pic>
      <p:sp>
        <p:nvSpPr>
          <p:cNvPr id="6" name="Rectangle 5"/>
          <p:cNvSpPr/>
          <p:nvPr/>
        </p:nvSpPr>
        <p:spPr>
          <a:xfrm>
            <a:off x="251520" y="1124744"/>
            <a:ext cx="4752528" cy="5632311"/>
          </a:xfrm>
          <a:prstGeom prst="rect">
            <a:avLst/>
          </a:prstGeom>
        </p:spPr>
        <p:txBody>
          <a:bodyPr wrap="square">
            <a:spAutoFit/>
          </a:bodyPr>
          <a:lstStyle/>
          <a:p>
            <a:pPr marL="285750" indent="-285750" algn="just">
              <a:lnSpc>
                <a:spcPct val="150000"/>
              </a:lnSpc>
              <a:buFont typeface="Arial" pitchFamily="34" charset="0"/>
              <a:buChar char="•"/>
            </a:pPr>
            <a:r>
              <a:rPr lang="en-US" sz="2400" dirty="0">
                <a:latin typeface="Times New Roman" pitchFamily="18" charset="0"/>
                <a:cs typeface="Times New Roman" pitchFamily="18" charset="0"/>
              </a:rPr>
              <a:t>System Model is an integration of LASA Framework and interaction between the cloud and the learning system and </a:t>
            </a:r>
          </a:p>
          <a:p>
            <a:pPr marL="285750" indent="-285750" algn="just">
              <a:lnSpc>
                <a:spcPct val="150000"/>
              </a:lnSpc>
              <a:buFont typeface="Arial" pitchFamily="34" charset="0"/>
              <a:buChar char="•"/>
            </a:pPr>
            <a:r>
              <a:rPr lang="en-US" sz="2400" dirty="0">
                <a:latin typeface="Times New Roman" pitchFamily="18" charset="0"/>
                <a:cs typeface="Times New Roman" pitchFamily="18" charset="0"/>
              </a:rPr>
              <a:t>LA is used to give collaborative filtering based on the user's previous experience and activities. The given application "</a:t>
            </a:r>
            <a:r>
              <a:rPr lang="en-US" sz="2400" dirty="0" err="1">
                <a:latin typeface="Times New Roman" pitchFamily="18" charset="0"/>
                <a:cs typeface="Times New Roman" pitchFamily="18" charset="0"/>
              </a:rPr>
              <a:t>GuideMe</a:t>
            </a:r>
            <a:r>
              <a:rPr lang="en-US" sz="2400" dirty="0">
                <a:latin typeface="Times New Roman" pitchFamily="18" charset="0"/>
                <a:cs typeface="Times New Roman" pitchFamily="18" charset="0"/>
              </a:rPr>
              <a:t>” helps in providing better personalized recommendations.</a:t>
            </a:r>
          </a:p>
        </p:txBody>
      </p:sp>
    </p:spTree>
    <p:extLst>
      <p:ext uri="{BB962C8B-B14F-4D97-AF65-F5344CB8AC3E}">
        <p14:creationId xmlns:p14="http://schemas.microsoft.com/office/powerpoint/2010/main" val="15178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4704"/>
            <a:ext cx="8507288" cy="1066800"/>
          </a:xfrm>
        </p:spPr>
        <p:txBody>
          <a:bodyPr>
            <a:noAutofit/>
          </a:bodyPr>
          <a:lstStyle/>
          <a:p>
            <a:pPr algn="ctr"/>
            <a:r>
              <a:rPr lang="en-US" sz="3600" dirty="0"/>
              <a:t>LEARNING AUTOMATA-BASED SENTIMENT ANALYSIS(LASA)</a:t>
            </a:r>
          </a:p>
        </p:txBody>
      </p:sp>
      <p:sp>
        <p:nvSpPr>
          <p:cNvPr id="3" name="Content Placeholder 2"/>
          <p:cNvSpPr>
            <a:spLocks noGrp="1"/>
          </p:cNvSpPr>
          <p:nvPr>
            <p:ph idx="1"/>
          </p:nvPr>
        </p:nvSpPr>
        <p:spPr>
          <a:xfrm>
            <a:off x="251520" y="1772816"/>
            <a:ext cx="8229600" cy="4824536"/>
          </a:xfrm>
        </p:spPr>
        <p:txBody>
          <a:bodyPr>
            <a:normAutofit fontScale="92500" lnSpcReduction="20000"/>
          </a:bodyPr>
          <a:lstStyle/>
          <a:p>
            <a:pPr marL="109728" indent="0" algn="just">
              <a:lnSpc>
                <a:spcPct val="150000"/>
              </a:lnSpc>
              <a:buNone/>
            </a:pPr>
            <a:r>
              <a:rPr lang="en-US" sz="2400" dirty="0">
                <a:latin typeface="Times New Roman" pitchFamily="18" charset="0"/>
                <a:cs typeface="Times New Roman" pitchFamily="18" charset="0"/>
              </a:rPr>
              <a:t>The LASA framework consists of three phases, namely identification of geo-location, sentiment analysis and learning phase.</a:t>
            </a:r>
          </a:p>
          <a:p>
            <a:pPr marL="624078" indent="-514350" algn="just">
              <a:lnSpc>
                <a:spcPct val="150000"/>
              </a:lnSpc>
              <a:buFont typeface="+mj-lt"/>
              <a:buAutoNum type="arabicPeriod"/>
            </a:pPr>
            <a:r>
              <a:rPr lang="en-US" sz="2400" b="1" u="sng" dirty="0">
                <a:solidFill>
                  <a:srgbClr val="7030A0"/>
                </a:solidFill>
                <a:latin typeface="Times New Roman" pitchFamily="18" charset="0"/>
                <a:cs typeface="Times New Roman" pitchFamily="18" charset="0"/>
              </a:rPr>
              <a:t>Geo-Location:</a:t>
            </a:r>
            <a:r>
              <a:rPr lang="en-US" sz="2400" b="1" dirty="0">
                <a:solidFill>
                  <a:srgbClr val="7030A0"/>
                </a:solidFill>
                <a:latin typeface="Times New Roman" pitchFamily="18" charset="0"/>
                <a:cs typeface="Times New Roman" pitchFamily="18" charset="0"/>
              </a:rPr>
              <a:t>-</a:t>
            </a:r>
            <a:r>
              <a:rPr lang="en-US" sz="2400" dirty="0">
                <a:latin typeface="Times New Roman" pitchFamily="18" charset="0"/>
                <a:cs typeface="Times New Roman" pitchFamily="18" charset="0"/>
              </a:rPr>
              <a:t>A request is to be sent to the device to allow identifying its location.</a:t>
            </a:r>
          </a:p>
          <a:p>
            <a:pPr marL="624078" indent="-514350" algn="just">
              <a:lnSpc>
                <a:spcPct val="150000"/>
              </a:lnSpc>
              <a:buFont typeface="+mj-lt"/>
              <a:buAutoNum type="arabicPeriod"/>
            </a:pPr>
            <a:r>
              <a:rPr lang="en-US" sz="2400" b="1" u="sng" dirty="0">
                <a:solidFill>
                  <a:srgbClr val="7030A0"/>
                </a:solidFill>
                <a:latin typeface="Times New Roman" pitchFamily="18" charset="0"/>
                <a:cs typeface="Times New Roman" pitchFamily="18" charset="0"/>
              </a:rPr>
              <a:t>Sentiment analysis</a:t>
            </a:r>
            <a:r>
              <a:rPr lang="en-US" sz="2400" b="1" dirty="0">
                <a:solidFill>
                  <a:srgbClr val="7030A0"/>
                </a:solidFill>
                <a:latin typeface="Times New Roman" pitchFamily="18" charset="0"/>
                <a:cs typeface="Times New Roman" pitchFamily="18" charset="0"/>
              </a:rPr>
              <a:t>:-</a:t>
            </a:r>
            <a:r>
              <a:rPr lang="en-US" sz="2400" dirty="0">
                <a:latin typeface="Times New Roman" pitchFamily="18" charset="0"/>
                <a:cs typeface="Times New Roman" pitchFamily="18" charset="0"/>
              </a:rPr>
              <a:t> The comments and the user’s feedback are fetched and processed for sentiment analysis for getting a positive or negative classification on it.</a:t>
            </a:r>
          </a:p>
          <a:p>
            <a:pPr marL="624078" indent="-514350" algn="just">
              <a:lnSpc>
                <a:spcPct val="150000"/>
              </a:lnSpc>
              <a:buFont typeface="+mj-lt"/>
              <a:buAutoNum type="arabicPeriod"/>
            </a:pPr>
            <a:r>
              <a:rPr lang="en-US" sz="2400" b="1" u="sng" dirty="0">
                <a:solidFill>
                  <a:srgbClr val="7030A0"/>
                </a:solidFill>
                <a:latin typeface="Times New Roman" pitchFamily="18" charset="0"/>
                <a:cs typeface="Times New Roman" pitchFamily="18" charset="0"/>
              </a:rPr>
              <a:t>Learning Phase:-</a:t>
            </a:r>
            <a:r>
              <a:rPr lang="en-US" sz="2400" dirty="0">
                <a:latin typeface="Times New Roman" pitchFamily="18" charset="0"/>
                <a:cs typeface="Times New Roman" pitchFamily="18" charset="0"/>
              </a:rPr>
              <a:t>The learning phase bases on the user’s previous history, including the feedback and check-ins at various places and comments on it,</a:t>
            </a:r>
          </a:p>
        </p:txBody>
      </p:sp>
    </p:spTree>
    <p:extLst>
      <p:ext uri="{BB962C8B-B14F-4D97-AF65-F5344CB8AC3E}">
        <p14:creationId xmlns:p14="http://schemas.microsoft.com/office/powerpoint/2010/main" val="106053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Capture.JPG"/>
          <p:cNvPicPr>
            <a:picLocks noGrp="1" noChangeAspect="1"/>
          </p:cNvPicPr>
          <p:nvPr>
            <p:ph idx="1"/>
          </p:nvPr>
        </p:nvPicPr>
        <p:blipFill>
          <a:blip r:embed="rId2"/>
          <a:stretch>
            <a:fillRect/>
          </a:stretch>
        </p:blipFill>
        <p:spPr>
          <a:xfrm>
            <a:off x="1547664" y="507384"/>
            <a:ext cx="5616624" cy="6148467"/>
          </a:xfrm>
        </p:spPr>
      </p:pic>
      <p:sp>
        <p:nvSpPr>
          <p:cNvPr id="5" name="Rectangle 4"/>
          <p:cNvSpPr/>
          <p:nvPr/>
        </p:nvSpPr>
        <p:spPr>
          <a:xfrm>
            <a:off x="3286116" y="6286520"/>
            <a:ext cx="1850186" cy="369332"/>
          </a:xfrm>
          <a:prstGeom prst="rect">
            <a:avLst/>
          </a:prstGeom>
        </p:spPr>
        <p:txBody>
          <a:bodyPr wrap="none">
            <a:spAutoFit/>
          </a:bodyPr>
          <a:lstStyle/>
          <a:p>
            <a:r>
              <a:rPr lang="en-IN" dirty="0"/>
              <a:t>System strategy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066800"/>
          </a:xfrm>
        </p:spPr>
        <p:txBody>
          <a:bodyPr/>
          <a:lstStyle/>
          <a:p>
            <a:r>
              <a:rPr lang="en-IN" dirty="0"/>
              <a:t>Requirements</a:t>
            </a:r>
          </a:p>
        </p:txBody>
      </p:sp>
      <p:sp>
        <p:nvSpPr>
          <p:cNvPr id="3" name="Content Placeholder 2"/>
          <p:cNvSpPr>
            <a:spLocks noGrp="1"/>
          </p:cNvSpPr>
          <p:nvPr>
            <p:ph idx="1"/>
          </p:nvPr>
        </p:nvSpPr>
        <p:spPr>
          <a:xfrm>
            <a:off x="539552" y="1052736"/>
            <a:ext cx="8229600" cy="4608512"/>
          </a:xfrm>
        </p:spPr>
        <p:txBody>
          <a:bodyPr>
            <a:noAutofit/>
          </a:bodyPr>
          <a:lstStyle/>
          <a:p>
            <a:pPr algn="just">
              <a:lnSpc>
                <a:spcPct val="150000"/>
              </a:lnSpc>
              <a:buNone/>
            </a:pPr>
            <a:r>
              <a:rPr lang="en-IN" sz="2400" b="1" dirty="0">
                <a:latin typeface="Times New Roman" pitchFamily="18" charset="0"/>
                <a:cs typeface="Times New Roman" pitchFamily="18" charset="0"/>
              </a:rPr>
              <a:t>Software</a:t>
            </a:r>
          </a:p>
          <a:p>
            <a:pPr algn="just">
              <a:lnSpc>
                <a:spcPct val="150000"/>
              </a:lnSpc>
            </a:pPr>
            <a:r>
              <a:rPr lang="en-IN" sz="2400" dirty="0">
                <a:latin typeface="Times New Roman" pitchFamily="18" charset="0"/>
                <a:cs typeface="Times New Roman" pitchFamily="18" charset="0"/>
              </a:rPr>
              <a:t>Cloud Service </a:t>
            </a:r>
            <a:r>
              <a:rPr lang="en-IN" sz="2400" dirty="0" err="1">
                <a:latin typeface="Times New Roman" pitchFamily="18" charset="0"/>
                <a:cs typeface="Times New Roman" pitchFamily="18" charset="0"/>
              </a:rPr>
              <a:t>Phpfog</a:t>
            </a:r>
            <a:r>
              <a:rPr lang="en-IN" sz="2400" dirty="0">
                <a:latin typeface="Times New Roman" pitchFamily="18" charset="0"/>
                <a:cs typeface="Times New Roman" pitchFamily="18" charset="0"/>
              </a:rPr>
              <a:t>-Amazon Web Services Data Sets Foursquare </a:t>
            </a:r>
          </a:p>
          <a:p>
            <a:pPr algn="just">
              <a:lnSpc>
                <a:spcPct val="150000"/>
              </a:lnSpc>
            </a:pPr>
            <a:r>
              <a:rPr lang="en-IN" sz="2400" dirty="0">
                <a:latin typeface="Times New Roman" pitchFamily="18" charset="0"/>
                <a:cs typeface="Times New Roman" pitchFamily="18" charset="0"/>
              </a:rPr>
              <a:t>Network Analyzer Tool </a:t>
            </a:r>
          </a:p>
          <a:p>
            <a:pPr algn="just">
              <a:lnSpc>
                <a:spcPct val="150000"/>
              </a:lnSpc>
            </a:pPr>
            <a:r>
              <a:rPr lang="en-IN" sz="2400" dirty="0" err="1">
                <a:latin typeface="Times New Roman" pitchFamily="18" charset="0"/>
                <a:cs typeface="Times New Roman" pitchFamily="18" charset="0"/>
              </a:rPr>
              <a:t>Pingdom</a:t>
            </a:r>
            <a:r>
              <a:rPr lang="en-IN" sz="2400" dirty="0">
                <a:latin typeface="Times New Roman" pitchFamily="18" charset="0"/>
                <a:cs typeface="Times New Roman" pitchFamily="18" charset="0"/>
              </a:rPr>
              <a:t> Sentiment Analysis classifier </a:t>
            </a:r>
          </a:p>
          <a:p>
            <a:pPr algn="just">
              <a:lnSpc>
                <a:spcPct val="150000"/>
              </a:lnSpc>
            </a:pPr>
            <a:r>
              <a:rPr lang="en-IN" sz="2400" dirty="0" err="1">
                <a:latin typeface="Times New Roman" pitchFamily="18" charset="0"/>
                <a:cs typeface="Times New Roman" pitchFamily="18" charset="0"/>
              </a:rPr>
              <a:t>Viralheat</a:t>
            </a:r>
            <a:r>
              <a:rPr lang="en-IN" sz="2400" dirty="0">
                <a:latin typeface="Times New Roman" pitchFamily="18" charset="0"/>
                <a:cs typeface="Times New Roman" pitchFamily="18" charset="0"/>
              </a:rPr>
              <a:t> Visualization </a:t>
            </a:r>
            <a:r>
              <a:rPr lang="en-IN" sz="2400" dirty="0" err="1">
                <a:latin typeface="Times New Roman" pitchFamily="18" charset="0"/>
                <a:cs typeface="Times New Roman" pitchFamily="18" charset="0"/>
              </a:rPr>
              <a:t>HighCharts</a:t>
            </a:r>
            <a:r>
              <a:rPr lang="en-IN" sz="2400" dirty="0">
                <a:latin typeface="Times New Roman" pitchFamily="18" charset="0"/>
                <a:cs typeface="Times New Roman" pitchFamily="18" charset="0"/>
              </a:rPr>
              <a:t> </a:t>
            </a:r>
          </a:p>
          <a:p>
            <a:pPr algn="just">
              <a:lnSpc>
                <a:spcPct val="150000"/>
              </a:lnSpc>
              <a:buNone/>
            </a:pPr>
            <a:r>
              <a:rPr lang="en-IN" sz="2400" b="1" dirty="0">
                <a:latin typeface="Times New Roman" pitchFamily="18" charset="0"/>
                <a:cs typeface="Times New Roman" pitchFamily="18" charset="0"/>
              </a:rPr>
              <a:t>Hardware </a:t>
            </a:r>
          </a:p>
          <a:p>
            <a:pPr algn="just">
              <a:lnSpc>
                <a:spcPct val="150000"/>
              </a:lnSpc>
            </a:pPr>
            <a:r>
              <a:rPr lang="en-IN" sz="2400" dirty="0">
                <a:latin typeface="Times New Roman" pitchFamily="18" charset="0"/>
                <a:cs typeface="Times New Roman" pitchFamily="18" charset="0"/>
              </a:rPr>
              <a:t>Intel Dual core 2Ghz</a:t>
            </a:r>
          </a:p>
          <a:p>
            <a:pPr algn="just">
              <a:lnSpc>
                <a:spcPct val="150000"/>
              </a:lnSpc>
            </a:pPr>
            <a:r>
              <a:rPr lang="en-IN" sz="2400" dirty="0">
                <a:latin typeface="Times New Roman" pitchFamily="18" charset="0"/>
                <a:cs typeface="Times New Roman" pitchFamily="18" charset="0"/>
              </a:rPr>
              <a:t>RAM 2GB</a:t>
            </a:r>
          </a:p>
          <a:p>
            <a:pPr algn="just">
              <a:lnSpc>
                <a:spcPct val="150000"/>
              </a:lnSpc>
            </a:pPr>
            <a:r>
              <a:rPr lang="en-IN" sz="2400" dirty="0">
                <a:latin typeface="Times New Roman" pitchFamily="18" charset="0"/>
                <a:cs typeface="Times New Roman" pitchFamily="18" charset="0"/>
              </a:rPr>
              <a:t>HDD 150GB</a:t>
            </a:r>
          </a:p>
          <a:p>
            <a:pPr algn="just">
              <a:lnSpc>
                <a:spcPct val="150000"/>
              </a:lnSpc>
              <a:buNone/>
            </a:pPr>
            <a:endParaRPr lang="en-IN"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pic>
        <p:nvPicPr>
          <p:cNvPr id="4" name="Content Placeholder 3" descr="4Capture.JPG"/>
          <p:cNvPicPr>
            <a:picLocks noGrp="1" noChangeAspect="1"/>
          </p:cNvPicPr>
          <p:nvPr>
            <p:ph idx="1"/>
          </p:nvPr>
        </p:nvPicPr>
        <p:blipFill>
          <a:blip r:embed="rId2"/>
          <a:stretch>
            <a:fillRect/>
          </a:stretch>
        </p:blipFill>
        <p:spPr>
          <a:xfrm>
            <a:off x="1428728" y="2041001"/>
            <a:ext cx="6386884" cy="48169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Capture.JPG"/>
          <p:cNvPicPr>
            <a:picLocks noGrp="1" noChangeAspect="1"/>
          </p:cNvPicPr>
          <p:nvPr>
            <p:ph idx="1"/>
          </p:nvPr>
        </p:nvPicPr>
        <p:blipFill>
          <a:blip r:embed="rId2"/>
          <a:stretch>
            <a:fillRect/>
          </a:stretch>
        </p:blipFill>
        <p:spPr>
          <a:xfrm>
            <a:off x="571472" y="785793"/>
            <a:ext cx="7929618" cy="584409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CDB0-5136-4634-B89F-EFA8E4F4539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CD78D3F-DD93-402C-BCC6-92E0365CB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85973"/>
            <a:ext cx="8229600" cy="3851380"/>
          </a:xfrm>
        </p:spPr>
      </p:pic>
    </p:spTree>
    <p:extLst>
      <p:ext uri="{BB962C8B-B14F-4D97-AF65-F5344CB8AC3E}">
        <p14:creationId xmlns:p14="http://schemas.microsoft.com/office/powerpoint/2010/main" val="48744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D29F-97E8-4D15-A653-85D5EF24113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407A8A-7BD0-4ECB-84A9-D8A3A575B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5212185"/>
          </a:xfrm>
        </p:spPr>
      </p:pic>
    </p:spTree>
    <p:extLst>
      <p:ext uri="{BB962C8B-B14F-4D97-AF65-F5344CB8AC3E}">
        <p14:creationId xmlns:p14="http://schemas.microsoft.com/office/powerpoint/2010/main" val="301629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66800"/>
          </a:xfrm>
        </p:spPr>
        <p:txBody>
          <a:bodyPr/>
          <a:lstStyle/>
          <a:p>
            <a:r>
              <a:rPr lang="en-IN" dirty="0"/>
              <a:t>Contents</a:t>
            </a:r>
          </a:p>
        </p:txBody>
      </p:sp>
      <p:sp>
        <p:nvSpPr>
          <p:cNvPr id="3" name="Content Placeholder 2"/>
          <p:cNvSpPr>
            <a:spLocks noGrp="1"/>
          </p:cNvSpPr>
          <p:nvPr>
            <p:ph idx="1"/>
          </p:nvPr>
        </p:nvSpPr>
        <p:spPr>
          <a:xfrm>
            <a:off x="457200" y="908720"/>
            <a:ext cx="8229600" cy="5229200"/>
          </a:xfrm>
        </p:spPr>
        <p:txBody>
          <a:bodyPr>
            <a:noAutofit/>
          </a:bodyPr>
          <a:lstStyle/>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Existing Work</a:t>
            </a:r>
          </a:p>
          <a:p>
            <a:pPr>
              <a:lnSpc>
                <a:spcPct val="150000"/>
              </a:lnSpc>
            </a:pPr>
            <a:r>
              <a:rPr lang="en-IN" sz="2400" dirty="0">
                <a:latin typeface="Times New Roman" pitchFamily="18" charset="0"/>
                <a:cs typeface="Times New Roman" pitchFamily="18" charset="0"/>
              </a:rPr>
              <a:t>Drawbacks</a:t>
            </a:r>
          </a:p>
          <a:p>
            <a:pPr>
              <a:lnSpc>
                <a:spcPct val="150000"/>
              </a:lnSpc>
            </a:pPr>
            <a:r>
              <a:rPr lang="en-IN" sz="2400" dirty="0">
                <a:latin typeface="Times New Roman" pitchFamily="18" charset="0"/>
                <a:cs typeface="Times New Roman" pitchFamily="18" charset="0"/>
              </a:rPr>
              <a:t>Proposed Work</a:t>
            </a:r>
          </a:p>
          <a:p>
            <a:pPr>
              <a:lnSpc>
                <a:spcPct val="150000"/>
              </a:lnSpc>
            </a:pPr>
            <a:r>
              <a:rPr lang="en-IN" sz="2400" dirty="0">
                <a:latin typeface="Times New Roman" pitchFamily="18" charset="0"/>
                <a:cs typeface="Times New Roman" pitchFamily="18" charset="0"/>
              </a:rPr>
              <a:t>Requirements</a:t>
            </a:r>
          </a:p>
          <a:p>
            <a:pPr>
              <a:lnSpc>
                <a:spcPct val="150000"/>
              </a:lnSpc>
            </a:pPr>
            <a:r>
              <a:rPr lang="en-IN" sz="2400" dirty="0">
                <a:latin typeface="Times New Roman" pitchFamily="18" charset="0"/>
                <a:cs typeface="Times New Roman" pitchFamily="18" charset="0"/>
              </a:rPr>
              <a:t>Results</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Future Scope</a:t>
            </a:r>
          </a:p>
          <a:p>
            <a:pPr>
              <a:lnSpc>
                <a:spcPct val="150000"/>
              </a:lnSpc>
            </a:pPr>
            <a:r>
              <a:rPr lang="en-IN" sz="24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0AB8-CF91-4DEC-B294-78CBCB943DB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D990D8-F2D4-4256-A003-BBE5EF958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5197001"/>
          </a:xfrm>
        </p:spPr>
      </p:pic>
    </p:spTree>
    <p:extLst>
      <p:ext uri="{BB962C8B-B14F-4D97-AF65-F5344CB8AC3E}">
        <p14:creationId xmlns:p14="http://schemas.microsoft.com/office/powerpoint/2010/main" val="282541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2C7E-843D-4DB9-8FEF-991E2035DA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D03BF09-CD2D-460F-A636-75AA446900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5173888"/>
          </a:xfrm>
        </p:spPr>
      </p:pic>
    </p:spTree>
    <p:extLst>
      <p:ext uri="{BB962C8B-B14F-4D97-AF65-F5344CB8AC3E}">
        <p14:creationId xmlns:p14="http://schemas.microsoft.com/office/powerpoint/2010/main" val="20203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1066800"/>
          </a:xfrm>
        </p:spPr>
        <p:txBody>
          <a:bodyPr>
            <a:normAutofit/>
          </a:bodyPr>
          <a:lstStyle/>
          <a:p>
            <a:r>
              <a:rPr lang="en-IN" dirty="0"/>
              <a:t>Conclusion</a:t>
            </a:r>
          </a:p>
        </p:txBody>
      </p:sp>
      <p:sp>
        <p:nvSpPr>
          <p:cNvPr id="3" name="Content Placeholder 2"/>
          <p:cNvSpPr>
            <a:spLocks noGrp="1"/>
          </p:cNvSpPr>
          <p:nvPr>
            <p:ph idx="1"/>
          </p:nvPr>
        </p:nvSpPr>
        <p:spPr>
          <a:xfrm>
            <a:off x="467544" y="1340768"/>
            <a:ext cx="8229600" cy="4680520"/>
          </a:xfrm>
        </p:spPr>
        <p:txBody>
          <a:bodyPr>
            <a:noAutofit/>
          </a:bodyPr>
          <a:lstStyle/>
          <a:p>
            <a:pPr algn="just">
              <a:lnSpc>
                <a:spcPct val="150000"/>
              </a:lnSpc>
            </a:pPr>
            <a:r>
              <a:rPr lang="en-IN" sz="2400" dirty="0">
                <a:latin typeface="Times New Roman" pitchFamily="18" charset="0"/>
                <a:cs typeface="Times New Roman" pitchFamily="18" charset="0"/>
              </a:rPr>
              <a:t>Recommender systems are playing major role in assisting users for various aspects of their requirements.</a:t>
            </a:r>
          </a:p>
          <a:p>
            <a:pPr algn="just">
              <a:lnSpc>
                <a:spcPct val="150000"/>
              </a:lnSpc>
            </a:pPr>
            <a:r>
              <a:rPr lang="en-IN" sz="2400" dirty="0">
                <a:latin typeface="Times New Roman" pitchFamily="18" charset="0"/>
                <a:cs typeface="Times New Roman" pitchFamily="18" charset="0"/>
              </a:rPr>
              <a:t>Using LA with sentiment analysis helps to get personalized recommendations based on the previous experiences of the users.</a:t>
            </a:r>
          </a:p>
          <a:p>
            <a:pPr algn="just">
              <a:lnSpc>
                <a:spcPct val="150000"/>
              </a:lnSpc>
            </a:pPr>
            <a:r>
              <a:rPr lang="en-IN" sz="2400" dirty="0">
                <a:latin typeface="Times New Roman" pitchFamily="18" charset="0"/>
                <a:cs typeface="Times New Roman" pitchFamily="18" charset="0"/>
              </a:rPr>
              <a:t> We demonstrate that LASA improves the efficiency of the recommender system and help user in locating items more efficiently and closely to what they are actually looking for. Secure aspects of recommender systems would be future investigation of the LASA framework.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Future Scope</a:t>
            </a:r>
          </a:p>
        </p:txBody>
      </p:sp>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itchFamily="18" charset="0"/>
                <a:cs typeface="Times New Roman" pitchFamily="18" charset="0"/>
              </a:rPr>
              <a:t>Finally, we would like to investigate the integration of the LASA framework in other problem domains involving cellular networks, ad hoc networks, sensor networks, and IEEE 802.11-based networks.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References</a:t>
            </a:r>
          </a:p>
        </p:txBody>
      </p:sp>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itchFamily="18" charset="0"/>
                <a:cs typeface="Times New Roman" pitchFamily="18" charset="0"/>
              </a:rPr>
              <a:t> A. </a:t>
            </a:r>
            <a:r>
              <a:rPr lang="en-IN" sz="2400" dirty="0" err="1">
                <a:latin typeface="Times New Roman" pitchFamily="18" charset="0"/>
                <a:cs typeface="Times New Roman" pitchFamily="18" charset="0"/>
              </a:rPr>
              <a:t>Felfernig</a:t>
            </a:r>
            <a:r>
              <a:rPr lang="en-IN" sz="2400" dirty="0">
                <a:latin typeface="Times New Roman" pitchFamily="18" charset="0"/>
                <a:cs typeface="Times New Roman" pitchFamily="18" charset="0"/>
              </a:rPr>
              <a:t>, G. Friedrich and L. Schmidt, “Introduction to the IEEE Intelligent Systems Special Issue: Recommender Systems”, IEEE Intelligent Systems, Vol. 22,No. 3, pp. 18-21, May/June 2007. </a:t>
            </a:r>
          </a:p>
          <a:p>
            <a:pPr algn="just">
              <a:lnSpc>
                <a:spcPct val="150000"/>
              </a:lnSpc>
            </a:pPr>
            <a:r>
              <a:rPr lang="en-IN" sz="2400" dirty="0">
                <a:latin typeface="Times New Roman" pitchFamily="18" charset="0"/>
                <a:cs typeface="Times New Roman" pitchFamily="18" charset="0"/>
              </a:rPr>
              <a:t>Foursquare API, https://foursquare.com </a:t>
            </a:r>
          </a:p>
          <a:p>
            <a:pPr algn="just">
              <a:lnSpc>
                <a:spcPct val="150000"/>
              </a:lnSpc>
            </a:pPr>
            <a:r>
              <a:rPr lang="en-IN" sz="2400" dirty="0">
                <a:latin typeface="Times New Roman" pitchFamily="18" charset="0"/>
                <a:cs typeface="Times New Roman" pitchFamily="18" charset="0"/>
              </a:rPr>
              <a:t>K. </a:t>
            </a:r>
            <a:r>
              <a:rPr lang="en-IN" sz="2400" dirty="0" err="1">
                <a:latin typeface="Times New Roman" pitchFamily="18" charset="0"/>
                <a:cs typeface="Times New Roman" pitchFamily="18" charset="0"/>
              </a:rPr>
              <a:t>Najim</a:t>
            </a:r>
            <a:r>
              <a:rPr lang="en-IN" sz="2400" dirty="0">
                <a:latin typeface="Times New Roman" pitchFamily="18" charset="0"/>
                <a:cs typeface="Times New Roman" pitchFamily="18" charset="0"/>
              </a:rPr>
              <a:t> and A. S. </a:t>
            </a:r>
            <a:r>
              <a:rPr lang="en-IN" sz="2400" dirty="0" err="1">
                <a:latin typeface="Times New Roman" pitchFamily="18" charset="0"/>
                <a:cs typeface="Times New Roman" pitchFamily="18" charset="0"/>
              </a:rPr>
              <a:t>Poznyak</a:t>
            </a:r>
            <a:r>
              <a:rPr lang="en-IN" sz="2400" dirty="0">
                <a:latin typeface="Times New Roman" pitchFamily="18" charset="0"/>
                <a:cs typeface="Times New Roman" pitchFamily="18" charset="0"/>
              </a:rPr>
              <a:t>, Learning Automata: Theory and Applications, </a:t>
            </a:r>
            <a:r>
              <a:rPr lang="en-IN" sz="2400" dirty="0" err="1">
                <a:latin typeface="Times New Roman" pitchFamily="18" charset="0"/>
                <a:cs typeface="Times New Roman" pitchFamily="18" charset="0"/>
              </a:rPr>
              <a:t>Pergamon</a:t>
            </a:r>
            <a:r>
              <a:rPr lang="en-IN" sz="2400" dirty="0">
                <a:latin typeface="Times New Roman" pitchFamily="18" charset="0"/>
                <a:cs typeface="Times New Roman" pitchFamily="18" charset="0"/>
              </a:rPr>
              <a:t> Press, Oxford, U.K., 1994.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071678"/>
            <a:ext cx="8458200" cy="1470025"/>
          </a:xfrm>
        </p:spPr>
        <p:txBody>
          <a:bodyPr/>
          <a:lstStyle/>
          <a:p>
            <a:pPr algn="r"/>
            <a:r>
              <a:rPr lang="en-IN"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IN" sz="2400" dirty="0">
                <a:latin typeface="Times New Roman" pitchFamily="18" charset="0"/>
                <a:cs typeface="Times New Roman" pitchFamily="18" charset="0"/>
              </a:rPr>
              <a:t>Recommender systems help users by predicting the best among the available products or services and thus facilitates for making quick decision to the users</a:t>
            </a:r>
          </a:p>
          <a:p>
            <a:pPr algn="just">
              <a:lnSpc>
                <a:spcPct val="150000"/>
              </a:lnSpc>
            </a:pPr>
            <a:r>
              <a:rPr lang="en-IN" sz="2400" dirty="0">
                <a:latin typeface="Times New Roman" pitchFamily="18" charset="0"/>
                <a:cs typeface="Times New Roman" pitchFamily="18" charset="0"/>
              </a:rPr>
              <a:t>These systems are capacitated to predict suggestions that a user would give it on an item or any social entity</a:t>
            </a:r>
          </a:p>
          <a:p>
            <a:pPr>
              <a:lnSpc>
                <a:spcPct val="150000"/>
              </a:lnSpc>
            </a:pPr>
            <a:r>
              <a:rPr lang="en-US" sz="2400" dirty="0">
                <a:latin typeface="Times New Roman" pitchFamily="18" charset="0"/>
                <a:cs typeface="Times New Roman" pitchFamily="18" charset="0"/>
              </a:rPr>
              <a:t>Recommender systems can produce recommendations by two approaches:- </a:t>
            </a:r>
          </a:p>
          <a:p>
            <a:pPr marL="859536" lvl="1" indent="-457200">
              <a:lnSpc>
                <a:spcPct val="150000"/>
              </a:lnSpc>
              <a:buFont typeface="+mj-lt"/>
              <a:buAutoNum type="arabicPeriod"/>
            </a:pPr>
            <a:r>
              <a:rPr lang="en-US" sz="2400" dirty="0">
                <a:solidFill>
                  <a:schemeClr val="tx1"/>
                </a:solidFill>
                <a:latin typeface="Times New Roman" pitchFamily="18" charset="0"/>
                <a:cs typeface="Times New Roman" pitchFamily="18" charset="0"/>
              </a:rPr>
              <a:t>Collaborative filtering</a:t>
            </a:r>
          </a:p>
          <a:p>
            <a:pPr marL="859536" lvl="1" indent="-457200">
              <a:lnSpc>
                <a:spcPct val="150000"/>
              </a:lnSpc>
              <a:buFont typeface="+mj-lt"/>
              <a:buAutoNum type="arabicPeriod"/>
            </a:pPr>
            <a:r>
              <a:rPr lang="en-US" sz="2400" dirty="0">
                <a:solidFill>
                  <a:schemeClr val="tx1"/>
                </a:solidFill>
                <a:latin typeface="Times New Roman" pitchFamily="18" charset="0"/>
                <a:cs typeface="Times New Roman" pitchFamily="18" charset="0"/>
              </a:rPr>
              <a:t>Content-based filtering</a:t>
            </a:r>
            <a:r>
              <a:rPr lang="en-US" sz="2400" dirty="0"/>
              <a:t>.</a:t>
            </a:r>
            <a:endParaRPr lang="en-IN"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435280" cy="6664544"/>
          </a:xfrm>
        </p:spPr>
        <p:txBody>
          <a:bodyPr>
            <a:normAutofit/>
          </a:bodyPr>
          <a:lstStyle/>
          <a:p>
            <a:pPr algn="just">
              <a:lnSpc>
                <a:spcPct val="150000"/>
              </a:lnSpc>
            </a:pPr>
            <a:r>
              <a:rPr lang="en-US" sz="2400" b="1" u="sng" dirty="0">
                <a:latin typeface="Times New Roman" pitchFamily="18" charset="0"/>
                <a:cs typeface="Times New Roman" pitchFamily="18" charset="0"/>
              </a:rPr>
              <a:t>Collaborative filtering:- </a:t>
            </a:r>
            <a:r>
              <a:rPr lang="en-US" sz="2400" dirty="0">
                <a:latin typeface="Times New Roman" pitchFamily="18" charset="0"/>
                <a:cs typeface="Times New Roman" pitchFamily="18" charset="0"/>
              </a:rPr>
              <a:t>This is one of the major approaches used for recommender systems that depend on the opinions and views expressed by other users</a:t>
            </a:r>
          </a:p>
          <a:p>
            <a:pPr marL="109728" indent="0" algn="just">
              <a:buNone/>
            </a:pP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Foursquare  recommends places based on the previous                </a:t>
            </a:r>
          </a:p>
          <a:p>
            <a:pPr marL="109728" indent="0" algn="just">
              <a:buNone/>
            </a:pPr>
            <a:r>
              <a:rPr lang="en-US" sz="2400" dirty="0">
                <a:latin typeface="Times New Roman" pitchFamily="18" charset="0"/>
                <a:cs typeface="Times New Roman" pitchFamily="18" charset="0"/>
              </a:rPr>
              <a:t>          check-ins of the user.</a:t>
            </a:r>
          </a:p>
          <a:p>
            <a:pPr algn="just">
              <a:lnSpc>
                <a:spcPct val="150000"/>
              </a:lnSpc>
            </a:pPr>
            <a:r>
              <a:rPr lang="en-US" sz="2400" b="1" u="sng" dirty="0">
                <a:latin typeface="Times New Roman" pitchFamily="18" charset="0"/>
                <a:cs typeface="Times New Roman" pitchFamily="18" charset="0"/>
              </a:rPr>
              <a:t>Content-based filtering:-</a:t>
            </a:r>
            <a:r>
              <a:rPr lang="en-US" sz="2400" dirty="0">
                <a:latin typeface="Times New Roman" pitchFamily="18" charset="0"/>
                <a:cs typeface="Times New Roman" pitchFamily="18" charset="0"/>
              </a:rPr>
              <a:t> This approach analyzes a series of different characteristics of an item in order to recommend other items with similar properties.</a:t>
            </a:r>
          </a:p>
          <a:p>
            <a:pPr marL="109728" indent="0" algn="just">
              <a:lnSpc>
                <a:spcPct val="150000"/>
              </a:lnSpc>
              <a:buNone/>
            </a:pP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Flipkart.com suggests items based on the number of people    </a:t>
            </a:r>
          </a:p>
          <a:p>
            <a:pPr marL="109728" indent="0" algn="just">
              <a:lnSpc>
                <a:spcPct val="150000"/>
              </a:lnSpc>
              <a:buNone/>
            </a:pPr>
            <a:r>
              <a:rPr lang="en-US" sz="2400" dirty="0">
                <a:latin typeface="Times New Roman" pitchFamily="18" charset="0"/>
                <a:cs typeface="Times New Roman" pitchFamily="18" charset="0"/>
              </a:rPr>
              <a:t>    purchasing an item and the feedback on the item.</a:t>
            </a:r>
          </a:p>
          <a:p>
            <a:pPr algn="just">
              <a:lnSpc>
                <a:spcPct val="150000"/>
              </a:lnSpc>
            </a:pPr>
            <a:r>
              <a:rPr lang="en-US" sz="2400" dirty="0">
                <a:latin typeface="Times New Roman" pitchFamily="18" charset="0"/>
                <a:cs typeface="Times New Roman" pitchFamily="18" charset="0"/>
              </a:rPr>
              <a:t>Both of these approaches are often combined and are termed as Hybrid Recommender Systems</a:t>
            </a:r>
          </a:p>
        </p:txBody>
      </p:sp>
    </p:spTree>
    <p:extLst>
      <p:ext uri="{BB962C8B-B14F-4D97-AF65-F5344CB8AC3E}">
        <p14:creationId xmlns:p14="http://schemas.microsoft.com/office/powerpoint/2010/main" val="301685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66800"/>
          </a:xfrm>
        </p:spPr>
        <p:txBody>
          <a:bodyPr/>
          <a:lstStyle/>
          <a:p>
            <a:r>
              <a:rPr lang="en-IN" dirty="0"/>
              <a:t>Abstract</a:t>
            </a:r>
          </a:p>
        </p:txBody>
      </p:sp>
      <p:sp>
        <p:nvSpPr>
          <p:cNvPr id="3" name="Content Placeholder 2"/>
          <p:cNvSpPr>
            <a:spLocks noGrp="1"/>
          </p:cNvSpPr>
          <p:nvPr>
            <p:ph idx="1"/>
          </p:nvPr>
        </p:nvSpPr>
        <p:spPr>
          <a:xfrm>
            <a:off x="457200" y="1628800"/>
            <a:ext cx="8229600" cy="4325112"/>
          </a:xfrm>
        </p:spPr>
        <p:txBody>
          <a:bodyPr>
            <a:noAutofit/>
          </a:bodyPr>
          <a:lstStyle/>
          <a:p>
            <a:pPr algn="just">
              <a:lnSpc>
                <a:spcPct val="150000"/>
              </a:lnSpc>
            </a:pPr>
            <a:r>
              <a:rPr lang="en-IN" sz="2400" dirty="0">
                <a:latin typeface="Times New Roman" pitchFamily="18" charset="0"/>
                <a:cs typeface="Times New Roman" pitchFamily="18" charset="0"/>
              </a:rPr>
              <a:t>The development of personalized recommendation systems has been an interesting research topic after the rapid evolution in social networking sites.</a:t>
            </a:r>
          </a:p>
          <a:p>
            <a:pPr algn="just">
              <a:lnSpc>
                <a:spcPct val="150000"/>
              </a:lnSpc>
            </a:pPr>
            <a:r>
              <a:rPr lang="en-IN" sz="2400" dirty="0">
                <a:latin typeface="Times New Roman" pitchFamily="18" charset="0"/>
                <a:cs typeface="Times New Roman" pitchFamily="18" charset="0"/>
              </a:rPr>
              <a:t>We propose a recommendation system using Learning automata (LA) and sentiment analysis.</a:t>
            </a:r>
          </a:p>
          <a:p>
            <a:pPr algn="just">
              <a:lnSpc>
                <a:spcPct val="150000"/>
              </a:lnSpc>
            </a:pPr>
            <a:r>
              <a:rPr lang="en-IN" sz="2400" dirty="0">
                <a:latin typeface="Times New Roman" pitchFamily="18" charset="0"/>
                <a:cs typeface="Times New Roman" pitchFamily="18" charset="0"/>
              </a:rPr>
              <a:t>The proposed Learning Automata-Based Sentiment Analysis System (LASA) recommends the places nearby the current location of the users by analyzing the feedback from the places and thus calculating the score based on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Existing Work</a:t>
            </a:r>
          </a:p>
        </p:txBody>
      </p:sp>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itchFamily="18" charset="0"/>
                <a:cs typeface="Times New Roman" pitchFamily="18" charset="0"/>
              </a:rPr>
              <a:t>A variety of methods have been proposed to quantify the extent of bias in traditional news media.</a:t>
            </a:r>
          </a:p>
          <a:p>
            <a:pPr algn="just">
              <a:lnSpc>
                <a:spcPct val="150000"/>
              </a:lnSpc>
            </a:pPr>
            <a:r>
              <a:rPr lang="en-IN" sz="2400" dirty="0">
                <a:latin typeface="Times New Roman" pitchFamily="18" charset="0"/>
                <a:cs typeface="Times New Roman" pitchFamily="18" charset="0"/>
              </a:rPr>
              <a:t>Indirect methods involve linking media outlets to reference points with known political positions.</a:t>
            </a:r>
          </a:p>
          <a:p>
            <a:pPr algn="just">
              <a:lnSpc>
                <a:spcPct val="150000"/>
              </a:lnSpc>
            </a:pPr>
            <a:r>
              <a:rPr lang="en-IN" sz="2400" dirty="0">
                <a:latin typeface="Times New Roman" pitchFamily="18" charset="0"/>
                <a:cs typeface="Times New Roman" pitchFamily="18" charset="0"/>
              </a:rPr>
              <a:t>Entities’ stances on various issues can be directly observed through history and other types of data</a:t>
            </a:r>
          </a:p>
          <a:p>
            <a:pPr algn="just">
              <a:lnSpc>
                <a:spcPct val="150000"/>
              </a:lnSpc>
            </a:pP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Drawbacks</a:t>
            </a:r>
          </a:p>
        </p:txBody>
      </p:sp>
      <p:sp>
        <p:nvSpPr>
          <p:cNvPr id="3" name="Content Placeholder 2"/>
          <p:cNvSpPr>
            <a:spLocks noGrp="1"/>
          </p:cNvSpPr>
          <p:nvPr>
            <p:ph idx="1"/>
          </p:nvPr>
        </p:nvSpPr>
        <p:spPr/>
        <p:txBody>
          <a:bodyPr>
            <a:normAutofit fontScale="85000" lnSpcReduction="10000"/>
          </a:bodyPr>
          <a:lstStyle/>
          <a:p>
            <a:pPr algn="just">
              <a:lnSpc>
                <a:spcPct val="170000"/>
              </a:lnSpc>
            </a:pPr>
            <a:r>
              <a:rPr lang="en-IN" dirty="0">
                <a:latin typeface="Times New Roman" pitchFamily="18" charset="0"/>
                <a:cs typeface="Times New Roman" pitchFamily="18" charset="0"/>
              </a:rPr>
              <a:t>There is no real time data in existing system.</a:t>
            </a:r>
          </a:p>
          <a:p>
            <a:pPr algn="just">
              <a:lnSpc>
                <a:spcPct val="170000"/>
              </a:lnSpc>
            </a:pPr>
            <a:r>
              <a:rPr lang="en-IN" dirty="0">
                <a:latin typeface="Times New Roman" pitchFamily="18" charset="0"/>
                <a:cs typeface="Times New Roman" pitchFamily="18" charset="0"/>
              </a:rPr>
              <a:t>3</a:t>
            </a:r>
            <a:r>
              <a:rPr lang="en-IN" baseline="30000" dirty="0">
                <a:latin typeface="Times New Roman" pitchFamily="18" charset="0"/>
                <a:cs typeface="Times New Roman" pitchFamily="18" charset="0"/>
              </a:rPr>
              <a:t>rd</a:t>
            </a:r>
            <a:r>
              <a:rPr lang="en-IN" dirty="0">
                <a:latin typeface="Times New Roman" pitchFamily="18" charset="0"/>
                <a:cs typeface="Times New Roman" pitchFamily="18" charset="0"/>
              </a:rPr>
              <a:t> person intervention and scope of manipulation of results.</a:t>
            </a:r>
          </a:p>
          <a:p>
            <a:pPr algn="just">
              <a:lnSpc>
                <a:spcPct val="170000"/>
              </a:lnSpc>
            </a:pPr>
            <a:r>
              <a:rPr lang="en-IN" dirty="0">
                <a:latin typeface="Times New Roman" pitchFamily="18" charset="0"/>
                <a:cs typeface="Times New Roman" pitchFamily="18" charset="0"/>
              </a:rPr>
              <a:t>Processing a result takes a long time and no dynamic response.</a:t>
            </a:r>
          </a:p>
          <a:p>
            <a:pPr algn="just">
              <a:lnSpc>
                <a:spcPct val="170000"/>
              </a:lnSpc>
            </a:pPr>
            <a:r>
              <a:rPr lang="en-IN" dirty="0">
                <a:latin typeface="Times New Roman" pitchFamily="18" charset="0"/>
                <a:cs typeface="Times New Roman" pitchFamily="18" charset="0"/>
              </a:rPr>
              <a:t>No trending data and pictorial representation.</a:t>
            </a:r>
          </a:p>
          <a:p>
            <a:pPr algn="just">
              <a:lnSpc>
                <a:spcPct val="170000"/>
              </a:lnSpc>
            </a:pPr>
            <a:r>
              <a:rPr lang="en-IN" dirty="0">
                <a:latin typeface="Times New Roman" pitchFamily="18" charset="0"/>
                <a:cs typeface="Times New Roman" pitchFamily="18" charset="0"/>
              </a:rPr>
              <a:t>Only statistical analysis that concludes decision.</a:t>
            </a:r>
          </a:p>
          <a:p>
            <a:pPr algn="just">
              <a:lnSpc>
                <a:spcPct val="170000"/>
              </a:lnSpc>
            </a:pPr>
            <a:r>
              <a:rPr lang="en-IN" dirty="0">
                <a:latin typeface="Times New Roman" pitchFamily="18" charset="0"/>
                <a:cs typeface="Times New Roman" pitchFamily="18" charset="0"/>
              </a:rPr>
              <a:t>No cloud entity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lstStyle/>
          <a:p>
            <a:r>
              <a:rPr lang="en-IN" dirty="0"/>
              <a:t>Proposed Work</a:t>
            </a:r>
          </a:p>
        </p:txBody>
      </p:sp>
      <p:sp>
        <p:nvSpPr>
          <p:cNvPr id="3" name="Content Placeholder 2"/>
          <p:cNvSpPr>
            <a:spLocks noGrp="1"/>
          </p:cNvSpPr>
          <p:nvPr>
            <p:ph idx="1"/>
          </p:nvPr>
        </p:nvSpPr>
        <p:spPr>
          <a:xfrm>
            <a:off x="467544" y="1556792"/>
            <a:ext cx="8229600" cy="4325112"/>
          </a:xfrm>
        </p:spPr>
        <p:txBody>
          <a:bodyPr>
            <a:noAutofit/>
          </a:bodyPr>
          <a:lstStyle/>
          <a:p>
            <a:pPr algn="just">
              <a:lnSpc>
                <a:spcPct val="150000"/>
              </a:lnSpc>
            </a:pPr>
            <a:r>
              <a:rPr lang="en-US" sz="2400" dirty="0">
                <a:latin typeface="Times New Roman" pitchFamily="18" charset="0"/>
                <a:cs typeface="Times New Roman" pitchFamily="18" charset="0"/>
              </a:rPr>
              <a:t>We have proposed a system that is useful in case when a user goes to a new place and needs some good recommendations for different items</a:t>
            </a:r>
          </a:p>
          <a:p>
            <a:pPr algn="just">
              <a:lnSpc>
                <a:spcPct val="150000"/>
              </a:lnSpc>
            </a:pPr>
            <a:r>
              <a:rPr lang="en-US" sz="2400" dirty="0">
                <a:latin typeface="Times New Roman" pitchFamily="18" charset="0"/>
                <a:cs typeface="Times New Roman" pitchFamily="18" charset="0"/>
              </a:rPr>
              <a:t>Based on the previous feedbacks on the places related to the queried item nearby the user, the proposed system builds score analysis with the help of “</a:t>
            </a:r>
            <a:r>
              <a:rPr lang="en-US" sz="2400" b="1" dirty="0">
                <a:latin typeface="Times New Roman" pitchFamily="18" charset="0"/>
                <a:cs typeface="Times New Roman" pitchFamily="18" charset="0"/>
              </a:rPr>
              <a:t>Sentiment analysis</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Sentiment analysis is an approach to find out users’ opinions and helps in identifying positive and negative responses, emotions and views</a:t>
            </a:r>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098450"/>
          </a:xfrm>
        </p:spPr>
        <p:txBody>
          <a:bodyPr>
            <a:noAutofit/>
          </a:bodyPr>
          <a:lstStyle/>
          <a:p>
            <a:pPr algn="just">
              <a:lnSpc>
                <a:spcPct val="150000"/>
              </a:lnSpc>
            </a:pPr>
            <a:r>
              <a:rPr lang="en-US" sz="2400" dirty="0">
                <a:latin typeface="Times New Roman" pitchFamily="18" charset="0"/>
                <a:cs typeface="Times New Roman" pitchFamily="18" charset="0"/>
              </a:rPr>
              <a:t>Our system uses LA along with sentiment analysis to perform the score analysis based on the users past responses on a particular item or place. </a:t>
            </a:r>
          </a:p>
          <a:p>
            <a:pPr algn="just">
              <a:lnSpc>
                <a:spcPct val="150000"/>
              </a:lnSpc>
            </a:pPr>
            <a:r>
              <a:rPr lang="en-US" sz="2400" dirty="0">
                <a:latin typeface="Times New Roman" pitchFamily="18" charset="0"/>
                <a:cs typeface="Times New Roman" pitchFamily="18" charset="0"/>
              </a:rPr>
              <a:t>The system has been integrated with a cloud platform.</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marL="109728" indent="0" algn="just">
              <a:lnSpc>
                <a:spcPct val="150000"/>
              </a:lnSpc>
              <a:buNone/>
            </a:pPr>
            <a:r>
              <a:rPr lang="en-US" sz="2400" dirty="0">
                <a:latin typeface="Times New Roman" pitchFamily="18" charset="0"/>
                <a:cs typeface="Times New Roman" pitchFamily="18" charset="0"/>
              </a:rPr>
              <a:t>                                    </a:t>
            </a:r>
          </a:p>
          <a:p>
            <a:pPr marL="109728" indent="0">
              <a:lnSpc>
                <a:spcPct val="300000"/>
              </a:lnSpc>
              <a:buNone/>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Fig. Cloud-based Recommender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070" y="2924944"/>
            <a:ext cx="619268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222</TotalTime>
  <Words>1189</Words>
  <Application>Microsoft Office PowerPoint</Application>
  <PresentationFormat>On-screen Show (4:3)</PresentationFormat>
  <Paragraphs>113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Georgia</vt:lpstr>
      <vt:lpstr>Times New Roman</vt:lpstr>
      <vt:lpstr>Trebuchet MS</vt:lpstr>
      <vt:lpstr>Wingdings 2</vt:lpstr>
      <vt:lpstr>Urban</vt:lpstr>
      <vt:lpstr>Learning Automata Based Sentiment Analysis for Recommender System on Cloud </vt:lpstr>
      <vt:lpstr>Contents</vt:lpstr>
      <vt:lpstr>Introduction</vt:lpstr>
      <vt:lpstr>PowerPoint Presentation</vt:lpstr>
      <vt:lpstr>Abstract</vt:lpstr>
      <vt:lpstr>Existing Work</vt:lpstr>
      <vt:lpstr>Drawbacks</vt:lpstr>
      <vt:lpstr>Proposed Work</vt:lpstr>
      <vt:lpstr>PowerPoint Presentation</vt:lpstr>
      <vt:lpstr>Learning Automata(LA)</vt:lpstr>
      <vt:lpstr>PowerPoint Presentation</vt:lpstr>
      <vt:lpstr>System Model</vt:lpstr>
      <vt:lpstr>LEARNING AUTOMATA-BASED SENTIMENT ANALYSIS(LASA)</vt:lpstr>
      <vt:lpstr>PowerPoint Presentation</vt:lpstr>
      <vt:lpstr>Requirements</vt:lpstr>
      <vt:lpstr>Results</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Automata Based Sentiment Analysis for Recommender System on Cloud</dc:title>
  <dc:creator>seshna nag</dc:creator>
  <cp:lastModifiedBy>simeon prasanth</cp:lastModifiedBy>
  <cp:revision>32</cp:revision>
  <dcterms:created xsi:type="dcterms:W3CDTF">2017-09-28T09:06:18Z</dcterms:created>
  <dcterms:modified xsi:type="dcterms:W3CDTF">2018-04-18T02:32:28Z</dcterms:modified>
</cp:coreProperties>
</file>