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7" r:id="rId3"/>
    <p:sldId id="280" r:id="rId4"/>
    <p:sldId id="261" r:id="rId5"/>
    <p:sldId id="270" r:id="rId6"/>
    <p:sldId id="271" r:id="rId7"/>
    <p:sldId id="272" r:id="rId8"/>
    <p:sldId id="273" r:id="rId9"/>
    <p:sldId id="274" r:id="rId10"/>
    <p:sldId id="275" r:id="rId11"/>
    <p:sldId id="276" r:id="rId12"/>
    <p:sldId id="277" r:id="rId13"/>
    <p:sldId id="278" r:id="rId14"/>
    <p:sldId id="281" r:id="rId15"/>
    <p:sldId id="282" r:id="rId16"/>
    <p:sldId id="279" r:id="rId17"/>
    <p:sldId id="283" r:id="rId18"/>
    <p:sldId id="258"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599" autoAdjust="0"/>
  </p:normalViewPr>
  <p:slideViewPr>
    <p:cSldViewPr>
      <p:cViewPr varScale="1">
        <p:scale>
          <a:sx n="69" d="100"/>
          <a:sy n="69" d="100"/>
        </p:scale>
        <p:origin x="72" y="14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4/18/2018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4/18/2018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4/18/2018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4/18/2018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4/18/2018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4/18/2018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4/18/2018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4/18/2018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4/18/2018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4/18/2018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4/18/2018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4/18/2018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4/18/2018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 of Speech Tagger - English </a:t>
            </a:r>
          </a:p>
        </p:txBody>
      </p:sp>
      <p:sp>
        <p:nvSpPr>
          <p:cNvPr id="3" name="Subtitle 2"/>
          <p:cNvSpPr>
            <a:spLocks noGrp="1"/>
          </p:cNvSpPr>
          <p:nvPr>
            <p:ph type="subTitle" idx="1"/>
          </p:nvPr>
        </p:nvSpPr>
        <p:spPr>
          <a:xfrm>
            <a:off x="1522413" y="5105400"/>
            <a:ext cx="4571999" cy="1066800"/>
          </a:xfrm>
        </p:spPr>
        <p:txBody>
          <a:bodyPr>
            <a:normAutofit lnSpcReduction="10000"/>
          </a:bodyPr>
          <a:lstStyle/>
          <a:p>
            <a:r>
              <a:rPr lang="en-US" dirty="0"/>
              <a:t>Presented by</a:t>
            </a:r>
          </a:p>
          <a:p>
            <a:r>
              <a:rPr lang="en-US" dirty="0"/>
              <a:t>MADURU SADAK PRAMODH</a:t>
            </a:r>
          </a:p>
          <a:p>
            <a:r>
              <a:rPr lang="en-US" dirty="0"/>
              <a:t>1115608</a:t>
            </a:r>
          </a:p>
        </p:txBody>
      </p:sp>
      <p:sp>
        <p:nvSpPr>
          <p:cNvPr id="4" name="Subtitle 2">
            <a:extLst>
              <a:ext uri="{FF2B5EF4-FFF2-40B4-BE49-F238E27FC236}">
                <a16:creationId xmlns:a16="http://schemas.microsoft.com/office/drawing/2014/main" id="{123A5918-3D43-4882-9697-56C89A96BC62}"/>
              </a:ext>
            </a:extLst>
          </p:cNvPr>
          <p:cNvSpPr txBox="1">
            <a:spLocks/>
          </p:cNvSpPr>
          <p:nvPr/>
        </p:nvSpPr>
        <p:spPr>
          <a:xfrm>
            <a:off x="6598469" y="5105400"/>
            <a:ext cx="4067944" cy="1066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SzPct val="100000"/>
              <a:buFont typeface="Arial" pitchFamily="34" charset="0"/>
              <a:buNone/>
              <a:defRPr sz="2400" kern="1200">
                <a:solidFill>
                  <a:schemeClr val="tx1">
                    <a:tint val="75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Consolas"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SzPct val="100000"/>
              <a:buFont typeface="Consolas" pitchFamily="49"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SzPct val="100000"/>
              <a:buFont typeface="Arial" pitchFamily="34" charset="0"/>
              <a:buNone/>
              <a:defRPr sz="1600" kern="1200">
                <a:solidFill>
                  <a:schemeClr val="tx1">
                    <a:tint val="75000"/>
                  </a:schemeClr>
                </a:solidFill>
                <a:latin typeface="+mn-lt"/>
                <a:ea typeface="+mn-ea"/>
                <a:cs typeface="+mn-cs"/>
              </a:defRPr>
            </a:lvl9pPr>
          </a:lstStyle>
          <a:p>
            <a:pPr algn="r"/>
            <a:r>
              <a:rPr lang="en-US" dirty="0"/>
              <a:t>Guided by</a:t>
            </a:r>
          </a:p>
          <a:p>
            <a:pPr algn="r"/>
            <a:r>
              <a:rPr lang="en-US" dirty="0"/>
              <a:t>Dr. M.HUMERA KHANAM</a:t>
            </a:r>
          </a:p>
          <a:p>
            <a:pPr algn="r"/>
            <a:r>
              <a:rPr lang="en-US" dirty="0"/>
              <a:t>Professor and HOD, CSE</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EBC-FD67-4887-9A7B-DD32AF7CC0A0}"/>
              </a:ext>
            </a:extLst>
          </p:cNvPr>
          <p:cNvSpPr>
            <a:spLocks noGrp="1"/>
          </p:cNvSpPr>
          <p:nvPr>
            <p:ph type="title"/>
          </p:nvPr>
        </p:nvSpPr>
        <p:spPr/>
        <p:txBody>
          <a:bodyPr/>
          <a:lstStyle/>
          <a:p>
            <a:r>
              <a:rPr lang="en-IN" dirty="0"/>
              <a:t>The contextual transformation template</a:t>
            </a:r>
          </a:p>
        </p:txBody>
      </p:sp>
      <p:sp>
        <p:nvSpPr>
          <p:cNvPr id="3" name="Content Placeholder 2">
            <a:extLst>
              <a:ext uri="{FF2B5EF4-FFF2-40B4-BE49-F238E27FC236}">
                <a16:creationId xmlns:a16="http://schemas.microsoft.com/office/drawing/2014/main" id="{2CF9BCB5-FE72-429D-B3F7-410708B0EE1C}"/>
              </a:ext>
            </a:extLst>
          </p:cNvPr>
          <p:cNvSpPr>
            <a:spLocks noGrp="1"/>
          </p:cNvSpPr>
          <p:nvPr>
            <p:ph idx="1"/>
          </p:nvPr>
        </p:nvSpPr>
        <p:spPr/>
        <p:txBody>
          <a:bodyPr>
            <a:normAutofit fontScale="85000" lnSpcReduction="10000"/>
          </a:bodyPr>
          <a:lstStyle/>
          <a:p>
            <a:r>
              <a:rPr lang="en-IN" dirty="0"/>
              <a:t>The preceding/following word is tagged with Z. (PREVTAG/NEXTTAG) </a:t>
            </a:r>
          </a:p>
          <a:p>
            <a:r>
              <a:rPr lang="en-IN" dirty="0"/>
              <a:t>2.  One of the two preceding/following words is tagged with Z. (PREV1OR2TAG/NEXT1OR2TAG) </a:t>
            </a:r>
          </a:p>
          <a:p>
            <a:r>
              <a:rPr lang="en-IN" dirty="0"/>
              <a:t>3.  One of the three preceding/following words is tagged with Z. (PREV1OR2OR3TAG/NEXT1OR2OR3TAG) </a:t>
            </a:r>
          </a:p>
          <a:p>
            <a:r>
              <a:rPr lang="en-IN" dirty="0"/>
              <a:t>4.  The preceding word is tagged with Z and the following word is tagged with V. (SURROUNDTAG) </a:t>
            </a:r>
          </a:p>
          <a:p>
            <a:r>
              <a:rPr lang="en-IN" dirty="0"/>
              <a:t>5.  The preceding/following two words are tagged with Z and V. (PREVBIGRAM/NEXTBIGRAM) </a:t>
            </a:r>
          </a:p>
          <a:p>
            <a:r>
              <a:rPr lang="en-IN" dirty="0"/>
              <a:t>6. The word two words before/after is tagged with Z. (PREV2TAG/NEXT2TAG) </a:t>
            </a:r>
          </a:p>
          <a:p>
            <a:r>
              <a:rPr lang="en-IN" dirty="0"/>
              <a:t>7.  The current word is Z. (CURWD)</a:t>
            </a:r>
          </a:p>
        </p:txBody>
      </p:sp>
    </p:spTree>
    <p:extLst>
      <p:ext uri="{BB962C8B-B14F-4D97-AF65-F5344CB8AC3E}">
        <p14:creationId xmlns:p14="http://schemas.microsoft.com/office/powerpoint/2010/main" val="402572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20D4-EDB7-4D9A-9356-8D0E5628032D}"/>
              </a:ext>
            </a:extLst>
          </p:cNvPr>
          <p:cNvSpPr>
            <a:spLocks noGrp="1"/>
          </p:cNvSpPr>
          <p:nvPr>
            <p:ph type="title"/>
          </p:nvPr>
        </p:nvSpPr>
        <p:spPr/>
        <p:txBody>
          <a:bodyPr/>
          <a:lstStyle/>
          <a:p>
            <a:pPr algn="r"/>
            <a:r>
              <a:rPr lang="en-US" dirty="0"/>
              <a:t>Continue</a:t>
            </a:r>
            <a:endParaRPr lang="en-IN" dirty="0"/>
          </a:p>
        </p:txBody>
      </p:sp>
      <p:sp>
        <p:nvSpPr>
          <p:cNvPr id="3" name="Content Placeholder 2">
            <a:extLst>
              <a:ext uri="{FF2B5EF4-FFF2-40B4-BE49-F238E27FC236}">
                <a16:creationId xmlns:a16="http://schemas.microsoft.com/office/drawing/2014/main" id="{F5BBF067-36E7-48F5-B08E-3CAE491971B7}"/>
              </a:ext>
            </a:extLst>
          </p:cNvPr>
          <p:cNvSpPr>
            <a:spLocks noGrp="1"/>
          </p:cNvSpPr>
          <p:nvPr>
            <p:ph idx="1"/>
          </p:nvPr>
        </p:nvSpPr>
        <p:spPr/>
        <p:txBody>
          <a:bodyPr>
            <a:normAutofit fontScale="92500" lnSpcReduction="10000"/>
          </a:bodyPr>
          <a:lstStyle/>
          <a:p>
            <a:pPr marL="0" indent="0">
              <a:buNone/>
            </a:pPr>
            <a:r>
              <a:rPr lang="en-IN" dirty="0"/>
              <a:t> 8.  The preceding/following word is W. (PREVWD/NEXTWD) </a:t>
            </a:r>
          </a:p>
          <a:p>
            <a:pPr marL="0" indent="0">
              <a:buNone/>
            </a:pPr>
            <a:r>
              <a:rPr lang="en-IN" dirty="0"/>
              <a:t>9.  One of the preceding/following words is W. (PREV1OR2WD/NEXT1OR2WD) </a:t>
            </a:r>
          </a:p>
          <a:p>
            <a:pPr marL="0" indent="0">
              <a:buNone/>
            </a:pPr>
            <a:r>
              <a:rPr lang="en-IN" dirty="0"/>
              <a:t>10.  The word two words before/after is W. (PREV2WD/NEXT2WD) </a:t>
            </a:r>
          </a:p>
          <a:p>
            <a:pPr marL="0" indent="0">
              <a:buNone/>
            </a:pPr>
            <a:r>
              <a:rPr lang="en-IN" dirty="0"/>
              <a:t>11.  The current word is Z and the preceding word is V. (LBIGRAM) </a:t>
            </a:r>
          </a:p>
          <a:p>
            <a:pPr marL="0" indent="0">
              <a:buNone/>
            </a:pPr>
            <a:r>
              <a:rPr lang="en-IN" dirty="0"/>
              <a:t>12.  The current word is V and the following word is Z. (RBIGRAM) </a:t>
            </a:r>
          </a:p>
          <a:p>
            <a:pPr marL="0" indent="0">
              <a:buNone/>
            </a:pPr>
            <a:r>
              <a:rPr lang="en-IN" dirty="0"/>
              <a:t>13.  The current word is V and the preceding/following word is tagged with Z. (WDPREVTAG/WDNEXTTAG) </a:t>
            </a:r>
          </a:p>
          <a:p>
            <a:pPr marL="0" indent="0">
              <a:buNone/>
            </a:pPr>
            <a:r>
              <a:rPr lang="en-IN" dirty="0"/>
              <a:t>14.  The current word is V and the word two words before/after is tagged with Z. (WDAND2BFR/WDAND2TAGAFT)</a:t>
            </a:r>
          </a:p>
          <a:p>
            <a:pPr marL="0" indent="0">
              <a:buNone/>
            </a:pPr>
            <a:endParaRPr lang="en-IN" dirty="0"/>
          </a:p>
        </p:txBody>
      </p:sp>
    </p:spTree>
    <p:extLst>
      <p:ext uri="{BB962C8B-B14F-4D97-AF65-F5344CB8AC3E}">
        <p14:creationId xmlns:p14="http://schemas.microsoft.com/office/powerpoint/2010/main" val="230379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FE32-EB17-45D1-8841-29DB7AC0D3E7}"/>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F232366A-42AB-4C94-B881-E3057EAD5A30}"/>
              </a:ext>
            </a:extLst>
          </p:cNvPr>
          <p:cNvSpPr>
            <a:spLocks noGrp="1"/>
          </p:cNvSpPr>
          <p:nvPr>
            <p:ph idx="1"/>
          </p:nvPr>
        </p:nvSpPr>
        <p:spPr/>
        <p:txBody>
          <a:bodyPr>
            <a:normAutofit fontScale="62500" lnSpcReduction="20000"/>
          </a:bodyPr>
          <a:lstStyle/>
          <a:p>
            <a:pPr marL="0" indent="0" fontAlgn="base">
              <a:buNone/>
            </a:pPr>
            <a:r>
              <a:rPr lang="en-GB" dirty="0"/>
              <a:t>precision (P): Precision is the fraction of the correct tags generated by the POS to the total number of tags generated.</a:t>
            </a:r>
            <a:r>
              <a:rPr lang="en-US" dirty="0"/>
              <a:t> </a:t>
            </a:r>
            <a:endParaRPr lang="en-IN" dirty="0"/>
          </a:p>
          <a:p>
            <a:pPr marL="0" indent="0" fontAlgn="base">
              <a:buNone/>
            </a:pPr>
            <a:r>
              <a:rPr lang="en-GB" dirty="0"/>
              <a:t>Precision (P) =Correct answers/answers produced</a:t>
            </a:r>
            <a:r>
              <a:rPr lang="en-US" dirty="0"/>
              <a:t> </a:t>
            </a:r>
            <a:endParaRPr lang="en-IN" dirty="0"/>
          </a:p>
          <a:p>
            <a:pPr marL="0" indent="0" fontAlgn="base">
              <a:buNone/>
            </a:pPr>
            <a:r>
              <a:rPr lang="en-GB" dirty="0"/>
              <a:t>Recall(R): Recall is the fraction of the correct tags generated by the POS to the total number of correct tags.</a:t>
            </a:r>
            <a:r>
              <a:rPr lang="en-US" dirty="0"/>
              <a:t> </a:t>
            </a:r>
            <a:endParaRPr lang="en-IN" dirty="0"/>
          </a:p>
          <a:p>
            <a:pPr marL="0" indent="0" fontAlgn="base">
              <a:buNone/>
            </a:pPr>
            <a:r>
              <a:rPr lang="en-GB" dirty="0"/>
              <a:t>Recall (R) = correct answers/ total possible correct answers.</a:t>
            </a:r>
            <a:r>
              <a:rPr lang="en-US" dirty="0"/>
              <a:t> </a:t>
            </a:r>
            <a:endParaRPr lang="en-IN" dirty="0"/>
          </a:p>
          <a:p>
            <a:pPr marL="0" indent="0" fontAlgn="base">
              <a:buNone/>
            </a:pPr>
            <a:r>
              <a:rPr lang="en-GB" dirty="0"/>
              <a:t>F-Score: F-score is the weighted harmonic mean of precision and recall.</a:t>
            </a:r>
            <a:r>
              <a:rPr lang="en-US" dirty="0"/>
              <a:t> </a:t>
            </a:r>
            <a:endParaRPr lang="en-IN" dirty="0"/>
          </a:p>
          <a:p>
            <a:pPr marL="0" indent="0" fontAlgn="base">
              <a:buNone/>
            </a:pPr>
            <a:r>
              <a:rPr lang="en-GB" dirty="0"/>
              <a:t>F-Measure = (ß2 ß2R+P). </a:t>
            </a:r>
            <a:endParaRPr lang="en-IN" dirty="0"/>
          </a:p>
          <a:p>
            <a:pPr marL="0" indent="0" fontAlgn="base">
              <a:buNone/>
            </a:pPr>
            <a:r>
              <a:rPr lang="en-GB" dirty="0"/>
              <a:t>ß is the weighting between precision and recall and typically ß=l.</a:t>
            </a:r>
            <a:r>
              <a:rPr lang="en-US" dirty="0"/>
              <a:t> </a:t>
            </a:r>
            <a:endParaRPr lang="en-IN" dirty="0"/>
          </a:p>
          <a:p>
            <a:pPr marL="0" indent="0" fontAlgn="base">
              <a:buNone/>
            </a:pPr>
            <a:r>
              <a:rPr lang="en-GB" dirty="0"/>
              <a:t>F-Measure = (ß + 1) PR/ (ß R + P)</a:t>
            </a:r>
            <a:r>
              <a:rPr lang="en-US" dirty="0"/>
              <a:t> </a:t>
            </a:r>
          </a:p>
          <a:p>
            <a:pPr marL="0" indent="0" fontAlgn="base">
              <a:buNone/>
            </a:pPr>
            <a:r>
              <a:rPr lang="en-GB" sz="2900" dirty="0"/>
              <a:t>According to our observations, without window size, organizations identification gives very less performance. In this study we have taken tokens only, that is, the sentences are split into tokens using space and some predefined words. With this model we have achieved f-score of 95.18%.</a:t>
            </a:r>
            <a:endParaRPr lang="en-IN" sz="2900" dirty="0"/>
          </a:p>
          <a:p>
            <a:pPr marL="0" indent="0">
              <a:buNone/>
            </a:pPr>
            <a:endParaRPr lang="en-IN" dirty="0"/>
          </a:p>
        </p:txBody>
      </p:sp>
    </p:spTree>
    <p:extLst>
      <p:ext uri="{BB962C8B-B14F-4D97-AF65-F5344CB8AC3E}">
        <p14:creationId xmlns:p14="http://schemas.microsoft.com/office/powerpoint/2010/main" val="222240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AD10-2F81-44A6-93AE-6A970FBF8533}"/>
              </a:ext>
            </a:extLst>
          </p:cNvPr>
          <p:cNvSpPr>
            <a:spLocks noGrp="1"/>
          </p:cNvSpPr>
          <p:nvPr>
            <p:ph type="title"/>
          </p:nvPr>
        </p:nvSpPr>
        <p:spPr/>
        <p:txBody>
          <a:bodyPr/>
          <a:lstStyle/>
          <a:p>
            <a:pPr algn="r"/>
            <a:r>
              <a:rPr lang="en-US" dirty="0"/>
              <a:t>Continue</a:t>
            </a:r>
            <a:endParaRPr lang="en-IN" dirty="0"/>
          </a:p>
        </p:txBody>
      </p:sp>
      <p:pic>
        <p:nvPicPr>
          <p:cNvPr id="4" name="Content Placeholder 3">
            <a:extLst>
              <a:ext uri="{FF2B5EF4-FFF2-40B4-BE49-F238E27FC236}">
                <a16:creationId xmlns:a16="http://schemas.microsoft.com/office/drawing/2014/main" id="{FD6F43F8-0081-40D7-A356-14C4E834B99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22414" y="1888015"/>
            <a:ext cx="9143998" cy="4240994"/>
          </a:xfrm>
          <a:prstGeom prst="rect">
            <a:avLst/>
          </a:prstGeom>
        </p:spPr>
      </p:pic>
    </p:spTree>
    <p:extLst>
      <p:ext uri="{BB962C8B-B14F-4D97-AF65-F5344CB8AC3E}">
        <p14:creationId xmlns:p14="http://schemas.microsoft.com/office/powerpoint/2010/main" val="16355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70D8-D7E0-4182-AACE-D6BFC938C92F}"/>
              </a:ext>
            </a:extLst>
          </p:cNvPr>
          <p:cNvSpPr>
            <a:spLocks noGrp="1"/>
          </p:cNvSpPr>
          <p:nvPr>
            <p:ph type="title"/>
          </p:nvPr>
        </p:nvSpPr>
        <p:spPr/>
        <p:txBody>
          <a:bodyPr/>
          <a:lstStyle/>
          <a:p>
            <a:r>
              <a:rPr lang="en-US" dirty="0"/>
              <a:t>Output Screen</a:t>
            </a:r>
            <a:endParaRPr lang="en-IN" dirty="0"/>
          </a:p>
        </p:txBody>
      </p:sp>
      <p:pic>
        <p:nvPicPr>
          <p:cNvPr id="5" name="Content Placeholder 4">
            <a:extLst>
              <a:ext uri="{FF2B5EF4-FFF2-40B4-BE49-F238E27FC236}">
                <a16:creationId xmlns:a16="http://schemas.microsoft.com/office/drawing/2014/main" id="{5B685995-9D40-4AEE-86C6-6D27A97D3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13" y="1844824"/>
            <a:ext cx="9144000" cy="4320479"/>
          </a:xfrm>
        </p:spPr>
      </p:pic>
    </p:spTree>
    <p:extLst>
      <p:ext uri="{BB962C8B-B14F-4D97-AF65-F5344CB8AC3E}">
        <p14:creationId xmlns:p14="http://schemas.microsoft.com/office/powerpoint/2010/main" val="112863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DC44-73F3-43B9-974D-FF55B671F27E}"/>
              </a:ext>
            </a:extLst>
          </p:cNvPr>
          <p:cNvSpPr>
            <a:spLocks noGrp="1"/>
          </p:cNvSpPr>
          <p:nvPr>
            <p:ph type="title"/>
          </p:nvPr>
        </p:nvSpPr>
        <p:spPr/>
        <p:txBody>
          <a:bodyPr/>
          <a:lstStyle/>
          <a:p>
            <a:r>
              <a:rPr lang="en-US" dirty="0"/>
              <a:t>Mobile App</a:t>
            </a:r>
            <a:endParaRPr lang="en-IN" dirty="0"/>
          </a:p>
        </p:txBody>
      </p:sp>
      <p:pic>
        <p:nvPicPr>
          <p:cNvPr id="5" name="Content Placeholder 4">
            <a:extLst>
              <a:ext uri="{FF2B5EF4-FFF2-40B4-BE49-F238E27FC236}">
                <a16:creationId xmlns:a16="http://schemas.microsoft.com/office/drawing/2014/main" id="{4BCA012C-4F6C-42EE-982F-D18BBFB775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73274" y="2655430"/>
            <a:ext cx="1792199" cy="3186131"/>
          </a:xfrm>
        </p:spPr>
      </p:pic>
      <p:pic>
        <p:nvPicPr>
          <p:cNvPr id="7" name="Picture 6">
            <a:extLst>
              <a:ext uri="{FF2B5EF4-FFF2-40B4-BE49-F238E27FC236}">
                <a16:creationId xmlns:a16="http://schemas.microsoft.com/office/drawing/2014/main" id="{D93EBC1E-0996-465E-A5AF-A49B2BA1A5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4612" y="1556792"/>
            <a:ext cx="2880320" cy="5120569"/>
          </a:xfrm>
          <a:prstGeom prst="rect">
            <a:avLst/>
          </a:prstGeom>
        </p:spPr>
      </p:pic>
      <p:pic>
        <p:nvPicPr>
          <p:cNvPr id="9" name="Picture 8">
            <a:extLst>
              <a:ext uri="{FF2B5EF4-FFF2-40B4-BE49-F238E27FC236}">
                <a16:creationId xmlns:a16="http://schemas.microsoft.com/office/drawing/2014/main" id="{72FC6FD3-60FC-4FA2-80C8-C8652F742A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0076" y="1556792"/>
            <a:ext cx="2880320" cy="5120569"/>
          </a:xfrm>
          <a:prstGeom prst="rect">
            <a:avLst/>
          </a:prstGeom>
        </p:spPr>
      </p:pic>
    </p:spTree>
    <p:extLst>
      <p:ext uri="{BB962C8B-B14F-4D97-AF65-F5344CB8AC3E}">
        <p14:creationId xmlns:p14="http://schemas.microsoft.com/office/powerpoint/2010/main" val="216104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A2E5-3E89-4309-ADD8-B70FD96B543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8B54356-B902-4655-9F59-CFBF6438A06F}"/>
              </a:ext>
            </a:extLst>
          </p:cNvPr>
          <p:cNvSpPr>
            <a:spLocks noGrp="1"/>
          </p:cNvSpPr>
          <p:nvPr>
            <p:ph idx="1"/>
          </p:nvPr>
        </p:nvSpPr>
        <p:spPr/>
        <p:txBody>
          <a:bodyPr/>
          <a:lstStyle/>
          <a:p>
            <a:r>
              <a:rPr lang="en-US" dirty="0"/>
              <a:t>We have proposed handling of Unknown Words Unfortunately, most of the rules for unknown words turned out to give poor results. The optimization of the original tagger was very successful, resulting in a running time almost 15 times faster when using a training corpus of 23000 words. </a:t>
            </a:r>
            <a:endParaRPr lang="en-IN" dirty="0"/>
          </a:p>
          <a:p>
            <a:r>
              <a:rPr lang="en-US" dirty="0"/>
              <a:t>The final result of our work can be summarized in the figures showing the accuracy of the tagger. The resulting accuracy was computed to 95.18 % and 92.94 %, with a closed and open vocabulary respectively. </a:t>
            </a:r>
            <a:endParaRPr lang="en-IN" dirty="0"/>
          </a:p>
          <a:p>
            <a:r>
              <a:rPr lang="en-US" dirty="0"/>
              <a:t>This application is deployed in Microsoft Azure Cloud and achieved client server model for business and research purposes.</a:t>
            </a:r>
            <a:endParaRPr lang="en-IN" dirty="0"/>
          </a:p>
        </p:txBody>
      </p:sp>
    </p:spTree>
    <p:extLst>
      <p:ext uri="{BB962C8B-B14F-4D97-AF65-F5344CB8AC3E}">
        <p14:creationId xmlns:p14="http://schemas.microsoft.com/office/powerpoint/2010/main" val="320820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3E89-A155-4B59-B8C7-594CFBAC6A1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F0B8AFB-FB6F-460A-A5B9-764094CAC1CC}"/>
              </a:ext>
            </a:extLst>
          </p:cNvPr>
          <p:cNvSpPr>
            <a:spLocks noGrp="1"/>
          </p:cNvSpPr>
          <p:nvPr>
            <p:ph idx="1"/>
          </p:nvPr>
        </p:nvSpPr>
        <p:spPr/>
        <p:txBody>
          <a:bodyPr/>
          <a:lstStyle/>
          <a:p>
            <a:r>
              <a:rPr lang="en-IN" dirty="0"/>
              <a:t>Transformation-Based Learning by Christian </a:t>
            </a:r>
            <a:r>
              <a:rPr lang="en-IN" dirty="0" err="1"/>
              <a:t>Siefkes</a:t>
            </a:r>
            <a:r>
              <a:rPr lang="en-IN" dirty="0"/>
              <a:t>. </a:t>
            </a:r>
          </a:p>
          <a:p>
            <a:r>
              <a:rPr lang="en-IN" dirty="0"/>
              <a:t>Brill Tagging on the Micron Automata Processor by Keira Zhou; Jeffrey J. Fox; </a:t>
            </a:r>
            <a:r>
              <a:rPr lang="en-IN" dirty="0" err="1"/>
              <a:t>Ke</a:t>
            </a:r>
            <a:r>
              <a:rPr lang="en-IN" dirty="0"/>
              <a:t> Wang; Donald E. Brown. </a:t>
            </a:r>
          </a:p>
          <a:p>
            <a:r>
              <a:rPr lang="en-IN" dirty="0"/>
              <a:t>Part-of-Speech Tagging Using the Brill Method Maria Larsson and </a:t>
            </a:r>
            <a:r>
              <a:rPr lang="en-IN" dirty="0" err="1"/>
              <a:t>M˚ans</a:t>
            </a:r>
            <a:r>
              <a:rPr lang="en-IN" dirty="0"/>
              <a:t> </a:t>
            </a:r>
            <a:r>
              <a:rPr lang="en-IN" dirty="0" err="1"/>
              <a:t>Norelius</a:t>
            </a:r>
            <a:r>
              <a:rPr lang="en-IN" dirty="0"/>
              <a:t>. • B. Revathi, </a:t>
            </a:r>
            <a:r>
              <a:rPr lang="en-IN" dirty="0" err="1"/>
              <a:t>Dr.</a:t>
            </a:r>
            <a:r>
              <a:rPr lang="en-IN" dirty="0"/>
              <a:t> M. </a:t>
            </a:r>
            <a:r>
              <a:rPr lang="en-IN" dirty="0" err="1"/>
              <a:t>Humera</a:t>
            </a:r>
            <a:r>
              <a:rPr lang="en-IN" dirty="0"/>
              <a:t> Khanam “Hindi To English Part Of Speech Tagger By Using CRF Method”. </a:t>
            </a:r>
          </a:p>
          <a:p>
            <a:r>
              <a:rPr lang="en-IN" dirty="0"/>
              <a:t>Eric Brill. 1995. Transformation-Based </a:t>
            </a:r>
            <a:r>
              <a:rPr lang="en-IN" dirty="0" err="1"/>
              <a:t>ErrorDriven</a:t>
            </a:r>
            <a:r>
              <a:rPr lang="en-IN" dirty="0"/>
              <a:t> Learning and Natural Language Processing: A Case Study in Part-of-Speech Tagging.</a:t>
            </a:r>
          </a:p>
        </p:txBody>
      </p:sp>
    </p:spTree>
    <p:extLst>
      <p:ext uri="{BB962C8B-B14F-4D97-AF65-F5344CB8AC3E}">
        <p14:creationId xmlns:p14="http://schemas.microsoft.com/office/powerpoint/2010/main" val="374039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a:xfrm>
            <a:off x="6886500" y="3502325"/>
            <a:ext cx="4571999" cy="1069675"/>
          </a:xfrm>
        </p:spPr>
        <p:txBody>
          <a:bodyPr/>
          <a:lstStyle/>
          <a:p>
            <a:r>
              <a:rPr lang="en-US" dirty="0"/>
              <a:t>Scan QR code to get project</a:t>
            </a:r>
          </a:p>
        </p:txBody>
      </p:sp>
      <p:pic>
        <p:nvPicPr>
          <p:cNvPr id="4" name="Picture 3" title="Scan to load a project">
            <a:extLst>
              <a:ext uri="{FF2B5EF4-FFF2-40B4-BE49-F238E27FC236}">
                <a16:creationId xmlns:a16="http://schemas.microsoft.com/office/drawing/2014/main" id="{25DEE3A4-5E78-4676-ACE7-4845A2166AA4}"/>
              </a:ext>
            </a:extLst>
          </p:cNvPr>
          <p:cNvPicPr/>
          <p:nvPr/>
        </p:nvPicPr>
        <p:blipFill>
          <a:blip r:embed="rId2">
            <a:extLst>
              <a:ext uri="{28A0092B-C50C-407E-A947-70E740481C1C}">
                <a14:useLocalDpi xmlns:a14="http://schemas.microsoft.com/office/drawing/2010/main" val="0"/>
              </a:ext>
            </a:extLst>
          </a:blip>
          <a:stretch>
            <a:fillRect/>
          </a:stretch>
        </p:blipFill>
        <p:spPr>
          <a:xfrm>
            <a:off x="7606580" y="836763"/>
            <a:ext cx="2427138" cy="2667000"/>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lnSpcReduction="10000"/>
          </a:bodyPr>
          <a:lstStyle/>
          <a:p>
            <a:r>
              <a:rPr lang="en-US" dirty="0"/>
              <a:t>Introduction</a:t>
            </a:r>
          </a:p>
          <a:p>
            <a:r>
              <a:rPr lang="en-US" dirty="0"/>
              <a:t>Abstract</a:t>
            </a:r>
          </a:p>
          <a:p>
            <a:r>
              <a:rPr lang="en-US" dirty="0"/>
              <a:t>Problem statement</a:t>
            </a:r>
          </a:p>
          <a:p>
            <a:r>
              <a:rPr lang="en-US" dirty="0"/>
              <a:t>Problem solution</a:t>
            </a:r>
          </a:p>
          <a:p>
            <a:r>
              <a:rPr lang="en-US" dirty="0"/>
              <a:t>Implementation and design</a:t>
            </a:r>
          </a:p>
          <a:p>
            <a:r>
              <a:rPr lang="en-US" dirty="0"/>
              <a:t>Results</a:t>
            </a:r>
          </a:p>
          <a:p>
            <a:r>
              <a:rPr lang="en-US" dirty="0"/>
              <a:t>Conclusion</a:t>
            </a:r>
          </a:p>
          <a:p>
            <a:r>
              <a:rPr lang="en-US" dirty="0"/>
              <a:t>References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EBE-C1F6-465E-85EF-5CD7315381E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F0B2E9D-C531-4DC9-A72F-86CED2AC8D81}"/>
              </a:ext>
            </a:extLst>
          </p:cNvPr>
          <p:cNvSpPr>
            <a:spLocks noGrp="1"/>
          </p:cNvSpPr>
          <p:nvPr>
            <p:ph idx="1"/>
          </p:nvPr>
        </p:nvSpPr>
        <p:spPr/>
        <p:txBody>
          <a:bodyPr/>
          <a:lstStyle/>
          <a:p>
            <a:r>
              <a:rPr lang="en-IN" dirty="0"/>
              <a:t>The first step in implementing a part-of-speech tagger is to build a lexicon. </a:t>
            </a:r>
          </a:p>
          <a:p>
            <a:r>
              <a:rPr lang="en-IN" dirty="0"/>
              <a:t>• Rule-based tagging and Stochastic tagging. </a:t>
            </a:r>
          </a:p>
          <a:p>
            <a:r>
              <a:rPr lang="en-IN" dirty="0"/>
              <a:t>• The goal is to assign classifications to a set of samples. • There are two components of a transformation: a rewrite rule and a triggering environment. </a:t>
            </a:r>
          </a:p>
          <a:p>
            <a:r>
              <a:rPr lang="en-IN" dirty="0"/>
              <a:t>• Brill’s Learning Algorithm is used in POS tagger.</a:t>
            </a:r>
          </a:p>
        </p:txBody>
      </p:sp>
    </p:spTree>
    <p:extLst>
      <p:ext uri="{BB962C8B-B14F-4D97-AF65-F5344CB8AC3E}">
        <p14:creationId xmlns:p14="http://schemas.microsoft.com/office/powerpoint/2010/main" val="168339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8357387-36CA-4F7A-8B8B-1FB55E622777}"/>
              </a:ext>
            </a:extLst>
          </p:cNvPr>
          <p:cNvSpPr>
            <a:spLocks noGrp="1"/>
          </p:cNvSpPr>
          <p:nvPr>
            <p:ph idx="1"/>
          </p:nvPr>
        </p:nvSpPr>
        <p:spPr/>
        <p:txBody>
          <a:bodyPr/>
          <a:lstStyle/>
          <a:p>
            <a:r>
              <a:rPr lang="en-IN" dirty="0"/>
              <a:t>A part of speech labelling is the measurable depiction which is the procedure of partitioning each word with its grammatical feature kind. The achievement for Swedish strategy is portrayed by this paper in light of Brill Method. Here we are related with the client entered words with their related part of speech which are open in the corpus and furthermore we discover the part of speech of non-exist words by an event of words in an application which are entered by the client. </a:t>
            </a:r>
          </a:p>
          <a:p>
            <a:r>
              <a:rPr lang="en-IN" dirty="0"/>
              <a:t>Our technique is reasonable when the tag of a word is known for certain and is introduced with help and enhance the precision of order by giving a solid secure begin around which to tag.</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E21C-0566-43C5-B068-F21BB8846DF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4DAE2D6-5191-418D-B687-1FE13A2AF67B}"/>
              </a:ext>
            </a:extLst>
          </p:cNvPr>
          <p:cNvSpPr>
            <a:spLocks noGrp="1"/>
          </p:cNvSpPr>
          <p:nvPr>
            <p:ph idx="1"/>
          </p:nvPr>
        </p:nvSpPr>
        <p:spPr/>
        <p:txBody>
          <a:bodyPr/>
          <a:lstStyle/>
          <a:p>
            <a:r>
              <a:rPr lang="en-US" dirty="0"/>
              <a:t>POS tagging also called as grammatical tagging or word-category disambiguation, is the process of marking up a word in a text (corpus) as corresponding to a particular part of speech, based on both its definition and its context i.e., its relationship with adjacent and related words in a phrase, sentence or a paragraph.</a:t>
            </a:r>
            <a:endParaRPr lang="en-IN" dirty="0"/>
          </a:p>
          <a:p>
            <a:endParaRPr lang="en-IN" dirty="0"/>
          </a:p>
        </p:txBody>
      </p:sp>
    </p:spTree>
    <p:extLst>
      <p:ext uri="{BB962C8B-B14F-4D97-AF65-F5344CB8AC3E}">
        <p14:creationId xmlns:p14="http://schemas.microsoft.com/office/powerpoint/2010/main" val="178229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ACD7-4F2A-4995-A87F-BD918D659737}"/>
              </a:ext>
            </a:extLst>
          </p:cNvPr>
          <p:cNvSpPr>
            <a:spLocks noGrp="1"/>
          </p:cNvSpPr>
          <p:nvPr>
            <p:ph type="title"/>
          </p:nvPr>
        </p:nvSpPr>
        <p:spPr/>
        <p:txBody>
          <a:bodyPr/>
          <a:lstStyle/>
          <a:p>
            <a:r>
              <a:rPr lang="en-US" dirty="0"/>
              <a:t>Problem solution</a:t>
            </a:r>
            <a:endParaRPr lang="en-IN" dirty="0"/>
          </a:p>
        </p:txBody>
      </p:sp>
      <p:sp>
        <p:nvSpPr>
          <p:cNvPr id="3" name="Content Placeholder 2">
            <a:extLst>
              <a:ext uri="{FF2B5EF4-FFF2-40B4-BE49-F238E27FC236}">
                <a16:creationId xmlns:a16="http://schemas.microsoft.com/office/drawing/2014/main" id="{00EECDDD-F450-4868-9E2C-4BDBCE1B1660}"/>
              </a:ext>
            </a:extLst>
          </p:cNvPr>
          <p:cNvSpPr>
            <a:spLocks noGrp="1"/>
          </p:cNvSpPr>
          <p:nvPr>
            <p:ph idx="1"/>
          </p:nvPr>
        </p:nvSpPr>
        <p:spPr/>
        <p:txBody>
          <a:bodyPr/>
          <a:lstStyle/>
          <a:p>
            <a:r>
              <a:rPr lang="en-IN" dirty="0"/>
              <a:t>The execution of grammatical form tagger is begun by building a dictionary, wherever the grammatical feature of a word can be found. Tragically many words are questionable and each word will have numerous classiﬁcations. For instance, the word note will be either a thing or a verb. It is the object of the grammatical form tagger to determine these ambiguities, by misusing the setting of the word</a:t>
            </a:r>
          </a:p>
          <a:p>
            <a:r>
              <a:rPr lang="en-US" dirty="0"/>
              <a:t>F</a:t>
            </a:r>
            <a:r>
              <a:rPr lang="en-IN" dirty="0"/>
              <a:t>or that we proposed a pre set of rules and with help of Microsoft cognize services built a robust and unique solution for a problem</a:t>
            </a:r>
          </a:p>
        </p:txBody>
      </p:sp>
    </p:spTree>
    <p:extLst>
      <p:ext uri="{BB962C8B-B14F-4D97-AF65-F5344CB8AC3E}">
        <p14:creationId xmlns:p14="http://schemas.microsoft.com/office/powerpoint/2010/main" val="130880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AD67-EA88-492C-9B98-BC48740C6CED}"/>
              </a:ext>
            </a:extLst>
          </p:cNvPr>
          <p:cNvSpPr>
            <a:spLocks noGrp="1"/>
          </p:cNvSpPr>
          <p:nvPr>
            <p:ph type="title"/>
          </p:nvPr>
        </p:nvSpPr>
        <p:spPr/>
        <p:txBody>
          <a:bodyPr/>
          <a:lstStyle/>
          <a:p>
            <a:r>
              <a:rPr lang="en-US" dirty="0"/>
              <a:t>Implementation and design</a:t>
            </a:r>
            <a:endParaRPr lang="en-IN" dirty="0"/>
          </a:p>
        </p:txBody>
      </p:sp>
      <p:sp>
        <p:nvSpPr>
          <p:cNvPr id="3" name="Content Placeholder 2">
            <a:extLst>
              <a:ext uri="{FF2B5EF4-FFF2-40B4-BE49-F238E27FC236}">
                <a16:creationId xmlns:a16="http://schemas.microsoft.com/office/drawing/2014/main" id="{29566B8B-15D6-416F-B2D7-D297A7D0DFF9}"/>
              </a:ext>
            </a:extLst>
          </p:cNvPr>
          <p:cNvSpPr>
            <a:spLocks noGrp="1"/>
          </p:cNvSpPr>
          <p:nvPr>
            <p:ph idx="1"/>
          </p:nvPr>
        </p:nvSpPr>
        <p:spPr/>
        <p:txBody>
          <a:bodyPr>
            <a:normAutofit fontScale="92500" lnSpcReduction="20000"/>
          </a:bodyPr>
          <a:lstStyle/>
          <a:p>
            <a:pPr lvl="0"/>
            <a:r>
              <a:rPr lang="en-US" dirty="0"/>
              <a:t>Learner</a:t>
            </a:r>
            <a:endParaRPr lang="en-IN" dirty="0"/>
          </a:p>
          <a:p>
            <a:pPr lvl="0"/>
            <a:r>
              <a:rPr lang="en-US" dirty="0"/>
              <a:t>Contextual </a:t>
            </a:r>
            <a:r>
              <a:rPr lang="en-US" dirty="0" err="1"/>
              <a:t>RuleLearner</a:t>
            </a:r>
            <a:endParaRPr lang="en-IN" dirty="0"/>
          </a:p>
          <a:p>
            <a:pPr lvl="0"/>
            <a:r>
              <a:rPr lang="en-US" dirty="0"/>
              <a:t>Unknown word </a:t>
            </a:r>
            <a:r>
              <a:rPr lang="en-US" dirty="0" err="1"/>
              <a:t>RuleLearner</a:t>
            </a:r>
            <a:endParaRPr lang="en-IN" dirty="0"/>
          </a:p>
          <a:p>
            <a:pPr lvl="0"/>
            <a:r>
              <a:rPr lang="en-US" dirty="0"/>
              <a:t>Rule</a:t>
            </a:r>
            <a:endParaRPr lang="en-IN" dirty="0"/>
          </a:p>
          <a:p>
            <a:pPr lvl="0"/>
            <a:r>
              <a:rPr lang="en-US" dirty="0" err="1"/>
              <a:t>CorpusReader</a:t>
            </a:r>
            <a:endParaRPr lang="en-IN" dirty="0"/>
          </a:p>
          <a:p>
            <a:pPr lvl="0"/>
            <a:r>
              <a:rPr lang="en-US" dirty="0"/>
              <a:t>Tagger</a:t>
            </a:r>
            <a:endParaRPr lang="en-IN" dirty="0"/>
          </a:p>
          <a:p>
            <a:pPr lvl="0"/>
            <a:r>
              <a:rPr lang="en-US" dirty="0"/>
              <a:t>Tokenizer</a:t>
            </a:r>
            <a:endParaRPr lang="en-IN" dirty="0"/>
          </a:p>
          <a:p>
            <a:pPr lvl="0"/>
            <a:r>
              <a:rPr lang="en-US" dirty="0"/>
              <a:t>Word Dictionary</a:t>
            </a:r>
            <a:endParaRPr lang="en-IN" dirty="0"/>
          </a:p>
          <a:p>
            <a:pPr lvl="0"/>
            <a:r>
              <a:rPr lang="en-US" dirty="0"/>
              <a:t>Tag Dictionary</a:t>
            </a:r>
            <a:endParaRPr lang="en-IN" dirty="0"/>
          </a:p>
        </p:txBody>
      </p:sp>
    </p:spTree>
    <p:extLst>
      <p:ext uri="{BB962C8B-B14F-4D97-AF65-F5344CB8AC3E}">
        <p14:creationId xmlns:p14="http://schemas.microsoft.com/office/powerpoint/2010/main" val="36512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1BD3-5B49-4ABF-8D9B-2D5A65A8A3B6}"/>
              </a:ext>
            </a:extLst>
          </p:cNvPr>
          <p:cNvSpPr>
            <a:spLocks noGrp="1"/>
          </p:cNvSpPr>
          <p:nvPr>
            <p:ph type="title"/>
          </p:nvPr>
        </p:nvSpPr>
        <p:spPr/>
        <p:txBody>
          <a:bodyPr/>
          <a:lstStyle/>
          <a:p>
            <a:r>
              <a:rPr lang="en-US" dirty="0"/>
              <a:t>Block diagram</a:t>
            </a:r>
            <a:endParaRPr lang="en-IN" dirty="0"/>
          </a:p>
        </p:txBody>
      </p:sp>
      <p:pic>
        <p:nvPicPr>
          <p:cNvPr id="7" name="Content Placeholder 6">
            <a:extLst>
              <a:ext uri="{FF2B5EF4-FFF2-40B4-BE49-F238E27FC236}">
                <a16:creationId xmlns:a16="http://schemas.microsoft.com/office/drawing/2014/main" id="{7EF47A6B-38E1-495B-BFAC-256BA17CA1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4" y="1905000"/>
            <a:ext cx="9143998" cy="4548336"/>
          </a:xfrm>
          <a:prstGeom prst="rect">
            <a:avLst/>
          </a:prstGeom>
          <a:noFill/>
        </p:spPr>
      </p:pic>
    </p:spTree>
    <p:extLst>
      <p:ext uri="{BB962C8B-B14F-4D97-AF65-F5344CB8AC3E}">
        <p14:creationId xmlns:p14="http://schemas.microsoft.com/office/powerpoint/2010/main" val="27504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C8CB-8D70-4AAD-AFC3-74B3EC8D75A5}"/>
              </a:ext>
            </a:extLst>
          </p:cNvPr>
          <p:cNvSpPr>
            <a:spLocks noGrp="1"/>
          </p:cNvSpPr>
          <p:nvPr>
            <p:ph type="title"/>
          </p:nvPr>
        </p:nvSpPr>
        <p:spPr>
          <a:xfrm>
            <a:off x="1522414" y="274638"/>
            <a:ext cx="9684566" cy="1020762"/>
          </a:xfrm>
        </p:spPr>
        <p:txBody>
          <a:bodyPr/>
          <a:lstStyle/>
          <a:p>
            <a:r>
              <a:rPr lang="en-IN" dirty="0"/>
              <a:t>Pseudo code for Brill’s learning algorithm</a:t>
            </a:r>
          </a:p>
        </p:txBody>
      </p:sp>
      <p:sp>
        <p:nvSpPr>
          <p:cNvPr id="3" name="Content Placeholder 2">
            <a:extLst>
              <a:ext uri="{FF2B5EF4-FFF2-40B4-BE49-F238E27FC236}">
                <a16:creationId xmlns:a16="http://schemas.microsoft.com/office/drawing/2014/main" id="{7BEC7262-3DF5-4F57-9A65-D86906644609}"/>
              </a:ext>
            </a:extLst>
          </p:cNvPr>
          <p:cNvSpPr>
            <a:spLocks noGrp="1"/>
          </p:cNvSpPr>
          <p:nvPr>
            <p:ph idx="1"/>
          </p:nvPr>
        </p:nvSpPr>
        <p:spPr/>
        <p:txBody>
          <a:bodyPr/>
          <a:lstStyle/>
          <a:p>
            <a:pPr marL="0" indent="0">
              <a:buNone/>
            </a:pPr>
            <a:r>
              <a:rPr lang="en-US" dirty="0"/>
              <a:t>While (</a:t>
            </a:r>
            <a:r>
              <a:rPr lang="en-US" dirty="0" err="1"/>
              <a:t>nbr</a:t>
            </a:r>
            <a:r>
              <a:rPr lang="en-US" dirty="0"/>
              <a:t> of errors&gt; threshold) </a:t>
            </a:r>
            <a:endParaRPr lang="en-IN" dirty="0"/>
          </a:p>
          <a:p>
            <a:pPr marL="274320" lvl="1" indent="0">
              <a:buNone/>
            </a:pPr>
            <a:r>
              <a:rPr lang="en-US" dirty="0"/>
              <a:t>for (each error) </a:t>
            </a:r>
            <a:endParaRPr lang="en-IN" dirty="0"/>
          </a:p>
          <a:p>
            <a:pPr marL="502920" lvl="2" indent="0">
              <a:buNone/>
            </a:pPr>
            <a:r>
              <a:rPr lang="en-US" dirty="0"/>
              <a:t>for (each rule r correcting the error) </a:t>
            </a:r>
            <a:endParaRPr lang="en-IN" dirty="0"/>
          </a:p>
          <a:p>
            <a:pPr marL="502920" lvl="2" indent="0">
              <a:buNone/>
            </a:pPr>
            <a:r>
              <a:rPr lang="en-US" dirty="0"/>
              <a:t>good(r) = </a:t>
            </a:r>
            <a:r>
              <a:rPr lang="en-US" dirty="0" err="1"/>
              <a:t>nbr</a:t>
            </a:r>
            <a:r>
              <a:rPr lang="en-US" dirty="0"/>
              <a:t> of good transformations </a:t>
            </a:r>
            <a:endParaRPr lang="en-IN" dirty="0"/>
          </a:p>
          <a:p>
            <a:pPr marL="502920" lvl="2" indent="0">
              <a:buNone/>
            </a:pPr>
            <a:r>
              <a:rPr lang="en-US" dirty="0"/>
              <a:t>bad(r) = </a:t>
            </a:r>
            <a:r>
              <a:rPr lang="en-US" dirty="0" err="1"/>
              <a:t>nbr</a:t>
            </a:r>
            <a:r>
              <a:rPr lang="en-US" dirty="0"/>
              <a:t> of bad transformations </a:t>
            </a:r>
            <a:endParaRPr lang="en-IN" dirty="0"/>
          </a:p>
          <a:p>
            <a:pPr marL="502920" lvl="2" indent="0">
              <a:buNone/>
            </a:pPr>
            <a:r>
              <a:rPr lang="en-US" dirty="0"/>
              <a:t>score(r) = good(r) - bad(r) </a:t>
            </a:r>
            <a:endParaRPr lang="en-IN" dirty="0"/>
          </a:p>
          <a:p>
            <a:pPr marL="274320" lvl="1" indent="0">
              <a:buNone/>
            </a:pPr>
            <a:r>
              <a:rPr lang="en-US" dirty="0"/>
              <a:t>Apply the rule with highest score and append it to the rule list</a:t>
            </a:r>
            <a:endParaRPr lang="en-IN" dirty="0"/>
          </a:p>
          <a:p>
            <a:pPr marL="0" indent="0">
              <a:buNone/>
            </a:pPr>
            <a:r>
              <a:rPr lang="en-US" dirty="0"/>
              <a:t>*</a:t>
            </a:r>
            <a:r>
              <a:rPr lang="en-US" dirty="0" err="1"/>
              <a:t>nbr</a:t>
            </a:r>
            <a:r>
              <a:rPr lang="en-US" dirty="0"/>
              <a:t> = number</a:t>
            </a:r>
            <a:endParaRPr lang="en-IN" dirty="0"/>
          </a:p>
        </p:txBody>
      </p:sp>
    </p:spTree>
    <p:extLst>
      <p:ext uri="{BB962C8B-B14F-4D97-AF65-F5344CB8AC3E}">
        <p14:creationId xmlns:p14="http://schemas.microsoft.com/office/powerpoint/2010/main" val="46629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102</TotalTime>
  <Words>983</Words>
  <Application>Microsoft Office PowerPoint</Application>
  <PresentationFormat>Custom</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Consolas</vt:lpstr>
      <vt:lpstr>Corbel</vt:lpstr>
      <vt:lpstr>Chalkboard 16x9</vt:lpstr>
      <vt:lpstr>Part of Speech Tagger - English </vt:lpstr>
      <vt:lpstr>Introduction</vt:lpstr>
      <vt:lpstr>Introduction</vt:lpstr>
      <vt:lpstr>Abstract</vt:lpstr>
      <vt:lpstr>Problem statement</vt:lpstr>
      <vt:lpstr>Problem solution</vt:lpstr>
      <vt:lpstr>Implementation and design</vt:lpstr>
      <vt:lpstr>Block diagram</vt:lpstr>
      <vt:lpstr>Pseudo code for Brill’s learning algorithm</vt:lpstr>
      <vt:lpstr>The contextual transformation template</vt:lpstr>
      <vt:lpstr>Continue</vt:lpstr>
      <vt:lpstr>Results</vt:lpstr>
      <vt:lpstr>Continue</vt:lpstr>
      <vt:lpstr>Output Screen</vt:lpstr>
      <vt:lpstr>Mobile App</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of Speech Tagger - English</dc:title>
  <dc:creator>simeon prasanth</dc:creator>
  <cp:lastModifiedBy>simeon prasanth</cp:lastModifiedBy>
  <cp:revision>10</cp:revision>
  <dcterms:created xsi:type="dcterms:W3CDTF">2018-04-13T15:22:38Z</dcterms:created>
  <dcterms:modified xsi:type="dcterms:W3CDTF">2018-04-18T02:49:51Z</dcterms:modified>
</cp:coreProperties>
</file>