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17A2-645A-0682-683A-337148C7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E4BF-7066-3A84-F368-75F77694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9571-635A-C672-3EC9-C5DB62AB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BDC5-2D32-4813-BD9D-8FE95F32CDB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E4BF-48AE-1F4B-AEA8-A1E7E70C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4D03-9663-AD37-B189-75DED548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A109-C8FE-46F4-95AD-104CFDCC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44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4A15-258C-3135-46AD-0F62CE79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5A4D9-74D2-6991-A738-BC77137A9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296F6-5FCF-D644-8593-3BFBDE35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BDC5-2D32-4813-BD9D-8FE95F32CDB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76B6-BB48-B1F7-1EE0-9BA2EE37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333A-28D2-0A31-13D9-943B9E04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A109-C8FE-46F4-95AD-104CFDCC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2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EA585-02C4-88F2-2865-B81CD9AE6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0039B-83F3-C4AF-DD4A-464E18C6D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E1903-7A65-0D4E-9993-77590223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BDC5-2D32-4813-BD9D-8FE95F32CDB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4BC67-68B5-B9BD-836A-17AE0FD9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F06AB-E3E1-2BC8-8C50-A0BC616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A109-C8FE-46F4-95AD-104CFDCC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9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D7CD-6047-F221-7422-D25121B82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BE8B-BADC-A9C7-9A6C-F351486CF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1073-EF1B-20ED-7388-4CE59539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BDC5-2D32-4813-BD9D-8FE95F32CDB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9617F-43C7-A0C9-AE96-2E9FA241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0718-9ADC-16F0-80B5-45369414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A109-C8FE-46F4-95AD-104CFDCC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07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562-86ED-781B-9BFD-121055FC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BA603-9084-A2A0-55B8-638B047EB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B10A-B49B-9889-84DB-FB1502C0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BDC5-2D32-4813-BD9D-8FE95F32CDB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CB469-195D-5A3A-BF34-19CE48D1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0281A-6964-2686-3540-98A25E5E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A109-C8FE-46F4-95AD-104CFDCC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45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5F6-0C71-46E4-5181-95603E81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67BE-E610-BBFD-CAB4-F0225569C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A66CF-9C87-08B7-F412-930483435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98575-B887-D768-225B-A3A3CC07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BDC5-2D32-4813-BD9D-8FE95F32CDB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EBA3A-7B30-47D9-CBC4-C3949BA2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D2FED-17EC-8F24-FE9E-7A3C9E3F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A109-C8FE-46F4-95AD-104CFDCC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59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3B66-418F-5BF1-5762-20E57812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FF9EE-709A-4393-038A-70037538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686FA-2D8D-A952-D56A-15E5540DE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44489-9FB1-3133-5686-F949CE397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89D12-5F4F-B8AF-D7F7-69F7B6E5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27177-9EAB-93B4-6DBD-A2F65BC2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BDC5-2D32-4813-BD9D-8FE95F32CDB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D843B-EF1A-EC52-30F6-ABE39B67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6F36F-EF94-77D5-8A5F-74797944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A109-C8FE-46F4-95AD-104CFDCC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65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969B-85AC-61D8-CFCF-B8B42820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DB59B-52DF-CD9B-861E-F04D6A92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BDC5-2D32-4813-BD9D-8FE95F32CDB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717E4-B412-5B2C-726C-DB5B088C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1FA7E-9D4D-9D73-2FBE-B78331B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A109-C8FE-46F4-95AD-104CFDCC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62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53368-26AD-BEDB-0B2D-C77B952E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BDC5-2D32-4813-BD9D-8FE95F32CDB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9422A-336A-90DE-89E5-5D639AF1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FEAF7-A2D5-220E-B25C-0D5DBAA6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A109-C8FE-46F4-95AD-104CFDCC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7B2F-CBA3-5DDB-BA42-22FBAC95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DC15E-C402-45E2-C03E-E85B095F8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06623-8EEE-0D86-7929-DE46216D7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35D69-EAC3-8EB7-E54F-272E384E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BDC5-2D32-4813-BD9D-8FE95F32CDB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86EBE-0C20-28B1-15BC-A2F944A6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F8B0B-7168-35F5-8FBB-282BB25F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A109-C8FE-46F4-95AD-104CFDCC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81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188-29F9-BECB-A3A4-39025F2D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788F1-2EBE-B4BC-F063-67091B310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01D5B-9F9D-7EFB-2C4A-2D3DABCA9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95331-520D-709E-B816-4D5B755C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BDC5-2D32-4813-BD9D-8FE95F32CDB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AF4D2-A00B-B620-DE6E-CF72A0B6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9808A-5C30-5401-472C-483237C9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0A109-C8FE-46F4-95AD-104CFDCC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44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B53E3-AEFD-80EC-33A6-1C28F2EA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FF797-2A7C-B60F-1FE9-BDF14996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6C029-7C19-A2FC-6747-B80037DA6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BDC5-2D32-4813-BD9D-8FE95F32CDBC}" type="datetimeFigureOut">
              <a:rPr lang="en-GB" smtClean="0"/>
              <a:t>14/03/2023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A2203-4FF0-3D4D-B244-571F6CB53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470E-9DBB-9B15-661A-A9E37D292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0A109-C8FE-46F4-95AD-104CFDCC9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8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8AC7-5282-4ED7-BA23-5805B6956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REPL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DB990-57EA-1D1A-281C-766CB0E76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Read Eval Print 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and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 Loop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79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3718-FC0A-2C0D-7980-59DFA193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Node.js REPL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2FFC-A7A4-28C2-7A94-F1363DBF0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4400" b="0" i="0" dirty="0">
                <a:solidFill>
                  <a:srgbClr val="333333"/>
                </a:solidFill>
                <a:effectLst/>
                <a:latin typeface="inter-regular"/>
              </a:rPr>
              <a:t>The term REPL stands for </a:t>
            </a:r>
            <a:r>
              <a:rPr lang="en-GB" sz="4400" b="1" i="0" dirty="0">
                <a:solidFill>
                  <a:srgbClr val="333333"/>
                </a:solidFill>
                <a:effectLst/>
                <a:latin typeface="inter-bold"/>
              </a:rPr>
              <a:t>Read Eval Print </a:t>
            </a:r>
            <a:r>
              <a:rPr lang="en-GB" sz="4400" b="0" i="0" dirty="0">
                <a:solidFill>
                  <a:srgbClr val="333333"/>
                </a:solidFill>
                <a:effectLst/>
                <a:latin typeface="inter-regular"/>
              </a:rPr>
              <a:t>and</a:t>
            </a:r>
            <a:r>
              <a:rPr lang="en-GB" sz="4400" b="1" i="0" dirty="0">
                <a:solidFill>
                  <a:srgbClr val="333333"/>
                </a:solidFill>
                <a:effectLst/>
                <a:latin typeface="inter-bold"/>
              </a:rPr>
              <a:t> Loop</a:t>
            </a:r>
            <a:r>
              <a:rPr lang="en-GB" sz="4400" b="0" i="0" dirty="0">
                <a:solidFill>
                  <a:srgbClr val="333333"/>
                </a:solidFill>
                <a:effectLst/>
                <a:latin typeface="inter-regular"/>
              </a:rPr>
              <a:t>. It specifies a computer environment like a window console or a Unix/Linux shell where you can enter the commands and the system responds with an output in an interactive mode.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06548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6F2C-F29B-C601-CDDF-B2149ECC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REPL Environment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4CD0-C002-AD85-E5C3-1D0957F6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The Node.js or node come bundled with REPL environment. Each part of the REPL environment has a specific work.</a:t>
            </a:r>
          </a:p>
          <a:p>
            <a:pPr algn="just"/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Read: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It reads user's input; parse the input into JavaScript data-structure and stores in memory.</a:t>
            </a:r>
          </a:p>
          <a:p>
            <a:pPr algn="just"/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Eval: 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It takes and evaluates the data structure.</a:t>
            </a:r>
          </a:p>
          <a:p>
            <a:pPr algn="just"/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Print: 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It prints the result.</a:t>
            </a:r>
          </a:p>
          <a:p>
            <a:pPr algn="just"/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Loop: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It loops the above command until user press ctrl-c twice.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53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6906-CA4B-575D-D9D9-3CA8F53E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How to start REPL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CD9C-8024-3616-30E7-D7163879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You can start REPL by simply running "node" on the command prompt.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You can execute various mathematical operations on REPL Node.js command prompt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02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7FF3-05F9-70C9-9826-6DB2814B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Node.js Simple expressions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E7B9-012F-22E6-70D2-1AC4596DE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After starting REPL node command prompt put any mathematical expression: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Example1: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10+20-5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25  </a:t>
            </a:r>
          </a:p>
          <a:p>
            <a:pPr marL="0" indent="0" algn="just">
              <a:buNone/>
            </a:pPr>
            <a:endParaRPr lang="en-GB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Example2: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10+12 + (5*4)/7  </a:t>
            </a:r>
          </a:p>
          <a:p>
            <a:pPr marL="0" indent="0" algn="just">
              <a:buNone/>
            </a:pPr>
            <a:endParaRPr lang="en-GB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47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F169-643D-31FE-AB69-7FC22E72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>
                <a:solidFill>
                  <a:srgbClr val="610B38"/>
                </a:solidFill>
                <a:effectLst/>
                <a:latin typeface="erdana"/>
              </a:rPr>
              <a:t>Using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1481-3F29-2045-8B40-49CE55357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Variables are used to store values and print later. If you don't use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var 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keyword then value is stored in the variable and printed whereas if </a:t>
            </a:r>
            <a:r>
              <a:rPr lang="en-GB" b="1" i="0" dirty="0">
                <a:solidFill>
                  <a:srgbClr val="333333"/>
                </a:solidFill>
                <a:effectLst/>
                <a:latin typeface="inter-bold"/>
              </a:rPr>
              <a:t>var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keyword is used then value is stored but not printed. You can print variables using console.log().</a:t>
            </a:r>
          </a:p>
          <a:p>
            <a:pPr marL="0" indent="0">
              <a:buNone/>
            </a:pPr>
            <a:r>
              <a:rPr lang="en-GB" dirty="0">
                <a:solidFill>
                  <a:srgbClr val="333333"/>
                </a:solidFill>
                <a:latin typeface="inter-regular"/>
              </a:rPr>
              <a:t>Example1: a=30</a:t>
            </a:r>
          </a:p>
          <a:p>
            <a:pPr marL="0" indent="0">
              <a:buNone/>
            </a:pPr>
            <a:r>
              <a:rPr lang="en-GB" dirty="0">
                <a:solidFill>
                  <a:srgbClr val="333333"/>
                </a:solidFill>
                <a:latin typeface="inter-regular"/>
              </a:rPr>
              <a:t>30</a:t>
            </a:r>
          </a:p>
          <a:p>
            <a:pPr marL="0" indent="0">
              <a:buNone/>
            </a:pPr>
            <a:r>
              <a:rPr lang="en-GB" dirty="0">
                <a:solidFill>
                  <a:srgbClr val="333333"/>
                </a:solidFill>
                <a:latin typeface="inter-regular"/>
              </a:rPr>
              <a:t>Example2: var b= 50</a:t>
            </a:r>
          </a:p>
          <a:p>
            <a:pPr marL="0" indent="0">
              <a:buNone/>
            </a:pPr>
            <a:r>
              <a:rPr lang="en-GB" dirty="0">
                <a:solidFill>
                  <a:srgbClr val="333333"/>
                </a:solidFill>
                <a:latin typeface="inter-regular"/>
              </a:rPr>
              <a:t>Undefined</a:t>
            </a:r>
          </a:p>
          <a:p>
            <a:pPr marL="0" indent="0">
              <a:buNone/>
            </a:pPr>
            <a:r>
              <a:rPr lang="en-GB" dirty="0">
                <a:solidFill>
                  <a:srgbClr val="333333"/>
                </a:solidFill>
                <a:latin typeface="inter-regular"/>
              </a:rPr>
              <a:t>Example3: </a:t>
            </a:r>
            <a:r>
              <a:rPr lang="en-GB" dirty="0" err="1">
                <a:solidFill>
                  <a:srgbClr val="333333"/>
                </a:solidFill>
                <a:latin typeface="inter-regular"/>
              </a:rPr>
              <a:t>a+b</a:t>
            </a:r>
            <a:endParaRPr lang="en-GB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r>
              <a:rPr lang="en-GB" dirty="0">
                <a:solidFill>
                  <a:srgbClr val="333333"/>
                </a:solidFill>
                <a:latin typeface="inter-regular"/>
              </a:rPr>
              <a:t>80</a:t>
            </a:r>
          </a:p>
          <a:p>
            <a:pPr marL="0" indent="0">
              <a:buNone/>
            </a:pPr>
            <a:r>
              <a:rPr lang="en-GB" dirty="0">
                <a:solidFill>
                  <a:srgbClr val="333333"/>
                </a:solidFill>
                <a:latin typeface="inter-regular"/>
              </a:rPr>
              <a:t>Example4: console.log(“Hello”)</a:t>
            </a:r>
          </a:p>
          <a:p>
            <a:pPr marL="0" indent="0">
              <a:buNone/>
            </a:pPr>
            <a:r>
              <a:rPr lang="en-GB" dirty="0">
                <a:solidFill>
                  <a:srgbClr val="333333"/>
                </a:solidFill>
                <a:latin typeface="inter-regular"/>
              </a:rPr>
              <a:t>Hello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10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859C-8671-066C-897A-36078686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610B38"/>
                </a:solidFill>
                <a:effectLst/>
                <a:latin typeface="erdana"/>
              </a:rPr>
              <a:t>Node.js Multiline expressions</a:t>
            </a:r>
            <a:br>
              <a:rPr lang="en-GB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20E4-ACB3-B43E-97FD-C8988549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Node REPL supports multiline expressions like JavaScript. See the following do-while loop example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var </a:t>
            </a:r>
            <a:r>
              <a:rPr lang="en-GB" b="0" i="0" dirty="0">
                <a:solidFill>
                  <a:srgbClr val="FF0000"/>
                </a:solidFill>
                <a:effectLst/>
                <a:latin typeface="inter-regular"/>
              </a:rPr>
              <a:t>x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GB" b="0" i="0" dirty="0">
                <a:solidFill>
                  <a:srgbClr val="0000FF"/>
                </a:solidFill>
                <a:effectLst/>
                <a:latin typeface="inter-regular"/>
              </a:rPr>
              <a:t>0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undefined  </a:t>
            </a:r>
          </a:p>
          <a:p>
            <a:pPr marL="0" indent="0" algn="just">
              <a:buNone/>
            </a:pP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do {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... x++;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... console.log("x: " + x);  </a:t>
            </a:r>
          </a:p>
          <a:p>
            <a:pPr marL="0" indent="0" algn="just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... } while ( x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&lt;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GB" b="1" i="0" dirty="0">
                <a:solidFill>
                  <a:srgbClr val="006699"/>
                </a:solidFill>
                <a:effectLst/>
                <a:latin typeface="inter-regular"/>
              </a:rPr>
              <a:t>10</a:t>
            </a:r>
            <a:r>
              <a:rPr lang="en-GB" b="0" i="0" dirty="0">
                <a:solidFill>
                  <a:srgbClr val="000000"/>
                </a:solidFill>
                <a:effectLst/>
                <a:latin typeface="inter-regular"/>
              </a:rPr>
              <a:t> );  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35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A3B4-698F-88C1-13CE-DBFD9525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0" i="0" dirty="0">
                <a:solidFill>
                  <a:srgbClr val="610B38"/>
                </a:solidFill>
                <a:effectLst/>
                <a:latin typeface="erdana"/>
              </a:rPr>
              <a:t>Node.js REPL Commands</a:t>
            </a:r>
            <a:br>
              <a:rPr lang="en-GB" sz="3600" b="0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GB" sz="3600" dirty="0"/>
            </a:br>
            <a:endParaRPr lang="en-GB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6AF70B-C8DF-40BB-59EE-4E581BF97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213851"/>
              </p:ext>
            </p:extLst>
          </p:nvPr>
        </p:nvGraphicFramePr>
        <p:xfrm>
          <a:off x="744715" y="734182"/>
          <a:ext cx="11199046" cy="6521365"/>
        </p:xfrm>
        <a:graphic>
          <a:graphicData uri="http://schemas.openxmlformats.org/drawingml/2006/table">
            <a:tbl>
              <a:tblPr/>
              <a:tblGrid>
                <a:gridCol w="5599523">
                  <a:extLst>
                    <a:ext uri="{9D8B030D-6E8A-4147-A177-3AD203B41FA5}">
                      <a16:colId xmlns:a16="http://schemas.microsoft.com/office/drawing/2014/main" val="603173526"/>
                    </a:ext>
                  </a:extLst>
                </a:gridCol>
                <a:gridCol w="5599523">
                  <a:extLst>
                    <a:ext uri="{9D8B030D-6E8A-4147-A177-3AD203B41FA5}">
                      <a16:colId xmlns:a16="http://schemas.microsoft.com/office/drawing/2014/main" val="2020044635"/>
                    </a:ext>
                  </a:extLst>
                </a:gridCol>
              </a:tblGrid>
              <a:tr h="366569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Commands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Description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84542"/>
                  </a:ext>
                </a:extLst>
              </a:tr>
              <a:tr h="668909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ctrl + c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terminate the current command.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766842"/>
                  </a:ext>
                </a:extLst>
              </a:tr>
              <a:tr h="366569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ctrl + c twice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terminates the node repl.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502430"/>
                  </a:ext>
                </a:extLst>
              </a:tr>
              <a:tr h="366569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ctrl + d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terminates the node repl.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142991"/>
                  </a:ext>
                </a:extLst>
              </a:tr>
              <a:tr h="668909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up/down keys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see command history and modify previous commands.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11207"/>
                  </a:ext>
                </a:extLst>
              </a:tr>
              <a:tr h="366569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tab keys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specifies the list of current command.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377768"/>
                  </a:ext>
                </a:extLst>
              </a:tr>
              <a:tr h="366569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.help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specifies the list of all commands.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014618"/>
                  </a:ext>
                </a:extLst>
              </a:tr>
              <a:tr h="668909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.break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exit from multi-line expressions.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73677"/>
                  </a:ext>
                </a:extLst>
              </a:tr>
              <a:tr h="668909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.clear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exit from multi-line expressions.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70685"/>
                  </a:ext>
                </a:extLst>
              </a:tr>
              <a:tr h="538571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.save filename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saves current node repl session to a file.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415929"/>
                  </a:ext>
                </a:extLst>
              </a:tr>
              <a:tr h="668909"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.load filename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GB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load file content in current node </a:t>
                      </a:r>
                      <a:r>
                        <a:rPr lang="en-GB" sz="2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repl</a:t>
                      </a:r>
                      <a:r>
                        <a:rPr lang="en-GB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session.</a:t>
                      </a:r>
                    </a:p>
                  </a:txBody>
                  <a:tcPr marL="38851" marR="38851" marT="38851" marB="3885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59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6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450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erdana</vt:lpstr>
      <vt:lpstr>inter-bold</vt:lpstr>
      <vt:lpstr>inter-regular</vt:lpstr>
      <vt:lpstr>Office Theme</vt:lpstr>
      <vt:lpstr>REPL </vt:lpstr>
      <vt:lpstr>Node.js REPL </vt:lpstr>
      <vt:lpstr>REPL Environment </vt:lpstr>
      <vt:lpstr>How to start REPL </vt:lpstr>
      <vt:lpstr>Node.js Simple expressions </vt:lpstr>
      <vt:lpstr>Using variable</vt:lpstr>
      <vt:lpstr>Node.js Multiline expressions </vt:lpstr>
      <vt:lpstr>Node.js REPL Commands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 </dc:title>
  <dc:creator>J.Sadana</dc:creator>
  <cp:lastModifiedBy>J.Sadana</cp:lastModifiedBy>
  <cp:revision>3</cp:revision>
  <dcterms:created xsi:type="dcterms:W3CDTF">2023-03-14T04:05:18Z</dcterms:created>
  <dcterms:modified xsi:type="dcterms:W3CDTF">2023-03-14T04:19:21Z</dcterms:modified>
</cp:coreProperties>
</file>