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2" r:id="rId5"/>
    <p:sldId id="271" r:id="rId6"/>
    <p:sldId id="269" r:id="rId7"/>
    <p:sldId id="270" r:id="rId8"/>
    <p:sldId id="256" r:id="rId9"/>
    <p:sldId id="257" r:id="rId10"/>
    <p:sldId id="258" r:id="rId11"/>
    <p:sldId id="259" r:id="rId12"/>
    <p:sldId id="260" r:id="rId13"/>
    <p:sldId id="273" r:id="rId14"/>
    <p:sldId id="274" r:id="rId15"/>
    <p:sldId id="261" r:id="rId16"/>
    <p:sldId id="264" r:id="rId17"/>
    <p:sldId id="262" r:id="rId18"/>
    <p:sldId id="263" r:id="rId19"/>
    <p:sldId id="265" r:id="rId20"/>
    <p:sldId id="266" r:id="rId21"/>
    <p:sldId id="267" r:id="rId22"/>
    <p:sldId id="268"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1FD0DA-1280-4BC9-8E18-3BD6DED0B401}" v="94" dt="2023-01-03T17:11:40.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8B0E-CBA6-F676-0095-1B8FE871F9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FBC433-5620-BB93-F7CA-9F8D08BCC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A8B38C-6D53-ED44-A7B0-FF6E8B6C1EF5}"/>
              </a:ext>
            </a:extLst>
          </p:cNvPr>
          <p:cNvSpPr>
            <a:spLocks noGrp="1"/>
          </p:cNvSpPr>
          <p:nvPr>
            <p:ph type="dt" sz="half" idx="10"/>
          </p:nvPr>
        </p:nvSpPr>
        <p:spPr/>
        <p:txBody>
          <a:bodyPr/>
          <a:lstStyle/>
          <a:p>
            <a:fld id="{D2732142-DC3C-4271-B2D2-9DEF5763FD3F}" type="datetimeFigureOut">
              <a:rPr lang="en-IN" smtClean="0"/>
              <a:t>04-01-2023</a:t>
            </a:fld>
            <a:endParaRPr lang="en-IN"/>
          </a:p>
        </p:txBody>
      </p:sp>
      <p:sp>
        <p:nvSpPr>
          <p:cNvPr id="5" name="Footer Placeholder 4">
            <a:extLst>
              <a:ext uri="{FF2B5EF4-FFF2-40B4-BE49-F238E27FC236}">
                <a16:creationId xmlns:a16="http://schemas.microsoft.com/office/drawing/2014/main" id="{13490F0F-ADFB-DB76-81D6-0F04E87688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BC04D-40C2-55DC-DC99-01BE2861BB45}"/>
              </a:ext>
            </a:extLst>
          </p:cNvPr>
          <p:cNvSpPr>
            <a:spLocks noGrp="1"/>
          </p:cNvSpPr>
          <p:nvPr>
            <p:ph type="sldNum" sz="quarter" idx="12"/>
          </p:nvPr>
        </p:nvSpPr>
        <p:spPr/>
        <p:txBody>
          <a:bodyPr/>
          <a:lstStyle/>
          <a:p>
            <a:fld id="{45197406-F7BB-474B-B358-6A9A70D1EBB4}" type="slidenum">
              <a:rPr lang="en-IN" smtClean="0"/>
              <a:t>‹#›</a:t>
            </a:fld>
            <a:endParaRPr lang="en-IN"/>
          </a:p>
        </p:txBody>
      </p:sp>
    </p:spTree>
    <p:extLst>
      <p:ext uri="{BB962C8B-B14F-4D97-AF65-F5344CB8AC3E}">
        <p14:creationId xmlns:p14="http://schemas.microsoft.com/office/powerpoint/2010/main" val="168480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20F4-6C88-1383-A7FE-53D221DA53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6C40F6-2CB2-DAF3-2904-B638A45728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AE39F3-DA88-185E-9EB6-3927D7153C35}"/>
              </a:ext>
            </a:extLst>
          </p:cNvPr>
          <p:cNvSpPr>
            <a:spLocks noGrp="1"/>
          </p:cNvSpPr>
          <p:nvPr>
            <p:ph type="dt" sz="half" idx="10"/>
          </p:nvPr>
        </p:nvSpPr>
        <p:spPr/>
        <p:txBody>
          <a:bodyPr/>
          <a:lstStyle/>
          <a:p>
            <a:fld id="{D2732142-DC3C-4271-B2D2-9DEF5763FD3F}" type="datetimeFigureOut">
              <a:rPr lang="en-IN" smtClean="0"/>
              <a:t>04-01-2023</a:t>
            </a:fld>
            <a:endParaRPr lang="en-IN"/>
          </a:p>
        </p:txBody>
      </p:sp>
      <p:sp>
        <p:nvSpPr>
          <p:cNvPr id="5" name="Footer Placeholder 4">
            <a:extLst>
              <a:ext uri="{FF2B5EF4-FFF2-40B4-BE49-F238E27FC236}">
                <a16:creationId xmlns:a16="http://schemas.microsoft.com/office/drawing/2014/main" id="{307A0095-21C3-90C0-84AB-42FC8B20F9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EAA61-5862-EDD4-713F-D7B4EC56F11C}"/>
              </a:ext>
            </a:extLst>
          </p:cNvPr>
          <p:cNvSpPr>
            <a:spLocks noGrp="1"/>
          </p:cNvSpPr>
          <p:nvPr>
            <p:ph type="sldNum" sz="quarter" idx="12"/>
          </p:nvPr>
        </p:nvSpPr>
        <p:spPr/>
        <p:txBody>
          <a:bodyPr/>
          <a:lstStyle/>
          <a:p>
            <a:fld id="{45197406-F7BB-474B-B358-6A9A70D1EBB4}" type="slidenum">
              <a:rPr lang="en-IN" smtClean="0"/>
              <a:t>‹#›</a:t>
            </a:fld>
            <a:endParaRPr lang="en-IN"/>
          </a:p>
        </p:txBody>
      </p:sp>
    </p:spTree>
    <p:extLst>
      <p:ext uri="{BB962C8B-B14F-4D97-AF65-F5344CB8AC3E}">
        <p14:creationId xmlns:p14="http://schemas.microsoft.com/office/powerpoint/2010/main" val="1412910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E32E0E-CB40-70A9-A705-506AB0A3AE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385D39-FBC1-D822-72EF-A023400363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1C791-A3F5-5720-990B-85BCE2BDB717}"/>
              </a:ext>
            </a:extLst>
          </p:cNvPr>
          <p:cNvSpPr>
            <a:spLocks noGrp="1"/>
          </p:cNvSpPr>
          <p:nvPr>
            <p:ph type="dt" sz="half" idx="10"/>
          </p:nvPr>
        </p:nvSpPr>
        <p:spPr/>
        <p:txBody>
          <a:bodyPr/>
          <a:lstStyle/>
          <a:p>
            <a:fld id="{D2732142-DC3C-4271-B2D2-9DEF5763FD3F}" type="datetimeFigureOut">
              <a:rPr lang="en-IN" smtClean="0"/>
              <a:t>04-01-2023</a:t>
            </a:fld>
            <a:endParaRPr lang="en-IN"/>
          </a:p>
        </p:txBody>
      </p:sp>
      <p:sp>
        <p:nvSpPr>
          <p:cNvPr id="5" name="Footer Placeholder 4">
            <a:extLst>
              <a:ext uri="{FF2B5EF4-FFF2-40B4-BE49-F238E27FC236}">
                <a16:creationId xmlns:a16="http://schemas.microsoft.com/office/drawing/2014/main" id="{A86F26F0-197D-BECE-9207-272A71387E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7D8767-45E0-EC60-8014-F4D450B8BEDE}"/>
              </a:ext>
            </a:extLst>
          </p:cNvPr>
          <p:cNvSpPr>
            <a:spLocks noGrp="1"/>
          </p:cNvSpPr>
          <p:nvPr>
            <p:ph type="sldNum" sz="quarter" idx="12"/>
          </p:nvPr>
        </p:nvSpPr>
        <p:spPr/>
        <p:txBody>
          <a:bodyPr/>
          <a:lstStyle/>
          <a:p>
            <a:fld id="{45197406-F7BB-474B-B358-6A9A70D1EBB4}" type="slidenum">
              <a:rPr lang="en-IN" smtClean="0"/>
              <a:t>‹#›</a:t>
            </a:fld>
            <a:endParaRPr lang="en-IN"/>
          </a:p>
        </p:txBody>
      </p:sp>
    </p:spTree>
    <p:extLst>
      <p:ext uri="{BB962C8B-B14F-4D97-AF65-F5344CB8AC3E}">
        <p14:creationId xmlns:p14="http://schemas.microsoft.com/office/powerpoint/2010/main" val="185376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5D825-0FC4-5ED1-9D6D-6FA207BB9B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2C6BCD-F2D9-C3BC-9B08-261D06CBE8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C0D34C-B06A-517E-56CC-F7360A44F7AF}"/>
              </a:ext>
            </a:extLst>
          </p:cNvPr>
          <p:cNvSpPr>
            <a:spLocks noGrp="1"/>
          </p:cNvSpPr>
          <p:nvPr>
            <p:ph type="dt" sz="half" idx="10"/>
          </p:nvPr>
        </p:nvSpPr>
        <p:spPr/>
        <p:txBody>
          <a:bodyPr/>
          <a:lstStyle/>
          <a:p>
            <a:fld id="{D2732142-DC3C-4271-B2D2-9DEF5763FD3F}" type="datetimeFigureOut">
              <a:rPr lang="en-IN" smtClean="0"/>
              <a:t>04-01-2023</a:t>
            </a:fld>
            <a:endParaRPr lang="en-IN"/>
          </a:p>
        </p:txBody>
      </p:sp>
      <p:sp>
        <p:nvSpPr>
          <p:cNvPr id="5" name="Footer Placeholder 4">
            <a:extLst>
              <a:ext uri="{FF2B5EF4-FFF2-40B4-BE49-F238E27FC236}">
                <a16:creationId xmlns:a16="http://schemas.microsoft.com/office/drawing/2014/main" id="{C97149AD-FAC0-7554-DA89-66F08630F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6CD56-2FAA-C128-A236-8394766A36FC}"/>
              </a:ext>
            </a:extLst>
          </p:cNvPr>
          <p:cNvSpPr>
            <a:spLocks noGrp="1"/>
          </p:cNvSpPr>
          <p:nvPr>
            <p:ph type="sldNum" sz="quarter" idx="12"/>
          </p:nvPr>
        </p:nvSpPr>
        <p:spPr/>
        <p:txBody>
          <a:bodyPr/>
          <a:lstStyle/>
          <a:p>
            <a:fld id="{45197406-F7BB-474B-B358-6A9A70D1EBB4}" type="slidenum">
              <a:rPr lang="en-IN" smtClean="0"/>
              <a:t>‹#›</a:t>
            </a:fld>
            <a:endParaRPr lang="en-IN"/>
          </a:p>
        </p:txBody>
      </p:sp>
    </p:spTree>
    <p:extLst>
      <p:ext uri="{BB962C8B-B14F-4D97-AF65-F5344CB8AC3E}">
        <p14:creationId xmlns:p14="http://schemas.microsoft.com/office/powerpoint/2010/main" val="245633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7D73-608E-2003-4A9D-4B3A504245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F4F140-9997-F313-9F50-FA46271226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5DE9D-BAF4-8FC4-D16A-849F0D7DA355}"/>
              </a:ext>
            </a:extLst>
          </p:cNvPr>
          <p:cNvSpPr>
            <a:spLocks noGrp="1"/>
          </p:cNvSpPr>
          <p:nvPr>
            <p:ph type="dt" sz="half" idx="10"/>
          </p:nvPr>
        </p:nvSpPr>
        <p:spPr/>
        <p:txBody>
          <a:bodyPr/>
          <a:lstStyle/>
          <a:p>
            <a:fld id="{D2732142-DC3C-4271-B2D2-9DEF5763FD3F}" type="datetimeFigureOut">
              <a:rPr lang="en-IN" smtClean="0"/>
              <a:t>04-01-2023</a:t>
            </a:fld>
            <a:endParaRPr lang="en-IN"/>
          </a:p>
        </p:txBody>
      </p:sp>
      <p:sp>
        <p:nvSpPr>
          <p:cNvPr id="5" name="Footer Placeholder 4">
            <a:extLst>
              <a:ext uri="{FF2B5EF4-FFF2-40B4-BE49-F238E27FC236}">
                <a16:creationId xmlns:a16="http://schemas.microsoft.com/office/drawing/2014/main" id="{D7F9690F-848D-192E-DBAD-139F8B3544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011178-F89C-E202-CCED-777CBDD1B003}"/>
              </a:ext>
            </a:extLst>
          </p:cNvPr>
          <p:cNvSpPr>
            <a:spLocks noGrp="1"/>
          </p:cNvSpPr>
          <p:nvPr>
            <p:ph type="sldNum" sz="quarter" idx="12"/>
          </p:nvPr>
        </p:nvSpPr>
        <p:spPr/>
        <p:txBody>
          <a:bodyPr/>
          <a:lstStyle/>
          <a:p>
            <a:fld id="{45197406-F7BB-474B-B358-6A9A70D1EBB4}" type="slidenum">
              <a:rPr lang="en-IN" smtClean="0"/>
              <a:t>‹#›</a:t>
            </a:fld>
            <a:endParaRPr lang="en-IN"/>
          </a:p>
        </p:txBody>
      </p:sp>
    </p:spTree>
    <p:extLst>
      <p:ext uri="{BB962C8B-B14F-4D97-AF65-F5344CB8AC3E}">
        <p14:creationId xmlns:p14="http://schemas.microsoft.com/office/powerpoint/2010/main" val="715747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E4F2-67EF-1D15-DD5F-E65FEDB3DB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89B531-E6C0-AD5D-D012-19D99F0FF3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4ACA73-6E5B-D02C-31CB-60A490A8BB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E8F3339-B57B-A73E-DCF6-B86F60719FA8}"/>
              </a:ext>
            </a:extLst>
          </p:cNvPr>
          <p:cNvSpPr>
            <a:spLocks noGrp="1"/>
          </p:cNvSpPr>
          <p:nvPr>
            <p:ph type="dt" sz="half" idx="10"/>
          </p:nvPr>
        </p:nvSpPr>
        <p:spPr/>
        <p:txBody>
          <a:bodyPr/>
          <a:lstStyle/>
          <a:p>
            <a:fld id="{D2732142-DC3C-4271-B2D2-9DEF5763FD3F}" type="datetimeFigureOut">
              <a:rPr lang="en-IN" smtClean="0"/>
              <a:t>04-01-2023</a:t>
            </a:fld>
            <a:endParaRPr lang="en-IN"/>
          </a:p>
        </p:txBody>
      </p:sp>
      <p:sp>
        <p:nvSpPr>
          <p:cNvPr id="6" name="Footer Placeholder 5">
            <a:extLst>
              <a:ext uri="{FF2B5EF4-FFF2-40B4-BE49-F238E27FC236}">
                <a16:creationId xmlns:a16="http://schemas.microsoft.com/office/drawing/2014/main" id="{5A6D82EA-575B-C830-9EC7-00BF46C87E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7288DA-A301-F8DD-28BE-E276616E3EF6}"/>
              </a:ext>
            </a:extLst>
          </p:cNvPr>
          <p:cNvSpPr>
            <a:spLocks noGrp="1"/>
          </p:cNvSpPr>
          <p:nvPr>
            <p:ph type="sldNum" sz="quarter" idx="12"/>
          </p:nvPr>
        </p:nvSpPr>
        <p:spPr/>
        <p:txBody>
          <a:bodyPr/>
          <a:lstStyle/>
          <a:p>
            <a:fld id="{45197406-F7BB-474B-B358-6A9A70D1EBB4}" type="slidenum">
              <a:rPr lang="en-IN" smtClean="0"/>
              <a:t>‹#›</a:t>
            </a:fld>
            <a:endParaRPr lang="en-IN"/>
          </a:p>
        </p:txBody>
      </p:sp>
    </p:spTree>
    <p:extLst>
      <p:ext uri="{BB962C8B-B14F-4D97-AF65-F5344CB8AC3E}">
        <p14:creationId xmlns:p14="http://schemas.microsoft.com/office/powerpoint/2010/main" val="2034908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AFE1-3E94-32D7-0F16-4D1588196A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93CF9-BC48-7481-2F34-A52584052C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106A21-6024-93C2-1329-4A5C8FE7D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B39150C-E3EE-EC4B-10E6-C76BF0EFF7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0566B4-65B6-CEF6-BD88-D398BFC712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211133E-64A2-2167-DEE6-31B032A58AE1}"/>
              </a:ext>
            </a:extLst>
          </p:cNvPr>
          <p:cNvSpPr>
            <a:spLocks noGrp="1"/>
          </p:cNvSpPr>
          <p:nvPr>
            <p:ph type="dt" sz="half" idx="10"/>
          </p:nvPr>
        </p:nvSpPr>
        <p:spPr/>
        <p:txBody>
          <a:bodyPr/>
          <a:lstStyle/>
          <a:p>
            <a:fld id="{D2732142-DC3C-4271-B2D2-9DEF5763FD3F}" type="datetimeFigureOut">
              <a:rPr lang="en-IN" smtClean="0"/>
              <a:t>04-01-2023</a:t>
            </a:fld>
            <a:endParaRPr lang="en-IN"/>
          </a:p>
        </p:txBody>
      </p:sp>
      <p:sp>
        <p:nvSpPr>
          <p:cNvPr id="8" name="Footer Placeholder 7">
            <a:extLst>
              <a:ext uri="{FF2B5EF4-FFF2-40B4-BE49-F238E27FC236}">
                <a16:creationId xmlns:a16="http://schemas.microsoft.com/office/drawing/2014/main" id="{73F50B4D-12B8-BD0F-9C9E-8157FF5157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8B42AD-16BE-2465-FBDD-B993AA1A6413}"/>
              </a:ext>
            </a:extLst>
          </p:cNvPr>
          <p:cNvSpPr>
            <a:spLocks noGrp="1"/>
          </p:cNvSpPr>
          <p:nvPr>
            <p:ph type="sldNum" sz="quarter" idx="12"/>
          </p:nvPr>
        </p:nvSpPr>
        <p:spPr/>
        <p:txBody>
          <a:bodyPr/>
          <a:lstStyle/>
          <a:p>
            <a:fld id="{45197406-F7BB-474B-B358-6A9A70D1EBB4}" type="slidenum">
              <a:rPr lang="en-IN" smtClean="0"/>
              <a:t>‹#›</a:t>
            </a:fld>
            <a:endParaRPr lang="en-IN"/>
          </a:p>
        </p:txBody>
      </p:sp>
    </p:spTree>
    <p:extLst>
      <p:ext uri="{BB962C8B-B14F-4D97-AF65-F5344CB8AC3E}">
        <p14:creationId xmlns:p14="http://schemas.microsoft.com/office/powerpoint/2010/main" val="245262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AD13-A571-77F8-6258-340F5819A9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50AC1E-FAD2-23EE-C1F8-A6786179D5E4}"/>
              </a:ext>
            </a:extLst>
          </p:cNvPr>
          <p:cNvSpPr>
            <a:spLocks noGrp="1"/>
          </p:cNvSpPr>
          <p:nvPr>
            <p:ph type="dt" sz="half" idx="10"/>
          </p:nvPr>
        </p:nvSpPr>
        <p:spPr/>
        <p:txBody>
          <a:bodyPr/>
          <a:lstStyle/>
          <a:p>
            <a:fld id="{D2732142-DC3C-4271-B2D2-9DEF5763FD3F}" type="datetimeFigureOut">
              <a:rPr lang="en-IN" smtClean="0"/>
              <a:t>04-01-2023</a:t>
            </a:fld>
            <a:endParaRPr lang="en-IN"/>
          </a:p>
        </p:txBody>
      </p:sp>
      <p:sp>
        <p:nvSpPr>
          <p:cNvPr id="4" name="Footer Placeholder 3">
            <a:extLst>
              <a:ext uri="{FF2B5EF4-FFF2-40B4-BE49-F238E27FC236}">
                <a16:creationId xmlns:a16="http://schemas.microsoft.com/office/drawing/2014/main" id="{6862E004-D612-0D2D-6993-FBE6DA08D6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A280923-CCE5-C266-B845-665AF276CE4B}"/>
              </a:ext>
            </a:extLst>
          </p:cNvPr>
          <p:cNvSpPr>
            <a:spLocks noGrp="1"/>
          </p:cNvSpPr>
          <p:nvPr>
            <p:ph type="sldNum" sz="quarter" idx="12"/>
          </p:nvPr>
        </p:nvSpPr>
        <p:spPr/>
        <p:txBody>
          <a:bodyPr/>
          <a:lstStyle/>
          <a:p>
            <a:fld id="{45197406-F7BB-474B-B358-6A9A70D1EBB4}" type="slidenum">
              <a:rPr lang="en-IN" smtClean="0"/>
              <a:t>‹#›</a:t>
            </a:fld>
            <a:endParaRPr lang="en-IN"/>
          </a:p>
        </p:txBody>
      </p:sp>
    </p:spTree>
    <p:extLst>
      <p:ext uri="{BB962C8B-B14F-4D97-AF65-F5344CB8AC3E}">
        <p14:creationId xmlns:p14="http://schemas.microsoft.com/office/powerpoint/2010/main" val="291359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104C18-821F-373D-1D09-238460F85E39}"/>
              </a:ext>
            </a:extLst>
          </p:cNvPr>
          <p:cNvSpPr>
            <a:spLocks noGrp="1"/>
          </p:cNvSpPr>
          <p:nvPr>
            <p:ph type="dt" sz="half" idx="10"/>
          </p:nvPr>
        </p:nvSpPr>
        <p:spPr/>
        <p:txBody>
          <a:bodyPr/>
          <a:lstStyle/>
          <a:p>
            <a:fld id="{D2732142-DC3C-4271-B2D2-9DEF5763FD3F}" type="datetimeFigureOut">
              <a:rPr lang="en-IN" smtClean="0"/>
              <a:t>04-01-2023</a:t>
            </a:fld>
            <a:endParaRPr lang="en-IN"/>
          </a:p>
        </p:txBody>
      </p:sp>
      <p:sp>
        <p:nvSpPr>
          <p:cNvPr id="3" name="Footer Placeholder 2">
            <a:extLst>
              <a:ext uri="{FF2B5EF4-FFF2-40B4-BE49-F238E27FC236}">
                <a16:creationId xmlns:a16="http://schemas.microsoft.com/office/drawing/2014/main" id="{74983B2D-3951-65BD-D2AB-53846E482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FF9EF8-C64D-4E9F-A9E0-321482962075}"/>
              </a:ext>
            </a:extLst>
          </p:cNvPr>
          <p:cNvSpPr>
            <a:spLocks noGrp="1"/>
          </p:cNvSpPr>
          <p:nvPr>
            <p:ph type="sldNum" sz="quarter" idx="12"/>
          </p:nvPr>
        </p:nvSpPr>
        <p:spPr/>
        <p:txBody>
          <a:bodyPr/>
          <a:lstStyle/>
          <a:p>
            <a:fld id="{45197406-F7BB-474B-B358-6A9A70D1EBB4}" type="slidenum">
              <a:rPr lang="en-IN" smtClean="0"/>
              <a:t>‹#›</a:t>
            </a:fld>
            <a:endParaRPr lang="en-IN"/>
          </a:p>
        </p:txBody>
      </p:sp>
    </p:spTree>
    <p:extLst>
      <p:ext uri="{BB962C8B-B14F-4D97-AF65-F5344CB8AC3E}">
        <p14:creationId xmlns:p14="http://schemas.microsoft.com/office/powerpoint/2010/main" val="385816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E852-A7E1-6B0F-3410-B5C6E9945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294C4D-497A-5D00-839F-1EA820A653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17C744-5643-151D-CFE2-07F239B5C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45E08F-8337-C91A-67C7-11C148DF9F92}"/>
              </a:ext>
            </a:extLst>
          </p:cNvPr>
          <p:cNvSpPr>
            <a:spLocks noGrp="1"/>
          </p:cNvSpPr>
          <p:nvPr>
            <p:ph type="dt" sz="half" idx="10"/>
          </p:nvPr>
        </p:nvSpPr>
        <p:spPr/>
        <p:txBody>
          <a:bodyPr/>
          <a:lstStyle/>
          <a:p>
            <a:fld id="{D2732142-DC3C-4271-B2D2-9DEF5763FD3F}" type="datetimeFigureOut">
              <a:rPr lang="en-IN" smtClean="0"/>
              <a:t>04-01-2023</a:t>
            </a:fld>
            <a:endParaRPr lang="en-IN"/>
          </a:p>
        </p:txBody>
      </p:sp>
      <p:sp>
        <p:nvSpPr>
          <p:cNvPr id="6" name="Footer Placeholder 5">
            <a:extLst>
              <a:ext uri="{FF2B5EF4-FFF2-40B4-BE49-F238E27FC236}">
                <a16:creationId xmlns:a16="http://schemas.microsoft.com/office/drawing/2014/main" id="{C0D80C50-7B1A-07A3-9DAB-E08966A6D9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583CA7-1D63-4162-6081-C737057381E1}"/>
              </a:ext>
            </a:extLst>
          </p:cNvPr>
          <p:cNvSpPr>
            <a:spLocks noGrp="1"/>
          </p:cNvSpPr>
          <p:nvPr>
            <p:ph type="sldNum" sz="quarter" idx="12"/>
          </p:nvPr>
        </p:nvSpPr>
        <p:spPr/>
        <p:txBody>
          <a:bodyPr/>
          <a:lstStyle/>
          <a:p>
            <a:fld id="{45197406-F7BB-474B-B358-6A9A70D1EBB4}" type="slidenum">
              <a:rPr lang="en-IN" smtClean="0"/>
              <a:t>‹#›</a:t>
            </a:fld>
            <a:endParaRPr lang="en-IN"/>
          </a:p>
        </p:txBody>
      </p:sp>
    </p:spTree>
    <p:extLst>
      <p:ext uri="{BB962C8B-B14F-4D97-AF65-F5344CB8AC3E}">
        <p14:creationId xmlns:p14="http://schemas.microsoft.com/office/powerpoint/2010/main" val="4067268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EC2B4-518D-3586-7093-BB9CFA2F0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CF29B5-BE15-26D3-FB32-97356E03D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7F3D76-D039-E23B-2D30-270188026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3F226-E0CE-69A3-C7D2-80BB3390F8DC}"/>
              </a:ext>
            </a:extLst>
          </p:cNvPr>
          <p:cNvSpPr>
            <a:spLocks noGrp="1"/>
          </p:cNvSpPr>
          <p:nvPr>
            <p:ph type="dt" sz="half" idx="10"/>
          </p:nvPr>
        </p:nvSpPr>
        <p:spPr/>
        <p:txBody>
          <a:bodyPr/>
          <a:lstStyle/>
          <a:p>
            <a:fld id="{D2732142-DC3C-4271-B2D2-9DEF5763FD3F}" type="datetimeFigureOut">
              <a:rPr lang="en-IN" smtClean="0"/>
              <a:t>04-01-2023</a:t>
            </a:fld>
            <a:endParaRPr lang="en-IN"/>
          </a:p>
        </p:txBody>
      </p:sp>
      <p:sp>
        <p:nvSpPr>
          <p:cNvPr id="6" name="Footer Placeholder 5">
            <a:extLst>
              <a:ext uri="{FF2B5EF4-FFF2-40B4-BE49-F238E27FC236}">
                <a16:creationId xmlns:a16="http://schemas.microsoft.com/office/drawing/2014/main" id="{6E473D3E-458B-9C5A-CB08-E6C874D46D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3CC455-5585-B179-E339-EFC0CDC1EC98}"/>
              </a:ext>
            </a:extLst>
          </p:cNvPr>
          <p:cNvSpPr>
            <a:spLocks noGrp="1"/>
          </p:cNvSpPr>
          <p:nvPr>
            <p:ph type="sldNum" sz="quarter" idx="12"/>
          </p:nvPr>
        </p:nvSpPr>
        <p:spPr/>
        <p:txBody>
          <a:bodyPr/>
          <a:lstStyle/>
          <a:p>
            <a:fld id="{45197406-F7BB-474B-B358-6A9A70D1EBB4}" type="slidenum">
              <a:rPr lang="en-IN" smtClean="0"/>
              <a:t>‹#›</a:t>
            </a:fld>
            <a:endParaRPr lang="en-IN"/>
          </a:p>
        </p:txBody>
      </p:sp>
    </p:spTree>
    <p:extLst>
      <p:ext uri="{BB962C8B-B14F-4D97-AF65-F5344CB8AC3E}">
        <p14:creationId xmlns:p14="http://schemas.microsoft.com/office/powerpoint/2010/main" val="333343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0266D-131A-5DB8-01C6-EF6119EBC6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587164-AC11-6149-AE85-564291F9D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7ECE5-BDFB-93AB-B51E-56E86DB01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732142-DC3C-4271-B2D2-9DEF5763FD3F}" type="datetimeFigureOut">
              <a:rPr lang="en-IN" smtClean="0"/>
              <a:t>04-01-2023</a:t>
            </a:fld>
            <a:endParaRPr lang="en-IN"/>
          </a:p>
        </p:txBody>
      </p:sp>
      <p:sp>
        <p:nvSpPr>
          <p:cNvPr id="5" name="Footer Placeholder 4">
            <a:extLst>
              <a:ext uri="{FF2B5EF4-FFF2-40B4-BE49-F238E27FC236}">
                <a16:creationId xmlns:a16="http://schemas.microsoft.com/office/drawing/2014/main" id="{12600906-7ACF-B81C-7AC5-203C9460E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FFC52D-D228-D7FF-7AAA-B910381E0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197406-F7BB-474B-B358-6A9A70D1EBB4}" type="slidenum">
              <a:rPr lang="en-IN" smtClean="0"/>
              <a:t>‹#›</a:t>
            </a:fld>
            <a:endParaRPr lang="en-IN"/>
          </a:p>
        </p:txBody>
      </p:sp>
    </p:spTree>
    <p:extLst>
      <p:ext uri="{BB962C8B-B14F-4D97-AF65-F5344CB8AC3E}">
        <p14:creationId xmlns:p14="http://schemas.microsoft.com/office/powerpoint/2010/main" val="1516784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educba.com/html-work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31E7C4-03E6-2020-B74C-53B342CF83B3}"/>
              </a:ext>
            </a:extLst>
          </p:cNvPr>
          <p:cNvSpPr>
            <a:spLocks noGrp="1"/>
          </p:cNvSpPr>
          <p:nvPr>
            <p:ph idx="1"/>
          </p:nvPr>
        </p:nvSpPr>
        <p:spPr>
          <a:xfrm>
            <a:off x="0" y="0"/>
            <a:ext cx="4907666" cy="6655442"/>
          </a:xfrm>
        </p:spPr>
        <p:txBody>
          <a:bodyPr>
            <a:normAutofit fontScale="55000" lnSpcReduction="20000"/>
          </a:bodyPr>
          <a:lstStyle/>
          <a:p>
            <a:pPr marL="0" indent="0" algn="l">
              <a:buNone/>
            </a:pPr>
            <a:endParaRPr lang="en-US" sz="5300" b="1" i="0" dirty="0">
              <a:effectLst/>
              <a:latin typeface="Helvetica" panose="020B0604020202020204" pitchFamily="34" charset="0"/>
            </a:endParaRPr>
          </a:p>
          <a:p>
            <a:pPr marL="0" indent="0" algn="l">
              <a:buNone/>
            </a:pPr>
            <a:r>
              <a:rPr lang="en-US" sz="5300" b="1" i="0" dirty="0">
                <a:effectLst/>
                <a:latin typeface="Helvetica" panose="020B0604020202020204" pitchFamily="34" charset="0"/>
              </a:rPr>
              <a:t>WHAT THE CASCADE IS</a:t>
            </a:r>
          </a:p>
          <a:p>
            <a:pPr algn="l"/>
            <a:r>
              <a:rPr lang="en-US" sz="4200" b="0" i="0" dirty="0">
                <a:solidFill>
                  <a:srgbClr val="000000"/>
                </a:solidFill>
                <a:effectLst/>
                <a:latin typeface="Helvetica" panose="020B0604020202020204" pitchFamily="34" charset="0"/>
              </a:rPr>
              <a:t>The CSS specificity ‘engine’, or what is commonly known as the ‘</a:t>
            </a:r>
            <a:r>
              <a:rPr lang="en-US" sz="4200" b="1" i="0" dirty="0">
                <a:solidFill>
                  <a:srgbClr val="000000"/>
                </a:solidFill>
                <a:effectLst/>
                <a:latin typeface="Helvetica" panose="020B0604020202020204" pitchFamily="34" charset="0"/>
              </a:rPr>
              <a:t>cascade</a:t>
            </a:r>
            <a:r>
              <a:rPr lang="en-US" sz="4200" b="0" i="0" dirty="0">
                <a:solidFill>
                  <a:srgbClr val="000000"/>
                </a:solidFill>
                <a:effectLst/>
                <a:latin typeface="Helvetica" panose="020B0604020202020204" pitchFamily="34" charset="0"/>
              </a:rPr>
              <a:t>’, is what determines which CSS style declarations ‘</a:t>
            </a:r>
            <a:r>
              <a:rPr lang="en-US" sz="4200" b="0" i="1" dirty="0">
                <a:solidFill>
                  <a:srgbClr val="000000"/>
                </a:solidFill>
                <a:effectLst/>
                <a:latin typeface="Helvetica" panose="020B0604020202020204" pitchFamily="34" charset="0"/>
              </a:rPr>
              <a:t>win</a:t>
            </a:r>
            <a:r>
              <a:rPr lang="en-US" sz="4200" b="0" i="0" dirty="0">
                <a:solidFill>
                  <a:srgbClr val="000000"/>
                </a:solidFill>
                <a:effectLst/>
                <a:latin typeface="Helvetica" panose="020B0604020202020204" pitchFamily="34" charset="0"/>
              </a:rPr>
              <a:t>’, or in other words, which style declarations are more likely to get </a:t>
            </a:r>
            <a:r>
              <a:rPr lang="en-US" sz="4200" b="1" i="0" dirty="0">
                <a:solidFill>
                  <a:srgbClr val="000000"/>
                </a:solidFill>
                <a:effectLst/>
                <a:latin typeface="Helvetica" panose="020B0604020202020204" pitchFamily="34" charset="0"/>
              </a:rPr>
              <a:t>shown</a:t>
            </a:r>
            <a:r>
              <a:rPr lang="en-US" sz="4200" b="0" i="0" dirty="0">
                <a:solidFill>
                  <a:srgbClr val="000000"/>
                </a:solidFill>
                <a:effectLst/>
                <a:latin typeface="Helvetica" panose="020B0604020202020204" pitchFamily="34" charset="0"/>
              </a:rPr>
              <a:t> than other style declarations within an overall HTML page structure.</a:t>
            </a:r>
          </a:p>
          <a:p>
            <a:pPr algn="l"/>
            <a:r>
              <a:rPr lang="en-US" sz="4200" b="0" i="0" dirty="0">
                <a:solidFill>
                  <a:srgbClr val="000000"/>
                </a:solidFill>
                <a:effectLst/>
                <a:latin typeface="Helvetica" panose="020B0604020202020204" pitchFamily="34" charset="0"/>
              </a:rPr>
              <a:t>As we can see in the drawing above, it is the ‘</a:t>
            </a:r>
            <a:r>
              <a:rPr lang="en-US" sz="4200" b="1" i="0" dirty="0">
                <a:solidFill>
                  <a:srgbClr val="000000"/>
                </a:solidFill>
                <a:effectLst/>
                <a:latin typeface="Helvetica" panose="020B0604020202020204" pitchFamily="34" charset="0"/>
              </a:rPr>
              <a:t>inline</a:t>
            </a:r>
            <a:r>
              <a:rPr lang="en-US" sz="4200" b="0" i="0" dirty="0">
                <a:solidFill>
                  <a:srgbClr val="000000"/>
                </a:solidFill>
                <a:effectLst/>
                <a:latin typeface="Helvetica" panose="020B0604020202020204" pitchFamily="34" charset="0"/>
              </a:rPr>
              <a:t>’ style that holds the most power and gets shown if competing with the style declarations at the other levels of the cascade.</a:t>
            </a:r>
          </a:p>
          <a:p>
            <a:pPr algn="l"/>
            <a:r>
              <a:rPr lang="en-US" sz="4200" b="0" i="0" dirty="0">
                <a:solidFill>
                  <a:srgbClr val="000000"/>
                </a:solidFill>
                <a:effectLst/>
                <a:latin typeface="Helvetica" panose="020B0604020202020204" pitchFamily="34" charset="0"/>
              </a:rPr>
              <a:t>The above cascade example shows us how the cascade decides what style declarations are more important at the high level (</a:t>
            </a:r>
            <a:r>
              <a:rPr lang="en-US" sz="4200" b="1" i="1" dirty="0">
                <a:solidFill>
                  <a:srgbClr val="000000"/>
                </a:solidFill>
                <a:effectLst/>
                <a:latin typeface="Helvetica" panose="020B0604020202020204" pitchFamily="34" charset="0"/>
              </a:rPr>
              <a:t>outside</a:t>
            </a:r>
            <a:r>
              <a:rPr lang="en-US" sz="4200" b="0" i="1" dirty="0">
                <a:solidFill>
                  <a:srgbClr val="000000"/>
                </a:solidFill>
                <a:effectLst/>
                <a:latin typeface="Helvetica" panose="020B0604020202020204" pitchFamily="34" charset="0"/>
              </a:rPr>
              <a:t> of a CSS file</a:t>
            </a:r>
            <a:r>
              <a:rPr lang="en-US" sz="4200" b="0" i="0" dirty="0">
                <a:solidFill>
                  <a:srgbClr val="000000"/>
                </a:solidFill>
                <a:effectLst/>
                <a:latin typeface="Helvetica" panose="020B0604020202020204" pitchFamily="34" charset="0"/>
              </a:rPr>
              <a:t>). </a:t>
            </a:r>
          </a:p>
          <a:p>
            <a:endParaRPr lang="en-IN" dirty="0"/>
          </a:p>
        </p:txBody>
      </p:sp>
      <p:pic>
        <p:nvPicPr>
          <p:cNvPr id="5" name="Picture 4">
            <a:extLst>
              <a:ext uri="{FF2B5EF4-FFF2-40B4-BE49-F238E27FC236}">
                <a16:creationId xmlns:a16="http://schemas.microsoft.com/office/drawing/2014/main" id="{67EE34E0-774C-A16F-01AE-1DE6C9EA54B8}"/>
              </a:ext>
            </a:extLst>
          </p:cNvPr>
          <p:cNvPicPr>
            <a:picLocks noChangeAspect="1"/>
          </p:cNvPicPr>
          <p:nvPr/>
        </p:nvPicPr>
        <p:blipFill>
          <a:blip r:embed="rId2"/>
          <a:stretch>
            <a:fillRect/>
          </a:stretch>
        </p:blipFill>
        <p:spPr>
          <a:xfrm>
            <a:off x="4893833" y="-34724"/>
            <a:ext cx="7317461" cy="6655442"/>
          </a:xfrm>
          <a:prstGeom prst="rect">
            <a:avLst/>
          </a:prstGeom>
        </p:spPr>
      </p:pic>
    </p:spTree>
    <p:extLst>
      <p:ext uri="{BB962C8B-B14F-4D97-AF65-F5344CB8AC3E}">
        <p14:creationId xmlns:p14="http://schemas.microsoft.com/office/powerpoint/2010/main" val="4060108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440E-A3FC-62AC-3108-AA002B5DAA99}"/>
              </a:ext>
            </a:extLst>
          </p:cNvPr>
          <p:cNvSpPr>
            <a:spLocks noGrp="1"/>
          </p:cNvSpPr>
          <p:nvPr>
            <p:ph type="title"/>
          </p:nvPr>
        </p:nvSpPr>
        <p:spPr>
          <a:xfrm>
            <a:off x="838200" y="365126"/>
            <a:ext cx="10515600" cy="494684"/>
          </a:xfrm>
        </p:spPr>
        <p:txBody>
          <a:bodyPr>
            <a:normAutofit fontScale="90000"/>
          </a:bodyPr>
          <a:lstStyle/>
          <a:p>
            <a:pPr algn="ctr"/>
            <a:r>
              <a:rPr lang="en-US" dirty="0"/>
              <a:t>External CSS</a:t>
            </a:r>
            <a:endParaRPr lang="en-IN" dirty="0"/>
          </a:p>
        </p:txBody>
      </p:sp>
      <p:sp>
        <p:nvSpPr>
          <p:cNvPr id="3" name="Content Placeholder 2">
            <a:extLst>
              <a:ext uri="{FF2B5EF4-FFF2-40B4-BE49-F238E27FC236}">
                <a16:creationId xmlns:a16="http://schemas.microsoft.com/office/drawing/2014/main" id="{014BFDCE-C385-3E6F-18EE-676B563E17FB}"/>
              </a:ext>
            </a:extLst>
          </p:cNvPr>
          <p:cNvSpPr>
            <a:spLocks noGrp="1"/>
          </p:cNvSpPr>
          <p:nvPr>
            <p:ph idx="1"/>
          </p:nvPr>
        </p:nvSpPr>
        <p:spPr>
          <a:xfrm>
            <a:off x="838200" y="859810"/>
            <a:ext cx="10515600" cy="5317153"/>
          </a:xfrm>
        </p:spPr>
        <p:txBody>
          <a:bodyPr>
            <a:normAutofit/>
          </a:bodyPr>
          <a:lstStyle/>
          <a:p>
            <a:pPr marL="0" indent="0">
              <a:buNone/>
            </a:pP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!DOCTYPE</a:t>
            </a:r>
            <a:r>
              <a:rPr lang="en-US" b="0" i="0" dirty="0">
                <a:solidFill>
                  <a:srgbClr val="FF0000"/>
                </a:solidFill>
                <a:effectLst/>
                <a:latin typeface="Consolas" panose="020B0609020204030204" pitchFamily="49" charset="0"/>
              </a:rPr>
              <a:t> 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link</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rel</a:t>
            </a:r>
            <a:r>
              <a:rPr lang="en-US" b="0" i="0" dirty="0">
                <a:solidFill>
                  <a:srgbClr val="0000CD"/>
                </a:solidFill>
                <a:effectLst/>
                <a:latin typeface="Consolas" panose="020B0609020204030204" pitchFamily="49" charset="0"/>
              </a:rPr>
              <a:t>="stylesheet"</a:t>
            </a: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href</a:t>
            </a:r>
            <a:r>
              <a:rPr lang="en-US" b="0" i="0" dirty="0">
                <a:solidFill>
                  <a:srgbClr val="0000CD"/>
                </a:solidFill>
                <a:effectLst/>
                <a:latin typeface="Consolas" panose="020B0609020204030204" pitchFamily="49" charset="0"/>
              </a:rPr>
              <a:t>="mystyle.css"&gt;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/head</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heading</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/h1</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r>
              <a:rPr lang="en-US" b="0" i="0" dirty="0">
                <a:solidFill>
                  <a:srgbClr val="000000"/>
                </a:solidFill>
                <a:effectLst/>
                <a:latin typeface="Consolas" panose="020B0609020204030204" pitchFamily="49" charset="0"/>
              </a:rPr>
              <a:t>This is a paragraph.</a:t>
            </a: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/p</a:t>
            </a:r>
            <a:r>
              <a:rPr lang="en-US" b="0" i="0" dirty="0">
                <a:solidFill>
                  <a:srgbClr val="0000CD"/>
                </a:solidFill>
                <a:effectLst/>
                <a:latin typeface="Consolas" panose="020B0609020204030204" pitchFamily="49" charset="0"/>
              </a:rPr>
              <a:t>&gt;</a:t>
            </a:r>
            <a:br>
              <a:rPr lang="en-US" dirty="0"/>
            </a:b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/body</a:t>
            </a:r>
            <a:r>
              <a:rPr lang="en-US" b="0" i="0" dirty="0">
                <a:solidFill>
                  <a:srgbClr val="0000CD"/>
                </a:solidFill>
                <a:effectLst/>
                <a:latin typeface="Consolas" panose="020B0609020204030204" pitchFamily="49" charset="0"/>
              </a:rPr>
              <a:t>&gt;</a:t>
            </a:r>
            <a:br>
              <a:rPr lang="en-US" dirty="0"/>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/html</a:t>
            </a:r>
            <a:r>
              <a:rPr lang="en-US" b="0" i="0" dirty="0">
                <a:solidFill>
                  <a:srgbClr val="0000CD"/>
                </a:solidFill>
                <a:effectLst/>
                <a:latin typeface="Consolas" panose="020B0609020204030204" pitchFamily="49" charset="0"/>
              </a:rPr>
              <a:t>&gt;</a:t>
            </a:r>
            <a:endParaRPr lang="en-IN" dirty="0"/>
          </a:p>
        </p:txBody>
      </p:sp>
    </p:spTree>
    <p:extLst>
      <p:ext uri="{BB962C8B-B14F-4D97-AF65-F5344CB8AC3E}">
        <p14:creationId xmlns:p14="http://schemas.microsoft.com/office/powerpoint/2010/main" val="1944339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8CBA-775E-A972-011F-156950E28544}"/>
              </a:ext>
            </a:extLst>
          </p:cNvPr>
          <p:cNvSpPr>
            <a:spLocks noGrp="1"/>
          </p:cNvSpPr>
          <p:nvPr>
            <p:ph type="title"/>
          </p:nvPr>
        </p:nvSpPr>
        <p:spPr/>
        <p:txBody>
          <a:bodyPr/>
          <a:lstStyle/>
          <a:p>
            <a:r>
              <a:rPr lang="en-US" dirty="0"/>
              <a:t>mystyle.css</a:t>
            </a:r>
            <a:endParaRPr lang="en-IN" dirty="0"/>
          </a:p>
        </p:txBody>
      </p:sp>
      <p:sp>
        <p:nvSpPr>
          <p:cNvPr id="3" name="Content Placeholder 2">
            <a:extLst>
              <a:ext uri="{FF2B5EF4-FFF2-40B4-BE49-F238E27FC236}">
                <a16:creationId xmlns:a16="http://schemas.microsoft.com/office/drawing/2014/main" id="{C40F6EC2-B213-AF32-EB30-4DFEA7E55BBC}"/>
              </a:ext>
            </a:extLst>
          </p:cNvPr>
          <p:cNvSpPr>
            <a:spLocks noGrp="1"/>
          </p:cNvSpPr>
          <p:nvPr>
            <p:ph idx="1"/>
          </p:nvPr>
        </p:nvSpPr>
        <p:spPr/>
        <p:txBody>
          <a:bodyPr/>
          <a:lstStyle/>
          <a:p>
            <a:r>
              <a:rPr lang="en-US" b="0" i="0" dirty="0">
                <a:solidFill>
                  <a:srgbClr val="A52A2A"/>
                </a:solidFill>
                <a:effectLst/>
                <a:latin typeface="Consolas" panose="020B0609020204030204" pitchFamily="49" charset="0"/>
              </a:rPr>
              <a:t>body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background-color</a:t>
            </a:r>
            <a:r>
              <a:rPr lang="en-US" b="0" i="0" dirty="0" err="1">
                <a:solidFill>
                  <a:srgbClr val="000000"/>
                </a:solidFill>
                <a:effectLst/>
                <a:latin typeface="Consolas" panose="020B0609020204030204" pitchFamily="49" charset="0"/>
              </a:rPr>
              <a:t>:</a:t>
            </a:r>
            <a:r>
              <a:rPr lang="en-US" dirty="0" err="1">
                <a:solidFill>
                  <a:srgbClr val="0000CD"/>
                </a:solidFill>
                <a:latin typeface="Consolas" panose="020B0609020204030204" pitchFamily="49" charset="0"/>
              </a:rPr>
              <a:t>red</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br>
              <a:rPr lang="en-US" dirty="0"/>
            </a:br>
            <a:br>
              <a:rPr lang="en-US" dirty="0"/>
            </a:br>
            <a:r>
              <a:rPr lang="en-US" b="0" i="0" dirty="0">
                <a:solidFill>
                  <a:srgbClr val="A52A2A"/>
                </a:solidFill>
                <a:effectLst/>
                <a:latin typeface="Consolas" panose="020B0609020204030204" pitchFamily="49" charset="0"/>
              </a:rPr>
              <a:t>h1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t>
            </a:r>
            <a:r>
              <a:rPr lang="en-US" b="0" i="0" dirty="0" err="1">
                <a:solidFill>
                  <a:srgbClr val="FF0000"/>
                </a:solidFill>
                <a:effectLst/>
                <a:latin typeface="Consolas" panose="020B0609020204030204" pitchFamily="49" charset="0"/>
              </a:rPr>
              <a:t>color</a:t>
            </a:r>
            <a:r>
              <a:rPr lang="en-US" b="0" i="0" dirty="0" err="1">
                <a:solidFill>
                  <a:srgbClr val="000000"/>
                </a:solidFill>
                <a:effectLst/>
                <a:latin typeface="Consolas" panose="020B0609020204030204" pitchFamily="49" charset="0"/>
              </a:rPr>
              <a:t>:</a:t>
            </a:r>
            <a:r>
              <a:rPr lang="en-US" dirty="0" err="1">
                <a:solidFill>
                  <a:srgbClr val="0000CD"/>
                </a:solidFill>
                <a:latin typeface="Consolas" panose="020B0609020204030204" pitchFamily="49" charset="0"/>
              </a:rPr>
              <a:t>green</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margin-left</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20px</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1850489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01176-6B46-DF92-E3E1-022682F34616}"/>
              </a:ext>
            </a:extLst>
          </p:cNvPr>
          <p:cNvSpPr>
            <a:spLocks noGrp="1"/>
          </p:cNvSpPr>
          <p:nvPr>
            <p:ph type="title"/>
          </p:nvPr>
        </p:nvSpPr>
        <p:spPr>
          <a:xfrm>
            <a:off x="838200" y="365126"/>
            <a:ext cx="10515600" cy="560850"/>
          </a:xfrm>
        </p:spPr>
        <p:txBody>
          <a:bodyPr>
            <a:noAutofit/>
          </a:bodyPr>
          <a:lstStyle/>
          <a:p>
            <a:pPr algn="ctr"/>
            <a:r>
              <a:rPr lang="en-IN" sz="3000" b="1" i="0">
                <a:solidFill>
                  <a:srgbClr val="000000"/>
                </a:solidFill>
                <a:effectLst/>
                <a:latin typeface="Nunito Sans" pitchFamily="2" charset="0"/>
              </a:rPr>
              <a:t>Introduction to Bootstrap</a:t>
            </a:r>
            <a:br>
              <a:rPr lang="en-IN" sz="3000" b="1" i="0">
                <a:solidFill>
                  <a:srgbClr val="000000"/>
                </a:solidFill>
                <a:effectLst/>
                <a:latin typeface="Nunito Sans" pitchFamily="2" charset="0"/>
              </a:rPr>
            </a:br>
            <a:endParaRPr lang="en-IN" sz="3000" dirty="0"/>
          </a:p>
        </p:txBody>
      </p:sp>
      <p:pic>
        <p:nvPicPr>
          <p:cNvPr id="4" name="Content Placeholder 3">
            <a:extLst>
              <a:ext uri="{FF2B5EF4-FFF2-40B4-BE49-F238E27FC236}">
                <a16:creationId xmlns:a16="http://schemas.microsoft.com/office/drawing/2014/main" id="{1354B4CD-2B9A-2436-9B75-B56DAF41C792}"/>
              </a:ext>
            </a:extLst>
          </p:cNvPr>
          <p:cNvPicPr>
            <a:picLocks noGrp="1" noChangeAspect="1"/>
          </p:cNvPicPr>
          <p:nvPr>
            <p:ph idx="1"/>
          </p:nvPr>
        </p:nvPicPr>
        <p:blipFill>
          <a:blip r:embed="rId2"/>
          <a:stretch>
            <a:fillRect/>
          </a:stretch>
        </p:blipFill>
        <p:spPr>
          <a:xfrm>
            <a:off x="2418292" y="1088002"/>
            <a:ext cx="7387166" cy="5540375"/>
          </a:xfrm>
          <a:prstGeom prst="rect">
            <a:avLst/>
          </a:prstGeom>
        </p:spPr>
      </p:pic>
    </p:spTree>
    <p:extLst>
      <p:ext uri="{BB962C8B-B14F-4D97-AF65-F5344CB8AC3E}">
        <p14:creationId xmlns:p14="http://schemas.microsoft.com/office/powerpoint/2010/main" val="3540116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Responsive Design: Best Practices | IxDF">
            <a:extLst>
              <a:ext uri="{FF2B5EF4-FFF2-40B4-BE49-F238E27FC236}">
                <a16:creationId xmlns:a16="http://schemas.microsoft.com/office/drawing/2014/main" id="{8C243379-8A49-3679-74BA-1E98234D5F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02733"/>
            <a:ext cx="10905066" cy="545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29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E2198-685A-EFBF-9AF0-4DED61BE4FDE}"/>
              </a:ext>
            </a:extLst>
          </p:cNvPr>
          <p:cNvSpPr>
            <a:spLocks noGrp="1"/>
          </p:cNvSpPr>
          <p:nvPr>
            <p:ph idx="1"/>
          </p:nvPr>
        </p:nvSpPr>
        <p:spPr>
          <a:xfrm>
            <a:off x="393539" y="185195"/>
            <a:ext cx="11678855" cy="5991768"/>
          </a:xfrm>
        </p:spPr>
        <p:txBody>
          <a:bodyPr/>
          <a:lstStyle/>
          <a:p>
            <a:r>
              <a:rPr lang="en-US" b="0" i="0" dirty="0">
                <a:solidFill>
                  <a:srgbClr val="4D5968"/>
                </a:solidFill>
                <a:effectLst/>
                <a:latin typeface="Nunito Sans" pitchFamily="2" charset="0"/>
              </a:rPr>
              <a:t>The CSS framework in front-end development is called Bootstrap. </a:t>
            </a:r>
          </a:p>
          <a:p>
            <a:endParaRPr lang="en-US" b="0" i="0" dirty="0">
              <a:solidFill>
                <a:srgbClr val="4D5968"/>
              </a:solidFill>
              <a:effectLst/>
              <a:latin typeface="Nunito Sans" pitchFamily="2" charset="0"/>
            </a:endParaRPr>
          </a:p>
          <a:p>
            <a:r>
              <a:rPr lang="en-US" b="0" i="0" dirty="0">
                <a:solidFill>
                  <a:srgbClr val="4D5968"/>
                </a:solidFill>
                <a:effectLst/>
                <a:latin typeface="Nunito Sans" pitchFamily="2" charset="0"/>
              </a:rPr>
              <a:t>It is free, open-source, and is mainly designed to develop mobile applications in the front end. </a:t>
            </a:r>
          </a:p>
          <a:p>
            <a:endParaRPr lang="en-US" b="0" i="0" dirty="0">
              <a:solidFill>
                <a:srgbClr val="4D5968"/>
              </a:solidFill>
              <a:effectLst/>
              <a:latin typeface="Nunito Sans" pitchFamily="2" charset="0"/>
            </a:endParaRPr>
          </a:p>
          <a:p>
            <a:r>
              <a:rPr lang="en-US" b="0" i="0" dirty="0">
                <a:solidFill>
                  <a:srgbClr val="4D5968"/>
                </a:solidFill>
                <a:effectLst/>
                <a:latin typeface="Nunito Sans" pitchFamily="2" charset="0"/>
              </a:rPr>
              <a:t>The CSS and JavaScript templates are used for typing, buttons, navigation, and other interacting components. </a:t>
            </a:r>
          </a:p>
          <a:p>
            <a:endParaRPr lang="en-US" b="0" i="0" dirty="0">
              <a:solidFill>
                <a:srgbClr val="4D5968"/>
              </a:solidFill>
              <a:effectLst/>
              <a:latin typeface="Nunito Sans" pitchFamily="2" charset="0"/>
            </a:endParaRPr>
          </a:p>
          <a:p>
            <a:r>
              <a:rPr lang="en-US" b="0" i="0" dirty="0">
                <a:solidFill>
                  <a:srgbClr val="4D5968"/>
                </a:solidFill>
                <a:effectLst/>
                <a:latin typeface="Nunito Sans" pitchFamily="2" charset="0"/>
              </a:rPr>
              <a:t>The framework is faster and popular now for developing mobile websites. It is written in CSS, HTML, Less, Sass, and JavaScript.</a:t>
            </a:r>
          </a:p>
          <a:p>
            <a:endParaRPr lang="en-US" b="0" i="0" dirty="0">
              <a:solidFill>
                <a:srgbClr val="4D5968"/>
              </a:solidFill>
              <a:effectLst/>
              <a:latin typeface="Nunito Sans" pitchFamily="2" charset="0"/>
            </a:endParaRPr>
          </a:p>
          <a:p>
            <a:r>
              <a:rPr lang="en-US" b="0" i="0" dirty="0">
                <a:solidFill>
                  <a:srgbClr val="4D5968"/>
                </a:solidFill>
                <a:effectLst/>
                <a:latin typeface="Nunito Sans" pitchFamily="2" charset="0"/>
              </a:rPr>
              <a:t>However, the framework is actually heavy due to CSS and HTML files.</a:t>
            </a:r>
            <a:endParaRPr lang="en-IN" dirty="0"/>
          </a:p>
        </p:txBody>
      </p:sp>
    </p:spTree>
    <p:extLst>
      <p:ext uri="{BB962C8B-B14F-4D97-AF65-F5344CB8AC3E}">
        <p14:creationId xmlns:p14="http://schemas.microsoft.com/office/powerpoint/2010/main" val="187430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D386-B7FE-152A-83FB-6593C644F49A}"/>
              </a:ext>
            </a:extLst>
          </p:cNvPr>
          <p:cNvSpPr>
            <a:spLocks noGrp="1"/>
          </p:cNvSpPr>
          <p:nvPr>
            <p:ph type="title"/>
          </p:nvPr>
        </p:nvSpPr>
        <p:spPr>
          <a:xfrm>
            <a:off x="838200" y="365126"/>
            <a:ext cx="10515600" cy="315911"/>
          </a:xfrm>
        </p:spPr>
        <p:txBody>
          <a:bodyPr>
            <a:noAutofit/>
          </a:bodyPr>
          <a:lstStyle/>
          <a:p>
            <a:pPr algn="ctr"/>
            <a:r>
              <a:rPr lang="en-IN" sz="2500" b="1" i="0" dirty="0">
                <a:solidFill>
                  <a:srgbClr val="232C39"/>
                </a:solidFill>
                <a:effectLst/>
                <a:latin typeface="Nunito Sans" pitchFamily="2" charset="0"/>
              </a:rPr>
              <a:t>What is Bootstrap?</a:t>
            </a:r>
            <a:br>
              <a:rPr lang="en-IN" sz="2500" b="1" i="0" dirty="0">
                <a:solidFill>
                  <a:srgbClr val="232C39"/>
                </a:solidFill>
                <a:effectLst/>
                <a:latin typeface="Nunito Sans" pitchFamily="2" charset="0"/>
              </a:rPr>
            </a:br>
            <a:endParaRPr lang="en-IN" sz="2500" dirty="0"/>
          </a:p>
        </p:txBody>
      </p:sp>
      <p:sp>
        <p:nvSpPr>
          <p:cNvPr id="3" name="Content Placeholder 2">
            <a:extLst>
              <a:ext uri="{FF2B5EF4-FFF2-40B4-BE49-F238E27FC236}">
                <a16:creationId xmlns:a16="http://schemas.microsoft.com/office/drawing/2014/main" id="{EAC90FDC-AE7C-73E4-4B08-5ED9673DA685}"/>
              </a:ext>
            </a:extLst>
          </p:cNvPr>
          <p:cNvSpPr>
            <a:spLocks noGrp="1"/>
          </p:cNvSpPr>
          <p:nvPr>
            <p:ph idx="1"/>
          </p:nvPr>
        </p:nvSpPr>
        <p:spPr>
          <a:xfrm>
            <a:off x="324091" y="567159"/>
            <a:ext cx="11620981" cy="6157732"/>
          </a:xfrm>
        </p:spPr>
        <p:txBody>
          <a:bodyPr/>
          <a:lstStyle/>
          <a:p>
            <a:r>
              <a:rPr lang="en-US" b="0" i="0" dirty="0">
                <a:solidFill>
                  <a:srgbClr val="4D5968"/>
                </a:solidFill>
                <a:effectLst/>
                <a:latin typeface="Nunito Sans" pitchFamily="2" charset="0"/>
              </a:rPr>
              <a:t> let’s first know what exactly are front-end frameworks. </a:t>
            </a:r>
          </a:p>
          <a:p>
            <a:r>
              <a:rPr lang="en-US" b="0" i="0" dirty="0">
                <a:solidFill>
                  <a:srgbClr val="4D5968"/>
                </a:solidFill>
                <a:effectLst/>
                <a:latin typeface="Nunito Sans" pitchFamily="2" charset="0"/>
              </a:rPr>
              <a:t>In a nutshell, it is an application interface that is also very popularly called a </a:t>
            </a:r>
            <a:r>
              <a:rPr lang="en-US" b="0" i="0" dirty="0">
                <a:solidFill>
                  <a:srgbClr val="FF0000"/>
                </a:solidFill>
                <a:effectLst/>
                <a:latin typeface="Nunito Sans" pitchFamily="2" charset="0"/>
              </a:rPr>
              <a:t>website interface </a:t>
            </a:r>
            <a:r>
              <a:rPr lang="en-US" b="0" i="0" dirty="0">
                <a:solidFill>
                  <a:srgbClr val="4D5968"/>
                </a:solidFill>
                <a:effectLst/>
                <a:latin typeface="Nunito Sans" pitchFamily="2" charset="0"/>
              </a:rPr>
              <a:t>such that whatever the end-user experiences and sees is allowed to be used inside the application. </a:t>
            </a:r>
          </a:p>
          <a:p>
            <a:r>
              <a:rPr lang="en-US" b="0" i="0" dirty="0">
                <a:solidFill>
                  <a:srgbClr val="4D5968"/>
                </a:solidFill>
                <a:effectLst/>
                <a:latin typeface="Nunito Sans" pitchFamily="2" charset="0"/>
              </a:rPr>
              <a:t>It consists </a:t>
            </a:r>
            <a:r>
              <a:rPr lang="en-US" b="0" i="0" u="none" strike="noStrike" dirty="0">
                <a:solidFill>
                  <a:srgbClr val="E93F33"/>
                </a:solidFill>
                <a:effectLst/>
                <a:latin typeface="Nunito Sans" pitchFamily="2" charset="0"/>
                <a:hlinkClick r:id="rId2"/>
              </a:rPr>
              <a:t>of an HTML code</a:t>
            </a:r>
            <a:r>
              <a:rPr lang="en-US" b="0" i="0" dirty="0">
                <a:solidFill>
                  <a:srgbClr val="4D5968"/>
                </a:solidFill>
                <a:effectLst/>
                <a:latin typeface="Nunito Sans" pitchFamily="2" charset="0"/>
              </a:rPr>
              <a:t> which is responsible for providing a structure, </a:t>
            </a:r>
            <a:r>
              <a:rPr lang="en-US" b="0" i="0" dirty="0">
                <a:solidFill>
                  <a:srgbClr val="FF0000"/>
                </a:solidFill>
                <a:effectLst/>
                <a:latin typeface="Nunito Sans" pitchFamily="2" charset="0"/>
              </a:rPr>
              <a:t>Cascading style sheets </a:t>
            </a:r>
            <a:r>
              <a:rPr lang="en-US" b="0" i="0" dirty="0">
                <a:solidFill>
                  <a:srgbClr val="4D5968"/>
                </a:solidFill>
                <a:effectLst/>
                <a:latin typeface="Nunito Sans" pitchFamily="2" charset="0"/>
              </a:rPr>
              <a:t>that are used to visually format the website, and </a:t>
            </a:r>
            <a:r>
              <a:rPr lang="en-US" b="0" i="0" dirty="0">
                <a:solidFill>
                  <a:srgbClr val="FF0000"/>
                </a:solidFill>
                <a:effectLst/>
                <a:latin typeface="Nunito Sans" pitchFamily="2" charset="0"/>
              </a:rPr>
              <a:t>JavaScript code </a:t>
            </a:r>
            <a:r>
              <a:rPr lang="en-US" b="0" i="0" dirty="0">
                <a:solidFill>
                  <a:srgbClr val="4D5968"/>
                </a:solidFill>
                <a:effectLst/>
                <a:latin typeface="Nunito Sans" pitchFamily="2" charset="0"/>
              </a:rPr>
              <a:t>which is used to allow dynamic elements such as slideshows, expanding the menu, calculators, </a:t>
            </a:r>
            <a:r>
              <a:rPr lang="en-US" b="0" i="0" dirty="0" err="1">
                <a:solidFill>
                  <a:srgbClr val="4D5968"/>
                </a:solidFill>
                <a:effectLst/>
                <a:latin typeface="Nunito Sans" pitchFamily="2" charset="0"/>
              </a:rPr>
              <a:t>etc</a:t>
            </a:r>
            <a:endParaRPr lang="en-US" b="0" i="0" dirty="0">
              <a:solidFill>
                <a:srgbClr val="4D5968"/>
              </a:solidFill>
              <a:effectLst/>
              <a:latin typeface="Nunito Sans" pitchFamily="2" charset="0"/>
            </a:endParaRPr>
          </a:p>
          <a:p>
            <a:r>
              <a:rPr lang="en-US" b="0" i="0" dirty="0">
                <a:solidFill>
                  <a:srgbClr val="4D5968"/>
                </a:solidFill>
                <a:effectLst/>
                <a:latin typeface="Nunito Sans" pitchFamily="2" charset="0"/>
              </a:rPr>
              <a:t>The framework in itself is nothing but a platform, a foundation, or a base upon which </a:t>
            </a:r>
            <a:r>
              <a:rPr lang="en-US" b="0" i="0" dirty="0">
                <a:solidFill>
                  <a:srgbClr val="FF0000"/>
                </a:solidFill>
                <a:effectLst/>
                <a:latin typeface="Nunito Sans" pitchFamily="2" charset="0"/>
              </a:rPr>
              <a:t>pre-built software solutions </a:t>
            </a:r>
            <a:r>
              <a:rPr lang="en-US" b="0" i="0" dirty="0">
                <a:solidFill>
                  <a:srgbClr val="4D5968"/>
                </a:solidFill>
                <a:effectLst/>
                <a:latin typeface="Nunito Sans" pitchFamily="2" charset="0"/>
              </a:rPr>
              <a:t>are present, which is the web interface in our case.</a:t>
            </a:r>
            <a:endParaRPr lang="en-IN" dirty="0"/>
          </a:p>
        </p:txBody>
      </p:sp>
    </p:spTree>
    <p:extLst>
      <p:ext uri="{BB962C8B-B14F-4D97-AF65-F5344CB8AC3E}">
        <p14:creationId xmlns:p14="http://schemas.microsoft.com/office/powerpoint/2010/main" val="3136976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19DC19-56A7-A3E3-7151-1FA2D2CCFDE5}"/>
              </a:ext>
            </a:extLst>
          </p:cNvPr>
          <p:cNvSpPr>
            <a:spLocks noGrp="1"/>
          </p:cNvSpPr>
          <p:nvPr>
            <p:ph idx="1"/>
          </p:nvPr>
        </p:nvSpPr>
        <p:spPr>
          <a:xfrm>
            <a:off x="324091" y="196770"/>
            <a:ext cx="11620981" cy="5980193"/>
          </a:xfrm>
        </p:spPr>
        <p:txBody>
          <a:bodyPr/>
          <a:lstStyle/>
          <a:p>
            <a:r>
              <a:rPr lang="en-US" b="0" i="0" dirty="0">
                <a:solidFill>
                  <a:srgbClr val="4D5968"/>
                </a:solidFill>
                <a:effectLst/>
                <a:latin typeface="Nunito Sans" pitchFamily="2" charset="0"/>
              </a:rPr>
              <a:t>Bootstrap is currently the most popular front-end framework, which the developers created at Twitter. </a:t>
            </a:r>
          </a:p>
          <a:p>
            <a:pPr marL="0" indent="0">
              <a:buNone/>
            </a:pPr>
            <a:endParaRPr lang="en-US" b="0" i="0" dirty="0">
              <a:solidFill>
                <a:srgbClr val="4D5968"/>
              </a:solidFill>
              <a:effectLst/>
              <a:latin typeface="Nunito Sans" pitchFamily="2" charset="0"/>
            </a:endParaRPr>
          </a:p>
          <a:p>
            <a:r>
              <a:rPr lang="en-US" b="0" i="0" dirty="0">
                <a:solidFill>
                  <a:srgbClr val="4D5968"/>
                </a:solidFill>
                <a:effectLst/>
                <a:latin typeface="Nunito Sans" pitchFamily="2" charset="0"/>
              </a:rPr>
              <a:t>The main purpose of this utility was to build a tool that helps in the development of website-related applications fast, easy, convenient and more responsive. </a:t>
            </a:r>
          </a:p>
          <a:p>
            <a:endParaRPr lang="en-US" dirty="0">
              <a:solidFill>
                <a:srgbClr val="4D5968"/>
              </a:solidFill>
              <a:latin typeface="Nunito Sans" pitchFamily="2" charset="0"/>
            </a:endParaRPr>
          </a:p>
          <a:p>
            <a:r>
              <a:rPr lang="en-US" b="0" i="0" dirty="0">
                <a:solidFill>
                  <a:srgbClr val="4D5968"/>
                </a:solidFill>
                <a:effectLst/>
                <a:latin typeface="Nunito Sans" pitchFamily="2" charset="0"/>
              </a:rPr>
              <a:t>It also made sure that the consistency of the code and the code quality is also not compromised. It also became easier to maintain a framework whose further development was very easy.</a:t>
            </a:r>
            <a:endParaRPr lang="en-IN" dirty="0"/>
          </a:p>
        </p:txBody>
      </p:sp>
    </p:spTree>
    <p:extLst>
      <p:ext uri="{BB962C8B-B14F-4D97-AF65-F5344CB8AC3E}">
        <p14:creationId xmlns:p14="http://schemas.microsoft.com/office/powerpoint/2010/main" val="123518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1AD960-5C34-70AF-2494-E78FBB006A07}"/>
              </a:ext>
            </a:extLst>
          </p:cNvPr>
          <p:cNvSpPr>
            <a:spLocks noGrp="1"/>
          </p:cNvSpPr>
          <p:nvPr>
            <p:ph idx="1"/>
          </p:nvPr>
        </p:nvSpPr>
        <p:spPr>
          <a:xfrm>
            <a:off x="838200" y="266218"/>
            <a:ext cx="10515600" cy="6342926"/>
          </a:xfrm>
        </p:spPr>
        <p:txBody>
          <a:bodyPr>
            <a:normAutofit lnSpcReduction="10000"/>
          </a:bodyPr>
          <a:lstStyle/>
          <a:p>
            <a:r>
              <a:rPr lang="en-US" b="1" i="0" dirty="0">
                <a:solidFill>
                  <a:srgbClr val="4D5968"/>
                </a:solidFill>
                <a:effectLst/>
                <a:latin typeface="Nunito Sans" pitchFamily="2" charset="0"/>
              </a:rPr>
              <a:t>1. CSS files: </a:t>
            </a:r>
            <a:r>
              <a:rPr lang="en-US" b="0" i="0" dirty="0">
                <a:solidFill>
                  <a:srgbClr val="4D5968"/>
                </a:solidFill>
                <a:effectLst/>
                <a:latin typeface="Nunito Sans" pitchFamily="2" charset="0"/>
              </a:rPr>
              <a:t>It consists of global settings and is used to define, by making use of multiple complementary classes, the look of the prominent HTML items such as lists, texts, tables, form elements, and images.</a:t>
            </a:r>
          </a:p>
          <a:p>
            <a:pPr marL="0" indent="0">
              <a:buNone/>
            </a:pPr>
            <a:endParaRPr lang="en-US" b="0" i="0" dirty="0">
              <a:solidFill>
                <a:srgbClr val="4D5968"/>
              </a:solidFill>
              <a:effectLst/>
              <a:latin typeface="Nunito Sans" pitchFamily="2" charset="0"/>
            </a:endParaRPr>
          </a:p>
          <a:p>
            <a:r>
              <a:rPr lang="en-US" b="1" i="0" dirty="0">
                <a:solidFill>
                  <a:srgbClr val="4D5968"/>
                </a:solidFill>
                <a:effectLst/>
                <a:latin typeface="Nunito Sans" pitchFamily="2" charset="0"/>
              </a:rPr>
              <a:t>2. JS files: </a:t>
            </a:r>
            <a:r>
              <a:rPr lang="en-US" b="0" i="0" dirty="0">
                <a:solidFill>
                  <a:srgbClr val="4D5968"/>
                </a:solidFill>
                <a:effectLst/>
                <a:latin typeface="Nunito Sans" pitchFamily="2" charset="0"/>
              </a:rPr>
              <a:t>These </a:t>
            </a:r>
            <a:r>
              <a:rPr lang="en-US" b="0" i="0" dirty="0" err="1">
                <a:solidFill>
                  <a:srgbClr val="4D5968"/>
                </a:solidFill>
                <a:effectLst/>
                <a:latin typeface="Nunito Sans" pitchFamily="2" charset="0"/>
              </a:rPr>
              <a:t>Js</a:t>
            </a:r>
            <a:r>
              <a:rPr lang="en-US" b="0" i="0" dirty="0">
                <a:solidFill>
                  <a:srgbClr val="4D5968"/>
                </a:solidFill>
                <a:effectLst/>
                <a:latin typeface="Nunito Sans" pitchFamily="2" charset="0"/>
              </a:rPr>
              <a:t> files consist of ready to use a plugin for the most famous </a:t>
            </a:r>
            <a:r>
              <a:rPr lang="en-US" b="0" i="0" dirty="0" err="1">
                <a:solidFill>
                  <a:srgbClr val="4D5968"/>
                </a:solidFill>
                <a:effectLst/>
                <a:latin typeface="Nunito Sans" pitchFamily="2" charset="0"/>
              </a:rPr>
              <a:t>Jquery</a:t>
            </a:r>
            <a:r>
              <a:rPr lang="en-US" b="0" i="0" dirty="0">
                <a:solidFill>
                  <a:srgbClr val="4D5968"/>
                </a:solidFill>
                <a:effectLst/>
                <a:latin typeface="Nunito Sans" pitchFamily="2" charset="0"/>
              </a:rPr>
              <a:t> library and also allows for enriching created interface along with dynamic elements quicker than ever. The important ones among them are models, carousel sliders, expandable lists, dynamic tabs, tooltips, or accordions.</a:t>
            </a:r>
          </a:p>
          <a:p>
            <a:pPr marL="0" indent="0">
              <a:buNone/>
            </a:pPr>
            <a:endParaRPr lang="en-US" b="0" i="0" dirty="0">
              <a:solidFill>
                <a:srgbClr val="4D5968"/>
              </a:solidFill>
              <a:effectLst/>
              <a:latin typeface="Nunito Sans" pitchFamily="2" charset="0"/>
            </a:endParaRPr>
          </a:p>
          <a:p>
            <a:r>
              <a:rPr lang="en-US" b="0" i="0" dirty="0">
                <a:solidFill>
                  <a:srgbClr val="4D5968"/>
                </a:solidFill>
                <a:effectLst/>
                <a:latin typeface="Nunito Sans" pitchFamily="2" charset="0"/>
              </a:rPr>
              <a:t>Each component consists of the HTML structure, some form of JavaScript code, and CSS declarations. They extend the functionality of existing elements related to the interface, including an autocomplete function for input fields.</a:t>
            </a:r>
            <a:endParaRPr lang="en-IN" dirty="0"/>
          </a:p>
        </p:txBody>
      </p:sp>
    </p:spTree>
    <p:extLst>
      <p:ext uri="{BB962C8B-B14F-4D97-AF65-F5344CB8AC3E}">
        <p14:creationId xmlns:p14="http://schemas.microsoft.com/office/powerpoint/2010/main" val="34978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8529-5009-7F47-2437-275DB389DD66}"/>
              </a:ext>
            </a:extLst>
          </p:cNvPr>
          <p:cNvSpPr>
            <a:spLocks noGrp="1"/>
          </p:cNvSpPr>
          <p:nvPr>
            <p:ph type="title"/>
          </p:nvPr>
        </p:nvSpPr>
        <p:spPr>
          <a:xfrm>
            <a:off x="838200" y="365126"/>
            <a:ext cx="10515600" cy="468252"/>
          </a:xfrm>
        </p:spPr>
        <p:txBody>
          <a:bodyPr>
            <a:normAutofit fontScale="90000"/>
          </a:bodyPr>
          <a:lstStyle/>
          <a:p>
            <a:pPr algn="ctr"/>
            <a:r>
              <a:rPr lang="en-US" sz="3000" b="1" i="0" dirty="0">
                <a:solidFill>
                  <a:srgbClr val="232C39"/>
                </a:solidFill>
                <a:effectLst/>
                <a:latin typeface="Nunito Sans" pitchFamily="2" charset="0"/>
              </a:rPr>
              <a:t>What can you do with Bootstrap?</a:t>
            </a:r>
            <a:br>
              <a:rPr lang="en-US" sz="3000" b="1" i="0" dirty="0">
                <a:solidFill>
                  <a:srgbClr val="232C39"/>
                </a:solidFill>
                <a:effectLst/>
                <a:latin typeface="Nunito Sans" pitchFamily="2" charset="0"/>
              </a:rPr>
            </a:br>
            <a:endParaRPr lang="en-IN" sz="3000" dirty="0"/>
          </a:p>
        </p:txBody>
      </p:sp>
      <p:sp>
        <p:nvSpPr>
          <p:cNvPr id="3" name="Content Placeholder 2">
            <a:extLst>
              <a:ext uri="{FF2B5EF4-FFF2-40B4-BE49-F238E27FC236}">
                <a16:creationId xmlns:a16="http://schemas.microsoft.com/office/drawing/2014/main" id="{8390606C-04E8-F0B1-F551-1D6F2E042522}"/>
              </a:ext>
            </a:extLst>
          </p:cNvPr>
          <p:cNvSpPr>
            <a:spLocks noGrp="1"/>
          </p:cNvSpPr>
          <p:nvPr>
            <p:ph idx="1"/>
          </p:nvPr>
        </p:nvSpPr>
        <p:spPr>
          <a:xfrm>
            <a:off x="243067" y="833378"/>
            <a:ext cx="11620983" cy="5343585"/>
          </a:xfrm>
        </p:spPr>
        <p:txBody>
          <a:bodyPr/>
          <a:lstStyle/>
          <a:p>
            <a:pPr marL="0" indent="0" algn="l">
              <a:buNone/>
            </a:pPr>
            <a:r>
              <a:rPr lang="en-US" b="0" i="0" dirty="0">
                <a:solidFill>
                  <a:srgbClr val="4D5968"/>
                </a:solidFill>
                <a:effectLst/>
                <a:latin typeface="Nunito Sans" pitchFamily="2" charset="0"/>
              </a:rPr>
              <a:t>Some common uses of bootstrap are:</a:t>
            </a:r>
          </a:p>
          <a:p>
            <a:pPr algn="l"/>
            <a:r>
              <a:rPr lang="en-US" b="0" i="0" dirty="0">
                <a:solidFill>
                  <a:srgbClr val="4D5968"/>
                </a:solidFill>
                <a:effectLst/>
                <a:latin typeface="Nunito Sans" pitchFamily="2" charset="0"/>
              </a:rPr>
              <a:t>Layout creation as its responsive CSS adjusts to tablets, phones, and desktops, with modern first styles primarily being part of this framework.</a:t>
            </a:r>
          </a:p>
          <a:p>
            <a:pPr algn="l"/>
            <a:r>
              <a:rPr lang="en-US" b="0" i="0" dirty="0">
                <a:solidFill>
                  <a:srgbClr val="4D5968"/>
                </a:solidFill>
                <a:effectLst/>
                <a:latin typeface="Nunito Sans" pitchFamily="2" charset="0"/>
              </a:rPr>
              <a:t>The support community is very huge so chatting among a league of developers at IRC, Blog, and Expo to having a look at other people’s findings are some of the activities that can be done.</a:t>
            </a:r>
            <a:endParaRPr lang="en-US" dirty="0">
              <a:solidFill>
                <a:srgbClr val="4D5968"/>
              </a:solidFill>
              <a:latin typeface="Nunito Sans" pitchFamily="2" charset="0"/>
            </a:endParaRPr>
          </a:p>
          <a:p>
            <a:pPr algn="l"/>
            <a:r>
              <a:rPr lang="en-US" b="0" i="0" dirty="0">
                <a:solidFill>
                  <a:srgbClr val="4D5968"/>
                </a:solidFill>
                <a:effectLst/>
                <a:latin typeface="Nunito Sans" pitchFamily="2" charset="0"/>
              </a:rPr>
              <a:t>It is also compatible with maximum modern browsers such as Firefox, Chrome, Internet Explorer, Opera, and Safari.</a:t>
            </a:r>
          </a:p>
          <a:p>
            <a:endParaRPr lang="en-IN" dirty="0"/>
          </a:p>
        </p:txBody>
      </p:sp>
    </p:spTree>
    <p:extLst>
      <p:ext uri="{BB962C8B-B14F-4D97-AF65-F5344CB8AC3E}">
        <p14:creationId xmlns:p14="http://schemas.microsoft.com/office/powerpoint/2010/main" val="3482533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D146A-FBF1-3873-9B64-C69A6F10154B}"/>
              </a:ext>
            </a:extLst>
          </p:cNvPr>
          <p:cNvSpPr>
            <a:spLocks noGrp="1"/>
          </p:cNvSpPr>
          <p:nvPr>
            <p:ph type="title"/>
          </p:nvPr>
        </p:nvSpPr>
        <p:spPr>
          <a:xfrm>
            <a:off x="293226" y="0"/>
            <a:ext cx="10515600" cy="1325563"/>
          </a:xfrm>
        </p:spPr>
        <p:txBody>
          <a:bodyPr/>
          <a:lstStyle/>
          <a:p>
            <a:r>
              <a:rPr lang="en-US" dirty="0"/>
              <a:t>First Bootstrap File</a:t>
            </a:r>
            <a:endParaRPr lang="en-IN" dirty="0"/>
          </a:p>
        </p:txBody>
      </p:sp>
      <p:sp>
        <p:nvSpPr>
          <p:cNvPr id="3" name="Content Placeholder 2">
            <a:extLst>
              <a:ext uri="{FF2B5EF4-FFF2-40B4-BE49-F238E27FC236}">
                <a16:creationId xmlns:a16="http://schemas.microsoft.com/office/drawing/2014/main" id="{0CBB8C45-F567-1AC7-6D21-DB8BB54C2B37}"/>
              </a:ext>
            </a:extLst>
          </p:cNvPr>
          <p:cNvSpPr>
            <a:spLocks noGrp="1"/>
          </p:cNvSpPr>
          <p:nvPr>
            <p:ph idx="1"/>
          </p:nvPr>
        </p:nvSpPr>
        <p:spPr>
          <a:xfrm>
            <a:off x="-1" y="1542828"/>
            <a:ext cx="11898775" cy="4253061"/>
          </a:xfrm>
        </p:spPr>
        <p:txBody>
          <a:bodyPr>
            <a:normAutofit fontScale="62500" lnSpcReduction="20000"/>
          </a:bodyPr>
          <a:lstStyle/>
          <a:p>
            <a:pPr marL="0" indent="0">
              <a:buNone/>
            </a:pPr>
            <a:r>
              <a:rPr lang="en-IN" dirty="0"/>
              <a:t>&lt;!DOCTYPE html&gt;</a:t>
            </a:r>
          </a:p>
          <a:p>
            <a:pPr marL="0" indent="0">
              <a:buNone/>
            </a:pPr>
            <a:r>
              <a:rPr lang="en-IN" dirty="0"/>
              <a:t>&lt;html lang="</a:t>
            </a:r>
            <a:r>
              <a:rPr lang="en-IN" dirty="0" err="1"/>
              <a:t>en</a:t>
            </a:r>
            <a:r>
              <a:rPr lang="en-IN" dirty="0"/>
              <a:t>"&gt;</a:t>
            </a:r>
          </a:p>
          <a:p>
            <a:pPr marL="0" indent="0">
              <a:buNone/>
            </a:pPr>
            <a:r>
              <a:rPr lang="en-IN" dirty="0"/>
              <a:t>&lt;head&gt;</a:t>
            </a:r>
          </a:p>
          <a:p>
            <a:pPr marL="0" indent="0">
              <a:buNone/>
            </a:pPr>
            <a:r>
              <a:rPr lang="en-IN" dirty="0"/>
              <a:t>&lt;meta charset="utf-8"&gt;</a:t>
            </a:r>
          </a:p>
          <a:p>
            <a:pPr marL="0" indent="0">
              <a:buNone/>
            </a:pPr>
            <a:r>
              <a:rPr lang="en-IN" dirty="0"/>
              <a:t>&lt;title&gt;Bootstrap Article&lt;/title&gt;</a:t>
            </a:r>
          </a:p>
          <a:p>
            <a:pPr marL="0" indent="0">
              <a:buNone/>
            </a:pPr>
            <a:r>
              <a:rPr lang="en-IN" dirty="0">
                <a:solidFill>
                  <a:srgbClr val="FF0000"/>
                </a:solidFill>
              </a:rPr>
              <a:t>&lt;meta name="</a:t>
            </a:r>
            <a:r>
              <a:rPr lang="en-IN" dirty="0" err="1">
                <a:solidFill>
                  <a:srgbClr val="FF0000"/>
                </a:solidFill>
              </a:rPr>
              <a:t>viewport"content</a:t>
            </a:r>
            <a:r>
              <a:rPr lang="en-IN" dirty="0">
                <a:solidFill>
                  <a:srgbClr val="FF0000"/>
                </a:solidFill>
              </a:rPr>
              <a:t>="width=device-</a:t>
            </a:r>
            <a:r>
              <a:rPr lang="en-IN" dirty="0" err="1">
                <a:solidFill>
                  <a:srgbClr val="FF0000"/>
                </a:solidFill>
              </a:rPr>
              <a:t>width,initial</a:t>
            </a:r>
            <a:r>
              <a:rPr lang="en-IN" dirty="0">
                <a:solidFill>
                  <a:srgbClr val="FF0000"/>
                </a:solidFill>
              </a:rPr>
              <a:t>-scale=1"&gt;</a:t>
            </a:r>
          </a:p>
          <a:p>
            <a:pPr marL="0" indent="0">
              <a:buNone/>
            </a:pPr>
            <a:r>
              <a:rPr lang="en-IN" dirty="0">
                <a:solidFill>
                  <a:srgbClr val="FF0000"/>
                </a:solidFill>
              </a:rPr>
              <a:t>&lt;link </a:t>
            </a:r>
            <a:r>
              <a:rPr lang="en-IN" dirty="0" err="1">
                <a:solidFill>
                  <a:srgbClr val="FF0000"/>
                </a:solidFill>
              </a:rPr>
              <a:t>rel</a:t>
            </a:r>
            <a:r>
              <a:rPr lang="en-IN" dirty="0">
                <a:solidFill>
                  <a:srgbClr val="FF0000"/>
                </a:solidFill>
              </a:rPr>
              <a:t>="</a:t>
            </a:r>
            <a:r>
              <a:rPr lang="en-IN" dirty="0" err="1">
                <a:solidFill>
                  <a:srgbClr val="FF0000"/>
                </a:solidFill>
              </a:rPr>
              <a:t>stylesheet"type</a:t>
            </a:r>
            <a:r>
              <a:rPr lang="en-IN" dirty="0">
                <a:solidFill>
                  <a:srgbClr val="FF0000"/>
                </a:solidFill>
              </a:rPr>
              <a:t>="text/</a:t>
            </a:r>
            <a:r>
              <a:rPr lang="en-IN" dirty="0" err="1">
                <a:solidFill>
                  <a:srgbClr val="FF0000"/>
                </a:solidFill>
              </a:rPr>
              <a:t>css"href</a:t>
            </a:r>
            <a:r>
              <a:rPr lang="en-IN" dirty="0">
                <a:solidFill>
                  <a:srgbClr val="FF0000"/>
                </a:solidFill>
              </a:rPr>
              <a:t>="~/Bootstrap-Files/</a:t>
            </a:r>
            <a:r>
              <a:rPr lang="en-IN" dirty="0" err="1">
                <a:solidFill>
                  <a:srgbClr val="FF0000"/>
                </a:solidFill>
              </a:rPr>
              <a:t>css</a:t>
            </a:r>
            <a:r>
              <a:rPr lang="en-IN" dirty="0">
                <a:solidFill>
                  <a:srgbClr val="FF0000"/>
                </a:solidFill>
              </a:rPr>
              <a:t>/bootstrap.min.css"&gt;</a:t>
            </a:r>
          </a:p>
          <a:p>
            <a:pPr marL="0" indent="0">
              <a:buNone/>
            </a:pPr>
            <a:r>
              <a:rPr lang="en-IN" dirty="0"/>
              <a:t>&lt;/head&gt;</a:t>
            </a:r>
          </a:p>
          <a:p>
            <a:pPr marL="0" indent="0">
              <a:buNone/>
            </a:pPr>
            <a:r>
              <a:rPr lang="en-IN" dirty="0"/>
              <a:t>&lt;body&gt;</a:t>
            </a:r>
          </a:p>
          <a:p>
            <a:pPr marL="0" indent="0">
              <a:buNone/>
            </a:pPr>
            <a:r>
              <a:rPr lang="en-IN" dirty="0"/>
              <a:t>&lt;h1&gt;Welcome to Bootstrap Article&lt;/h1&gt;</a:t>
            </a:r>
          </a:p>
          <a:p>
            <a:pPr marL="0" indent="0">
              <a:buNone/>
            </a:pPr>
            <a:r>
              <a:rPr lang="en-IN" dirty="0">
                <a:solidFill>
                  <a:srgbClr val="FF0000"/>
                </a:solidFill>
              </a:rPr>
              <a:t>&lt;script </a:t>
            </a:r>
            <a:r>
              <a:rPr lang="en-IN" dirty="0" err="1">
                <a:solidFill>
                  <a:srgbClr val="FF0000"/>
                </a:solidFill>
              </a:rPr>
              <a:t>src</a:t>
            </a:r>
            <a:r>
              <a:rPr lang="en-IN" dirty="0">
                <a:solidFill>
                  <a:srgbClr val="FF0000"/>
                </a:solidFill>
              </a:rPr>
              <a:t>="~/Bootstrap-Files/</a:t>
            </a:r>
            <a:r>
              <a:rPr lang="en-IN" dirty="0" err="1">
                <a:solidFill>
                  <a:srgbClr val="FF0000"/>
                </a:solidFill>
              </a:rPr>
              <a:t>js</a:t>
            </a:r>
            <a:r>
              <a:rPr lang="en-IN" dirty="0">
                <a:solidFill>
                  <a:srgbClr val="FF0000"/>
                </a:solidFill>
              </a:rPr>
              <a:t>/bootstrap.min.js"&gt;&lt;/script&gt;</a:t>
            </a:r>
          </a:p>
          <a:p>
            <a:pPr marL="0" indent="0">
              <a:buNone/>
            </a:pPr>
            <a:r>
              <a:rPr lang="en-IN" dirty="0"/>
              <a:t>&lt;/body&gt;</a:t>
            </a:r>
          </a:p>
          <a:p>
            <a:pPr marL="0" indent="0">
              <a:buNone/>
            </a:pPr>
            <a:r>
              <a:rPr lang="en-IN" dirty="0"/>
              <a:t>&lt;/html&gt;</a:t>
            </a:r>
          </a:p>
        </p:txBody>
      </p:sp>
      <p:pic>
        <p:nvPicPr>
          <p:cNvPr id="3079" name="Picture 7" descr="Bootstrap File structure">
            <a:extLst>
              <a:ext uri="{FF2B5EF4-FFF2-40B4-BE49-F238E27FC236}">
                <a16:creationId xmlns:a16="http://schemas.microsoft.com/office/drawing/2014/main" id="{E7A36561-D992-2AAF-8A1E-DB19FF950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9675" y="6804"/>
            <a:ext cx="36576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50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SS Cascade summarized. Cascade algorithm finds all style rules… | by Ahmad  Ali | Medium">
            <a:extLst>
              <a:ext uri="{FF2B5EF4-FFF2-40B4-BE49-F238E27FC236}">
                <a16:creationId xmlns:a16="http://schemas.microsoft.com/office/drawing/2014/main" id="{4B5CED25-57F0-CB12-0A5B-C845426321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3112" y="2005806"/>
            <a:ext cx="8105775"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896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1BBB5-9DEF-5F17-0485-D340CBC35219}"/>
              </a:ext>
            </a:extLst>
          </p:cNvPr>
          <p:cNvSpPr>
            <a:spLocks noGrp="1"/>
          </p:cNvSpPr>
          <p:nvPr>
            <p:ph idx="1"/>
          </p:nvPr>
        </p:nvSpPr>
        <p:spPr>
          <a:xfrm>
            <a:off x="191069" y="177421"/>
            <a:ext cx="11709779" cy="5999542"/>
          </a:xfrm>
        </p:spPr>
        <p:txBody>
          <a:bodyPr>
            <a:normAutofit/>
          </a:bodyPr>
          <a:lstStyle/>
          <a:p>
            <a:pPr marL="0" indent="0">
              <a:buNone/>
            </a:pPr>
            <a:r>
              <a:rPr lang="en-IN" sz="2300" dirty="0"/>
              <a:t>&lt;!DOCTYPE html&gt;</a:t>
            </a:r>
          </a:p>
          <a:p>
            <a:pPr marL="0" indent="0">
              <a:buNone/>
            </a:pPr>
            <a:r>
              <a:rPr lang="en-IN" sz="2300" dirty="0"/>
              <a:t>&lt;html lang="</a:t>
            </a:r>
            <a:r>
              <a:rPr lang="en-IN" sz="2300" dirty="0" err="1"/>
              <a:t>en</a:t>
            </a:r>
            <a:r>
              <a:rPr lang="en-IN" sz="2300" dirty="0"/>
              <a:t>"&gt;</a:t>
            </a:r>
          </a:p>
          <a:p>
            <a:pPr marL="0" indent="0">
              <a:buNone/>
            </a:pPr>
            <a:r>
              <a:rPr lang="en-IN" sz="2300" dirty="0"/>
              <a:t>&lt;head&gt;</a:t>
            </a:r>
          </a:p>
          <a:p>
            <a:pPr marL="0" indent="0">
              <a:buNone/>
            </a:pPr>
            <a:r>
              <a:rPr lang="en-IN" sz="2300" dirty="0"/>
              <a:t>  &lt;title&gt;Bootstrap Example&lt;/title&gt;</a:t>
            </a:r>
          </a:p>
          <a:p>
            <a:pPr marL="0" indent="0">
              <a:buNone/>
            </a:pPr>
            <a:r>
              <a:rPr lang="en-IN" sz="2300" dirty="0"/>
              <a:t>  &lt;meta charset="utf-8"&gt;</a:t>
            </a:r>
          </a:p>
          <a:p>
            <a:pPr marL="0" indent="0">
              <a:buNone/>
            </a:pPr>
            <a:r>
              <a:rPr lang="en-IN" sz="2300" dirty="0"/>
              <a:t>  &lt;meta name="viewport" content="width=device-width, initial-scale=1"&gt;</a:t>
            </a:r>
          </a:p>
          <a:p>
            <a:pPr marL="0" indent="0">
              <a:buNone/>
            </a:pPr>
            <a:r>
              <a:rPr lang="en-IN" sz="2300" dirty="0"/>
              <a:t>  &lt;link </a:t>
            </a:r>
            <a:r>
              <a:rPr lang="en-IN" sz="2300" dirty="0" err="1"/>
              <a:t>rel</a:t>
            </a:r>
            <a:r>
              <a:rPr lang="en-IN" sz="2300" dirty="0"/>
              <a:t>="stylesheet" </a:t>
            </a:r>
            <a:r>
              <a:rPr lang="en-IN" sz="2300" dirty="0" err="1"/>
              <a:t>href</a:t>
            </a:r>
            <a:r>
              <a:rPr lang="en-IN" sz="2300" dirty="0"/>
              <a:t>="https://maxcdn.bootstrapcdn.com/bootstrap/3.4.1/</a:t>
            </a:r>
            <a:r>
              <a:rPr lang="en-IN" sz="2300" dirty="0" err="1"/>
              <a:t>css</a:t>
            </a:r>
            <a:r>
              <a:rPr lang="en-IN" sz="2300" dirty="0"/>
              <a:t>/bootstrap.min.css"&gt;</a:t>
            </a:r>
          </a:p>
          <a:p>
            <a:pPr marL="0" indent="0">
              <a:buNone/>
            </a:pPr>
            <a:r>
              <a:rPr lang="en-IN" sz="2300" dirty="0"/>
              <a:t>  &lt;script </a:t>
            </a:r>
            <a:r>
              <a:rPr lang="en-IN" sz="2300" dirty="0" err="1"/>
              <a:t>src</a:t>
            </a:r>
            <a:r>
              <a:rPr lang="en-IN" sz="2300" dirty="0"/>
              <a:t>="https://ajax.googleapis.com/ajax/libs/</a:t>
            </a:r>
            <a:r>
              <a:rPr lang="en-IN" sz="2300" dirty="0" err="1"/>
              <a:t>jquery</a:t>
            </a:r>
            <a:r>
              <a:rPr lang="en-IN" sz="2300" dirty="0"/>
              <a:t>/3.6.1/jquery.min.js"&gt;&lt;/script&gt;</a:t>
            </a:r>
          </a:p>
          <a:p>
            <a:pPr marL="0" indent="0">
              <a:buNone/>
            </a:pPr>
            <a:r>
              <a:rPr lang="en-IN" sz="2300" dirty="0"/>
              <a:t>  &lt;script </a:t>
            </a:r>
            <a:r>
              <a:rPr lang="en-IN" sz="2300" dirty="0" err="1"/>
              <a:t>src</a:t>
            </a:r>
            <a:r>
              <a:rPr lang="en-IN" sz="2300" dirty="0"/>
              <a:t>="https://maxcdn.bootstrapcdn.com/bootstrap/3.4.1/</a:t>
            </a:r>
            <a:r>
              <a:rPr lang="en-IN" sz="2300" dirty="0" err="1"/>
              <a:t>js</a:t>
            </a:r>
            <a:r>
              <a:rPr lang="en-IN" sz="2300" dirty="0"/>
              <a:t>/bootstrap.min.js"&gt;&lt;/script&gt;</a:t>
            </a:r>
          </a:p>
          <a:p>
            <a:pPr marL="0" indent="0">
              <a:buNone/>
            </a:pPr>
            <a:r>
              <a:rPr lang="en-IN" sz="2300" dirty="0"/>
              <a:t>&lt;/head&gt;</a:t>
            </a:r>
          </a:p>
          <a:p>
            <a:pPr marL="0" indent="0">
              <a:buNone/>
            </a:pPr>
            <a:r>
              <a:rPr lang="en-IN" sz="2300" dirty="0"/>
              <a:t>&lt;body&gt;</a:t>
            </a:r>
          </a:p>
        </p:txBody>
      </p:sp>
    </p:spTree>
    <p:extLst>
      <p:ext uri="{BB962C8B-B14F-4D97-AF65-F5344CB8AC3E}">
        <p14:creationId xmlns:p14="http://schemas.microsoft.com/office/powerpoint/2010/main" val="2015033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728EE2-3482-6BB9-AF7B-6CBEF084DA97}"/>
              </a:ext>
            </a:extLst>
          </p:cNvPr>
          <p:cNvSpPr>
            <a:spLocks noGrp="1"/>
          </p:cNvSpPr>
          <p:nvPr>
            <p:ph idx="1"/>
          </p:nvPr>
        </p:nvSpPr>
        <p:spPr>
          <a:xfrm>
            <a:off x="838200" y="-13648"/>
            <a:ext cx="10515600" cy="6346208"/>
          </a:xfrm>
        </p:spPr>
        <p:txBody>
          <a:bodyPr>
            <a:normAutofit fontScale="25000" lnSpcReduction="20000"/>
          </a:bodyPr>
          <a:lstStyle/>
          <a:p>
            <a:pPr marL="0" indent="0">
              <a:buNone/>
            </a:pPr>
            <a:r>
              <a:rPr lang="en-US" sz="6800" dirty="0"/>
              <a:t>&lt;div class="container"&gt;</a:t>
            </a:r>
          </a:p>
          <a:p>
            <a:pPr marL="0" indent="0">
              <a:buNone/>
            </a:pPr>
            <a:r>
              <a:rPr lang="en-US" sz="6800" dirty="0"/>
              <a:t>  &lt;h2&gt;Hover Rows&lt;/h2&gt;</a:t>
            </a:r>
          </a:p>
          <a:p>
            <a:pPr marL="0" indent="0">
              <a:buNone/>
            </a:pPr>
            <a:r>
              <a:rPr lang="en-US" sz="6800" dirty="0"/>
              <a:t>  &lt;p&gt;The .table-hover class enables a hover state on table rows:&lt;/p&gt;            </a:t>
            </a:r>
          </a:p>
          <a:p>
            <a:pPr marL="0" indent="0">
              <a:buNone/>
            </a:pPr>
            <a:r>
              <a:rPr lang="en-US" sz="6800" dirty="0"/>
              <a:t>  &lt;table class="table table-hover"&gt;</a:t>
            </a:r>
          </a:p>
          <a:p>
            <a:pPr marL="0" indent="0">
              <a:buNone/>
            </a:pPr>
            <a:r>
              <a:rPr lang="en-US" sz="6800" dirty="0"/>
              <a:t>    &lt;</a:t>
            </a:r>
            <a:r>
              <a:rPr lang="en-US" sz="6800" dirty="0" err="1"/>
              <a:t>thead</a:t>
            </a:r>
            <a:r>
              <a:rPr lang="en-US" sz="6800" dirty="0"/>
              <a:t>&gt;</a:t>
            </a:r>
          </a:p>
          <a:p>
            <a:pPr marL="0" indent="0">
              <a:buNone/>
            </a:pPr>
            <a:r>
              <a:rPr lang="en-US" sz="6800" dirty="0"/>
              <a:t>      &lt;tr&gt;</a:t>
            </a:r>
          </a:p>
          <a:p>
            <a:pPr marL="0" indent="0">
              <a:buNone/>
            </a:pPr>
            <a:r>
              <a:rPr lang="en-US" sz="6800" dirty="0"/>
              <a:t>        &lt;</a:t>
            </a:r>
            <a:r>
              <a:rPr lang="en-US" sz="6800" dirty="0" err="1"/>
              <a:t>th</a:t>
            </a:r>
            <a:r>
              <a:rPr lang="en-US" sz="6800" dirty="0"/>
              <a:t>&gt;</a:t>
            </a:r>
            <a:r>
              <a:rPr lang="en-US" sz="6800" dirty="0" err="1"/>
              <a:t>Firstname</a:t>
            </a:r>
            <a:r>
              <a:rPr lang="en-US" sz="6800" dirty="0"/>
              <a:t>&lt;/</a:t>
            </a:r>
            <a:r>
              <a:rPr lang="en-US" sz="6800" dirty="0" err="1"/>
              <a:t>th</a:t>
            </a:r>
            <a:r>
              <a:rPr lang="en-US" sz="6800" dirty="0"/>
              <a:t>&gt;</a:t>
            </a:r>
          </a:p>
          <a:p>
            <a:pPr marL="0" indent="0">
              <a:buNone/>
            </a:pPr>
            <a:r>
              <a:rPr lang="en-US" sz="6800" dirty="0"/>
              <a:t>        &lt;</a:t>
            </a:r>
            <a:r>
              <a:rPr lang="en-US" sz="6800" dirty="0" err="1"/>
              <a:t>th</a:t>
            </a:r>
            <a:r>
              <a:rPr lang="en-US" sz="6800" dirty="0"/>
              <a:t>&gt;</a:t>
            </a:r>
            <a:r>
              <a:rPr lang="en-US" sz="6800" dirty="0" err="1"/>
              <a:t>Lastname</a:t>
            </a:r>
            <a:r>
              <a:rPr lang="en-US" sz="6800" dirty="0"/>
              <a:t>&lt;/</a:t>
            </a:r>
            <a:r>
              <a:rPr lang="en-US" sz="6800" dirty="0" err="1"/>
              <a:t>th</a:t>
            </a:r>
            <a:r>
              <a:rPr lang="en-US" sz="6800" dirty="0"/>
              <a:t>&gt;</a:t>
            </a:r>
          </a:p>
          <a:p>
            <a:pPr marL="0" indent="0">
              <a:buNone/>
            </a:pPr>
            <a:r>
              <a:rPr lang="en-US" sz="6800" dirty="0"/>
              <a:t>        &lt;</a:t>
            </a:r>
            <a:r>
              <a:rPr lang="en-US" sz="6800" dirty="0" err="1"/>
              <a:t>th</a:t>
            </a:r>
            <a:r>
              <a:rPr lang="en-US" sz="6800" dirty="0"/>
              <a:t>&gt;Email&lt;/</a:t>
            </a:r>
            <a:r>
              <a:rPr lang="en-US" sz="6800" dirty="0" err="1"/>
              <a:t>th</a:t>
            </a:r>
            <a:r>
              <a:rPr lang="en-US" sz="6800" dirty="0"/>
              <a:t>&gt;</a:t>
            </a:r>
          </a:p>
          <a:p>
            <a:pPr marL="0" indent="0">
              <a:buNone/>
            </a:pPr>
            <a:r>
              <a:rPr lang="en-US" sz="6800" dirty="0"/>
              <a:t>      &lt;/tr&gt;</a:t>
            </a:r>
          </a:p>
          <a:p>
            <a:pPr marL="0" indent="0">
              <a:buNone/>
            </a:pPr>
            <a:r>
              <a:rPr lang="en-US" sz="6800" dirty="0"/>
              <a:t>    &lt;/</a:t>
            </a:r>
            <a:r>
              <a:rPr lang="en-US" sz="6800" dirty="0" err="1"/>
              <a:t>thead</a:t>
            </a:r>
            <a:r>
              <a:rPr lang="en-US" sz="6800" dirty="0"/>
              <a:t>&gt;</a:t>
            </a:r>
          </a:p>
          <a:p>
            <a:pPr marL="0" indent="0">
              <a:buNone/>
            </a:pPr>
            <a:r>
              <a:rPr lang="en-US" sz="6800" dirty="0"/>
              <a:t>    &lt;</a:t>
            </a:r>
            <a:r>
              <a:rPr lang="en-US" sz="6800" dirty="0" err="1"/>
              <a:t>tbody</a:t>
            </a:r>
            <a:r>
              <a:rPr lang="en-US" sz="6800" dirty="0"/>
              <a:t>&gt;</a:t>
            </a:r>
          </a:p>
          <a:p>
            <a:pPr marL="0" indent="0">
              <a:buNone/>
            </a:pPr>
            <a:r>
              <a:rPr lang="en-US" sz="6800" dirty="0"/>
              <a:t>      &lt;tr&gt;</a:t>
            </a:r>
          </a:p>
          <a:p>
            <a:pPr marL="0" indent="0">
              <a:buNone/>
            </a:pPr>
            <a:r>
              <a:rPr lang="en-US" sz="6800" dirty="0"/>
              <a:t>        &lt;td&gt;John&lt;/td&gt;</a:t>
            </a:r>
          </a:p>
          <a:p>
            <a:pPr marL="0" indent="0">
              <a:buNone/>
            </a:pPr>
            <a:r>
              <a:rPr lang="en-US" sz="6800" dirty="0"/>
              <a:t>        &lt;td&gt;Doe&lt;/td&gt;</a:t>
            </a:r>
          </a:p>
          <a:p>
            <a:pPr marL="0" indent="0">
              <a:buNone/>
            </a:pPr>
            <a:r>
              <a:rPr lang="en-US" sz="6800" dirty="0"/>
              <a:t>        &lt;td&gt;john@example.com&lt;/td&gt;</a:t>
            </a:r>
          </a:p>
          <a:p>
            <a:pPr marL="0" indent="0">
              <a:buNone/>
            </a:pPr>
            <a:r>
              <a:rPr lang="en-US" sz="6800" dirty="0"/>
              <a:t>      &lt;/tr&gt;</a:t>
            </a:r>
          </a:p>
          <a:p>
            <a:pPr marL="0" indent="0">
              <a:buNone/>
            </a:pPr>
            <a:r>
              <a:rPr lang="en-US" sz="6800" dirty="0"/>
              <a:t>      &lt;tr&gt;</a:t>
            </a:r>
          </a:p>
          <a:p>
            <a:pPr marL="0" indent="0">
              <a:buNone/>
            </a:pPr>
            <a:r>
              <a:rPr lang="en-US" sz="6800" dirty="0"/>
              <a:t>        &lt;td&gt;Mary&lt;/td&gt;</a:t>
            </a:r>
          </a:p>
          <a:p>
            <a:pPr marL="0" indent="0">
              <a:buNone/>
            </a:pPr>
            <a:r>
              <a:rPr lang="en-US" sz="6800" dirty="0"/>
              <a:t>        &lt;td&gt;Moe&lt;/td&gt;</a:t>
            </a:r>
          </a:p>
          <a:p>
            <a:pPr marL="0" indent="0">
              <a:buNone/>
            </a:pPr>
            <a:r>
              <a:rPr lang="en-US" sz="6800" dirty="0"/>
              <a:t>        &lt;td&gt;mary@example.com&lt;/td&gt; &lt;/tr&gt;</a:t>
            </a:r>
          </a:p>
          <a:p>
            <a:pPr marL="0" indent="0">
              <a:buNone/>
            </a:pPr>
            <a:r>
              <a:rPr lang="en-US" sz="6800" dirty="0"/>
              <a:t>          &lt;/</a:t>
            </a:r>
            <a:r>
              <a:rPr lang="en-US" sz="6800" dirty="0" err="1"/>
              <a:t>tbody</a:t>
            </a:r>
            <a:r>
              <a:rPr lang="en-US" sz="6800" dirty="0"/>
              <a:t>&gt;   &lt;/ table&gt; &lt;/div&gt; &lt;/body&gt; &lt;/html&gt;</a:t>
            </a:r>
          </a:p>
          <a:p>
            <a:endParaRPr lang="en-IN" dirty="0"/>
          </a:p>
        </p:txBody>
      </p:sp>
    </p:spTree>
    <p:extLst>
      <p:ext uri="{BB962C8B-B14F-4D97-AF65-F5344CB8AC3E}">
        <p14:creationId xmlns:p14="http://schemas.microsoft.com/office/powerpoint/2010/main" val="425692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D5682-EEEC-6766-3F52-532DF3AE0A91}"/>
              </a:ext>
            </a:extLst>
          </p:cNvPr>
          <p:cNvSpPr>
            <a:spLocks noGrp="1"/>
          </p:cNvSpPr>
          <p:nvPr>
            <p:ph idx="1"/>
          </p:nvPr>
        </p:nvSpPr>
        <p:spPr>
          <a:xfrm>
            <a:off x="838200" y="381965"/>
            <a:ext cx="10515600" cy="5794998"/>
          </a:xfrm>
        </p:spPr>
        <p:txBody>
          <a:bodyPr>
            <a:normAutofit fontScale="85000" lnSpcReduction="20000"/>
          </a:bodyPr>
          <a:lstStyle/>
          <a:p>
            <a:pPr marL="0" indent="0">
              <a:buNone/>
            </a:pPr>
            <a:r>
              <a:rPr lang="en-IN" dirty="0"/>
              <a:t>&lt;!DOCTYPE html&gt;</a:t>
            </a:r>
          </a:p>
          <a:p>
            <a:pPr marL="0" indent="0">
              <a:buNone/>
            </a:pPr>
            <a:r>
              <a:rPr lang="en-IN" dirty="0"/>
              <a:t>&lt;title&gt;Example&lt;/title&gt;</a:t>
            </a:r>
          </a:p>
          <a:p>
            <a:pPr marL="0" indent="0">
              <a:buNone/>
            </a:pPr>
            <a:r>
              <a:rPr lang="en-IN" dirty="0"/>
              <a:t>&lt;style&gt;</a:t>
            </a:r>
          </a:p>
          <a:p>
            <a:pPr marL="0" indent="0">
              <a:buNone/>
            </a:pPr>
            <a:r>
              <a:rPr lang="en-IN" dirty="0"/>
              <a:t>  </a:t>
            </a:r>
            <a:r>
              <a:rPr lang="en-IN" dirty="0" err="1"/>
              <a:t>div#css-section</a:t>
            </a:r>
            <a:r>
              <a:rPr lang="en-IN" dirty="0"/>
              <a:t> { </a:t>
            </a:r>
          </a:p>
          <a:p>
            <a:pPr marL="0" indent="0">
              <a:buNone/>
            </a:pPr>
            <a:r>
              <a:rPr lang="en-IN" dirty="0"/>
              <a:t>    border:1px dotted red; </a:t>
            </a:r>
          </a:p>
          <a:p>
            <a:pPr marL="0" indent="0">
              <a:buNone/>
            </a:pPr>
            <a:r>
              <a:rPr lang="en-IN" dirty="0"/>
              <a:t>    padding: 20px;</a:t>
            </a:r>
          </a:p>
          <a:p>
            <a:pPr marL="0" indent="0">
              <a:buNone/>
            </a:pPr>
            <a:r>
              <a:rPr lang="en-IN" dirty="0"/>
              <a:t>    }</a:t>
            </a:r>
          </a:p>
          <a:p>
            <a:pPr marL="0" indent="0">
              <a:buNone/>
            </a:pPr>
            <a:r>
              <a:rPr lang="en-IN" dirty="0"/>
              <a:t>&lt;/style&gt;</a:t>
            </a:r>
          </a:p>
          <a:p>
            <a:pPr marL="0" indent="0">
              <a:buNone/>
            </a:pPr>
            <a:r>
              <a:rPr lang="en-IN" dirty="0"/>
              <a:t>&lt;div id="</a:t>
            </a:r>
            <a:r>
              <a:rPr lang="en-IN" dirty="0" err="1"/>
              <a:t>css</a:t>
            </a:r>
            <a:r>
              <a:rPr lang="en-IN" dirty="0"/>
              <a:t>-section"&gt;</a:t>
            </a:r>
          </a:p>
          <a:p>
            <a:pPr marL="0" indent="0">
              <a:buNone/>
            </a:pPr>
            <a:r>
              <a:rPr lang="en-IN" dirty="0"/>
              <a:t>  This lucky div has ID...</a:t>
            </a:r>
          </a:p>
          <a:p>
            <a:pPr marL="0" indent="0">
              <a:buNone/>
            </a:pPr>
            <a:r>
              <a:rPr lang="en-IN" dirty="0"/>
              <a:t>&lt;/div&gt;</a:t>
            </a:r>
          </a:p>
          <a:p>
            <a:pPr marL="0" indent="0">
              <a:buNone/>
            </a:pPr>
            <a:r>
              <a:rPr lang="en-IN" dirty="0"/>
              <a:t>&lt;div&gt;</a:t>
            </a:r>
          </a:p>
          <a:p>
            <a:pPr marL="0" indent="0">
              <a:buNone/>
            </a:pPr>
            <a:r>
              <a:rPr lang="en-IN" dirty="0"/>
              <a:t>  This poor div has no ID...</a:t>
            </a:r>
          </a:p>
          <a:p>
            <a:pPr marL="0" indent="0">
              <a:buNone/>
            </a:pPr>
            <a:r>
              <a:rPr lang="en-IN" dirty="0"/>
              <a:t>&lt;/div&gt;</a:t>
            </a:r>
          </a:p>
        </p:txBody>
      </p:sp>
    </p:spTree>
    <p:extLst>
      <p:ext uri="{BB962C8B-B14F-4D97-AF65-F5344CB8AC3E}">
        <p14:creationId xmlns:p14="http://schemas.microsoft.com/office/powerpoint/2010/main" val="81096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47ABC-E219-B911-1270-F5F357F9F1F6}"/>
              </a:ext>
            </a:extLst>
          </p:cNvPr>
          <p:cNvSpPr>
            <a:spLocks noGrp="1"/>
          </p:cNvSpPr>
          <p:nvPr>
            <p:ph idx="1"/>
          </p:nvPr>
        </p:nvSpPr>
        <p:spPr>
          <a:xfrm>
            <a:off x="428263" y="358815"/>
            <a:ext cx="11458937" cy="5818148"/>
          </a:xfrm>
        </p:spPr>
        <p:txBody>
          <a:bodyPr>
            <a:normAutofit/>
          </a:bodyPr>
          <a:lstStyle/>
          <a:p>
            <a:pPr marL="0" indent="0" algn="ctr">
              <a:buNone/>
            </a:pPr>
            <a:r>
              <a:rPr lang="en-US" dirty="0"/>
              <a:t>IDs vs Classes</a:t>
            </a:r>
          </a:p>
          <a:p>
            <a:r>
              <a:rPr lang="en-US" dirty="0"/>
              <a:t>Given classes and IDs are very similar, you may be wondering which one to use. This depends on the situation.</a:t>
            </a:r>
          </a:p>
          <a:p>
            <a:endParaRPr lang="en-US" dirty="0"/>
          </a:p>
          <a:p>
            <a:pPr marL="0" indent="0">
              <a:buNone/>
            </a:pPr>
            <a:r>
              <a:rPr lang="en-US" dirty="0"/>
              <a:t>When to use classes</a:t>
            </a:r>
          </a:p>
          <a:p>
            <a:r>
              <a:rPr lang="en-US" dirty="0"/>
              <a:t>You should use classes when your style needs to be applied multiple times on the same page. For example, you might have many &lt;h1&gt; elements that need the same style applied.</a:t>
            </a:r>
          </a:p>
          <a:p>
            <a:endParaRPr lang="en-US" dirty="0"/>
          </a:p>
          <a:p>
            <a:pPr marL="0" indent="0">
              <a:buNone/>
            </a:pPr>
            <a:r>
              <a:rPr lang="en-US" dirty="0"/>
              <a:t>When to use IDs</a:t>
            </a:r>
          </a:p>
          <a:p>
            <a:r>
              <a:rPr lang="en-US" dirty="0"/>
              <a:t>You should use IDs if only one element on the page should have the style applied, and/or you need a unique identifier for that element.</a:t>
            </a:r>
            <a:endParaRPr lang="en-IN" dirty="0"/>
          </a:p>
        </p:txBody>
      </p:sp>
    </p:spTree>
    <p:extLst>
      <p:ext uri="{BB962C8B-B14F-4D97-AF65-F5344CB8AC3E}">
        <p14:creationId xmlns:p14="http://schemas.microsoft.com/office/powerpoint/2010/main" val="37027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CBF0-37E3-8221-A24A-4C6771C99696}"/>
              </a:ext>
            </a:extLst>
          </p:cNvPr>
          <p:cNvSpPr>
            <a:spLocks noGrp="1"/>
          </p:cNvSpPr>
          <p:nvPr>
            <p:ph type="ctrTitle"/>
          </p:nvPr>
        </p:nvSpPr>
        <p:spPr>
          <a:xfrm>
            <a:off x="1524000" y="859814"/>
            <a:ext cx="9144000" cy="409432"/>
          </a:xfrm>
        </p:spPr>
        <p:txBody>
          <a:bodyPr>
            <a:normAutofit fontScale="90000"/>
          </a:bodyPr>
          <a:lstStyle/>
          <a:p>
            <a:r>
              <a:rPr lang="en-US" sz="2200" dirty="0"/>
              <a:t>CSS Codes</a:t>
            </a:r>
            <a:br>
              <a:rPr lang="en-US" dirty="0"/>
            </a:br>
            <a:endParaRPr lang="en-IN" dirty="0"/>
          </a:p>
        </p:txBody>
      </p:sp>
      <p:sp>
        <p:nvSpPr>
          <p:cNvPr id="3" name="Subtitle 2">
            <a:extLst>
              <a:ext uri="{FF2B5EF4-FFF2-40B4-BE49-F238E27FC236}">
                <a16:creationId xmlns:a16="http://schemas.microsoft.com/office/drawing/2014/main" id="{047BDBB7-3B80-D0AD-221B-80D436993121}"/>
              </a:ext>
            </a:extLst>
          </p:cNvPr>
          <p:cNvSpPr>
            <a:spLocks noGrp="1"/>
          </p:cNvSpPr>
          <p:nvPr>
            <p:ph type="subTitle" idx="1"/>
          </p:nvPr>
        </p:nvSpPr>
        <p:spPr>
          <a:xfrm>
            <a:off x="150125" y="532263"/>
            <a:ext cx="11873553" cy="6018662"/>
          </a:xfrm>
        </p:spPr>
        <p:txBody>
          <a:bodyPr>
            <a:normAutofit/>
          </a:bodyPr>
          <a:lstStyle/>
          <a:p>
            <a:endParaRPr lang="en-IN" dirty="0"/>
          </a:p>
        </p:txBody>
      </p:sp>
      <p:graphicFrame>
        <p:nvGraphicFramePr>
          <p:cNvPr id="5" name="Table 5">
            <a:extLst>
              <a:ext uri="{FF2B5EF4-FFF2-40B4-BE49-F238E27FC236}">
                <a16:creationId xmlns:a16="http://schemas.microsoft.com/office/drawing/2014/main" id="{6C84B370-D690-9FF8-F1E8-615885C6EB3B}"/>
              </a:ext>
            </a:extLst>
          </p:cNvPr>
          <p:cNvGraphicFramePr>
            <a:graphicFrameLocks noGrp="1"/>
          </p:cNvGraphicFramePr>
          <p:nvPr>
            <p:extLst>
              <p:ext uri="{D42A27DB-BD31-4B8C-83A1-F6EECF244321}">
                <p14:modId xmlns:p14="http://schemas.microsoft.com/office/powerpoint/2010/main" val="2577381471"/>
              </p:ext>
            </p:extLst>
          </p:nvPr>
        </p:nvGraphicFramePr>
        <p:xfrm>
          <a:off x="168322" y="586863"/>
          <a:ext cx="11855356" cy="5964062"/>
        </p:xfrm>
        <a:graphic>
          <a:graphicData uri="http://schemas.openxmlformats.org/drawingml/2006/table">
            <a:tbl>
              <a:tblPr firstRow="1" bandRow="1">
                <a:tableStyleId>{5C22544A-7EE6-4342-B048-85BDC9FD1C3A}</a:tableStyleId>
              </a:tblPr>
              <a:tblGrid>
                <a:gridCol w="5927678">
                  <a:extLst>
                    <a:ext uri="{9D8B030D-6E8A-4147-A177-3AD203B41FA5}">
                      <a16:colId xmlns:a16="http://schemas.microsoft.com/office/drawing/2014/main" val="1826757424"/>
                    </a:ext>
                  </a:extLst>
                </a:gridCol>
                <a:gridCol w="5927678">
                  <a:extLst>
                    <a:ext uri="{9D8B030D-6E8A-4147-A177-3AD203B41FA5}">
                      <a16:colId xmlns:a16="http://schemas.microsoft.com/office/drawing/2014/main" val="3063655469"/>
                    </a:ext>
                  </a:extLst>
                </a:gridCol>
              </a:tblGrid>
              <a:tr h="5964062">
                <a:tc>
                  <a:txBody>
                    <a:bodyPr/>
                    <a:lstStyle/>
                    <a:p>
                      <a:r>
                        <a:rPr lang="en-IN" dirty="0"/>
                        <a:t>&lt;! CSS code on List elements&gt;</a:t>
                      </a:r>
                    </a:p>
                    <a:p>
                      <a:r>
                        <a:rPr lang="en-IN" dirty="0"/>
                        <a:t>&lt;html&gt;</a:t>
                      </a:r>
                    </a:p>
                    <a:p>
                      <a:r>
                        <a:rPr lang="en-IN" dirty="0"/>
                        <a:t>   &lt;head&gt;</a:t>
                      </a:r>
                    </a:p>
                    <a:p>
                      <a:r>
                        <a:rPr lang="en-IN" dirty="0"/>
                        <a:t>   &lt;/head&gt;</a:t>
                      </a:r>
                    </a:p>
                    <a:p>
                      <a:r>
                        <a:rPr lang="en-IN" dirty="0"/>
                        <a:t>      &lt;body&gt;</a:t>
                      </a:r>
                    </a:p>
                    <a:p>
                      <a:r>
                        <a:rPr lang="en-IN" dirty="0"/>
                        <a:t>      &lt;</a:t>
                      </a:r>
                      <a:r>
                        <a:rPr lang="en-IN" dirty="0" err="1"/>
                        <a:t>ul</a:t>
                      </a:r>
                      <a:r>
                        <a:rPr lang="en-IN" dirty="0"/>
                        <a:t> style = "</a:t>
                      </a:r>
                      <a:r>
                        <a:rPr lang="en-IN" dirty="0" err="1"/>
                        <a:t>list-style-type:circle</a:t>
                      </a:r>
                      <a:r>
                        <a:rPr lang="en-IN" dirty="0"/>
                        <a:t>;"&gt;</a:t>
                      </a:r>
                    </a:p>
                    <a:p>
                      <a:r>
                        <a:rPr lang="en-IN" dirty="0"/>
                        <a:t>         &lt;li&gt;Maths&lt;/li&gt;</a:t>
                      </a:r>
                    </a:p>
                    <a:p>
                      <a:r>
                        <a:rPr lang="en-IN" dirty="0"/>
                        <a:t>         &lt;li&gt;Social Science&lt;/li&gt;</a:t>
                      </a:r>
                    </a:p>
                    <a:p>
                      <a:r>
                        <a:rPr lang="en-IN" dirty="0"/>
                        <a:t>         &lt;li&gt;Physics&lt;/li&gt;</a:t>
                      </a:r>
                    </a:p>
                    <a:p>
                      <a:r>
                        <a:rPr lang="en-IN" dirty="0"/>
                        <a:t>      &lt;/</a:t>
                      </a:r>
                      <a:r>
                        <a:rPr lang="en-IN" dirty="0" err="1"/>
                        <a:t>ul</a:t>
                      </a:r>
                      <a:r>
                        <a:rPr lang="en-IN" dirty="0"/>
                        <a:t>&gt;</a:t>
                      </a:r>
                    </a:p>
                    <a:p>
                      <a:r>
                        <a:rPr lang="en-IN" dirty="0"/>
                        <a:t>         &lt;</a:t>
                      </a:r>
                      <a:r>
                        <a:rPr lang="en-IN" dirty="0" err="1"/>
                        <a:t>ul</a:t>
                      </a:r>
                      <a:r>
                        <a:rPr lang="en-IN" dirty="0"/>
                        <a:t> style = "</a:t>
                      </a:r>
                      <a:r>
                        <a:rPr lang="en-IN" dirty="0" err="1"/>
                        <a:t>list-style-type:square</a:t>
                      </a:r>
                      <a:r>
                        <a:rPr lang="en-IN" dirty="0"/>
                        <a:t>;"&gt;</a:t>
                      </a:r>
                    </a:p>
                    <a:p>
                      <a:r>
                        <a:rPr lang="en-IN" dirty="0"/>
                        <a:t>         &lt;li&gt;Maths&lt;/li&gt;</a:t>
                      </a:r>
                    </a:p>
                    <a:p>
                      <a:r>
                        <a:rPr lang="en-IN" dirty="0"/>
                        <a:t>         &lt;li&gt;Social Science&lt;/li&gt;</a:t>
                      </a:r>
                    </a:p>
                    <a:p>
                      <a:r>
                        <a:rPr lang="en-IN" dirty="0"/>
                        <a:t>         &lt;li&gt;Physics&lt;/li&gt;</a:t>
                      </a:r>
                    </a:p>
                    <a:p>
                      <a:r>
                        <a:rPr lang="en-IN" dirty="0"/>
                        <a:t>      &lt;/</a:t>
                      </a:r>
                      <a:r>
                        <a:rPr lang="en-IN" dirty="0" err="1"/>
                        <a:t>ul</a:t>
                      </a:r>
                      <a:r>
                        <a:rPr lang="en-IN" dirty="0"/>
                        <a:t>&gt;</a:t>
                      </a:r>
                    </a:p>
                  </a:txBody>
                  <a:tcPr/>
                </a:tc>
                <a:tc>
                  <a:txBody>
                    <a:bodyPr/>
                    <a:lstStyle/>
                    <a:p>
                      <a:r>
                        <a:rPr lang="en-IN" dirty="0"/>
                        <a:t>&lt;</a:t>
                      </a:r>
                      <a:r>
                        <a:rPr lang="en-IN" dirty="0" err="1"/>
                        <a:t>ol</a:t>
                      </a:r>
                      <a:r>
                        <a:rPr lang="en-IN" dirty="0"/>
                        <a:t> style = "</a:t>
                      </a:r>
                      <a:r>
                        <a:rPr lang="en-IN" dirty="0" err="1"/>
                        <a:t>list-style-type:decimal</a:t>
                      </a:r>
                      <a:r>
                        <a:rPr lang="en-IN" dirty="0"/>
                        <a:t>;"&gt;</a:t>
                      </a:r>
                    </a:p>
                    <a:p>
                      <a:r>
                        <a:rPr lang="en-IN" dirty="0"/>
                        <a:t>         &lt;li&gt;Maths&lt;/li&gt;</a:t>
                      </a:r>
                    </a:p>
                    <a:p>
                      <a:r>
                        <a:rPr lang="en-IN" dirty="0"/>
                        <a:t>         &lt;li&gt;Social Science&lt;/li&gt;</a:t>
                      </a:r>
                    </a:p>
                    <a:p>
                      <a:r>
                        <a:rPr lang="en-IN" dirty="0"/>
                        <a:t>         &lt;li&gt;Physics&lt;/li&gt;</a:t>
                      </a:r>
                    </a:p>
                    <a:p>
                      <a:r>
                        <a:rPr lang="en-IN" dirty="0"/>
                        <a:t>      &lt;/</a:t>
                      </a:r>
                      <a:r>
                        <a:rPr lang="en-IN" dirty="0" err="1"/>
                        <a:t>ol</a:t>
                      </a:r>
                      <a:r>
                        <a:rPr lang="en-IN" dirty="0"/>
                        <a:t>&gt;</a:t>
                      </a:r>
                    </a:p>
                    <a:p>
                      <a:r>
                        <a:rPr lang="en-IN" dirty="0"/>
                        <a:t>      </a:t>
                      </a:r>
                    </a:p>
                    <a:p>
                      <a:r>
                        <a:rPr lang="en-IN" dirty="0"/>
                        <a:t>      &lt;</a:t>
                      </a:r>
                      <a:r>
                        <a:rPr lang="en-IN" dirty="0" err="1"/>
                        <a:t>ol</a:t>
                      </a:r>
                      <a:r>
                        <a:rPr lang="en-IN" dirty="0"/>
                        <a:t> style = "</a:t>
                      </a:r>
                      <a:r>
                        <a:rPr lang="en-IN" dirty="0" err="1"/>
                        <a:t>list-style-type:lower-alpha</a:t>
                      </a:r>
                      <a:r>
                        <a:rPr lang="en-IN" dirty="0"/>
                        <a:t>;"&gt;</a:t>
                      </a:r>
                    </a:p>
                    <a:p>
                      <a:r>
                        <a:rPr lang="en-IN" dirty="0"/>
                        <a:t>         &lt;li&gt;Maths&lt;/li&gt;</a:t>
                      </a:r>
                    </a:p>
                    <a:p>
                      <a:r>
                        <a:rPr lang="en-IN" dirty="0"/>
                        <a:t>         &lt;li&gt;Social Science&lt;/li&gt;</a:t>
                      </a:r>
                    </a:p>
                    <a:p>
                      <a:r>
                        <a:rPr lang="en-IN" dirty="0"/>
                        <a:t>         &lt;li&gt;Physics&lt;/li&gt;</a:t>
                      </a:r>
                    </a:p>
                    <a:p>
                      <a:r>
                        <a:rPr lang="en-IN" dirty="0"/>
                        <a:t>      &lt;/</a:t>
                      </a:r>
                      <a:r>
                        <a:rPr lang="en-IN" dirty="0" err="1"/>
                        <a:t>ol</a:t>
                      </a:r>
                      <a:r>
                        <a:rPr lang="en-IN" dirty="0"/>
                        <a:t>&gt;</a:t>
                      </a:r>
                    </a:p>
                    <a:p>
                      <a:r>
                        <a:rPr lang="en-IN" dirty="0"/>
                        <a:t>      </a:t>
                      </a:r>
                    </a:p>
                    <a:p>
                      <a:r>
                        <a:rPr lang="en-IN" dirty="0"/>
                        <a:t>      &lt;</a:t>
                      </a:r>
                      <a:r>
                        <a:rPr lang="en-IN" dirty="0" err="1"/>
                        <a:t>ol</a:t>
                      </a:r>
                      <a:r>
                        <a:rPr lang="en-IN" dirty="0"/>
                        <a:t> style = "</a:t>
                      </a:r>
                      <a:r>
                        <a:rPr lang="en-IN" dirty="0" err="1"/>
                        <a:t>list-style-type:lower-roman</a:t>
                      </a:r>
                      <a:r>
                        <a:rPr lang="en-IN" dirty="0"/>
                        <a:t>;"&gt;</a:t>
                      </a:r>
                    </a:p>
                    <a:p>
                      <a:r>
                        <a:rPr lang="en-IN" dirty="0"/>
                        <a:t>         &lt;li&gt;Maths&lt;/li&gt;</a:t>
                      </a:r>
                    </a:p>
                    <a:p>
                      <a:r>
                        <a:rPr lang="en-IN" dirty="0"/>
                        <a:t>         &lt;li&gt;Social Science&lt;/li&gt;</a:t>
                      </a:r>
                    </a:p>
                    <a:p>
                      <a:r>
                        <a:rPr lang="en-IN" dirty="0"/>
                        <a:t>         &lt;li&gt;Physics&lt;/li&gt;</a:t>
                      </a:r>
                    </a:p>
                    <a:p>
                      <a:r>
                        <a:rPr lang="en-IN" dirty="0"/>
                        <a:t>      &lt;/</a:t>
                      </a:r>
                      <a:r>
                        <a:rPr lang="en-IN" dirty="0" err="1"/>
                        <a:t>ol</a:t>
                      </a:r>
                      <a:r>
                        <a:rPr lang="en-IN" dirty="0"/>
                        <a:t>&gt;</a:t>
                      </a:r>
                    </a:p>
                    <a:p>
                      <a:r>
                        <a:rPr lang="en-IN" dirty="0"/>
                        <a:t>   &lt;/body&gt;</a:t>
                      </a:r>
                    </a:p>
                    <a:p>
                      <a:r>
                        <a:rPr lang="en-IN" dirty="0"/>
                        <a:t>&lt;/html&gt; </a:t>
                      </a:r>
                    </a:p>
                  </a:txBody>
                  <a:tcPr/>
                </a:tc>
                <a:extLst>
                  <a:ext uri="{0D108BD9-81ED-4DB2-BD59-A6C34878D82A}">
                    <a16:rowId xmlns:a16="http://schemas.microsoft.com/office/drawing/2014/main" val="1708224114"/>
                  </a:ext>
                </a:extLst>
              </a:tr>
            </a:tbl>
          </a:graphicData>
        </a:graphic>
      </p:graphicFrame>
    </p:spTree>
    <p:extLst>
      <p:ext uri="{BB962C8B-B14F-4D97-AF65-F5344CB8AC3E}">
        <p14:creationId xmlns:p14="http://schemas.microsoft.com/office/powerpoint/2010/main" val="55951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9B33-C71F-A31C-16DB-0246B3672CBB}"/>
              </a:ext>
            </a:extLst>
          </p:cNvPr>
          <p:cNvSpPr>
            <a:spLocks noGrp="1"/>
          </p:cNvSpPr>
          <p:nvPr>
            <p:ph type="title"/>
          </p:nvPr>
        </p:nvSpPr>
        <p:spPr>
          <a:xfrm>
            <a:off x="838200" y="140837"/>
            <a:ext cx="10515600" cy="370840"/>
          </a:xfrm>
        </p:spPr>
        <p:txBody>
          <a:bodyPr>
            <a:normAutofit/>
          </a:bodyPr>
          <a:lstStyle/>
          <a:p>
            <a:pPr algn="ctr"/>
            <a:r>
              <a:rPr lang="en-US" sz="2000" dirty="0"/>
              <a:t>CSS Code Using Z-Index</a:t>
            </a:r>
            <a:endParaRPr lang="en-IN" sz="2000" dirty="0"/>
          </a:p>
        </p:txBody>
      </p:sp>
      <p:graphicFrame>
        <p:nvGraphicFramePr>
          <p:cNvPr id="4" name="Table 4">
            <a:extLst>
              <a:ext uri="{FF2B5EF4-FFF2-40B4-BE49-F238E27FC236}">
                <a16:creationId xmlns:a16="http://schemas.microsoft.com/office/drawing/2014/main" id="{AA2B69F2-6652-8863-7B59-59476A44B5D5}"/>
              </a:ext>
            </a:extLst>
          </p:cNvPr>
          <p:cNvGraphicFramePr>
            <a:graphicFrameLocks noGrp="1"/>
          </p:cNvGraphicFramePr>
          <p:nvPr>
            <p:ph idx="1"/>
            <p:extLst>
              <p:ext uri="{D42A27DB-BD31-4B8C-83A1-F6EECF244321}">
                <p14:modId xmlns:p14="http://schemas.microsoft.com/office/powerpoint/2010/main" val="4010710352"/>
              </p:ext>
            </p:extLst>
          </p:nvPr>
        </p:nvGraphicFramePr>
        <p:xfrm>
          <a:off x="372373" y="443685"/>
          <a:ext cx="11537974" cy="6400800"/>
        </p:xfrm>
        <a:graphic>
          <a:graphicData uri="http://schemas.openxmlformats.org/drawingml/2006/table">
            <a:tbl>
              <a:tblPr firstRow="1" bandRow="1">
                <a:tableStyleId>{5C22544A-7EE6-4342-B048-85BDC9FD1C3A}</a:tableStyleId>
              </a:tblPr>
              <a:tblGrid>
                <a:gridCol w="5768987">
                  <a:extLst>
                    <a:ext uri="{9D8B030D-6E8A-4147-A177-3AD203B41FA5}">
                      <a16:colId xmlns:a16="http://schemas.microsoft.com/office/drawing/2014/main" val="3547002639"/>
                    </a:ext>
                  </a:extLst>
                </a:gridCol>
                <a:gridCol w="5768987">
                  <a:extLst>
                    <a:ext uri="{9D8B030D-6E8A-4147-A177-3AD203B41FA5}">
                      <a16:colId xmlns:a16="http://schemas.microsoft.com/office/drawing/2014/main" val="2848717026"/>
                    </a:ext>
                  </a:extLst>
                </a:gridCol>
              </a:tblGrid>
              <a:tr h="5906933">
                <a:tc>
                  <a:txBody>
                    <a:bodyPr/>
                    <a:lstStyle/>
                    <a:p>
                      <a:r>
                        <a:rPr lang="en-US" sz="1800" b="0" i="0" kern="1200" dirty="0">
                          <a:solidFill>
                            <a:schemeClr val="lt1"/>
                          </a:solidFill>
                          <a:effectLst/>
                          <a:latin typeface="+mn-lt"/>
                          <a:ea typeface="+mn-ea"/>
                          <a:cs typeface="+mn-cs"/>
                        </a:rPr>
                        <a:t>CSS gives you opportunity to create layers of various divisions. The CSS layers refer to applying the </a:t>
                      </a:r>
                      <a:r>
                        <a:rPr lang="en-US" sz="1800" b="0" i="1" kern="1200" dirty="0">
                          <a:solidFill>
                            <a:schemeClr val="lt1"/>
                          </a:solidFill>
                          <a:effectLst/>
                          <a:latin typeface="+mn-lt"/>
                          <a:ea typeface="+mn-ea"/>
                          <a:cs typeface="+mn-cs"/>
                        </a:rPr>
                        <a:t>z-index</a:t>
                      </a:r>
                      <a:r>
                        <a:rPr lang="en-US" sz="1800" b="0" i="0" kern="1200" dirty="0">
                          <a:solidFill>
                            <a:schemeClr val="lt1"/>
                          </a:solidFill>
                          <a:effectLst/>
                          <a:latin typeface="+mn-lt"/>
                          <a:ea typeface="+mn-ea"/>
                          <a:cs typeface="+mn-cs"/>
                        </a:rPr>
                        <a:t> property to elements that overlap with each other.</a:t>
                      </a:r>
                    </a:p>
                    <a:p>
                      <a:r>
                        <a:rPr lang="en-US" sz="1800" b="0" i="0" kern="1200" dirty="0">
                          <a:solidFill>
                            <a:schemeClr val="lt1"/>
                          </a:solidFill>
                          <a:effectLst/>
                          <a:latin typeface="+mn-lt"/>
                          <a:ea typeface="+mn-ea"/>
                          <a:cs typeface="+mn-cs"/>
                        </a:rPr>
                        <a:t>The z-index property is used along with the </a:t>
                      </a:r>
                      <a:r>
                        <a:rPr lang="en-US" sz="1800" b="0" i="1" kern="1200" dirty="0">
                          <a:solidFill>
                            <a:schemeClr val="lt1"/>
                          </a:solidFill>
                          <a:effectLst/>
                          <a:latin typeface="+mn-lt"/>
                          <a:ea typeface="+mn-ea"/>
                          <a:cs typeface="+mn-cs"/>
                        </a:rPr>
                        <a:t>position</a:t>
                      </a:r>
                      <a:r>
                        <a:rPr lang="en-US" sz="1800" b="0" i="0" kern="1200" dirty="0">
                          <a:solidFill>
                            <a:schemeClr val="lt1"/>
                          </a:solidFill>
                          <a:effectLst/>
                          <a:latin typeface="+mn-lt"/>
                          <a:ea typeface="+mn-ea"/>
                          <a:cs typeface="+mn-cs"/>
                        </a:rPr>
                        <a:t> property to create an effect of layers. You can specify which element should come on top and which element should come at bottom.</a:t>
                      </a:r>
                    </a:p>
                    <a:p>
                      <a:r>
                        <a:rPr lang="en-US" sz="1800" b="0" i="0" kern="1200" dirty="0">
                          <a:solidFill>
                            <a:schemeClr val="lt1"/>
                          </a:solidFill>
                          <a:effectLst/>
                          <a:latin typeface="+mn-lt"/>
                          <a:ea typeface="+mn-ea"/>
                          <a:cs typeface="+mn-cs"/>
                        </a:rPr>
                        <a:t>A z-index property can help you to create more complex webpage layouts.</a:t>
                      </a:r>
                    </a:p>
                    <a:p>
                      <a:r>
                        <a:rPr lang="en-IN" dirty="0"/>
                        <a:t>&lt;html&gt;</a:t>
                      </a:r>
                    </a:p>
                    <a:p>
                      <a:r>
                        <a:rPr lang="en-IN" dirty="0"/>
                        <a:t>   &lt;head&gt;</a:t>
                      </a:r>
                    </a:p>
                    <a:p>
                      <a:r>
                        <a:rPr lang="en-IN" dirty="0"/>
                        <a:t>   &lt;/head&gt;</a:t>
                      </a:r>
                    </a:p>
                    <a:p>
                      <a:r>
                        <a:rPr lang="en-IN" dirty="0"/>
                        <a:t>   &lt;body&gt;</a:t>
                      </a:r>
                    </a:p>
                    <a:p>
                      <a:r>
                        <a:rPr lang="en-IN" dirty="0"/>
                        <a:t>      &lt;div style = "</a:t>
                      </a:r>
                      <a:r>
                        <a:rPr lang="en-IN" dirty="0" err="1"/>
                        <a:t>background-color:red</a:t>
                      </a:r>
                      <a:r>
                        <a:rPr lang="en-IN" dirty="0"/>
                        <a:t>; </a:t>
                      </a:r>
                    </a:p>
                    <a:p>
                      <a:r>
                        <a:rPr lang="en-IN" dirty="0"/>
                        <a:t>         width:300px; </a:t>
                      </a:r>
                    </a:p>
                    <a:p>
                      <a:r>
                        <a:rPr lang="en-IN" dirty="0"/>
                        <a:t>         height:100px; </a:t>
                      </a:r>
                    </a:p>
                    <a:p>
                      <a:r>
                        <a:rPr lang="en-IN" dirty="0"/>
                        <a:t>         </a:t>
                      </a:r>
                      <a:r>
                        <a:rPr lang="en-IN" dirty="0" err="1"/>
                        <a:t>position:relative</a:t>
                      </a:r>
                      <a:r>
                        <a:rPr lang="en-IN" dirty="0"/>
                        <a:t>; </a:t>
                      </a:r>
                    </a:p>
                    <a:p>
                      <a:r>
                        <a:rPr lang="en-IN" dirty="0"/>
                        <a:t>         top:10px; </a:t>
                      </a:r>
                    </a:p>
                    <a:p>
                      <a:r>
                        <a:rPr lang="en-IN" dirty="0"/>
                        <a:t>         left:80px; </a:t>
                      </a:r>
                    </a:p>
                    <a:p>
                      <a:r>
                        <a:rPr lang="en-IN" dirty="0"/>
                        <a:t>         z-index:2"&gt;</a:t>
                      </a:r>
                    </a:p>
                    <a:p>
                      <a:r>
                        <a:rPr lang="en-IN" dirty="0"/>
                        <a:t>      &lt;/div&gt;</a:t>
                      </a:r>
                    </a:p>
                    <a:p>
                      <a:r>
                        <a:rPr lang="en-IN" dirty="0"/>
                        <a:t>      </a:t>
                      </a:r>
                    </a:p>
                    <a:p>
                      <a:r>
                        <a:rPr lang="en-IN" dirty="0"/>
                        <a:t>      </a:t>
                      </a:r>
                    </a:p>
                  </a:txBody>
                  <a:tcPr/>
                </a:tc>
                <a:tc>
                  <a:txBody>
                    <a:bodyPr/>
                    <a:lstStyle/>
                    <a:p>
                      <a:r>
                        <a:rPr lang="en-IN" dirty="0"/>
                        <a:t>&lt;div style = "</a:t>
                      </a:r>
                      <a:r>
                        <a:rPr lang="en-IN" dirty="0" err="1"/>
                        <a:t>background-color:yellow</a:t>
                      </a:r>
                      <a:r>
                        <a:rPr lang="en-IN" dirty="0"/>
                        <a:t>; </a:t>
                      </a:r>
                    </a:p>
                    <a:p>
                      <a:r>
                        <a:rPr lang="en-IN" dirty="0"/>
                        <a:t>         width:300px; </a:t>
                      </a:r>
                    </a:p>
                    <a:p>
                      <a:r>
                        <a:rPr lang="en-IN" dirty="0"/>
                        <a:t>         height:100px; </a:t>
                      </a:r>
                    </a:p>
                    <a:p>
                      <a:r>
                        <a:rPr lang="en-IN" dirty="0"/>
                        <a:t>         </a:t>
                      </a:r>
                      <a:r>
                        <a:rPr lang="en-IN" dirty="0" err="1"/>
                        <a:t>position:relative</a:t>
                      </a:r>
                      <a:r>
                        <a:rPr lang="en-IN" dirty="0"/>
                        <a:t>; </a:t>
                      </a:r>
                    </a:p>
                    <a:p>
                      <a:r>
                        <a:rPr lang="en-IN" dirty="0"/>
                        <a:t>         top:-60px; </a:t>
                      </a:r>
                    </a:p>
                    <a:p>
                      <a:r>
                        <a:rPr lang="en-IN" dirty="0"/>
                        <a:t>         left:35px; </a:t>
                      </a:r>
                    </a:p>
                    <a:p>
                      <a:r>
                        <a:rPr lang="en-IN" dirty="0"/>
                        <a:t>         z-index:1;"&gt;</a:t>
                      </a:r>
                    </a:p>
                    <a:p>
                      <a:r>
                        <a:rPr lang="en-IN" dirty="0"/>
                        <a:t>      &lt;/div&gt;</a:t>
                      </a:r>
                    </a:p>
                    <a:p>
                      <a:r>
                        <a:rPr lang="en-US" dirty="0"/>
                        <a:t>&lt;div style = "</a:t>
                      </a:r>
                      <a:r>
                        <a:rPr lang="en-US" dirty="0" err="1"/>
                        <a:t>background-color:green</a:t>
                      </a:r>
                      <a:r>
                        <a:rPr lang="en-US" dirty="0"/>
                        <a:t>; </a:t>
                      </a:r>
                    </a:p>
                    <a:p>
                      <a:r>
                        <a:rPr lang="en-US" dirty="0"/>
                        <a:t>         width:300px; </a:t>
                      </a:r>
                    </a:p>
                    <a:p>
                      <a:r>
                        <a:rPr lang="en-US" dirty="0"/>
                        <a:t>         height:100px; </a:t>
                      </a:r>
                    </a:p>
                    <a:p>
                      <a:r>
                        <a:rPr lang="en-US" dirty="0"/>
                        <a:t>         </a:t>
                      </a:r>
                      <a:r>
                        <a:rPr lang="en-US" dirty="0" err="1"/>
                        <a:t>position:relative</a:t>
                      </a:r>
                      <a:r>
                        <a:rPr lang="en-US" dirty="0"/>
                        <a:t>; </a:t>
                      </a:r>
                    </a:p>
                    <a:p>
                      <a:r>
                        <a:rPr lang="en-US" dirty="0"/>
                        <a:t>         top:-220px; </a:t>
                      </a:r>
                    </a:p>
                    <a:p>
                      <a:r>
                        <a:rPr lang="en-US" dirty="0"/>
                        <a:t>         left:120px; </a:t>
                      </a:r>
                    </a:p>
                    <a:p>
                      <a:r>
                        <a:rPr lang="en-US" dirty="0"/>
                        <a:t>         z-index:3;"&gt;</a:t>
                      </a:r>
                    </a:p>
                    <a:p>
                      <a:r>
                        <a:rPr lang="en-US" dirty="0"/>
                        <a:t>      &lt;/div&gt;</a:t>
                      </a:r>
                    </a:p>
                    <a:p>
                      <a:r>
                        <a:rPr lang="en-US" dirty="0"/>
                        <a:t>   &lt;/body&gt;</a:t>
                      </a:r>
                    </a:p>
                    <a:p>
                      <a:r>
                        <a:rPr lang="en-US" dirty="0"/>
                        <a:t>&lt;/html&gt; </a:t>
                      </a:r>
                      <a:endParaRPr lang="en-IN" dirty="0"/>
                    </a:p>
                  </a:txBody>
                  <a:tcPr/>
                </a:tc>
                <a:extLst>
                  <a:ext uri="{0D108BD9-81ED-4DB2-BD59-A6C34878D82A}">
                    <a16:rowId xmlns:a16="http://schemas.microsoft.com/office/drawing/2014/main" val="3743738248"/>
                  </a:ext>
                </a:extLst>
              </a:tr>
            </a:tbl>
          </a:graphicData>
        </a:graphic>
      </p:graphicFrame>
    </p:spTree>
    <p:extLst>
      <p:ext uri="{BB962C8B-B14F-4D97-AF65-F5344CB8AC3E}">
        <p14:creationId xmlns:p14="http://schemas.microsoft.com/office/powerpoint/2010/main" val="363923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CB901-9227-0792-7BAB-60C141552991}"/>
              </a:ext>
            </a:extLst>
          </p:cNvPr>
          <p:cNvSpPr>
            <a:spLocks noGrp="1"/>
          </p:cNvSpPr>
          <p:nvPr>
            <p:ph type="title"/>
          </p:nvPr>
        </p:nvSpPr>
        <p:spPr>
          <a:xfrm>
            <a:off x="838200" y="75758"/>
            <a:ext cx="10515600" cy="315912"/>
          </a:xfrm>
        </p:spPr>
        <p:txBody>
          <a:bodyPr>
            <a:normAutofit fontScale="90000"/>
          </a:bodyPr>
          <a:lstStyle/>
          <a:p>
            <a:pPr algn="ctr"/>
            <a:r>
              <a:rPr lang="en-US" sz="2000" dirty="0"/>
              <a:t>CSS Borders Color Change</a:t>
            </a:r>
            <a:endParaRPr lang="en-IN" sz="2000" dirty="0"/>
          </a:p>
        </p:txBody>
      </p:sp>
      <p:graphicFrame>
        <p:nvGraphicFramePr>
          <p:cNvPr id="4" name="Table 4">
            <a:extLst>
              <a:ext uri="{FF2B5EF4-FFF2-40B4-BE49-F238E27FC236}">
                <a16:creationId xmlns:a16="http://schemas.microsoft.com/office/drawing/2014/main" id="{C8F86DA2-52BC-E1D4-C7A7-59D22672EEA3}"/>
              </a:ext>
            </a:extLst>
          </p:cNvPr>
          <p:cNvGraphicFramePr>
            <a:graphicFrameLocks noGrp="1"/>
          </p:cNvGraphicFramePr>
          <p:nvPr>
            <p:ph idx="1"/>
            <p:extLst>
              <p:ext uri="{D42A27DB-BD31-4B8C-83A1-F6EECF244321}">
                <p14:modId xmlns:p14="http://schemas.microsoft.com/office/powerpoint/2010/main" val="4058226573"/>
              </p:ext>
            </p:extLst>
          </p:nvPr>
        </p:nvGraphicFramePr>
        <p:xfrm>
          <a:off x="838200" y="532435"/>
          <a:ext cx="10515600" cy="581049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219749898"/>
                    </a:ext>
                  </a:extLst>
                </a:gridCol>
                <a:gridCol w="5257800">
                  <a:extLst>
                    <a:ext uri="{9D8B030D-6E8A-4147-A177-3AD203B41FA5}">
                      <a16:colId xmlns:a16="http://schemas.microsoft.com/office/drawing/2014/main" val="3600983304"/>
                    </a:ext>
                  </a:extLst>
                </a:gridCol>
              </a:tblGrid>
              <a:tr h="5810492">
                <a:tc>
                  <a:txBody>
                    <a:bodyPr/>
                    <a:lstStyle/>
                    <a:p>
                      <a:r>
                        <a:rPr lang="en-IN" dirty="0"/>
                        <a:t> &lt;html&gt;</a:t>
                      </a:r>
                    </a:p>
                    <a:p>
                      <a:r>
                        <a:rPr lang="en-IN" dirty="0"/>
                        <a:t>    &lt;head&gt;</a:t>
                      </a:r>
                    </a:p>
                    <a:p>
                      <a:r>
                        <a:rPr lang="en-IN" dirty="0"/>
                        <a:t>       &lt;style type = "text/</a:t>
                      </a:r>
                      <a:r>
                        <a:rPr lang="en-IN" dirty="0" err="1"/>
                        <a:t>css</a:t>
                      </a:r>
                      <a:r>
                        <a:rPr lang="en-IN" dirty="0"/>
                        <a:t>"&gt;</a:t>
                      </a:r>
                    </a:p>
                    <a:p>
                      <a:r>
                        <a:rPr lang="en-IN" dirty="0"/>
                        <a:t>          p.example1 {</a:t>
                      </a:r>
                    </a:p>
                    <a:p>
                      <a:r>
                        <a:rPr lang="en-IN" dirty="0"/>
                        <a:t>             border:1px solid;</a:t>
                      </a:r>
                    </a:p>
                    <a:p>
                      <a:r>
                        <a:rPr lang="en-IN" dirty="0"/>
                        <a:t>             border-bottom-</a:t>
                      </a:r>
                      <a:r>
                        <a:rPr lang="en-IN" dirty="0" err="1"/>
                        <a:t>color</a:t>
                      </a:r>
                      <a:r>
                        <a:rPr lang="en-IN" dirty="0"/>
                        <a:t>:#009900; /* Green */</a:t>
                      </a:r>
                    </a:p>
                    <a:p>
                      <a:r>
                        <a:rPr lang="en-IN" dirty="0"/>
                        <a:t>             border-top-</a:t>
                      </a:r>
                      <a:r>
                        <a:rPr lang="en-IN" dirty="0" err="1"/>
                        <a:t>color</a:t>
                      </a:r>
                      <a:r>
                        <a:rPr lang="en-IN" dirty="0"/>
                        <a:t>:#FF0000;    /* Red */</a:t>
                      </a:r>
                    </a:p>
                    <a:p>
                      <a:r>
                        <a:rPr lang="en-IN" dirty="0"/>
                        <a:t>             border-left-</a:t>
                      </a:r>
                      <a:r>
                        <a:rPr lang="en-IN" dirty="0" err="1"/>
                        <a:t>color</a:t>
                      </a:r>
                      <a:r>
                        <a:rPr lang="en-IN" dirty="0"/>
                        <a:t>:#330000;   /* Black */</a:t>
                      </a:r>
                    </a:p>
                    <a:p>
                      <a:r>
                        <a:rPr lang="en-IN" dirty="0"/>
                        <a:t>             border-right-</a:t>
                      </a:r>
                      <a:r>
                        <a:rPr lang="en-IN" dirty="0" err="1"/>
                        <a:t>color</a:t>
                      </a:r>
                      <a:r>
                        <a:rPr lang="en-IN" dirty="0"/>
                        <a:t>:#0000CC;  /* Blue */</a:t>
                      </a:r>
                    </a:p>
                    <a:p>
                      <a:r>
                        <a:rPr lang="en-IN" dirty="0"/>
                        <a:t>          }</a:t>
                      </a:r>
                    </a:p>
                    <a:p>
                      <a:r>
                        <a:rPr lang="en-IN" dirty="0"/>
                        <a:t>          p.example2 {</a:t>
                      </a:r>
                    </a:p>
                    <a:p>
                      <a:r>
                        <a:rPr lang="en-IN" dirty="0"/>
                        <a:t>             border:1px solid;</a:t>
                      </a:r>
                    </a:p>
                    <a:p>
                      <a:r>
                        <a:rPr lang="en-IN" dirty="0"/>
                        <a:t>             border-</a:t>
                      </a:r>
                      <a:r>
                        <a:rPr lang="en-IN" dirty="0" err="1"/>
                        <a:t>color</a:t>
                      </a:r>
                      <a:r>
                        <a:rPr lang="en-IN" dirty="0"/>
                        <a:t>:#009900;        /* Green */</a:t>
                      </a:r>
                    </a:p>
                    <a:p>
                      <a:r>
                        <a:rPr lang="en-IN" dirty="0"/>
                        <a:t>          }</a:t>
                      </a:r>
                    </a:p>
                    <a:p>
                      <a:r>
                        <a:rPr lang="en-IN" dirty="0"/>
                        <a:t>       &lt;/style&gt;</a:t>
                      </a:r>
                    </a:p>
                    <a:p>
                      <a:r>
                        <a:rPr lang="en-IN" dirty="0"/>
                        <a:t>    &lt;/head&gt;</a:t>
                      </a:r>
                    </a:p>
                  </a:txBody>
                  <a:tcPr/>
                </a:tc>
                <a:tc>
                  <a:txBody>
                    <a:bodyPr/>
                    <a:lstStyle/>
                    <a:p>
                      <a:r>
                        <a:rPr lang="en-US" dirty="0"/>
                        <a:t>&lt;body&gt;</a:t>
                      </a:r>
                    </a:p>
                    <a:p>
                      <a:r>
                        <a:rPr lang="en-US" dirty="0"/>
                        <a:t>       &lt;p class = "example1"&gt;</a:t>
                      </a:r>
                    </a:p>
                    <a:p>
                      <a:r>
                        <a:rPr lang="en-US" dirty="0"/>
                        <a:t>          This example is showing all borders in different colors.</a:t>
                      </a:r>
                    </a:p>
                    <a:p>
                      <a:r>
                        <a:rPr lang="en-US" dirty="0"/>
                        <a:t>       &lt;/p&gt;</a:t>
                      </a:r>
                    </a:p>
                    <a:p>
                      <a:r>
                        <a:rPr lang="en-US" dirty="0"/>
                        <a:t>       </a:t>
                      </a:r>
                    </a:p>
                    <a:p>
                      <a:r>
                        <a:rPr lang="en-US" dirty="0"/>
                        <a:t>       &lt;p class = "example2"&gt;</a:t>
                      </a:r>
                    </a:p>
                    <a:p>
                      <a:r>
                        <a:rPr lang="en-US" dirty="0"/>
                        <a:t>          This example is showing all borders in green color only.</a:t>
                      </a:r>
                    </a:p>
                    <a:p>
                      <a:r>
                        <a:rPr lang="en-US" dirty="0"/>
                        <a:t>       &lt;/p&gt;</a:t>
                      </a:r>
                    </a:p>
                    <a:p>
                      <a:r>
                        <a:rPr lang="en-US" dirty="0"/>
                        <a:t>    &lt;/body&gt;</a:t>
                      </a:r>
                    </a:p>
                    <a:p>
                      <a:r>
                        <a:rPr lang="en-US" dirty="0"/>
                        <a:t> &lt;/html&gt; </a:t>
                      </a:r>
                      <a:endParaRPr lang="en-IN" dirty="0"/>
                    </a:p>
                  </a:txBody>
                  <a:tcPr/>
                </a:tc>
                <a:extLst>
                  <a:ext uri="{0D108BD9-81ED-4DB2-BD59-A6C34878D82A}">
                    <a16:rowId xmlns:a16="http://schemas.microsoft.com/office/drawing/2014/main" val="504407271"/>
                  </a:ext>
                </a:extLst>
              </a:tr>
            </a:tbl>
          </a:graphicData>
        </a:graphic>
      </p:graphicFrame>
    </p:spTree>
    <p:extLst>
      <p:ext uri="{BB962C8B-B14F-4D97-AF65-F5344CB8AC3E}">
        <p14:creationId xmlns:p14="http://schemas.microsoft.com/office/powerpoint/2010/main" val="347955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E94F-731E-5D21-B3A8-1BE22AE19E7D}"/>
              </a:ext>
            </a:extLst>
          </p:cNvPr>
          <p:cNvSpPr>
            <a:spLocks noGrp="1"/>
          </p:cNvSpPr>
          <p:nvPr>
            <p:ph type="title"/>
          </p:nvPr>
        </p:nvSpPr>
        <p:spPr>
          <a:xfrm>
            <a:off x="838200" y="110476"/>
            <a:ext cx="10515600" cy="315912"/>
          </a:xfrm>
        </p:spPr>
        <p:txBody>
          <a:bodyPr>
            <a:normAutofit fontScale="90000"/>
          </a:bodyPr>
          <a:lstStyle/>
          <a:p>
            <a:pPr algn="ctr"/>
            <a:r>
              <a:rPr lang="en-US" sz="2000" dirty="0"/>
              <a:t>Text Effects</a:t>
            </a:r>
            <a:endParaRPr lang="en-IN" sz="2000" dirty="0"/>
          </a:p>
        </p:txBody>
      </p:sp>
      <p:graphicFrame>
        <p:nvGraphicFramePr>
          <p:cNvPr id="4" name="Table 4">
            <a:extLst>
              <a:ext uri="{FF2B5EF4-FFF2-40B4-BE49-F238E27FC236}">
                <a16:creationId xmlns:a16="http://schemas.microsoft.com/office/drawing/2014/main" id="{5C2D096B-0C51-5724-EDE9-2F9ABD8E26AE}"/>
              </a:ext>
            </a:extLst>
          </p:cNvPr>
          <p:cNvGraphicFramePr>
            <a:graphicFrameLocks noGrp="1"/>
          </p:cNvGraphicFramePr>
          <p:nvPr>
            <p:ph idx="1"/>
            <p:extLst>
              <p:ext uri="{D42A27DB-BD31-4B8C-83A1-F6EECF244321}">
                <p14:modId xmlns:p14="http://schemas.microsoft.com/office/powerpoint/2010/main" val="4292707850"/>
              </p:ext>
            </p:extLst>
          </p:nvPr>
        </p:nvGraphicFramePr>
        <p:xfrm>
          <a:off x="196770" y="378780"/>
          <a:ext cx="11157030" cy="6126480"/>
        </p:xfrm>
        <a:graphic>
          <a:graphicData uri="http://schemas.openxmlformats.org/drawingml/2006/table">
            <a:tbl>
              <a:tblPr firstRow="1" bandRow="1">
                <a:tableStyleId>{5C22544A-7EE6-4342-B048-85BDC9FD1C3A}</a:tableStyleId>
              </a:tblPr>
              <a:tblGrid>
                <a:gridCol w="5578515">
                  <a:extLst>
                    <a:ext uri="{9D8B030D-6E8A-4147-A177-3AD203B41FA5}">
                      <a16:colId xmlns:a16="http://schemas.microsoft.com/office/drawing/2014/main" val="2153360816"/>
                    </a:ext>
                  </a:extLst>
                </a:gridCol>
                <a:gridCol w="5578515">
                  <a:extLst>
                    <a:ext uri="{9D8B030D-6E8A-4147-A177-3AD203B41FA5}">
                      <a16:colId xmlns:a16="http://schemas.microsoft.com/office/drawing/2014/main" val="3715787894"/>
                    </a:ext>
                  </a:extLst>
                </a:gridCol>
              </a:tblGrid>
              <a:tr h="370840">
                <a:tc>
                  <a:txBody>
                    <a:bodyPr/>
                    <a:lstStyle/>
                    <a:p>
                      <a:r>
                        <a:rPr lang="en-IN" dirty="0"/>
                        <a:t>&lt;html&gt;</a:t>
                      </a:r>
                    </a:p>
                    <a:p>
                      <a:r>
                        <a:rPr lang="en-IN" dirty="0"/>
                        <a:t>    &lt;head&gt;</a:t>
                      </a:r>
                    </a:p>
                    <a:p>
                      <a:r>
                        <a:rPr lang="en-IN" dirty="0"/>
                        <a:t>       &lt;style&gt;</a:t>
                      </a:r>
                    </a:p>
                    <a:p>
                      <a:r>
                        <a:rPr lang="en-IN" dirty="0"/>
                        <a:t>          h1 {</a:t>
                      </a:r>
                    </a:p>
                    <a:p>
                      <a:r>
                        <a:rPr lang="en-IN" dirty="0"/>
                        <a:t>             text-shadow: 2px </a:t>
                      </a:r>
                      <a:r>
                        <a:rPr lang="en-IN" dirty="0" err="1"/>
                        <a:t>2px</a:t>
                      </a:r>
                      <a:r>
                        <a:rPr lang="en-IN" dirty="0"/>
                        <a:t>;</a:t>
                      </a:r>
                    </a:p>
                    <a:p>
                      <a:r>
                        <a:rPr lang="en-IN" dirty="0"/>
                        <a:t>          }</a:t>
                      </a:r>
                    </a:p>
                    <a:p>
                      <a:r>
                        <a:rPr lang="en-IN" dirty="0"/>
                        <a:t>          h2 {</a:t>
                      </a:r>
                    </a:p>
                    <a:p>
                      <a:r>
                        <a:rPr lang="en-IN" dirty="0"/>
                        <a:t>             text-shadow: 2px </a:t>
                      </a:r>
                      <a:r>
                        <a:rPr lang="en-IN" dirty="0" err="1"/>
                        <a:t>2px</a:t>
                      </a:r>
                      <a:r>
                        <a:rPr lang="en-IN" dirty="0"/>
                        <a:t> red;</a:t>
                      </a:r>
                    </a:p>
                    <a:p>
                      <a:r>
                        <a:rPr lang="en-IN" dirty="0"/>
                        <a:t>          }</a:t>
                      </a:r>
                    </a:p>
                    <a:p>
                      <a:r>
                        <a:rPr lang="en-IN" dirty="0"/>
                        <a:t>          h3 {</a:t>
                      </a:r>
                    </a:p>
                    <a:p>
                      <a:r>
                        <a:rPr lang="en-IN" dirty="0"/>
                        <a:t>             text-shadow: 2px </a:t>
                      </a:r>
                      <a:r>
                        <a:rPr lang="en-IN" dirty="0" err="1"/>
                        <a:t>2px</a:t>
                      </a:r>
                      <a:r>
                        <a:rPr lang="en-IN" dirty="0"/>
                        <a:t> 5px red;</a:t>
                      </a:r>
                    </a:p>
                    <a:p>
                      <a:r>
                        <a:rPr lang="en-IN" dirty="0"/>
                        <a:t>          }</a:t>
                      </a:r>
                    </a:p>
                    <a:p>
                      <a:r>
                        <a:rPr lang="en-IN" dirty="0"/>
                        <a:t>          h4 {</a:t>
                      </a:r>
                    </a:p>
                    <a:p>
                      <a:r>
                        <a:rPr lang="en-IN" dirty="0"/>
                        <a:t>             </a:t>
                      </a:r>
                      <a:r>
                        <a:rPr lang="en-IN" dirty="0" err="1"/>
                        <a:t>color</a:t>
                      </a:r>
                      <a:r>
                        <a:rPr lang="en-IN" dirty="0"/>
                        <a:t>: white;</a:t>
                      </a:r>
                    </a:p>
                    <a:p>
                      <a:r>
                        <a:rPr lang="en-IN" dirty="0"/>
                        <a:t>             text-shadow: 2px </a:t>
                      </a:r>
                      <a:r>
                        <a:rPr lang="en-IN" dirty="0" err="1"/>
                        <a:t>2px</a:t>
                      </a:r>
                      <a:r>
                        <a:rPr lang="en-IN" dirty="0"/>
                        <a:t> 4px #000000;</a:t>
                      </a:r>
                    </a:p>
                    <a:p>
                      <a:r>
                        <a:rPr lang="en-IN" dirty="0"/>
                        <a:t>          }</a:t>
                      </a:r>
                    </a:p>
                    <a:p>
                      <a:r>
                        <a:rPr lang="en-IN" dirty="0"/>
                        <a:t>          h5 {</a:t>
                      </a:r>
                    </a:p>
                    <a:p>
                      <a:r>
                        <a:rPr lang="en-IN" dirty="0"/>
                        <a:t>             text-shadow: 0 0 3px #FF0000;</a:t>
                      </a:r>
                    </a:p>
                    <a:p>
                      <a:r>
                        <a:rPr lang="en-IN" dirty="0"/>
                        <a:t>          }</a:t>
                      </a:r>
                    </a:p>
                    <a:p>
                      <a:r>
                        <a:rPr lang="en-IN" dirty="0"/>
                        <a:t>          h6 {</a:t>
                      </a:r>
                    </a:p>
                    <a:p>
                      <a:r>
                        <a:rPr lang="en-IN" dirty="0"/>
                        <a:t>             text-shadow: 0 0 3px #FF0000, 0 0 5px #0000FF;</a:t>
                      </a:r>
                    </a:p>
                    <a:p>
                      <a:r>
                        <a:rPr lang="en-IN" dirty="0"/>
                        <a:t>          }</a:t>
                      </a:r>
                    </a:p>
                  </a:txBody>
                  <a:tcPr/>
                </a:tc>
                <a:tc>
                  <a:txBody>
                    <a:bodyPr/>
                    <a:lstStyle/>
                    <a:p>
                      <a:r>
                        <a:rPr lang="en-IN" dirty="0"/>
                        <a:t> p {</a:t>
                      </a:r>
                    </a:p>
                    <a:p>
                      <a:r>
                        <a:rPr lang="en-IN" dirty="0"/>
                        <a:t>             </a:t>
                      </a:r>
                      <a:r>
                        <a:rPr lang="en-IN" dirty="0" err="1"/>
                        <a:t>color</a:t>
                      </a:r>
                      <a:r>
                        <a:rPr lang="en-IN" dirty="0"/>
                        <a:t>: white;</a:t>
                      </a:r>
                    </a:p>
                    <a:p>
                      <a:r>
                        <a:rPr lang="en-IN" dirty="0"/>
                        <a:t>             text-shadow: 1px </a:t>
                      </a:r>
                      <a:r>
                        <a:rPr lang="en-IN" dirty="0" err="1"/>
                        <a:t>1px</a:t>
                      </a:r>
                      <a:r>
                        <a:rPr lang="en-IN" dirty="0"/>
                        <a:t> 2px black, 0 0 25px blue, 0 0 5px </a:t>
                      </a:r>
                      <a:r>
                        <a:rPr lang="en-IN" dirty="0" err="1"/>
                        <a:t>darkblue</a:t>
                      </a:r>
                      <a:r>
                        <a:rPr lang="en-IN" dirty="0"/>
                        <a:t>;</a:t>
                      </a:r>
                    </a:p>
                    <a:p>
                      <a:r>
                        <a:rPr lang="en-IN" dirty="0"/>
                        <a:t>          }</a:t>
                      </a:r>
                    </a:p>
                    <a:p>
                      <a:r>
                        <a:rPr lang="en-IN" dirty="0"/>
                        <a:t>       &lt;/style&gt;</a:t>
                      </a:r>
                    </a:p>
                    <a:p>
                      <a:r>
                        <a:rPr lang="en-IN" dirty="0"/>
                        <a:t>    &lt;/head&gt;</a:t>
                      </a:r>
                    </a:p>
                    <a:p>
                      <a:r>
                        <a:rPr lang="en-IN" dirty="0"/>
                        <a:t> </a:t>
                      </a:r>
                    </a:p>
                    <a:p>
                      <a:r>
                        <a:rPr lang="en-IN" dirty="0"/>
                        <a:t>    &lt;body&gt;</a:t>
                      </a:r>
                    </a:p>
                    <a:p>
                      <a:r>
                        <a:rPr lang="en-IN" dirty="0"/>
                        <a:t>       &lt;h1&gt;CVR College of Engineering&lt;/h1&gt;</a:t>
                      </a:r>
                    </a:p>
                    <a:p>
                      <a:r>
                        <a:rPr lang="en-IN" dirty="0"/>
                        <a:t>       &lt;h2&gt;CVR College of Engineering&lt;/h2&gt;</a:t>
                      </a:r>
                    </a:p>
                    <a:p>
                      <a:r>
                        <a:rPr lang="en-IN" dirty="0"/>
                        <a:t>       &lt;h3&gt;CVR College of Engineering&lt;/h3&gt;</a:t>
                      </a:r>
                    </a:p>
                    <a:p>
                      <a:r>
                        <a:rPr lang="en-IN" dirty="0"/>
                        <a:t>       &lt;h4&gt;CVR College of Engineering&lt;/h4&gt;</a:t>
                      </a:r>
                    </a:p>
                    <a:p>
                      <a:r>
                        <a:rPr lang="en-IN" dirty="0"/>
                        <a:t>       &lt;h5&gt;CVR College of Engineering&lt;/h5&gt;</a:t>
                      </a:r>
                    </a:p>
                    <a:p>
                      <a:r>
                        <a:rPr lang="en-IN" dirty="0"/>
                        <a:t>       &lt;h6&gt;CVR College of Engineering&lt;/h6&gt;</a:t>
                      </a:r>
                    </a:p>
                    <a:p>
                      <a:r>
                        <a:rPr lang="en-IN" dirty="0"/>
                        <a:t>       &lt;p&gt;CVR College of Engineering&lt;/p&gt;</a:t>
                      </a:r>
                    </a:p>
                    <a:p>
                      <a:r>
                        <a:rPr lang="en-IN" dirty="0"/>
                        <a:t>    &lt;/body&gt;</a:t>
                      </a:r>
                    </a:p>
                    <a:p>
                      <a:r>
                        <a:rPr lang="en-IN" dirty="0"/>
                        <a:t> &lt;/html&gt;</a:t>
                      </a:r>
                    </a:p>
                  </a:txBody>
                  <a:tcPr/>
                </a:tc>
                <a:extLst>
                  <a:ext uri="{0D108BD9-81ED-4DB2-BD59-A6C34878D82A}">
                    <a16:rowId xmlns:a16="http://schemas.microsoft.com/office/drawing/2014/main" val="170996112"/>
                  </a:ext>
                </a:extLst>
              </a:tr>
            </a:tbl>
          </a:graphicData>
        </a:graphic>
      </p:graphicFrame>
    </p:spTree>
    <p:extLst>
      <p:ext uri="{BB962C8B-B14F-4D97-AF65-F5344CB8AC3E}">
        <p14:creationId xmlns:p14="http://schemas.microsoft.com/office/powerpoint/2010/main" val="4142066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9EB4-8240-4F0E-F351-D3833A36B131}"/>
              </a:ext>
            </a:extLst>
          </p:cNvPr>
          <p:cNvSpPr>
            <a:spLocks noGrp="1"/>
          </p:cNvSpPr>
          <p:nvPr>
            <p:ph type="title"/>
          </p:nvPr>
        </p:nvSpPr>
        <p:spPr>
          <a:xfrm>
            <a:off x="838200" y="365126"/>
            <a:ext cx="10515600" cy="537700"/>
          </a:xfrm>
        </p:spPr>
        <p:txBody>
          <a:bodyPr>
            <a:normAutofit/>
          </a:bodyPr>
          <a:lstStyle/>
          <a:p>
            <a:pPr algn="ctr"/>
            <a:r>
              <a:rPr lang="en-US" sz="2000" dirty="0"/>
              <a:t>Background Image and Color Change</a:t>
            </a:r>
            <a:endParaRPr lang="en-IN" sz="2000" dirty="0"/>
          </a:p>
        </p:txBody>
      </p:sp>
      <p:sp>
        <p:nvSpPr>
          <p:cNvPr id="3" name="Content Placeholder 2">
            <a:extLst>
              <a:ext uri="{FF2B5EF4-FFF2-40B4-BE49-F238E27FC236}">
                <a16:creationId xmlns:a16="http://schemas.microsoft.com/office/drawing/2014/main" id="{39094E08-40A3-6EE4-E825-579717DDD968}"/>
              </a:ext>
            </a:extLst>
          </p:cNvPr>
          <p:cNvSpPr>
            <a:spLocks noGrp="1"/>
          </p:cNvSpPr>
          <p:nvPr>
            <p:ph idx="1"/>
          </p:nvPr>
        </p:nvSpPr>
        <p:spPr>
          <a:xfrm>
            <a:off x="838200" y="1435261"/>
            <a:ext cx="10515600" cy="4741702"/>
          </a:xfrm>
        </p:spPr>
        <p:txBody>
          <a:bodyPr>
            <a:normAutofit fontScale="70000" lnSpcReduction="20000"/>
          </a:bodyPr>
          <a:lstStyle/>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style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D7BA7D"/>
                </a:solidFill>
                <a:effectLst/>
                <a:latin typeface="Consolas" panose="020B0609020204030204" pitchFamily="49" charset="0"/>
              </a:rPr>
              <a:t>body</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background-image</a:t>
            </a:r>
            <a:r>
              <a:rPr lang="en-US" b="0" dirty="0">
                <a:solidFill>
                  <a:srgbClr val="D4D4D4"/>
                </a:solidFill>
                <a:effectLst/>
                <a:latin typeface="Consolas" panose="020B0609020204030204" pitchFamily="49" charset="0"/>
              </a:rPr>
              <a:t>: </a:t>
            </a:r>
            <a:r>
              <a:rPr lang="en-US" b="0" dirty="0" err="1">
                <a:solidFill>
                  <a:srgbClr val="DCDCAA"/>
                </a:solidFill>
                <a:effectLst/>
                <a:latin typeface="Consolas" panose="020B0609020204030204" pitchFamily="49" charset="0"/>
              </a:rPr>
              <a:t>url</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"sample.jpg"</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background-color</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red</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style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Hello World!</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h1</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665464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B54D5BAF9D88743881506C4A8C4225E" ma:contentTypeVersion="8" ma:contentTypeDescription="Create a new document." ma:contentTypeScope="" ma:versionID="4f07c4a019fecbf3de3cada771de8f7c">
  <xsd:schema xmlns:xsd="http://www.w3.org/2001/XMLSchema" xmlns:xs="http://www.w3.org/2001/XMLSchema" xmlns:p="http://schemas.microsoft.com/office/2006/metadata/properties" xmlns:ns3="afc21330-f45f-4181-9f2b-e9e46725b55d" xmlns:ns4="7cffc10c-4d79-416d-827f-ec3ce760e8b2" targetNamespace="http://schemas.microsoft.com/office/2006/metadata/properties" ma:root="true" ma:fieldsID="b43908c6d72d68732813465df5ca2cf8" ns3:_="" ns4:_="">
    <xsd:import namespace="afc21330-f45f-4181-9f2b-e9e46725b55d"/>
    <xsd:import namespace="7cffc10c-4d79-416d-827f-ec3ce760e8b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21330-f45f-4181-9f2b-e9e46725b55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ffc10c-4d79-416d-827f-ec3ce760e8b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7cffc10c-4d79-416d-827f-ec3ce760e8b2" xsi:nil="true"/>
  </documentManagement>
</p:properties>
</file>

<file path=customXml/itemProps1.xml><?xml version="1.0" encoding="utf-8"?>
<ds:datastoreItem xmlns:ds="http://schemas.openxmlformats.org/officeDocument/2006/customXml" ds:itemID="{FC3F21E4-5773-40DA-A5AA-44DE750203C1}">
  <ds:schemaRefs>
    <ds:schemaRef ds:uri="http://schemas.microsoft.com/sharepoint/v3/contenttype/forms"/>
  </ds:schemaRefs>
</ds:datastoreItem>
</file>

<file path=customXml/itemProps2.xml><?xml version="1.0" encoding="utf-8"?>
<ds:datastoreItem xmlns:ds="http://schemas.openxmlformats.org/officeDocument/2006/customXml" ds:itemID="{97FB635D-0493-4D4F-99AF-87E88FF05B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c21330-f45f-4181-9f2b-e9e46725b55d"/>
    <ds:schemaRef ds:uri="7cffc10c-4d79-416d-827f-ec3ce760e8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2FDFA5A-631F-4B0F-B393-413B12BB2614}">
  <ds:schemaRefs>
    <ds:schemaRef ds:uri="http://purl.org/dc/dcmitype/"/>
    <ds:schemaRef ds:uri="7cffc10c-4d79-416d-827f-ec3ce760e8b2"/>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afc21330-f45f-4181-9f2b-e9e46725b55d"/>
    <ds:schemaRef ds:uri="http://schemas.microsoft.com/office/2006/metadata/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415</TotalTime>
  <Words>2251</Words>
  <Application>Microsoft Office PowerPoint</Application>
  <PresentationFormat>Widescreen</PresentationFormat>
  <Paragraphs>261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Helvetica</vt:lpstr>
      <vt:lpstr>Nunito Sans</vt:lpstr>
      <vt:lpstr>Office Theme</vt:lpstr>
      <vt:lpstr>PowerPoint Presentation</vt:lpstr>
      <vt:lpstr>PowerPoint Presentation</vt:lpstr>
      <vt:lpstr>PowerPoint Presentation</vt:lpstr>
      <vt:lpstr>PowerPoint Presentation</vt:lpstr>
      <vt:lpstr>CSS Codes </vt:lpstr>
      <vt:lpstr>CSS Code Using Z-Index</vt:lpstr>
      <vt:lpstr>CSS Borders Color Change</vt:lpstr>
      <vt:lpstr>Text Effects</vt:lpstr>
      <vt:lpstr>Background Image and Color Change</vt:lpstr>
      <vt:lpstr>External CSS</vt:lpstr>
      <vt:lpstr>mystyle.css</vt:lpstr>
      <vt:lpstr>Introduction to Bootstrap </vt:lpstr>
      <vt:lpstr>PowerPoint Presentation</vt:lpstr>
      <vt:lpstr>PowerPoint Presentation</vt:lpstr>
      <vt:lpstr>What is Bootstrap? </vt:lpstr>
      <vt:lpstr>PowerPoint Presentation</vt:lpstr>
      <vt:lpstr>PowerPoint Presentation</vt:lpstr>
      <vt:lpstr>What can you do with Bootstrap? </vt:lpstr>
      <vt:lpstr>First Bootstrap File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Codes</dc:title>
  <dc:creator>Mr. V. Dattatreya</dc:creator>
  <cp:lastModifiedBy>Mr. V. Dattatreya</cp:lastModifiedBy>
  <cp:revision>8</cp:revision>
  <dcterms:created xsi:type="dcterms:W3CDTF">2023-01-03T14:34:37Z</dcterms:created>
  <dcterms:modified xsi:type="dcterms:W3CDTF">2023-01-04T09:04:25Z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0x0101004B54D5BAF9D88743881506C4A8C4225E</vt:lpwstr>
  </property>
</Properties>
</file>