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29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1" r:id="rId19"/>
    <p:sldId id="292" r:id="rId20"/>
    <p:sldId id="293" r:id="rId21"/>
    <p:sldId id="294" r:id="rId22"/>
    <p:sldId id="290" r:id="rId23"/>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1" r:id="rId38"/>
    <p:sldId id="273" r:id="rId39"/>
    <p:sldId id="270" r:id="rId40"/>
    <p:sldId id="274" r:id="rId41"/>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CF2107A-8117-47A3-8926-25654B40DDDA}"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eveloper.mozilla.org/en-US/docs/Web/JavaScript/Language_Resourc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rogramiz.com/javascript/constructor-fun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1"/>
          <p:cNvSpPr>
            <a:spLocks noGrp="1"/>
          </p:cNvSpPr>
          <p:nvPr>
            <p:ph type="title"/>
          </p:nvPr>
        </p:nvSpPr>
        <p:spPr>
          <a:xfrm>
            <a:off x="838200" y="365125"/>
            <a:ext cx="10515600" cy="439738"/>
          </a:xfrm>
          <a:ln/>
        </p:spPr>
        <p:txBody>
          <a:bodyPr vert="horz" wrap="square" lIns="91440" tIns="45720" rIns="91440" bIns="45720" anchor="ctr" anchorCtr="0"/>
          <a:p>
            <a:pPr algn="ctr" eaLnBrk="1" hangingPunct="1">
              <a:buNone/>
            </a:pPr>
            <a:r>
              <a:rPr sz="3000" b="1" dirty="0">
                <a:solidFill>
                  <a:srgbClr val="25265E"/>
                </a:solidFill>
                <a:latin typeface="euclid_circular_a"/>
              </a:rPr>
              <a:t>JavaScript ES6</a:t>
            </a:r>
            <a:br>
              <a:rPr sz="3000" b="1" dirty="0">
                <a:solidFill>
                  <a:srgbClr val="25265E"/>
                </a:solidFill>
                <a:latin typeface="euclid_circular_a"/>
              </a:rPr>
            </a:br>
            <a:endParaRPr lang="en-IN" altLang="x-none" sz="3000" dirty="0"/>
          </a:p>
        </p:txBody>
      </p:sp>
      <p:sp>
        <p:nvSpPr>
          <p:cNvPr id="2051" name="Content Placeholder 2"/>
          <p:cNvSpPr>
            <a:spLocks noGrp="1"/>
          </p:cNvSpPr>
          <p:nvPr>
            <p:ph idx="1"/>
          </p:nvPr>
        </p:nvSpPr>
        <p:spPr>
          <a:xfrm>
            <a:off x="231775" y="804863"/>
            <a:ext cx="11737975" cy="5372100"/>
          </a:xfrm>
          <a:ln/>
        </p:spPr>
        <p:txBody>
          <a:bodyPr vert="horz" wrap="square" lIns="91440" tIns="45720" rIns="91440" bIns="45720" anchor="t" anchorCtr="0"/>
          <a:p>
            <a:pPr marL="0" indent="0" algn="just" eaLnBrk="1" hangingPunct="1">
              <a:buNone/>
            </a:pPr>
            <a:endParaRPr dirty="0">
              <a:latin typeface="euclid_circular_a"/>
            </a:endParaRPr>
          </a:p>
          <a:p>
            <a:pPr algn="just" eaLnBrk="1" hangingPunct="1"/>
            <a:r>
              <a:rPr dirty="0">
                <a:solidFill>
                  <a:srgbClr val="25265E"/>
                </a:solidFill>
                <a:latin typeface="euclid_circular_a"/>
              </a:rPr>
              <a:t>JavaScript </a:t>
            </a:r>
            <a:r>
              <a:rPr b="1" dirty="0">
                <a:solidFill>
                  <a:srgbClr val="25265E"/>
                </a:solidFill>
                <a:latin typeface="euclid_circular_a"/>
              </a:rPr>
              <a:t>ES6</a:t>
            </a:r>
            <a:r>
              <a:rPr dirty="0">
                <a:solidFill>
                  <a:srgbClr val="25265E"/>
                </a:solidFill>
                <a:latin typeface="euclid_circular_a"/>
              </a:rPr>
              <a:t> (also known as </a:t>
            </a:r>
            <a:r>
              <a:rPr b="1" dirty="0">
                <a:solidFill>
                  <a:srgbClr val="25265E"/>
                </a:solidFill>
                <a:latin typeface="euclid_circular_a"/>
              </a:rPr>
              <a:t>ECMAScript 2015</a:t>
            </a:r>
            <a:r>
              <a:rPr dirty="0">
                <a:solidFill>
                  <a:srgbClr val="25265E"/>
                </a:solidFill>
                <a:latin typeface="euclid_circular_a"/>
              </a:rPr>
              <a:t> or </a:t>
            </a:r>
            <a:r>
              <a:rPr b="1" dirty="0">
                <a:solidFill>
                  <a:srgbClr val="25265E"/>
                </a:solidFill>
                <a:latin typeface="euclid_circular_a"/>
              </a:rPr>
              <a:t>ECMAScript 6</a:t>
            </a:r>
            <a:r>
              <a:rPr dirty="0">
                <a:solidFill>
                  <a:srgbClr val="25265E"/>
                </a:solidFill>
                <a:latin typeface="euclid_circular_a"/>
              </a:rPr>
              <a:t>) is the newer version of JavaScript that was introduced in 2015.</a:t>
            </a:r>
            <a:endParaRPr dirty="0">
              <a:solidFill>
                <a:srgbClr val="25265E"/>
              </a:solidFill>
              <a:latin typeface="euclid_circular_a"/>
            </a:endParaRPr>
          </a:p>
          <a:p>
            <a:pPr algn="just" eaLnBrk="1" hangingPunct="1"/>
            <a:r>
              <a:rPr dirty="0">
                <a:solidFill>
                  <a:srgbClr val="0556F3"/>
                </a:solidFill>
                <a:latin typeface="euclid_circular_a"/>
                <a:hlinkClick r:id="rId1"/>
              </a:rPr>
              <a:t>ECMAScript</a:t>
            </a:r>
            <a:r>
              <a:rPr dirty="0">
                <a:solidFill>
                  <a:srgbClr val="25265E"/>
                </a:solidFill>
                <a:latin typeface="euclid_circular_a"/>
              </a:rPr>
              <a:t> is the standard that JavaScript programming language uses. </a:t>
            </a:r>
            <a:endParaRPr dirty="0">
              <a:solidFill>
                <a:srgbClr val="25265E"/>
              </a:solidFill>
              <a:latin typeface="euclid_circular_a"/>
            </a:endParaRPr>
          </a:p>
          <a:p>
            <a:pPr algn="just" eaLnBrk="1" hangingPunct="1"/>
            <a:r>
              <a:rPr dirty="0">
                <a:solidFill>
                  <a:srgbClr val="25265E"/>
                </a:solidFill>
                <a:latin typeface="euclid_circular_a"/>
              </a:rPr>
              <a:t>ECMAScript provides the specification on how JavaScript programming language should work.</a:t>
            </a:r>
            <a:endParaRPr dirty="0">
              <a:solidFill>
                <a:srgbClr val="25265E"/>
              </a:solidFill>
              <a:latin typeface="euclid_circular_a"/>
            </a:endParaRPr>
          </a:p>
          <a:p>
            <a:pPr algn="just" eaLnBrk="1" hangingPunct="1"/>
            <a:endParaRPr lang="en-IN" alt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7025" y="163513"/>
            <a:ext cx="11560175" cy="6013450"/>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Default Parameter Values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In the ES6 version, you can pass default values in the function parameters. For example,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function sum(x, y = 5) {</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    // take sum the value of y is 5 if not passed</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    console.log(x + y);</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sum(5); // 10</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sum(5, 15); // 20</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Note: In the above example, if we don't pass the parameter for y, it will take 5 by default.</a:t>
            </a:r>
            <a:endParaRPr kumimoji="0" lang="en-IN" sz="2800" b="0" i="0" u="none" strike="noStrike" kern="1200" cap="none" spc="0" normalizeH="0" baseline="0" noProof="0" dirty="0">
              <a:ln>
                <a:noFill/>
              </a:ln>
              <a:solidFill>
                <a:srgbClr val="00B0F0"/>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8300"/>
            <a:ext cx="10515600" cy="5808663"/>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template literal has made it easier to include variables inside a string. For example, before you had to do:</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const </a:t>
            </a:r>
            <a:r>
              <a:rPr kumimoji="0" lang="en-US" sz="2800" b="0" i="0" u="none" strike="noStrike" kern="1200" cap="none" spc="0" normalizeH="0" baseline="0" noProof="0" dirty="0" err="1">
                <a:ln>
                  <a:noFill/>
                </a:ln>
                <a:solidFill>
                  <a:srgbClr val="00B0F0"/>
                </a:solidFill>
                <a:effectLst/>
                <a:uLnTx/>
                <a:uFillTx/>
                <a:latin typeface="+mn-lt"/>
                <a:ea typeface="+mn-ea"/>
                <a:cs typeface="+mn-cs"/>
              </a:rPr>
              <a:t>first_name</a:t>
            </a:r>
            <a:r>
              <a:rPr kumimoji="0" lang="en-US" sz="2800" b="0" i="0" u="none" strike="noStrike" kern="1200" cap="none" spc="0" normalizeH="0" baseline="0" noProof="0" dirty="0">
                <a:ln>
                  <a:noFill/>
                </a:ln>
                <a:solidFill>
                  <a:srgbClr val="00B0F0"/>
                </a:solidFill>
                <a:effectLst/>
                <a:uLnTx/>
                <a:uFillTx/>
                <a:latin typeface="+mn-lt"/>
                <a:ea typeface="+mn-ea"/>
                <a:cs typeface="+mn-cs"/>
              </a:rPr>
              <a:t> = "Jack";</a:t>
            </a:r>
            <a:endParaRPr kumimoji="0" lang="en-US" sz="2800" b="0" i="0" u="none" strike="noStrike" kern="1200" cap="none" spc="0" normalizeH="0" baseline="0" noProof="0" dirty="0">
              <a:ln>
                <a:noFill/>
              </a:ln>
              <a:solidFill>
                <a:srgbClr val="00B0F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const </a:t>
            </a:r>
            <a:r>
              <a:rPr kumimoji="0" lang="en-US" sz="2800" b="0" i="0" u="none" strike="noStrike" kern="1200" cap="none" spc="0" normalizeH="0" baseline="0" noProof="0" dirty="0" err="1">
                <a:ln>
                  <a:noFill/>
                </a:ln>
                <a:solidFill>
                  <a:srgbClr val="00B0F0"/>
                </a:solidFill>
                <a:effectLst/>
                <a:uLnTx/>
                <a:uFillTx/>
                <a:latin typeface="+mn-lt"/>
                <a:ea typeface="+mn-ea"/>
                <a:cs typeface="+mn-cs"/>
              </a:rPr>
              <a:t>last_name</a:t>
            </a:r>
            <a:r>
              <a:rPr kumimoji="0" lang="en-US" sz="2800" b="0" i="0" u="none" strike="noStrike" kern="1200" cap="none" spc="0" normalizeH="0" baseline="0" noProof="0" dirty="0">
                <a:ln>
                  <a:noFill/>
                </a:ln>
                <a:solidFill>
                  <a:srgbClr val="00B0F0"/>
                </a:solidFill>
                <a:effectLst/>
                <a:uLnTx/>
                <a:uFillTx/>
                <a:latin typeface="+mn-lt"/>
                <a:ea typeface="+mn-ea"/>
                <a:cs typeface="+mn-cs"/>
              </a:rPr>
              <a:t> = "Sparrow";</a:t>
            </a:r>
            <a:endParaRPr kumimoji="0" lang="en-US" sz="2800" b="0" i="0" u="none" strike="noStrike" kern="1200" cap="none" spc="0" normalizeH="0" baseline="0" noProof="0" dirty="0">
              <a:ln>
                <a:noFill/>
              </a:ln>
              <a:solidFill>
                <a:srgbClr val="00B0F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console.log('Hello ' + </a:t>
            </a:r>
            <a:r>
              <a:rPr kumimoji="0" lang="en-US" sz="2800" b="0" i="0" u="none" strike="noStrike" kern="1200" cap="none" spc="0" normalizeH="0" baseline="0" noProof="0" dirty="0" err="1">
                <a:ln>
                  <a:noFill/>
                </a:ln>
                <a:solidFill>
                  <a:srgbClr val="00B0F0"/>
                </a:solidFill>
                <a:effectLst/>
                <a:uLnTx/>
                <a:uFillTx/>
                <a:latin typeface="+mn-lt"/>
                <a:ea typeface="+mn-ea"/>
                <a:cs typeface="+mn-cs"/>
              </a:rPr>
              <a:t>first_name</a:t>
            </a:r>
            <a:r>
              <a:rPr kumimoji="0" lang="en-US" sz="2800" b="0" i="0" u="none" strike="noStrike" kern="1200" cap="none" spc="0" normalizeH="0" baseline="0" noProof="0" dirty="0">
                <a:ln>
                  <a:noFill/>
                </a:ln>
                <a:solidFill>
                  <a:srgbClr val="00B0F0"/>
                </a:solidFill>
                <a:effectLst/>
                <a:uLnTx/>
                <a:uFillTx/>
                <a:latin typeface="+mn-lt"/>
                <a:ea typeface="+mn-ea"/>
                <a:cs typeface="+mn-cs"/>
              </a:rPr>
              <a:t> + ' ' + </a:t>
            </a:r>
            <a:r>
              <a:rPr kumimoji="0" lang="en-US" sz="2800" b="0" i="0" u="none" strike="noStrike" kern="1200" cap="none" spc="0" normalizeH="0" baseline="0" noProof="0" dirty="0" err="1">
                <a:ln>
                  <a:noFill/>
                </a:ln>
                <a:solidFill>
                  <a:srgbClr val="00B0F0"/>
                </a:solidFill>
                <a:effectLst/>
                <a:uLnTx/>
                <a:uFillTx/>
                <a:latin typeface="+mn-lt"/>
                <a:ea typeface="+mn-ea"/>
                <a:cs typeface="+mn-cs"/>
              </a:rPr>
              <a:t>last_name</a:t>
            </a:r>
            <a:r>
              <a:rPr kumimoji="0" lang="en-US" sz="2800" b="0" i="0" u="none" strike="noStrike" kern="1200" cap="none" spc="0" normalizeH="0" baseline="0" noProof="0" dirty="0">
                <a:ln>
                  <a:noFill/>
                </a:ln>
                <a:solidFill>
                  <a:srgbClr val="00B0F0"/>
                </a:solidFill>
                <a:effectLst/>
                <a:uLnTx/>
                <a:uFillTx/>
                <a:latin typeface="+mn-lt"/>
                <a:ea typeface="+mn-ea"/>
                <a:cs typeface="+mn-cs"/>
              </a:rPr>
              <a:t>);</a:t>
            </a:r>
            <a:endParaRPr kumimoji="0" lang="en-US" sz="2800" b="0" i="0" u="none" strike="noStrike" kern="1200" cap="none" spc="0" normalizeH="0" baseline="0" noProof="0" dirty="0">
              <a:ln>
                <a:noFill/>
              </a:ln>
              <a:solidFill>
                <a:srgbClr val="00B0F0"/>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This can be achieved using template literal by:</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const </a:t>
            </a:r>
            <a:r>
              <a:rPr kumimoji="0" lang="en-US" sz="2800" b="0" i="0" u="none" strike="noStrike" kern="1200" cap="none" spc="0" normalizeH="0" baseline="0" noProof="0" dirty="0" err="1">
                <a:ln>
                  <a:noFill/>
                </a:ln>
                <a:solidFill>
                  <a:srgbClr val="FF0000"/>
                </a:solidFill>
                <a:effectLst/>
                <a:uLnTx/>
                <a:uFillTx/>
                <a:latin typeface="+mn-lt"/>
                <a:ea typeface="+mn-ea"/>
                <a:cs typeface="+mn-cs"/>
              </a:rPr>
              <a:t>first_name</a:t>
            </a:r>
            <a:r>
              <a:rPr kumimoji="0" lang="en-US" sz="2800" b="0" i="0" u="none" strike="noStrike" kern="1200" cap="none" spc="0" normalizeH="0" baseline="0" noProof="0" dirty="0">
                <a:ln>
                  <a:noFill/>
                </a:ln>
                <a:solidFill>
                  <a:srgbClr val="FF0000"/>
                </a:solidFill>
                <a:effectLst/>
                <a:uLnTx/>
                <a:uFillTx/>
                <a:latin typeface="+mn-lt"/>
                <a:ea typeface="+mn-ea"/>
                <a:cs typeface="+mn-cs"/>
              </a:rPr>
              <a:t> = "Jack";</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const </a:t>
            </a:r>
            <a:r>
              <a:rPr kumimoji="0" lang="en-US" sz="2800" b="0" i="0" u="none" strike="noStrike" kern="1200" cap="none" spc="0" normalizeH="0" baseline="0" noProof="0" dirty="0" err="1">
                <a:ln>
                  <a:noFill/>
                </a:ln>
                <a:solidFill>
                  <a:srgbClr val="FF0000"/>
                </a:solidFill>
                <a:effectLst/>
                <a:uLnTx/>
                <a:uFillTx/>
                <a:latin typeface="+mn-lt"/>
                <a:ea typeface="+mn-ea"/>
                <a:cs typeface="+mn-cs"/>
              </a:rPr>
              <a:t>last_name</a:t>
            </a:r>
            <a:r>
              <a:rPr kumimoji="0" lang="en-US" sz="2800" b="0" i="0" u="none" strike="noStrike" kern="1200" cap="none" spc="0" normalizeH="0" baseline="0" noProof="0" dirty="0">
                <a:ln>
                  <a:noFill/>
                </a:ln>
                <a:solidFill>
                  <a:srgbClr val="FF0000"/>
                </a:solidFill>
                <a:effectLst/>
                <a:uLnTx/>
                <a:uFillTx/>
                <a:latin typeface="+mn-lt"/>
                <a:ea typeface="+mn-ea"/>
                <a:cs typeface="+mn-cs"/>
              </a:rPr>
              <a:t> = "Sparrow";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console.log(`Hello ${</a:t>
            </a:r>
            <a:r>
              <a:rPr kumimoji="0" lang="en-US" sz="2800" b="0" i="0" u="none" strike="noStrike" kern="1200" cap="none" spc="0" normalizeH="0" baseline="0" noProof="0" dirty="0" err="1">
                <a:ln>
                  <a:noFill/>
                </a:ln>
                <a:solidFill>
                  <a:srgbClr val="FF0000"/>
                </a:solidFill>
                <a:effectLst/>
                <a:uLnTx/>
                <a:uFillTx/>
                <a:latin typeface="+mn-lt"/>
                <a:ea typeface="+mn-ea"/>
                <a:cs typeface="+mn-cs"/>
              </a:rPr>
              <a:t>first_name</a:t>
            </a:r>
            <a:r>
              <a:rPr kumimoji="0" lang="en-US" sz="2800" b="0" i="0" u="none" strike="noStrike" kern="1200" cap="none" spc="0" normalizeH="0" baseline="0" noProof="0" dirty="0">
                <a:ln>
                  <a:noFill/>
                </a:ln>
                <a:solidFill>
                  <a:srgbClr val="FF0000"/>
                </a:solidFill>
                <a:effectLst/>
                <a:uLnTx/>
                <a:uFillTx/>
                <a:latin typeface="+mn-lt"/>
                <a:ea typeface="+mn-ea"/>
                <a:cs typeface="+mn-cs"/>
              </a:rPr>
              <a:t>} ${</a:t>
            </a:r>
            <a:r>
              <a:rPr kumimoji="0" lang="en-US" sz="2800" b="0" i="0" u="none" strike="noStrike" kern="1200" cap="none" spc="0" normalizeH="0" baseline="0" noProof="0" dirty="0" err="1">
                <a:ln>
                  <a:noFill/>
                </a:ln>
                <a:solidFill>
                  <a:srgbClr val="FF0000"/>
                </a:solidFill>
                <a:effectLst/>
                <a:uLnTx/>
                <a:uFillTx/>
                <a:latin typeface="+mn-lt"/>
                <a:ea typeface="+mn-ea"/>
                <a:cs typeface="+mn-cs"/>
              </a:rPr>
              <a:t>last_name</a:t>
            </a:r>
            <a:r>
              <a:rPr kumimoji="0" lang="en-US" sz="2800" b="0" i="0" u="none" strike="noStrike" kern="1200" cap="none" spc="0" normalizeH="0" baseline="0" noProof="0" dirty="0">
                <a:ln>
                  <a:noFill/>
                </a:ln>
                <a:solidFill>
                  <a:srgbClr val="FF0000"/>
                </a:solidFill>
                <a:effectLst/>
                <a:uLnTx/>
                <a:uFillTx/>
                <a:latin typeface="+mn-lt"/>
                <a:ea typeface="+mn-ea"/>
                <a:cs typeface="+mn-cs"/>
              </a:rPr>
              <a: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70C0"/>
                </a:solidFill>
                <a:effectLst/>
                <a:uLnTx/>
                <a:uFillTx/>
                <a:latin typeface="+mn-lt"/>
                <a:ea typeface="+mn-ea"/>
                <a:cs typeface="+mn-cs"/>
              </a:rPr>
              <a:t>Note : Use Backtick in console.log </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IN"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xfrm>
            <a:off x="838200" y="365125"/>
            <a:ext cx="10515600" cy="315913"/>
          </a:xfrm>
          <a:ln/>
        </p:spPr>
        <p:txBody>
          <a:bodyPr vert="horz" wrap="square" lIns="91440" tIns="45720" rIns="91440" bIns="45720" anchor="ctr" anchorCtr="0"/>
          <a:p>
            <a:pPr algn="ctr" eaLnBrk="1" hangingPunct="1">
              <a:buNone/>
            </a:pPr>
            <a:r>
              <a:rPr lang="en-IN" altLang="x-none" sz="2500" b="1" dirty="0">
                <a:solidFill>
                  <a:srgbClr val="25265E"/>
                </a:solidFill>
                <a:latin typeface="euclid_circular_a"/>
              </a:rPr>
              <a:t>JavaScript Destructuring</a:t>
            </a:r>
            <a:br>
              <a:rPr lang="en-IN" altLang="x-none" b="1" dirty="0">
                <a:solidFill>
                  <a:srgbClr val="25265E"/>
                </a:solidFill>
                <a:latin typeface="euclid_circular_a"/>
              </a:rPr>
            </a:br>
            <a:endParaRPr lang="en-IN" altLang="x-none" dirty="0"/>
          </a:p>
        </p:txBody>
      </p:sp>
      <p:sp>
        <p:nvSpPr>
          <p:cNvPr id="3" name="Content Placeholder 2"/>
          <p:cNvSpPr>
            <a:spLocks noGrp="1"/>
          </p:cNvSpPr>
          <p:nvPr>
            <p:ph idx="1"/>
          </p:nvPr>
        </p:nvSpPr>
        <p:spPr>
          <a:xfrm>
            <a:off x="314325" y="365125"/>
            <a:ext cx="11682413" cy="6254750"/>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500" b="0" i="0" u="none" strike="noStrike" kern="1200" cap="none" spc="0" normalizeH="0" baseline="0" noProof="0" dirty="0">
                <a:ln>
                  <a:noFill/>
                </a:ln>
                <a:solidFill>
                  <a:schemeClr val="tx1"/>
                </a:solidFill>
                <a:effectLst/>
                <a:uLnTx/>
                <a:uFillTx/>
                <a:latin typeface="+mn-lt"/>
                <a:ea typeface="+mn-ea"/>
                <a:cs typeface="+mn-cs"/>
              </a:rPr>
              <a:t>The </a:t>
            </a:r>
            <a:r>
              <a:rPr kumimoji="0" lang="en-US" sz="2500" b="0" i="0" u="none" strike="noStrike" kern="1200" cap="none" spc="0" normalizeH="0" baseline="0" noProof="0" dirty="0" err="1">
                <a:ln>
                  <a:noFill/>
                </a:ln>
                <a:solidFill>
                  <a:schemeClr val="tx1"/>
                </a:solidFill>
                <a:effectLst/>
                <a:uLnTx/>
                <a:uFillTx/>
                <a:latin typeface="+mn-lt"/>
                <a:ea typeface="+mn-ea"/>
                <a:cs typeface="+mn-cs"/>
              </a:rPr>
              <a:t>destructuring</a:t>
            </a:r>
            <a:r>
              <a:rPr kumimoji="0" lang="en-US" sz="2500" b="0" i="0" u="none" strike="noStrike" kern="1200" cap="none" spc="0" normalizeH="0" baseline="0" noProof="0" dirty="0">
                <a:ln>
                  <a:noFill/>
                </a:ln>
                <a:solidFill>
                  <a:schemeClr val="tx1"/>
                </a:solidFill>
                <a:effectLst/>
                <a:uLnTx/>
                <a:uFillTx/>
                <a:latin typeface="+mn-lt"/>
                <a:ea typeface="+mn-ea"/>
                <a:cs typeface="+mn-cs"/>
              </a:rPr>
              <a:t> syntax makes it easier to assign values to a new variable. For example,</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IN" sz="2500" b="0" i="0" u="none" strike="noStrike" kern="1200" cap="none" spc="0" normalizeH="0" baseline="0" noProof="0" dirty="0">
                <a:ln>
                  <a:noFill/>
                </a:ln>
                <a:solidFill>
                  <a:schemeClr val="tx1"/>
                </a:solidFill>
                <a:effectLst/>
                <a:uLnTx/>
                <a:uFillTx/>
                <a:latin typeface="+mn-lt"/>
                <a:ea typeface="+mn-ea"/>
                <a:cs typeface="+mn-cs"/>
              </a:rPr>
              <a:t>// before you would do something like this</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err="1">
                <a:ln>
                  <a:noFill/>
                </a:ln>
                <a:solidFill>
                  <a:schemeClr val="tx1"/>
                </a:solidFill>
                <a:effectLst/>
                <a:uLnTx/>
                <a:uFillTx/>
                <a:latin typeface="+mn-lt"/>
                <a:ea typeface="+mn-ea"/>
                <a:cs typeface="+mn-cs"/>
              </a:rPr>
              <a:t>const</a:t>
            </a:r>
            <a:r>
              <a:rPr kumimoji="0" lang="en-IN" sz="2500" b="0" i="0" u="none" strike="noStrike" kern="1200" cap="none" spc="0" normalizeH="0" baseline="0" noProof="0" dirty="0">
                <a:ln>
                  <a:noFill/>
                </a:ln>
                <a:solidFill>
                  <a:schemeClr val="tx1"/>
                </a:solidFill>
                <a:effectLst/>
                <a:uLnTx/>
                <a:uFillTx/>
                <a:latin typeface="+mn-lt"/>
                <a:ea typeface="+mn-ea"/>
                <a:cs typeface="+mn-cs"/>
              </a:rPr>
              <a:t> person = {</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    name: 'Sara',</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    age: 25,</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    gender: 'female'    </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let name = person.name;</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let age = </a:t>
            </a:r>
            <a:r>
              <a:rPr kumimoji="0" lang="en-IN" sz="2500" b="0" i="0" u="none" strike="noStrike" kern="1200" cap="none" spc="0" normalizeH="0" baseline="0" noProof="0" dirty="0" err="1">
                <a:ln>
                  <a:noFill/>
                </a:ln>
                <a:solidFill>
                  <a:schemeClr val="tx1"/>
                </a:solidFill>
                <a:effectLst/>
                <a:uLnTx/>
                <a:uFillTx/>
                <a:latin typeface="+mn-lt"/>
                <a:ea typeface="+mn-ea"/>
                <a:cs typeface="+mn-cs"/>
              </a:rPr>
              <a:t>person.age</a:t>
            </a:r>
            <a:r>
              <a:rPr kumimoji="0" lang="en-IN" sz="2500" b="0" i="0" u="none" strike="noStrike" kern="1200" cap="none" spc="0" normalizeH="0" baseline="0" noProof="0" dirty="0">
                <a:ln>
                  <a:noFill/>
                </a:ln>
                <a:solidFill>
                  <a:schemeClr val="tx1"/>
                </a:solidFill>
                <a:effectLst/>
                <a:uLnTx/>
                <a:uFillTx/>
                <a:latin typeface="+mn-lt"/>
                <a:ea typeface="+mn-ea"/>
                <a:cs typeface="+mn-cs"/>
              </a:rPr>
              <a:t>;</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let gender = </a:t>
            </a:r>
            <a:r>
              <a:rPr kumimoji="0" lang="en-IN" sz="2500" b="0" i="0" u="none" strike="noStrike" kern="1200" cap="none" spc="0" normalizeH="0" baseline="0" noProof="0" dirty="0" err="1">
                <a:ln>
                  <a:noFill/>
                </a:ln>
                <a:solidFill>
                  <a:schemeClr val="tx1"/>
                </a:solidFill>
                <a:effectLst/>
                <a:uLnTx/>
                <a:uFillTx/>
                <a:latin typeface="+mn-lt"/>
                <a:ea typeface="+mn-ea"/>
                <a:cs typeface="+mn-cs"/>
              </a:rPr>
              <a:t>person.gender</a:t>
            </a:r>
            <a:r>
              <a:rPr kumimoji="0" lang="en-IN" sz="2500" b="0" i="0" u="none" strike="noStrike" kern="1200" cap="none" spc="0" normalizeH="0" baseline="0" noProof="0" dirty="0">
                <a:ln>
                  <a:noFill/>
                </a:ln>
                <a:solidFill>
                  <a:schemeClr val="tx1"/>
                </a:solidFill>
                <a:effectLst/>
                <a:uLnTx/>
                <a:uFillTx/>
                <a:latin typeface="+mn-lt"/>
                <a:ea typeface="+mn-ea"/>
                <a:cs typeface="+mn-cs"/>
              </a:rPr>
              <a:t>;</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console.log(name); // Sara</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console.log(age); // 25</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500" b="0" i="0" u="none" strike="noStrike" kern="1200" cap="none" spc="0" normalizeH="0" baseline="0" noProof="0" dirty="0">
                <a:ln>
                  <a:noFill/>
                </a:ln>
                <a:solidFill>
                  <a:schemeClr val="tx1"/>
                </a:solidFill>
                <a:effectLst/>
                <a:uLnTx/>
                <a:uFillTx/>
                <a:latin typeface="+mn-lt"/>
                <a:ea typeface="+mn-ea"/>
                <a:cs typeface="+mn-cs"/>
              </a:rPr>
              <a:t>console.log(gender); // female</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68338"/>
            <a:ext cx="10515600" cy="5508625"/>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IN" sz="2800" b="0" i="0" u="none" strike="noStrike" kern="1200" cap="none" spc="0" normalizeH="0" baseline="0" noProof="0" dirty="0">
                <a:ln>
                  <a:noFill/>
                </a:ln>
                <a:solidFill>
                  <a:schemeClr val="tx1"/>
                </a:solidFill>
                <a:effectLst/>
                <a:uLnTx/>
                <a:uFillTx/>
                <a:latin typeface="+mn-lt"/>
                <a:ea typeface="+mn-ea"/>
                <a:cs typeface="+mn-cs"/>
              </a:rPr>
              <a:t>Using ES6 </a:t>
            </a:r>
            <a:r>
              <a:rPr kumimoji="0" lang="en-IN" sz="2800" b="0" i="0" u="none" strike="noStrike" kern="1200" cap="none" spc="0" normalizeH="0" baseline="0" noProof="0" dirty="0" err="1">
                <a:ln>
                  <a:noFill/>
                </a:ln>
                <a:solidFill>
                  <a:schemeClr val="tx1"/>
                </a:solidFill>
                <a:effectLst/>
                <a:uLnTx/>
                <a:uFillTx/>
                <a:latin typeface="+mn-lt"/>
                <a:ea typeface="+mn-ea"/>
                <a:cs typeface="+mn-cs"/>
              </a:rPr>
              <a:t>Destructuring</a:t>
            </a:r>
            <a:r>
              <a:rPr kumimoji="0" lang="en-IN" sz="2800" b="0" i="0" u="none" strike="noStrike" kern="1200" cap="none" spc="0" normalizeH="0" baseline="0" noProof="0" dirty="0">
                <a:ln>
                  <a:noFill/>
                </a:ln>
                <a:solidFill>
                  <a:schemeClr val="tx1"/>
                </a:solidFill>
                <a:effectLst/>
                <a:uLnTx/>
                <a:uFillTx/>
                <a:latin typeface="+mn-lt"/>
                <a:ea typeface="+mn-ea"/>
                <a:cs typeface="+mn-cs"/>
              </a:rPr>
              <a:t> syntax, the above code can be written as:</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err="1">
                <a:ln>
                  <a:noFill/>
                </a:ln>
                <a:solidFill>
                  <a:schemeClr val="tx1"/>
                </a:solidFill>
                <a:effectLst/>
                <a:uLnTx/>
                <a:uFillTx/>
                <a:latin typeface="+mn-lt"/>
                <a:ea typeface="+mn-ea"/>
                <a:cs typeface="+mn-cs"/>
              </a:rPr>
              <a:t>const</a:t>
            </a:r>
            <a:r>
              <a:rPr kumimoji="0" lang="en-IN" sz="2800" b="0" i="0" u="none" strike="noStrike" kern="1200" cap="none" spc="0" normalizeH="0" baseline="0" noProof="0" dirty="0">
                <a:ln>
                  <a:noFill/>
                </a:ln>
                <a:solidFill>
                  <a:schemeClr val="tx1"/>
                </a:solidFill>
                <a:effectLst/>
                <a:uLnTx/>
                <a:uFillTx/>
                <a:latin typeface="+mn-lt"/>
                <a:ea typeface="+mn-ea"/>
                <a:cs typeface="+mn-cs"/>
              </a:rPr>
              <a:t> person =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name: 'Sara',</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age: 25,</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gender: 'female'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let { name, age, gender } = person;</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console.log(name); // Sara</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console.log(age); // 25</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console.log(gender); // female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838200" y="90488"/>
            <a:ext cx="10515600" cy="590550"/>
          </a:xfrm>
          <a:ln/>
        </p:spPr>
        <p:txBody>
          <a:bodyPr vert="horz" wrap="square" lIns="91440" tIns="45720" rIns="91440" bIns="45720" anchor="ctr" anchorCtr="0"/>
          <a:p>
            <a:pPr algn="ctr" eaLnBrk="1" hangingPunct="1">
              <a:buNone/>
            </a:pPr>
            <a:r>
              <a:rPr sz="2500" dirty="0"/>
              <a:t>Export and Import modules in ES6</a:t>
            </a:r>
            <a:endParaRPr lang="en-IN" altLang="x-none" sz="2500" dirty="0"/>
          </a:p>
        </p:txBody>
      </p:sp>
      <p:sp>
        <p:nvSpPr>
          <p:cNvPr id="3" name="Content Placeholder 2"/>
          <p:cNvSpPr>
            <a:spLocks noGrp="1"/>
          </p:cNvSpPr>
          <p:nvPr>
            <p:ph idx="1"/>
          </p:nvPr>
        </p:nvSpPr>
        <p:spPr>
          <a:xfrm>
            <a:off x="382588" y="681038"/>
            <a:ext cx="11409363" cy="5897563"/>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Step 1: Create one </a:t>
            </a:r>
            <a:r>
              <a:rPr kumimoji="0" lang="en-US" sz="2800" b="0" i="0" u="none" strike="noStrike" kern="1200" cap="none" spc="0" normalizeH="0" baseline="0" noProof="0" dirty="0" err="1">
                <a:ln>
                  <a:noFill/>
                </a:ln>
                <a:solidFill>
                  <a:schemeClr val="tx1"/>
                </a:solidFill>
                <a:effectLst/>
                <a:uLnTx/>
                <a:uFillTx/>
                <a:latin typeface="+mn-lt"/>
                <a:ea typeface="+mn-ea"/>
                <a:cs typeface="+mn-cs"/>
              </a:rPr>
              <a:t>js</a:t>
            </a:r>
            <a:r>
              <a:rPr kumimoji="0" lang="en-US" sz="2800" b="0" i="0" u="none" strike="noStrike" kern="1200" cap="none" spc="0" normalizeH="0" baseline="0" noProof="0" dirty="0">
                <a:ln>
                  <a:noFill/>
                </a:ln>
                <a:solidFill>
                  <a:schemeClr val="tx1"/>
                </a:solidFill>
                <a:effectLst/>
                <a:uLnTx/>
                <a:uFillTx/>
                <a:latin typeface="+mn-lt"/>
                <a:ea typeface="+mn-ea"/>
                <a:cs typeface="+mn-cs"/>
              </a:rPr>
              <a:t> file called contact. Add the contents to that file are given by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500" b="0" i="0" u="none" strike="noStrike" kern="1200" cap="none" spc="0" normalizeH="0" baseline="0" noProof="0" dirty="0">
                <a:ln>
                  <a:noFill/>
                </a:ln>
                <a:solidFill>
                  <a:srgbClr val="6A9955"/>
                </a:solidFill>
                <a:effectLst/>
                <a:uLnTx/>
                <a:uFillTx/>
                <a:latin typeface="Consolas" panose="020B0609020204030204" pitchFamily="49" charset="0"/>
                <a:ea typeface="+mn-ea"/>
                <a:cs typeface="+mn-cs"/>
              </a:rPr>
              <a:t>// export</a:t>
            </a:r>
            <a:endPar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500" b="0" i="0" u="none" strike="noStrike" kern="1200" cap="none" spc="0" normalizeH="0" baseline="0" noProof="0" dirty="0">
                <a:ln>
                  <a:noFill/>
                </a:ln>
                <a:solidFill>
                  <a:srgbClr val="C586C0"/>
                </a:solidFill>
                <a:effectLst/>
                <a:uLnTx/>
                <a:uFillTx/>
                <a:latin typeface="Consolas" panose="020B0609020204030204" pitchFamily="49" charset="0"/>
                <a:ea typeface="+mn-ea"/>
                <a:cs typeface="+mn-cs"/>
              </a:rPr>
              <a:t>export</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500" b="0" i="0" u="none" strike="noStrike" kern="1200" cap="none" spc="0" normalizeH="0" baseline="0" noProof="0" dirty="0">
                <a:ln>
                  <a:noFill/>
                </a:ln>
                <a:solidFill>
                  <a:srgbClr val="C586C0"/>
                </a:solidFill>
                <a:effectLst/>
                <a:uLnTx/>
                <a:uFillTx/>
                <a:latin typeface="Consolas" panose="020B0609020204030204" pitchFamily="49" charset="0"/>
                <a:ea typeface="+mn-ea"/>
                <a:cs typeface="+mn-cs"/>
              </a:rPr>
              <a:t>default</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5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function</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500" b="0" i="0" u="none" strike="noStrike" kern="1200" cap="none" spc="0" normalizeH="0" baseline="0" noProof="0" dirty="0">
                <a:ln>
                  <a:noFill/>
                </a:ln>
                <a:solidFill>
                  <a:srgbClr val="DCDCAA"/>
                </a:solidFill>
                <a:effectLst/>
                <a:uLnTx/>
                <a:uFillTx/>
                <a:latin typeface="Consolas" panose="020B0609020204030204" pitchFamily="49" charset="0"/>
                <a:ea typeface="+mn-ea"/>
                <a:cs typeface="+mn-cs"/>
              </a:rPr>
              <a:t>contact</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r>
              <a:rPr kumimoji="0" lang="en-US" sz="25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name</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5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age</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endPar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5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console</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r>
              <a:rPr kumimoji="0" lang="en-US" sz="2500" b="0" i="0" u="none" strike="noStrike" kern="1200" cap="none" spc="0" normalizeH="0" baseline="0" noProof="0" dirty="0">
                <a:ln>
                  <a:noFill/>
                </a:ln>
                <a:solidFill>
                  <a:srgbClr val="DCDCAA"/>
                </a:solidFill>
                <a:effectLst/>
                <a:uLnTx/>
                <a:uFillTx/>
                <a:latin typeface="Consolas" panose="020B0609020204030204" pitchFamily="49" charset="0"/>
                <a:ea typeface="+mn-ea"/>
                <a:cs typeface="+mn-cs"/>
              </a:rPr>
              <a:t>log</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r>
              <a:rPr kumimoji="0" lang="en-US" sz="2500" b="0" i="0" u="none" strike="noStrike" kern="1200" cap="none" spc="0" normalizeH="0" baseline="0" noProof="0" dirty="0">
                <a:ln>
                  <a:noFill/>
                </a:ln>
                <a:solidFill>
                  <a:srgbClr val="CE9178"/>
                </a:solidFill>
                <a:effectLst/>
                <a:uLnTx/>
                <a:uFillTx/>
                <a:latin typeface="Consolas" panose="020B0609020204030204" pitchFamily="49" charset="0"/>
                <a:ea typeface="+mn-ea"/>
                <a:cs typeface="+mn-cs"/>
              </a:rPr>
              <a:t>`The name is </a:t>
            </a:r>
            <a:r>
              <a:rPr kumimoji="0" lang="en-US" sz="25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a:t>
            </a:r>
            <a:r>
              <a:rPr kumimoji="0" lang="en-US" sz="25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name</a:t>
            </a:r>
            <a:r>
              <a:rPr kumimoji="0" lang="en-US" sz="25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a:t>
            </a:r>
            <a:r>
              <a:rPr kumimoji="0" lang="en-US" sz="2500" b="0" i="0" u="none" strike="noStrike" kern="1200" cap="none" spc="0" normalizeH="0" baseline="0" noProof="0" dirty="0">
                <a:ln>
                  <a:noFill/>
                </a:ln>
                <a:solidFill>
                  <a:srgbClr val="CE9178"/>
                </a:solidFill>
                <a:effectLst/>
                <a:uLnTx/>
                <a:uFillTx/>
                <a:latin typeface="Consolas" panose="020B0609020204030204" pitchFamily="49" charset="0"/>
                <a:ea typeface="+mn-ea"/>
                <a:cs typeface="+mn-cs"/>
              </a:rPr>
              <a:t>. And age is </a:t>
            </a:r>
            <a:r>
              <a:rPr kumimoji="0" lang="en-US" sz="25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a:t>
            </a:r>
            <a:r>
              <a:rPr kumimoji="0" lang="en-US" sz="25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age</a:t>
            </a:r>
            <a:r>
              <a:rPr kumimoji="0" lang="en-US" sz="25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a:t>
            </a:r>
            <a:r>
              <a:rPr kumimoji="0" lang="en-US" sz="2500" b="0" i="0" u="none" strike="noStrike" kern="1200" cap="none" spc="0" normalizeH="0" baseline="0" noProof="0" dirty="0">
                <a:ln>
                  <a:noFill/>
                </a:ln>
                <a:solidFill>
                  <a:srgbClr val="CE9178"/>
                </a:solidFill>
                <a:effectLst/>
                <a:uLnTx/>
                <a:uFillTx/>
                <a:latin typeface="Consolas" panose="020B0609020204030204" pitchFamily="49" charset="0"/>
                <a:ea typeface="+mn-ea"/>
                <a:cs typeface="+mn-cs"/>
              </a:rPr>
              <a:t>.`</a:t>
            </a: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endPar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endParaRPr kumimoji="0" lang="en-US" sz="25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Step 2: import the above file to the new </a:t>
            </a:r>
            <a:r>
              <a:rPr kumimoji="0" lang="en-US" sz="2800" b="0"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js</a:t>
            </a:r>
            <a:r>
              <a:rPr kumimoji="0" lang="en-US"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file by using this</a:t>
            </a:r>
            <a:endParaRPr kumimoji="0" lang="en-US"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C586C0"/>
                </a:solidFill>
                <a:effectLst/>
                <a:uLnTx/>
                <a:uFillTx/>
                <a:latin typeface="Consolas" panose="020B0609020204030204" pitchFamily="49" charset="0"/>
                <a:ea typeface="+mn-ea"/>
                <a:cs typeface="+mn-cs"/>
              </a:rPr>
              <a:t>import</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contact</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C586C0"/>
                </a:solidFill>
                <a:effectLst/>
                <a:uLnTx/>
                <a:uFillTx/>
                <a:latin typeface="Consolas" panose="020B0609020204030204" pitchFamily="49" charset="0"/>
                <a:ea typeface="+mn-ea"/>
                <a:cs typeface="+mn-cs"/>
              </a:rPr>
              <a:t>from</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CE9178"/>
                </a:solidFill>
                <a:effectLst/>
                <a:uLnTx/>
                <a:uFillTx/>
                <a:latin typeface="Consolas" panose="020B0609020204030204" pitchFamily="49" charset="0"/>
                <a:ea typeface="+mn-ea"/>
                <a:cs typeface="+mn-cs"/>
              </a:rPr>
              <a:t>'./contact.js'</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CDCAA"/>
                </a:solidFill>
                <a:effectLst/>
                <a:uLnTx/>
                <a:uFillTx/>
                <a:latin typeface="Consolas" panose="020B0609020204030204" pitchFamily="49" charset="0"/>
                <a:ea typeface="+mn-ea"/>
                <a:cs typeface="+mn-cs"/>
              </a:rPr>
              <a:t>contact</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r>
              <a:rPr kumimoji="0" lang="en-US" sz="2800" b="0" i="0" u="none" strike="noStrike" kern="1200" cap="none" spc="0" normalizeH="0" baseline="0" noProof="0" dirty="0">
                <a:ln>
                  <a:noFill/>
                </a:ln>
                <a:solidFill>
                  <a:srgbClr val="CE9178"/>
                </a:solidFill>
                <a:effectLst/>
                <a:uLnTx/>
                <a:uFillTx/>
                <a:latin typeface="Consolas" panose="020B0609020204030204" pitchFamily="49" charset="0"/>
                <a:ea typeface="+mn-ea"/>
                <a:cs typeface="+mn-cs"/>
              </a:rPr>
              <a:t>'Sara'</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B5CEA8"/>
                </a:solidFill>
                <a:effectLst/>
                <a:uLnTx/>
                <a:uFillTx/>
                <a:latin typeface="Consolas" panose="020B0609020204030204" pitchFamily="49" charset="0"/>
                <a:ea typeface="+mn-ea"/>
                <a:cs typeface="+mn-cs"/>
              </a:rPr>
              <a:t>25</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6A9955"/>
                </a:solidFill>
                <a:effectLst/>
                <a:uLnTx/>
                <a:uFillTx/>
                <a:latin typeface="Consolas" panose="020B0609020204030204" pitchFamily="49" charset="0"/>
                <a:ea typeface="+mn-ea"/>
                <a:cs typeface="+mn-cs"/>
              </a:rPr>
              <a:t>// The name is Sara. And age is 25</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a:xfrm>
            <a:off x="838200" y="365125"/>
            <a:ext cx="10515600" cy="439738"/>
          </a:xfrm>
          <a:ln/>
        </p:spPr>
        <p:txBody>
          <a:bodyPr vert="horz" wrap="square" lIns="91440" tIns="45720" rIns="91440" bIns="45720" anchor="ctr" anchorCtr="0"/>
          <a:p>
            <a:pPr algn="ctr" eaLnBrk="1" hangingPunct="1">
              <a:buNone/>
            </a:pPr>
            <a:r>
              <a:rPr sz="2000" b="1" dirty="0">
                <a:solidFill>
                  <a:srgbClr val="25265E"/>
                </a:solidFill>
                <a:latin typeface="euclid_circular_a"/>
              </a:rPr>
              <a:t>JavaScript Rest Parameter and Spread Operator</a:t>
            </a:r>
            <a:br>
              <a:rPr sz="2000" b="1" dirty="0">
                <a:solidFill>
                  <a:srgbClr val="25265E"/>
                </a:solidFill>
                <a:latin typeface="euclid_circular_a"/>
              </a:rPr>
            </a:br>
            <a:endParaRPr lang="en-IN" altLang="x-none" sz="2000" dirty="0"/>
          </a:p>
        </p:txBody>
      </p:sp>
      <p:sp>
        <p:nvSpPr>
          <p:cNvPr id="3" name="Content Placeholder 2"/>
          <p:cNvSpPr>
            <a:spLocks noGrp="1"/>
          </p:cNvSpPr>
          <p:nvPr>
            <p:ph idx="1"/>
          </p:nvPr>
        </p:nvSpPr>
        <p:spPr>
          <a:xfrm>
            <a:off x="190500" y="682625"/>
            <a:ext cx="11750675" cy="5964238"/>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euclid_circular_a"/>
                <a:ea typeface="+mn-ea"/>
                <a:cs typeface="+mn-cs"/>
              </a:rPr>
              <a:t>We can use the </a:t>
            </a:r>
            <a:r>
              <a:rPr kumimoji="0" lang="en-US" sz="2800" b="1" i="0" u="none" strike="noStrike" kern="1200" cap="none" spc="0" normalizeH="0" baseline="0" noProof="0" dirty="0">
                <a:ln>
                  <a:noFill/>
                </a:ln>
                <a:solidFill>
                  <a:schemeClr val="tx1"/>
                </a:solidFill>
                <a:effectLst/>
                <a:uLnTx/>
                <a:uFillTx/>
                <a:latin typeface="euclid_circular_a"/>
                <a:ea typeface="+mn-ea"/>
                <a:cs typeface="+mn-cs"/>
              </a:rPr>
              <a:t>rest</a:t>
            </a:r>
            <a:r>
              <a:rPr kumimoji="0" lang="en-US" sz="2800" b="0" i="0" u="none" strike="noStrike" kern="1200" cap="none" spc="0" normalizeH="0" baseline="0" noProof="0" dirty="0">
                <a:ln>
                  <a:noFill/>
                </a:ln>
                <a:solidFill>
                  <a:schemeClr val="tx1"/>
                </a:solidFill>
                <a:effectLst/>
                <a:uLnTx/>
                <a:uFillTx/>
                <a:latin typeface="euclid_circular_a"/>
                <a:ea typeface="+mn-ea"/>
                <a:cs typeface="+mn-cs"/>
              </a:rPr>
              <a:t> </a:t>
            </a:r>
            <a:r>
              <a:rPr kumimoji="0" lang="en-US" sz="2800" b="1" i="0" u="none" strike="noStrike" kern="1200" cap="none" spc="0" normalizeH="0" baseline="0" noProof="0" dirty="0">
                <a:ln>
                  <a:noFill/>
                </a:ln>
                <a:solidFill>
                  <a:schemeClr val="tx1"/>
                </a:solidFill>
                <a:effectLst/>
                <a:uLnTx/>
                <a:uFillTx/>
                <a:latin typeface="euclid_circular_a"/>
                <a:ea typeface="+mn-ea"/>
                <a:cs typeface="+mn-cs"/>
              </a:rPr>
              <a:t>parameter</a:t>
            </a:r>
            <a:r>
              <a:rPr kumimoji="0" lang="en-US" sz="2800" b="0" i="0" u="none" strike="noStrike" kern="1200" cap="none" spc="0" normalizeH="0" baseline="0" noProof="0" dirty="0">
                <a:ln>
                  <a:noFill/>
                </a:ln>
                <a:solidFill>
                  <a:schemeClr val="tx1"/>
                </a:solidFill>
                <a:effectLst/>
                <a:uLnTx/>
                <a:uFillTx/>
                <a:latin typeface="euclid_circular_a"/>
                <a:ea typeface="+mn-ea"/>
                <a:cs typeface="+mn-cs"/>
              </a:rPr>
              <a:t> to represent an indefinite number of arguments as an array. For example,</a:t>
            </a:r>
            <a:endParaRPr kumimoji="0" lang="en-US" sz="2800" b="0" i="0" u="none" strike="noStrike" kern="1200" cap="none" spc="0" normalizeH="0" baseline="0" noProof="0" dirty="0">
              <a:ln>
                <a:noFill/>
              </a:ln>
              <a:solidFill>
                <a:schemeClr val="tx1"/>
              </a:solidFill>
              <a:effectLst/>
              <a:uLnTx/>
              <a:uFillTx/>
              <a:latin typeface="euclid_circular_a"/>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function show(a, b, ...</a:t>
            </a:r>
            <a:r>
              <a:rPr kumimoji="0" lang="en-IN" sz="2000" b="0"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args</a:t>
            </a: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a:t>
            </a:r>
            <a:endPar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console.log(a); // one</a:t>
            </a:r>
            <a:endPar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console.log(b); // two</a:t>
            </a:r>
            <a:endPar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console.log(</a:t>
            </a:r>
            <a:r>
              <a:rPr kumimoji="0" lang="en-IN" sz="2000" b="0"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args</a:t>
            </a: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 ["three", "four", "five", "</a:t>
            </a:r>
            <a:r>
              <a:rPr kumimoji="0" lang="en-IN" sz="2000" b="0"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six","seven</a:t>
            </a: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a:t>
            </a:r>
            <a:endPar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a:t>
            </a:r>
            <a:endPar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show('one', 'two', 'three', 'four', 'five', '</a:t>
            </a:r>
            <a:r>
              <a:rPr kumimoji="0" lang="en-IN" sz="2000" b="0"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six','seven</a:t>
            </a:r>
            <a:r>
              <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a:t>
            </a:r>
            <a:endParaRPr kumimoji="0" lang="en-IN" sz="20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IN" sz="2800" b="0" i="0" u="none" strike="noStrike" kern="1200" cap="none" spc="0" normalizeH="0" baseline="0" noProof="0" dirty="0">
                <a:ln>
                  <a:noFill/>
                </a:ln>
                <a:solidFill>
                  <a:schemeClr val="tx1"/>
                </a:solidFill>
                <a:effectLst/>
                <a:uLnTx/>
                <a:uFillTx/>
                <a:latin typeface="+mn-lt"/>
                <a:ea typeface="+mn-ea"/>
                <a:cs typeface="+mn-cs"/>
              </a:rPr>
              <a:t>O/P:</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one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two</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(5) ['three', 'four', 'five', 'six', 'seven’]</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1" eaLnBrk="1" fontAlgn="base" latinLnBrk="1"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70C0"/>
                </a:solidFill>
                <a:effectLst/>
                <a:uLnTx/>
                <a:uFillTx/>
                <a:latin typeface="var(--vscode-repl-font-family)"/>
                <a:ea typeface="+mn-ea"/>
                <a:cs typeface="+mn-cs"/>
              </a:rPr>
              <a:t>Note: You pass the remaining arguments using ... syntax. Hence, the name rest parameter.</a:t>
            </a:r>
            <a:endParaRPr kumimoji="0" lang="en-US" sz="2800" b="0" i="0" u="none" strike="noStrike" kern="1200" cap="none" spc="0" normalizeH="0" baseline="0" noProof="0" dirty="0">
              <a:ln>
                <a:noFill/>
              </a:ln>
              <a:solidFill>
                <a:srgbClr val="0070C0"/>
              </a:solidFill>
              <a:effectLst/>
              <a:uLnTx/>
              <a:uFillTx/>
              <a:latin typeface="var(--vscode-repl-font-family)"/>
              <a:ea typeface="+mn-ea"/>
              <a:cs typeface="+mn-cs"/>
            </a:endParaRPr>
          </a:p>
          <a:p>
            <a:pPr marL="0" marR="0" lvl="0" indent="0" algn="l" defTabSz="914400" rtl="1" eaLnBrk="1" fontAlgn="base" latinLnBrk="1" hangingPunct="1">
              <a:lnSpc>
                <a:spcPct val="90000"/>
              </a:lnSpc>
              <a:spcBef>
                <a:spcPts val="1000"/>
              </a:spcBef>
              <a:spcAft>
                <a:spcPct val="0"/>
              </a:spcAft>
              <a:buClrTx/>
              <a:buSzTx/>
              <a:buFont typeface="Arial" panose="020B0604020202020204" pitchFamily="34" charset="0"/>
              <a:buNone/>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8763" y="204788"/>
            <a:ext cx="11710988" cy="5972175"/>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You use the spread syntax ... to copy the items into a single array. For example,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let arr1 = ['one', 'two'];</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let arr2 = [...arr1, 'three', 'four', 'five'];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console.log(arr2); // ["one", "two", "three", "four", "five"]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838200" y="365125"/>
            <a:ext cx="10515600" cy="822325"/>
          </a:xfrm>
          <a:ln/>
        </p:spPr>
        <p:txBody>
          <a:bodyPr vert="horz" wrap="square" lIns="91440" tIns="45720" rIns="91440" bIns="45720" anchor="ctr" anchorCtr="0"/>
          <a:p>
            <a:pPr eaLnBrk="1" hangingPunct="1">
              <a:buNone/>
            </a:pPr>
            <a:r>
              <a:rPr sz="2000" dirty="0">
                <a:solidFill>
                  <a:srgbClr val="222222"/>
                </a:solidFill>
                <a:latin typeface="Merriweather" pitchFamily="2" charset="0"/>
              </a:rPr>
              <a:t>With most primitives, the value is always exactly equal to other primitives with an equivalent value.</a:t>
            </a:r>
            <a:br>
              <a:rPr lang="en-IN" altLang="x-none" sz="2000" dirty="0"/>
            </a:br>
            <a:endParaRPr lang="en-IN" altLang="x-none" sz="2000" dirty="0"/>
          </a:p>
        </p:txBody>
      </p:sp>
      <p:sp>
        <p:nvSpPr>
          <p:cNvPr id="18435" name="Content Placeholder 2"/>
          <p:cNvSpPr>
            <a:spLocks noGrp="1"/>
          </p:cNvSpPr>
          <p:nvPr>
            <p:ph idx="1"/>
          </p:nvPr>
        </p:nvSpPr>
        <p:spPr>
          <a:xfrm>
            <a:off x="300038" y="1077913"/>
            <a:ext cx="11450637" cy="5568950"/>
          </a:xfrm>
          <a:ln/>
        </p:spPr>
        <p:txBody>
          <a:bodyPr vert="horz" wrap="square" lIns="91440" tIns="45720" rIns="91440" bIns="45720" anchor="t" anchorCtr="0"/>
          <a:p>
            <a:pPr eaLnBrk="1" hangingPunct="1"/>
            <a:r>
              <a:rPr lang="en-IN" altLang="x-none" dirty="0"/>
              <a:t>const a = 10;</a:t>
            </a:r>
            <a:endParaRPr lang="en-IN" altLang="x-none" dirty="0"/>
          </a:p>
          <a:p>
            <a:pPr eaLnBrk="1" hangingPunct="1"/>
            <a:r>
              <a:rPr lang="en-IN" altLang="x-none" dirty="0"/>
              <a:t>const b = 10;</a:t>
            </a:r>
            <a:endParaRPr lang="en-IN" altLang="x-none" dirty="0"/>
          </a:p>
          <a:p>
            <a:pPr eaLnBrk="1" hangingPunct="1"/>
            <a:r>
              <a:rPr lang="en-IN" altLang="x-none" dirty="0"/>
              <a:t>Console.log(a == b); // Outputs True</a:t>
            </a:r>
            <a:endParaRPr lang="en-IN" altLang="x-none" dirty="0"/>
          </a:p>
          <a:p>
            <a:pPr eaLnBrk="1" hangingPunct="1"/>
            <a:r>
              <a:rPr lang="en-IN" altLang="x-none" dirty="0"/>
              <a:t>Console.log (a === b); // Outputs True</a:t>
            </a:r>
            <a:endParaRPr lang="en-IN" altLang="x-none" dirty="0"/>
          </a:p>
          <a:p>
            <a:pPr eaLnBrk="1" hangingPunct="1"/>
            <a:r>
              <a:rPr lang="en-IN" altLang="x-none" dirty="0"/>
              <a:t>const str1 = 'abc';</a:t>
            </a:r>
            <a:endParaRPr lang="en-IN" altLang="x-none" dirty="0"/>
          </a:p>
          <a:p>
            <a:pPr eaLnBrk="1" hangingPunct="1"/>
            <a:r>
              <a:rPr lang="en-IN" altLang="x-none" dirty="0"/>
              <a:t>const str2 = 'abc';</a:t>
            </a:r>
            <a:endParaRPr lang="en-IN" altLang="x-none" dirty="0"/>
          </a:p>
          <a:p>
            <a:pPr eaLnBrk="1" hangingPunct="1"/>
            <a:r>
              <a:rPr lang="en-IN" altLang="x-none" dirty="0"/>
              <a:t>Console.log(str1 == str2); // Outputs True</a:t>
            </a:r>
            <a:endParaRPr lang="en-IN" altLang="x-none" dirty="0"/>
          </a:p>
          <a:p>
            <a:pPr eaLnBrk="1" hangingPunct="1"/>
            <a:r>
              <a:rPr lang="en-IN" altLang="x-none" dirty="0"/>
              <a:t>Console.log(str1 === str2); // Outputs True</a:t>
            </a:r>
            <a:endParaRPr lang="en-IN" altLang="x-none" dirty="0"/>
          </a:p>
          <a:p>
            <a:pPr eaLnBrk="1" hangingPunct="1"/>
            <a:r>
              <a:rPr lang="en-IN" altLang="x-none" dirty="0"/>
              <a:t>Note: === is called </a:t>
            </a:r>
            <a:r>
              <a:rPr lang="en-IN" altLang="x-none" dirty="0">
                <a:solidFill>
                  <a:srgbClr val="0070C0"/>
                </a:solidFill>
                <a:latin typeface="Inter"/>
              </a:rPr>
              <a:t>Strict equality means it never true for </a:t>
            </a:r>
            <a:r>
              <a:rPr dirty="0">
                <a:solidFill>
                  <a:srgbClr val="0070C0"/>
                </a:solidFill>
                <a:latin typeface="Inter"/>
              </a:rPr>
              <a:t>if one is +0 and one is -0.</a:t>
            </a:r>
            <a:endParaRPr lang="en-IN" altLang="x-none" dirty="0">
              <a:solidFill>
                <a:srgbClr val="0070C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41350"/>
            <a:ext cx="10515600" cy="5535613"/>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IN" sz="2800" b="0" i="0" u="none" strike="noStrike" kern="1200" cap="none" spc="0" normalizeH="0" baseline="0" noProof="0" dirty="0">
                <a:ln>
                  <a:noFill/>
                </a:ln>
                <a:solidFill>
                  <a:schemeClr val="tx1"/>
                </a:solidFill>
                <a:effectLst/>
                <a:uLnTx/>
                <a:uFillTx/>
                <a:latin typeface="+mn-lt"/>
                <a:ea typeface="+mn-ea"/>
                <a:cs typeface="+mn-cs"/>
              </a:rPr>
              <a:t>However, object data types are never equal to other object types; they each have their own identity.</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let obj1 = { 'id': 1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let obj2 = { 'id': 1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Cosnole.log(obj1 == obj2); // Outputs False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Console.log(obj1 === obj2); // Outputs False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838200" y="365125"/>
            <a:ext cx="10515600" cy="481013"/>
          </a:xfrm>
          <a:ln/>
        </p:spPr>
        <p:txBody>
          <a:bodyPr vert="horz" wrap="square" lIns="91440" tIns="45720" rIns="91440" bIns="45720" anchor="ctr" anchorCtr="0"/>
          <a:p>
            <a:pPr algn="ctr" eaLnBrk="1" hangingPunct="1">
              <a:buNone/>
            </a:pPr>
            <a:r>
              <a:rPr sz="3000" dirty="0"/>
              <a:t>ES6 Symbols</a:t>
            </a:r>
            <a:endParaRPr lang="en-IN" altLang="x-none" sz="3000" dirty="0"/>
          </a:p>
        </p:txBody>
      </p:sp>
      <p:sp>
        <p:nvSpPr>
          <p:cNvPr id="3" name="Content Placeholder 2"/>
          <p:cNvSpPr>
            <a:spLocks noGrp="1"/>
          </p:cNvSpPr>
          <p:nvPr>
            <p:ph idx="1"/>
          </p:nvPr>
        </p:nvSpPr>
        <p:spPr>
          <a:xfrm>
            <a:off x="382588" y="846138"/>
            <a:ext cx="11477625" cy="5330825"/>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222222"/>
                </a:solidFill>
                <a:effectLst/>
                <a:uLnTx/>
                <a:uFillTx/>
                <a:latin typeface="Merriweather" pitchFamily="2" charset="0"/>
                <a:ea typeface="+mn-ea"/>
                <a:cs typeface="+mn-cs"/>
              </a:rPr>
              <a:t>Starting with ES6, symbols were added to the primitives group. Like all other primitives, they are immutable(</a:t>
            </a:r>
            <a:r>
              <a:rPr kumimoji="0" lang="en-IN" sz="2800" b="1" i="0" u="none" strike="noStrike" kern="1200" cap="none" spc="0" normalizeH="0" baseline="0" noProof="0" dirty="0">
                <a:ln>
                  <a:noFill/>
                </a:ln>
                <a:solidFill>
                  <a:srgbClr val="0070C0"/>
                </a:solidFill>
                <a:effectLst/>
                <a:uLnTx/>
                <a:uFillTx/>
                <a:latin typeface="Arial" panose="020B0604020202020204" pitchFamily="34" charset="0"/>
                <a:ea typeface="+mn-ea"/>
                <a:cs typeface="+mn-cs"/>
              </a:rPr>
              <a:t>unchanging over time)</a:t>
            </a:r>
            <a:r>
              <a:rPr kumimoji="0" lang="en-US" sz="2800" b="1" i="0" u="none" strike="noStrike" kern="1200" cap="none" spc="0" normalizeH="0" baseline="0" noProof="0" dirty="0">
                <a:ln>
                  <a:noFill/>
                </a:ln>
                <a:solidFill>
                  <a:srgbClr val="0070C0"/>
                </a:solidFill>
                <a:effectLst/>
                <a:uLnTx/>
                <a:uFillTx/>
                <a:latin typeface="Merriweather" pitchFamily="2" charset="0"/>
                <a:ea typeface="+mn-ea"/>
                <a:cs typeface="+mn-cs"/>
              </a:rPr>
              <a:t> </a:t>
            </a:r>
            <a:r>
              <a:rPr kumimoji="0" lang="en-US" sz="2800" b="0" i="0" u="none" strike="noStrike" kern="1200" cap="none" spc="0" normalizeH="0" baseline="0" noProof="0" dirty="0">
                <a:ln>
                  <a:noFill/>
                </a:ln>
                <a:solidFill>
                  <a:srgbClr val="222222"/>
                </a:solidFill>
                <a:effectLst/>
                <a:uLnTx/>
                <a:uFillTx/>
                <a:latin typeface="Merriweather" pitchFamily="2" charset="0"/>
                <a:ea typeface="+mn-ea"/>
                <a:cs typeface="+mn-cs"/>
              </a:rPr>
              <a:t>and have no methods of their own.</a:t>
            </a:r>
            <a:endParaRPr kumimoji="0" lang="en-US" sz="2800" b="0" i="0" u="none" strike="noStrike" kern="1200" cap="none" spc="0" normalizeH="0" baseline="0" noProof="0" dirty="0">
              <a:ln>
                <a:noFill/>
              </a:ln>
              <a:solidFill>
                <a:srgbClr val="222222"/>
              </a:solidFill>
              <a:effectLst/>
              <a:uLnTx/>
              <a:uFillTx/>
              <a:latin typeface="Merriweather" pitchFamily="2"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rgbClr val="222222"/>
              </a:solidFill>
              <a:effectLst/>
              <a:uLnTx/>
              <a:uFillTx/>
              <a:latin typeface="Merriweather" pitchFamily="2" charset="0"/>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222222"/>
                </a:solidFill>
                <a:effectLst/>
                <a:uLnTx/>
                <a:uFillTx/>
                <a:latin typeface="Merriweather" pitchFamily="2" charset="0"/>
                <a:ea typeface="+mn-ea"/>
                <a:cs typeface="+mn-cs"/>
              </a:rPr>
              <a:t>The original purpose of symbols was to provide globally </a:t>
            </a:r>
            <a:r>
              <a:rPr kumimoji="0" lang="en-US" sz="2800" b="0" i="0" u="none" strike="noStrike" kern="1200" cap="none" spc="0" normalizeH="0" baseline="0" noProof="0" dirty="0">
                <a:ln>
                  <a:noFill/>
                </a:ln>
                <a:solidFill>
                  <a:srgbClr val="FF0000"/>
                </a:solidFill>
                <a:effectLst/>
                <a:uLnTx/>
                <a:uFillTx/>
                <a:latin typeface="Merriweather" pitchFamily="2" charset="0"/>
                <a:ea typeface="+mn-ea"/>
                <a:cs typeface="+mn-cs"/>
              </a:rPr>
              <a:t>unique values </a:t>
            </a:r>
            <a:r>
              <a:rPr kumimoji="0" lang="en-US" sz="2800" b="0" i="0" u="none" strike="noStrike" kern="1200" cap="none" spc="0" normalizeH="0" baseline="0" noProof="0" dirty="0">
                <a:ln>
                  <a:noFill/>
                </a:ln>
                <a:solidFill>
                  <a:srgbClr val="222222"/>
                </a:solidFill>
                <a:effectLst/>
                <a:uLnTx/>
                <a:uFillTx/>
                <a:latin typeface="Merriweather" pitchFamily="2" charset="0"/>
                <a:ea typeface="+mn-ea"/>
                <a:cs typeface="+mn-cs"/>
              </a:rPr>
              <a:t>that were kept </a:t>
            </a:r>
            <a:r>
              <a:rPr kumimoji="0" lang="en-US" sz="2800" b="0" i="0" u="none" strike="noStrike" kern="1200" cap="none" spc="0" normalizeH="0" baseline="0" noProof="0" dirty="0">
                <a:ln>
                  <a:noFill/>
                </a:ln>
                <a:solidFill>
                  <a:srgbClr val="FF0000"/>
                </a:solidFill>
                <a:effectLst/>
                <a:uLnTx/>
                <a:uFillTx/>
                <a:latin typeface="Merriweather" pitchFamily="2" charset="0"/>
                <a:ea typeface="+mn-ea"/>
                <a:cs typeface="+mn-cs"/>
              </a:rPr>
              <a:t>private</a:t>
            </a:r>
            <a:r>
              <a:rPr kumimoji="0" lang="en-US" sz="2800" b="0" i="0" u="none" strike="noStrike" kern="1200" cap="none" spc="0" normalizeH="0" baseline="0" noProof="0" dirty="0">
                <a:ln>
                  <a:noFill/>
                </a:ln>
                <a:solidFill>
                  <a:srgbClr val="222222"/>
                </a:solidFill>
                <a:effectLst/>
                <a:uLnTx/>
                <a:uFillTx/>
                <a:latin typeface="Merriweather" pitchFamily="2" charset="0"/>
                <a:ea typeface="+mn-ea"/>
                <a:cs typeface="+mn-cs"/>
              </a:rPr>
              <a:t> and for </a:t>
            </a:r>
            <a:r>
              <a:rPr kumimoji="0" lang="en-US" sz="2800" b="0" i="0" u="none" strike="noStrike" kern="1200" cap="none" spc="0" normalizeH="0" baseline="0" noProof="0" dirty="0">
                <a:ln>
                  <a:noFill/>
                </a:ln>
                <a:solidFill>
                  <a:srgbClr val="FF0000"/>
                </a:solidFill>
                <a:effectLst/>
                <a:uLnTx/>
                <a:uFillTx/>
                <a:latin typeface="Merriweather" pitchFamily="2" charset="0"/>
                <a:ea typeface="+mn-ea"/>
                <a:cs typeface="+mn-cs"/>
              </a:rPr>
              <a:t>internal use only</a:t>
            </a:r>
            <a:r>
              <a:rPr kumimoji="0" lang="en-US" sz="2800" b="0" i="0" u="none" strike="noStrike" kern="1200" cap="none" spc="0" normalizeH="0" baseline="0" noProof="0" dirty="0">
                <a:ln>
                  <a:noFill/>
                </a:ln>
                <a:solidFill>
                  <a:srgbClr val="222222"/>
                </a:solidFill>
                <a:effectLst/>
                <a:uLnTx/>
                <a:uFillTx/>
                <a:latin typeface="Merriweather" pitchFamily="2" charset="0"/>
                <a:ea typeface="+mn-ea"/>
                <a:cs typeface="+mn-cs"/>
              </a:rPr>
              <a:t>. However, in the final implementation of this primitive type, symbols ended up not being private, but they did </a:t>
            </a:r>
            <a:r>
              <a:rPr kumimoji="0" lang="en-US" sz="2800" b="0" i="0" u="none" strike="noStrike" kern="1200" cap="none" spc="0" normalizeH="0" baseline="0" noProof="0" dirty="0">
                <a:ln>
                  <a:noFill/>
                </a:ln>
                <a:solidFill>
                  <a:srgbClr val="FF0000"/>
                </a:solidFill>
                <a:effectLst/>
                <a:uLnTx/>
                <a:uFillTx/>
                <a:latin typeface="Merriweather" pitchFamily="2" charset="0"/>
                <a:ea typeface="+mn-ea"/>
                <a:cs typeface="+mn-cs"/>
              </a:rPr>
              <a:t>keep their value uniqueness.</a:t>
            </a:r>
            <a:endParaRPr kumimoji="0" lang="en-US" sz="2800" b="0" i="0" u="none" strike="noStrike" kern="1200" cap="none" spc="0" normalizeH="0" baseline="0" noProof="0" dirty="0">
              <a:ln>
                <a:noFill/>
              </a:ln>
              <a:solidFill>
                <a:srgbClr val="FF0000"/>
              </a:solidFill>
              <a:effectLst/>
              <a:uLnTx/>
              <a:uFillTx/>
              <a:latin typeface="Merriweather" pitchFamily="2" charset="0"/>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a:xfrm>
            <a:off x="838200" y="365125"/>
            <a:ext cx="10515600" cy="658813"/>
          </a:xfrm>
          <a:ln/>
        </p:spPr>
        <p:txBody>
          <a:bodyPr vert="horz" wrap="square" lIns="91440" tIns="45720" rIns="91440" bIns="45720" anchor="ctr" anchorCtr="0"/>
          <a:p>
            <a:pPr algn="ctr" eaLnBrk="1" hangingPunct="1">
              <a:buNone/>
            </a:pPr>
            <a:r>
              <a:rPr sz="2500" dirty="0"/>
              <a:t>A Simple Javascript Hello World Program</a:t>
            </a:r>
            <a:endParaRPr lang="en-IN" altLang="x-none" sz="2500" dirty="0"/>
          </a:p>
        </p:txBody>
      </p:sp>
      <p:sp>
        <p:nvSpPr>
          <p:cNvPr id="3" name="Content Placeholder 2"/>
          <p:cNvSpPr>
            <a:spLocks noGrp="1"/>
          </p:cNvSpPr>
          <p:nvPr>
            <p:ph idx="1"/>
          </p:nvPr>
        </p:nvSpPr>
        <p:spPr>
          <a:xfrm>
            <a:off x="838200" y="1023938"/>
            <a:ext cx="10515600" cy="5468938"/>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html</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head</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title</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Java Script Hello World</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title</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body</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script</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9CDCFE"/>
                </a:solidFill>
                <a:effectLst/>
                <a:uLnTx/>
                <a:uFillTx/>
                <a:latin typeface="Consolas" panose="020B0609020204030204" pitchFamily="49" charset="0"/>
                <a:ea typeface="+mn-ea"/>
                <a:cs typeface="+mn-cs"/>
              </a:rPr>
              <a:t>document</a:t>
            </a:r>
            <a:r>
              <a:rPr kumimoji="0" lang="en-US" sz="28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a:t>
            </a:r>
            <a:r>
              <a:rPr kumimoji="0" lang="en-US" sz="2800" b="0" i="0" u="none" strike="noStrike" kern="1200" cap="none" spc="0" normalizeH="0" baseline="0" noProof="0" dirty="0" err="1">
                <a:ln>
                  <a:noFill/>
                </a:ln>
                <a:solidFill>
                  <a:srgbClr val="DCDCAA"/>
                </a:solidFill>
                <a:effectLst/>
                <a:uLnTx/>
                <a:uFillTx/>
                <a:latin typeface="Consolas" panose="020B0609020204030204" pitchFamily="49" charset="0"/>
                <a:ea typeface="+mn-ea"/>
                <a:cs typeface="+mn-cs"/>
              </a:rPr>
              <a:t>write</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r>
              <a:rPr kumimoji="0" lang="en-US" sz="2800" b="0" i="0" u="none" strike="noStrike" kern="1200" cap="none" spc="0" normalizeH="0" baseline="0" noProof="0" dirty="0">
                <a:ln>
                  <a:noFill/>
                </a:ln>
                <a:solidFill>
                  <a:srgbClr val="CE9178"/>
                </a:solidFill>
                <a:effectLst/>
                <a:uLnTx/>
                <a:uFillTx/>
                <a:latin typeface="Consolas" panose="020B0609020204030204" pitchFamily="49" charset="0"/>
                <a:ea typeface="+mn-ea"/>
                <a:cs typeface="+mn-cs"/>
              </a:rPr>
              <a:t>"Hello World"</a:t>
            </a: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script</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body</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head</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2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html</a:t>
            </a:r>
            <a:r>
              <a:rPr kumimoji="0" lang="en-US" sz="2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endParaRPr kumimoji="0" lang="en-US" sz="2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Content Placeholder 2"/>
          <p:cNvSpPr>
            <a:spLocks noGrp="1"/>
          </p:cNvSpPr>
          <p:nvPr>
            <p:ph idx="1"/>
          </p:nvPr>
        </p:nvSpPr>
        <p:spPr>
          <a:xfrm>
            <a:off x="409575" y="395288"/>
            <a:ext cx="11450638" cy="5781675"/>
          </a:xfrm>
          <a:ln/>
        </p:spPr>
        <p:txBody>
          <a:bodyPr vert="horz" wrap="square" lIns="91440" tIns="45720" rIns="91440" bIns="45720" anchor="t" anchorCtr="0"/>
          <a:p>
            <a:pPr eaLnBrk="1" hangingPunct="1"/>
            <a:r>
              <a:rPr lang="en-IN" altLang="x-none" dirty="0">
                <a:solidFill>
                  <a:srgbClr val="569CD6"/>
                </a:solidFill>
                <a:latin typeface="Consolas" panose="020B0609020204030204" pitchFamily="49" charset="0"/>
              </a:rPr>
              <a:t>let</a:t>
            </a:r>
            <a:r>
              <a:rPr lang="en-IN" altLang="x-none" dirty="0">
                <a:solidFill>
                  <a:srgbClr val="D4D4D4"/>
                </a:solidFill>
                <a:latin typeface="Consolas" panose="020B0609020204030204" pitchFamily="49" charset="0"/>
              </a:rPr>
              <a:t> </a:t>
            </a:r>
            <a:r>
              <a:rPr lang="en-IN" altLang="x-none" dirty="0">
                <a:solidFill>
                  <a:srgbClr val="9CDCFE"/>
                </a:solidFill>
                <a:latin typeface="Consolas" panose="020B0609020204030204" pitchFamily="49" charset="0"/>
              </a:rPr>
              <a:t>symbol1</a:t>
            </a:r>
            <a:r>
              <a:rPr lang="en-IN" altLang="x-none" dirty="0">
                <a:solidFill>
                  <a:srgbClr val="D4D4D4"/>
                </a:solidFill>
                <a:latin typeface="Consolas" panose="020B0609020204030204" pitchFamily="49" charset="0"/>
              </a:rPr>
              <a:t> = </a:t>
            </a:r>
            <a:r>
              <a:rPr lang="en-IN" altLang="x-none" dirty="0">
                <a:solidFill>
                  <a:srgbClr val="DCDCAA"/>
                </a:solidFill>
                <a:latin typeface="Consolas" panose="020B0609020204030204" pitchFamily="49" charset="0"/>
              </a:rPr>
              <a:t>Symbol</a:t>
            </a:r>
            <a:r>
              <a:rPr lang="en-IN" altLang="x-none" dirty="0">
                <a:solidFill>
                  <a:srgbClr val="D4D4D4"/>
                </a:solidFill>
                <a:latin typeface="Consolas" panose="020B0609020204030204" pitchFamily="49" charset="0"/>
              </a:rPr>
              <a:t>(</a:t>
            </a:r>
            <a:r>
              <a:rPr lang="en-IN" altLang="x-none" dirty="0">
                <a:solidFill>
                  <a:srgbClr val="CE9178"/>
                </a:solidFill>
                <a:latin typeface="Consolas" panose="020B0609020204030204" pitchFamily="49" charset="0"/>
              </a:rPr>
              <a:t>'1'</a:t>
            </a:r>
            <a:r>
              <a:rPr lang="en-IN" altLang="x-none" dirty="0">
                <a:solidFill>
                  <a:srgbClr val="D4D4D4"/>
                </a:solidFill>
                <a:latin typeface="Consolas" panose="020B0609020204030204" pitchFamily="49" charset="0"/>
              </a:rPr>
              <a:t>);</a:t>
            </a:r>
            <a:endParaRPr lang="en-IN" altLang="x-none" dirty="0">
              <a:solidFill>
                <a:srgbClr val="D4D4D4"/>
              </a:solidFill>
              <a:latin typeface="Consolas" panose="020B0609020204030204" pitchFamily="49" charset="0"/>
            </a:endParaRPr>
          </a:p>
          <a:p>
            <a:pPr eaLnBrk="1" hangingPunct="1"/>
            <a:r>
              <a:rPr lang="en-IN" altLang="x-none" dirty="0">
                <a:solidFill>
                  <a:srgbClr val="569CD6"/>
                </a:solidFill>
                <a:latin typeface="Consolas" panose="020B0609020204030204" pitchFamily="49" charset="0"/>
              </a:rPr>
              <a:t>let</a:t>
            </a:r>
            <a:r>
              <a:rPr lang="en-IN" altLang="x-none" dirty="0">
                <a:solidFill>
                  <a:srgbClr val="D4D4D4"/>
                </a:solidFill>
                <a:latin typeface="Consolas" panose="020B0609020204030204" pitchFamily="49" charset="0"/>
              </a:rPr>
              <a:t> </a:t>
            </a:r>
            <a:r>
              <a:rPr lang="en-IN" altLang="x-none" dirty="0">
                <a:solidFill>
                  <a:srgbClr val="9CDCFE"/>
                </a:solidFill>
                <a:latin typeface="Consolas" panose="020B0609020204030204" pitchFamily="49" charset="0"/>
              </a:rPr>
              <a:t>symbol2</a:t>
            </a:r>
            <a:r>
              <a:rPr lang="en-IN" altLang="x-none" dirty="0">
                <a:solidFill>
                  <a:srgbClr val="D4D4D4"/>
                </a:solidFill>
                <a:latin typeface="Consolas" panose="020B0609020204030204" pitchFamily="49" charset="0"/>
              </a:rPr>
              <a:t> = </a:t>
            </a:r>
            <a:r>
              <a:rPr lang="en-IN" altLang="x-none" dirty="0">
                <a:solidFill>
                  <a:srgbClr val="DCDCAA"/>
                </a:solidFill>
                <a:latin typeface="Consolas" panose="020B0609020204030204" pitchFamily="49" charset="0"/>
              </a:rPr>
              <a:t>Symbol</a:t>
            </a:r>
            <a:r>
              <a:rPr lang="en-IN" altLang="x-none" dirty="0">
                <a:solidFill>
                  <a:srgbClr val="D4D4D4"/>
                </a:solidFill>
                <a:latin typeface="Consolas" panose="020B0609020204030204" pitchFamily="49" charset="0"/>
              </a:rPr>
              <a:t>(</a:t>
            </a:r>
            <a:r>
              <a:rPr lang="en-IN" altLang="x-none" dirty="0">
                <a:solidFill>
                  <a:srgbClr val="CE9178"/>
                </a:solidFill>
                <a:latin typeface="Consolas" panose="020B0609020204030204" pitchFamily="49" charset="0"/>
              </a:rPr>
              <a:t>'2'</a:t>
            </a:r>
            <a:r>
              <a:rPr lang="en-IN" altLang="x-none" dirty="0">
                <a:solidFill>
                  <a:srgbClr val="D4D4D4"/>
                </a:solidFill>
                <a:latin typeface="Consolas" panose="020B0609020204030204" pitchFamily="49" charset="0"/>
              </a:rPr>
              <a:t>);</a:t>
            </a:r>
            <a:endParaRPr lang="en-IN" altLang="x-none" dirty="0">
              <a:solidFill>
                <a:srgbClr val="D4D4D4"/>
              </a:solidFill>
              <a:latin typeface="Consolas" panose="020B0609020204030204" pitchFamily="49" charset="0"/>
            </a:endParaRPr>
          </a:p>
          <a:p>
            <a:pPr eaLnBrk="1" hangingPunct="1"/>
            <a:br>
              <a:rPr lang="en-IN" altLang="x-none" dirty="0">
                <a:solidFill>
                  <a:srgbClr val="D4D4D4"/>
                </a:solidFill>
                <a:latin typeface="Consolas" panose="020B0609020204030204" pitchFamily="49" charset="0"/>
              </a:rPr>
            </a:br>
            <a:r>
              <a:rPr lang="en-IN" altLang="x-none" dirty="0">
                <a:solidFill>
                  <a:srgbClr val="9CDCFE"/>
                </a:solidFill>
                <a:latin typeface="Consolas" panose="020B0609020204030204" pitchFamily="49" charset="0"/>
              </a:rPr>
              <a:t>console</a:t>
            </a:r>
            <a:r>
              <a:rPr lang="en-IN" altLang="x-none" dirty="0">
                <a:solidFill>
                  <a:srgbClr val="D4D4D4"/>
                </a:solidFill>
                <a:latin typeface="Consolas" panose="020B0609020204030204" pitchFamily="49" charset="0"/>
              </a:rPr>
              <a:t>.</a:t>
            </a:r>
            <a:r>
              <a:rPr lang="en-IN" altLang="x-none" dirty="0">
                <a:solidFill>
                  <a:srgbClr val="DCDCAA"/>
                </a:solidFill>
                <a:latin typeface="Consolas" panose="020B0609020204030204" pitchFamily="49" charset="0"/>
              </a:rPr>
              <a:t>log</a:t>
            </a:r>
            <a:r>
              <a:rPr lang="en-IN" altLang="x-none" dirty="0">
                <a:solidFill>
                  <a:srgbClr val="D4D4D4"/>
                </a:solidFill>
                <a:latin typeface="Consolas" panose="020B0609020204030204" pitchFamily="49" charset="0"/>
              </a:rPr>
              <a:t>(</a:t>
            </a:r>
            <a:r>
              <a:rPr lang="en-IN" altLang="x-none" dirty="0">
                <a:solidFill>
                  <a:srgbClr val="9CDCFE"/>
                </a:solidFill>
                <a:latin typeface="Consolas" panose="020B0609020204030204" pitchFamily="49" charset="0"/>
              </a:rPr>
              <a:t>symbol1</a:t>
            </a:r>
            <a:r>
              <a:rPr lang="en-IN" altLang="x-none" dirty="0">
                <a:solidFill>
                  <a:srgbClr val="D4D4D4"/>
                </a:solidFill>
                <a:latin typeface="Consolas" panose="020B0609020204030204" pitchFamily="49" charset="0"/>
              </a:rPr>
              <a:t> == </a:t>
            </a:r>
            <a:r>
              <a:rPr lang="en-IN" altLang="x-none" dirty="0">
                <a:solidFill>
                  <a:srgbClr val="9CDCFE"/>
                </a:solidFill>
                <a:latin typeface="Consolas" panose="020B0609020204030204" pitchFamily="49" charset="0"/>
              </a:rPr>
              <a:t>symbol2</a:t>
            </a:r>
            <a:r>
              <a:rPr lang="en-IN" altLang="x-none" dirty="0">
                <a:solidFill>
                  <a:srgbClr val="D4D4D4"/>
                </a:solidFill>
                <a:latin typeface="Consolas" panose="020B0609020204030204" pitchFamily="49" charset="0"/>
              </a:rPr>
              <a:t>); </a:t>
            </a:r>
            <a:r>
              <a:rPr lang="en-IN" altLang="x-none" dirty="0">
                <a:solidFill>
                  <a:srgbClr val="6A9955"/>
                </a:solidFill>
                <a:latin typeface="Consolas" panose="020B0609020204030204" pitchFamily="49" charset="0"/>
              </a:rPr>
              <a:t>// Outputs False</a:t>
            </a:r>
            <a:endParaRPr lang="en-IN" altLang="x-none" dirty="0">
              <a:solidFill>
                <a:srgbClr val="D4D4D4"/>
              </a:solidFill>
              <a:latin typeface="Consolas" panose="020B0609020204030204" pitchFamily="49" charset="0"/>
            </a:endParaRPr>
          </a:p>
          <a:p>
            <a:pPr eaLnBrk="1" hangingPunct="1"/>
            <a:r>
              <a:rPr lang="en-IN" altLang="x-none" dirty="0">
                <a:solidFill>
                  <a:srgbClr val="9CDCFE"/>
                </a:solidFill>
                <a:latin typeface="Consolas" panose="020B0609020204030204" pitchFamily="49" charset="0"/>
              </a:rPr>
              <a:t>console</a:t>
            </a:r>
            <a:r>
              <a:rPr lang="en-IN" altLang="x-none" dirty="0">
                <a:solidFill>
                  <a:srgbClr val="D4D4D4"/>
                </a:solidFill>
                <a:latin typeface="Consolas" panose="020B0609020204030204" pitchFamily="49" charset="0"/>
              </a:rPr>
              <a:t>.</a:t>
            </a:r>
            <a:r>
              <a:rPr lang="en-IN" altLang="x-none" dirty="0">
                <a:solidFill>
                  <a:srgbClr val="DCDCAA"/>
                </a:solidFill>
                <a:latin typeface="Consolas" panose="020B0609020204030204" pitchFamily="49" charset="0"/>
              </a:rPr>
              <a:t>log</a:t>
            </a:r>
            <a:r>
              <a:rPr lang="en-IN" altLang="x-none" dirty="0">
                <a:solidFill>
                  <a:srgbClr val="D4D4D4"/>
                </a:solidFill>
                <a:latin typeface="Consolas" panose="020B0609020204030204" pitchFamily="49" charset="0"/>
              </a:rPr>
              <a:t>(</a:t>
            </a:r>
            <a:r>
              <a:rPr lang="en-IN" altLang="x-none" dirty="0">
                <a:solidFill>
                  <a:srgbClr val="9CDCFE"/>
                </a:solidFill>
                <a:latin typeface="Consolas" panose="020B0609020204030204" pitchFamily="49" charset="0"/>
              </a:rPr>
              <a:t>symbol1</a:t>
            </a:r>
            <a:r>
              <a:rPr lang="en-IN" altLang="x-none" dirty="0">
                <a:solidFill>
                  <a:srgbClr val="D4D4D4"/>
                </a:solidFill>
                <a:latin typeface="Consolas" panose="020B0609020204030204" pitchFamily="49" charset="0"/>
              </a:rPr>
              <a:t> === </a:t>
            </a:r>
            <a:r>
              <a:rPr lang="en-IN" altLang="x-none" dirty="0">
                <a:solidFill>
                  <a:srgbClr val="9CDCFE"/>
                </a:solidFill>
                <a:latin typeface="Consolas" panose="020B0609020204030204" pitchFamily="49" charset="0"/>
              </a:rPr>
              <a:t>symbol2</a:t>
            </a:r>
            <a:r>
              <a:rPr lang="en-IN" altLang="x-none" dirty="0">
                <a:solidFill>
                  <a:srgbClr val="D4D4D4"/>
                </a:solidFill>
                <a:latin typeface="Consolas" panose="020B0609020204030204" pitchFamily="49" charset="0"/>
              </a:rPr>
              <a:t>); </a:t>
            </a:r>
            <a:r>
              <a:rPr lang="en-IN" altLang="x-none" dirty="0">
                <a:solidFill>
                  <a:srgbClr val="6A9955"/>
                </a:solidFill>
                <a:latin typeface="Consolas" panose="020B0609020204030204" pitchFamily="49" charset="0"/>
              </a:rPr>
              <a:t>// Outputs False </a:t>
            </a:r>
            <a:endParaRPr lang="en-IN" altLang="x-none" dirty="0">
              <a:solidFill>
                <a:srgbClr val="6A9955"/>
              </a:solidFill>
              <a:latin typeface="Consolas" panose="020B0609020204030204" pitchFamily="49" charset="0"/>
            </a:endParaRPr>
          </a:p>
          <a:p>
            <a:pPr eaLnBrk="1" hangingPunct="1"/>
            <a:endParaRPr lang="en-IN" altLang="x-none" dirty="0">
              <a:solidFill>
                <a:srgbClr val="6A9955"/>
              </a:solidFill>
              <a:latin typeface="Consolas" panose="020B0609020204030204" pitchFamily="49" charset="0"/>
            </a:endParaRPr>
          </a:p>
          <a:p>
            <a:pPr eaLnBrk="1" hangingPunct="1"/>
            <a:r>
              <a:rPr lang="en-IN" altLang="x-none" dirty="0">
                <a:solidFill>
                  <a:srgbClr val="6A9955"/>
                </a:solidFill>
                <a:latin typeface="Consolas" panose="020B0609020204030204" pitchFamily="49" charset="0"/>
              </a:rPr>
              <a:t>Note: </a:t>
            </a:r>
            <a:r>
              <a:rPr dirty="0">
                <a:solidFill>
                  <a:srgbClr val="6A9955"/>
                </a:solidFill>
                <a:latin typeface="Consolas" panose="020B0609020204030204" pitchFamily="49" charset="0"/>
              </a:rPr>
              <a:t>You may be wondering why the Symbol() function doesn’t use the new keyword to create a new symbol. You wouldn’t write </a:t>
            </a:r>
            <a:r>
              <a:rPr dirty="0">
                <a:solidFill>
                  <a:srgbClr val="FF0000"/>
                </a:solidFill>
                <a:latin typeface="Consolas" panose="020B0609020204030204" pitchFamily="49" charset="0"/>
              </a:rPr>
              <a:t>const symbol = new Symbol() </a:t>
            </a:r>
            <a:r>
              <a:rPr dirty="0">
                <a:solidFill>
                  <a:srgbClr val="6A9955"/>
                </a:solidFill>
                <a:latin typeface="Consolas" panose="020B0609020204030204" pitchFamily="49" charset="0"/>
              </a:rPr>
              <a:t>because </a:t>
            </a:r>
            <a:r>
              <a:rPr dirty="0">
                <a:solidFill>
                  <a:srgbClr val="7030A0"/>
                </a:solidFill>
                <a:latin typeface="Consolas" panose="020B0609020204030204" pitchFamily="49" charset="0"/>
              </a:rPr>
              <a:t>Symbol() is a function, not a constructor</a:t>
            </a:r>
            <a:r>
              <a:rPr dirty="0">
                <a:solidFill>
                  <a:srgbClr val="6A9955"/>
                </a:solidFill>
                <a:latin typeface="Consolas" panose="020B0609020204030204" pitchFamily="49" charset="0"/>
              </a:rPr>
              <a:t>.</a:t>
            </a:r>
            <a:endParaRPr lang="en-IN" altLang="x-none" dirty="0">
              <a:solidFill>
                <a:srgbClr val="D4D4D4"/>
              </a:solidFill>
              <a:latin typeface="Consolas" panose="020B0609020204030204" pitchFamily="49" charset="0"/>
            </a:endParaRPr>
          </a:p>
          <a:p>
            <a:pPr eaLnBrk="1" hangingPunct="1"/>
            <a:endParaRPr lang="en-IN" altLang="x-non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838200" y="365125"/>
            <a:ext cx="10515600" cy="644525"/>
          </a:xfrm>
          <a:ln/>
        </p:spPr>
        <p:txBody>
          <a:bodyPr vert="horz" wrap="square" lIns="91440" tIns="45720" rIns="91440" bIns="45720" anchor="ctr" anchorCtr="0"/>
          <a:p>
            <a:pPr algn="ctr" eaLnBrk="1" hangingPunct="1">
              <a:buNone/>
            </a:pPr>
            <a:r>
              <a:rPr sz="3000" b="1" dirty="0"/>
              <a:t>ES6 Maps</a:t>
            </a:r>
            <a:endParaRPr lang="en-IN" altLang="x-none" sz="3000" b="1" dirty="0"/>
          </a:p>
        </p:txBody>
      </p:sp>
      <p:sp>
        <p:nvSpPr>
          <p:cNvPr id="3" name="Content Placeholder 2"/>
          <p:cNvSpPr>
            <a:spLocks noGrp="1"/>
          </p:cNvSpPr>
          <p:nvPr>
            <p:ph idx="1"/>
          </p:nvPr>
        </p:nvSpPr>
        <p:spPr>
          <a:xfrm>
            <a:off x="300038" y="1009650"/>
            <a:ext cx="11572875" cy="5637213"/>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JavaScript ES6 has introduced two new data structures, </a:t>
            </a:r>
            <a:r>
              <a:rPr kumimoji="0" lang="en-US" sz="2800" b="0" i="0" u="none" strike="noStrike" kern="1200" cap="none" spc="0" normalizeH="0" baseline="0" noProof="0" dirty="0" err="1">
                <a:ln>
                  <a:noFill/>
                </a:ln>
                <a:solidFill>
                  <a:schemeClr val="tx1"/>
                </a:solidFill>
                <a:effectLst/>
                <a:uLnTx/>
                <a:uFillTx/>
                <a:latin typeface="+mn-lt"/>
                <a:ea typeface="+mn-ea"/>
                <a:cs typeface="+mn-cs"/>
              </a:rPr>
              <a:t>i.e</a:t>
            </a:r>
            <a:r>
              <a:rPr kumimoji="0" lang="en-US" sz="2800" b="0" i="0" u="none" strike="noStrike" kern="1200" cap="none" spc="0" normalizeH="0" baseline="0" noProof="0" dirty="0">
                <a:ln>
                  <a:noFill/>
                </a:ln>
                <a:solidFill>
                  <a:schemeClr val="tx1"/>
                </a:solidFill>
                <a:effectLst/>
                <a:uLnTx/>
                <a:uFillTx/>
                <a:latin typeface="+mn-lt"/>
                <a:ea typeface="+mn-ea"/>
                <a:cs typeface="+mn-cs"/>
              </a:rPr>
              <a:t> Map and </a:t>
            </a:r>
            <a:r>
              <a:rPr kumimoji="0" lang="en-US" sz="2800" b="0" i="0" u="none" strike="noStrike" kern="1200" cap="none" spc="0" normalizeH="0" baseline="0" noProof="0" dirty="0" err="1">
                <a:ln>
                  <a:noFill/>
                </a:ln>
                <a:solidFill>
                  <a:schemeClr val="tx1"/>
                </a:solidFill>
                <a:effectLst/>
                <a:uLnTx/>
                <a:uFillTx/>
                <a:latin typeface="+mn-lt"/>
                <a:ea typeface="+mn-ea"/>
                <a:cs typeface="+mn-cs"/>
              </a:rPr>
              <a:t>WeakMap</a:t>
            </a:r>
            <a:r>
              <a:rPr kumimoji="0" lang="en-US" sz="2800" b="0" i="0" u="none" strike="noStrike" kern="1200" cap="none" spc="0" normalizeH="0" baseline="0" noProof="0" dirty="0">
                <a:ln>
                  <a:noFill/>
                </a:ln>
                <a:solidFill>
                  <a:schemeClr val="tx1"/>
                </a:solidFill>
                <a:effectLst/>
                <a:uLnTx/>
                <a:uFillTx/>
                <a:latin typeface="+mn-lt"/>
                <a:ea typeface="+mn-ea"/>
                <a:cs typeface="+mn-cs"/>
              </a:rPr>
              <a: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Map is similar to objects in JavaScript that allows us to store elements in a key/value pair.</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elements in a Map are inserted in an insertion order. However, unlike an object, a map can contain objects, functions and other data types as key.</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70C0"/>
                </a:solidFill>
                <a:effectLst/>
                <a:uLnTx/>
                <a:uFillTx/>
                <a:latin typeface="+mn-lt"/>
                <a:ea typeface="+mn-ea"/>
                <a:cs typeface="+mn-cs"/>
              </a:rPr>
              <a:t>let map1 = new Map();</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70C0"/>
                </a:solidFill>
                <a:effectLst/>
                <a:uLnTx/>
                <a:uFillTx/>
                <a:latin typeface="+mn-lt"/>
                <a:ea typeface="+mn-ea"/>
                <a:cs typeface="+mn-cs"/>
              </a:rPr>
              <a:t>map1.set('info', {name: 'Jack', age: "26"});</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70C0"/>
                </a:solidFill>
                <a:effectLst/>
                <a:uLnTx/>
                <a:uFillTx/>
                <a:latin typeface="+mn-lt"/>
                <a:ea typeface="+mn-ea"/>
                <a:cs typeface="+mn-cs"/>
              </a:rPr>
              <a:t>// access the elements of a Map</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0070C0"/>
                </a:solidFill>
                <a:effectLst/>
                <a:uLnTx/>
                <a:uFillTx/>
                <a:latin typeface="+mn-lt"/>
                <a:ea typeface="+mn-ea"/>
                <a:cs typeface="+mn-cs"/>
              </a:rPr>
              <a:t>console.log(map1.get('info')); // {name: "Jack", age: "26"}</a:t>
            </a:r>
            <a:endParaRPr kumimoji="0" lang="en-IN" sz="2800" b="0" i="0" u="none" strike="noStrike" kern="1200" cap="none" spc="0" normalizeH="0" baseline="0" noProof="0" dirty="0">
              <a:ln>
                <a:noFill/>
              </a:ln>
              <a:solidFill>
                <a:srgbClr val="0070C0"/>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useBgFill="1">
        <p:nvSpPr>
          <p:cNvPr id="9" name="Rectangle 8" descr="&quot;&quot;"/>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descr="&quot;&quot;"/>
          <p:cNvSpPr>
            <a:spLocks noGrp="1" noRot="1" noChangeAspect="1" noMove="1" noResize="1" noEditPoints="1" noAdjustHandles="1" noChangeArrowheads="1" noChangeShapeType="1" noTextEdit="1"/>
          </p:cNvSpPr>
          <p:nvPr/>
        </p:nvSpPr>
        <p:spPr>
          <a:xfrm rot="5400000" flipH="1">
            <a:off x="-1417637" y="1417638"/>
            <a:ext cx="6875463" cy="404018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12" descr="&quot;&quot;"/>
          <p:cNvSpPr>
            <a:spLocks noGrp="1" noRot="1" noChangeAspect="1" noMove="1" noResize="1" noEditPoints="1" noAdjustHandles="1" noChangeArrowheads="1" noChangeShapeType="1" noTextEdit="1"/>
          </p:cNvSpPr>
          <p:nvPr/>
        </p:nvSpPr>
        <p:spPr>
          <a:xfrm rot="16200000">
            <a:off x="-158750" y="2660650"/>
            <a:ext cx="4356100" cy="4038600"/>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4"/>
          <p:cNvSpPr>
            <a:spLocks noGrp="1" noRot="1" noChangeAspect="1" noMove="1" noResize="1" noEditPoints="1" noAdjustHandles="1" noChangeArrowheads="1" noChangeShapeType="1" noTextEdit="1"/>
          </p:cNvSpPr>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Freeform: Shape 16"/>
          <p:cNvSpPr>
            <a:spLocks noGrp="1" noRot="1" noChangeAspect="1" noMove="1" noResize="1" noEditPoints="1" noAdjustHandles="1" noChangeArrowheads="1" noChangeShapeType="1" noTextEdit="1"/>
          </p:cNvSpPr>
          <p:nvPr/>
        </p:nvSpPr>
        <p:spPr>
          <a:xfrm rot="6097846">
            <a:off x="-747355" y="1201312"/>
            <a:ext cx="4808301"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563" name="Title 1"/>
          <p:cNvSpPr>
            <a:spLocks noGrp="1"/>
          </p:cNvSpPr>
          <p:nvPr>
            <p:ph type="ctrTitle"/>
          </p:nvPr>
        </p:nvSpPr>
        <p:spPr>
          <a:xfrm>
            <a:off x="779463" y="674688"/>
            <a:ext cx="2879725" cy="1204912"/>
          </a:xfrm>
          <a:ln/>
        </p:spPr>
        <p:txBody>
          <a:bodyPr vert="horz" wrap="square" lIns="91440" tIns="45720" rIns="91440" bIns="45720" anchor="t" anchorCtr="0"/>
          <a:p>
            <a:pPr algn="l" eaLnBrk="1" hangingPunct="1">
              <a:buClrTx/>
              <a:buSzTx/>
              <a:buFontTx/>
            </a:pPr>
            <a:r>
              <a:rPr lang="en-US" altLang="en-US" sz="4000" kern="1200" dirty="0">
                <a:solidFill>
                  <a:srgbClr val="FFFFFF"/>
                </a:solidFill>
                <a:latin typeface="+mj-lt"/>
                <a:ea typeface="+mj-ea"/>
                <a:cs typeface="+mj-cs"/>
              </a:rPr>
              <a:t>ES6 Generators</a:t>
            </a:r>
            <a:endParaRPr lang="en-US" altLang="en-US" sz="4000" kern="1200" dirty="0">
              <a:solidFill>
                <a:srgbClr val="FFFFFF"/>
              </a:solidFill>
              <a:latin typeface="+mj-lt"/>
              <a:ea typeface="+mj-ea"/>
              <a:cs typeface="+mj-cs"/>
            </a:endParaRPr>
          </a:p>
        </p:txBody>
      </p:sp>
      <p:sp>
        <p:nvSpPr>
          <p:cNvPr id="23564" name="Subtitle 2"/>
          <p:cNvSpPr>
            <a:spLocks noGrp="1"/>
          </p:cNvSpPr>
          <p:nvPr>
            <p:ph type="subTitle" idx="1"/>
          </p:nvPr>
        </p:nvSpPr>
        <p:spPr>
          <a:xfrm>
            <a:off x="788988" y="3746500"/>
            <a:ext cx="2919412" cy="2141538"/>
          </a:xfrm>
          <a:ln/>
        </p:spPr>
        <p:txBody>
          <a:bodyPr vert="horz" wrap="square" lIns="91440" tIns="45720" rIns="91440" bIns="45720" anchor="b" anchorCtr="0"/>
          <a:p>
            <a:pPr marL="342900" indent="-342900" algn="l" eaLnBrk="1" hangingPunct="1">
              <a:buClrTx/>
              <a:buSzTx/>
              <a:buFont typeface="Arial" panose="020B0604020202020204" pitchFamily="34" charset="0"/>
              <a:buChar char="•"/>
            </a:pPr>
            <a:r>
              <a:rPr lang="en-US" altLang="en-US" sz="2000" kern="1200" dirty="0">
                <a:solidFill>
                  <a:srgbClr val="FFFFFF"/>
                </a:solidFill>
                <a:latin typeface="pingfang SC"/>
                <a:ea typeface="+mn-ea"/>
                <a:cs typeface="+mn-cs"/>
              </a:rPr>
              <a:t>ES6 means Generator in simple terms.</a:t>
            </a:r>
            <a:endParaRPr lang="en-US" altLang="en-US" sz="2000" kern="1200" dirty="0">
              <a:solidFill>
                <a:srgbClr val="FFFFFF"/>
              </a:solidFill>
              <a:latin typeface="pingfang SC"/>
              <a:ea typeface="+mn-ea"/>
              <a:cs typeface="+mn-cs"/>
            </a:endParaRPr>
          </a:p>
          <a:p>
            <a:pPr marL="342900" indent="-342900" algn="l" eaLnBrk="1" hangingPunct="1">
              <a:buClrTx/>
              <a:buSzTx/>
              <a:buFont typeface="Arial" panose="020B0604020202020204" pitchFamily="34" charset="0"/>
              <a:buChar char="•"/>
            </a:pPr>
            <a:r>
              <a:rPr lang="en-US" altLang="en-US" sz="2000" kern="1200" dirty="0">
                <a:solidFill>
                  <a:srgbClr val="FFFFFF"/>
                </a:solidFill>
                <a:latin typeface="pingfang SC"/>
                <a:ea typeface="+mn-ea"/>
                <a:cs typeface="+mn-cs"/>
              </a:rPr>
              <a:t>Generator is designed for asynchrony, normal functions must be executed as soon as they enter, and Generator can be paused several times to give up control.</a:t>
            </a:r>
            <a:endParaRPr lang="en-US" altLang="en-US" sz="2000" kern="1200" dirty="0">
              <a:solidFill>
                <a:srgbClr val="FFFFFF"/>
              </a:solidFill>
              <a:latin typeface="+mn-lt"/>
              <a:ea typeface="+mn-ea"/>
              <a:cs typeface="+mn-cs"/>
            </a:endParaRPr>
          </a:p>
        </p:txBody>
      </p:sp>
      <p:pic>
        <p:nvPicPr>
          <p:cNvPr id="23565" name="Picture 3"/>
          <p:cNvPicPr>
            <a:picLocks noChangeAspect="1"/>
          </p:cNvPicPr>
          <p:nvPr/>
        </p:nvPicPr>
        <p:blipFill>
          <a:blip r:embed="rId1"/>
          <a:stretch>
            <a:fillRect/>
          </a:stretch>
        </p:blipFill>
        <p:spPr>
          <a:xfrm>
            <a:off x="4346575" y="398463"/>
            <a:ext cx="7613650" cy="56134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5775" y="242888"/>
            <a:ext cx="11569700" cy="6375400"/>
          </a:xfrm>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ES6 Generator Keywords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Learn the grammar or keywords of Generator, which you need to know </a:t>
            </a:r>
            <a:r>
              <a:rPr kumimoji="0" lang="en-US" sz="2800" b="0" i="0" u="none" strike="noStrike" kern="1200" cap="none" spc="0" normalizeH="0" baseline="0" noProof="0" dirty="0">
                <a:ln>
                  <a:noFill/>
                </a:ln>
                <a:solidFill>
                  <a:srgbClr val="7030A0"/>
                </a:solidFill>
                <a:effectLst/>
                <a:uLnTx/>
                <a:uFillTx/>
                <a:latin typeface="+mn-lt"/>
                <a:ea typeface="+mn-ea"/>
                <a:cs typeface="+mn-cs"/>
              </a:rPr>
              <a:t>function*, yield, next  </a:t>
            </a:r>
            <a:endParaRPr kumimoji="0" lang="en-US" sz="2800" b="0" i="0" u="none" strike="noStrike" kern="1200" cap="none" spc="0" normalizeH="0" baseline="0" noProof="0" dirty="0">
              <a:ln>
                <a:noFill/>
              </a:ln>
              <a:solidFill>
                <a:srgbClr val="7030A0"/>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Three basic concepts.</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function*</a:t>
            </a:r>
            <a:r>
              <a:rPr kumimoji="0" lang="en-US" sz="2800" b="0" i="0" u="none" strike="noStrike" kern="1200" cap="none" spc="0" normalizeH="0" baseline="0" noProof="0" dirty="0">
                <a:ln>
                  <a:noFill/>
                </a:ln>
                <a:solidFill>
                  <a:schemeClr val="tx1"/>
                </a:solidFill>
                <a:effectLst/>
                <a:uLnTx/>
                <a:uFillTx/>
                <a:latin typeface="+mn-lt"/>
                <a:ea typeface="+mn-ea"/>
                <a:cs typeface="+mn-cs"/>
              </a:rPr>
              <a:t> Is used to declare a function as a generator function, which is one more than a normal function declaration*.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location can be either next</a:t>
            </a:r>
            <a:r>
              <a:rPr kumimoji="0" lang="en-US" sz="2800" b="0" i="0" u="none" strike="noStrike" kern="1200" cap="none" spc="0" normalizeH="0" baseline="0" noProof="0" dirty="0">
                <a:ln>
                  <a:noFill/>
                </a:ln>
                <a:solidFill>
                  <a:srgbClr val="FF0000"/>
                </a:solidFill>
                <a:effectLst/>
                <a:uLnTx/>
                <a:uFillTx/>
                <a:latin typeface="+mn-lt"/>
                <a:ea typeface="+mn-ea"/>
                <a:cs typeface="+mn-cs"/>
              </a:rPr>
              <a:t> </a:t>
            </a:r>
            <a:r>
              <a:rPr kumimoji="0" lang="en-US" sz="2800" b="0" i="0" u="none" strike="noStrike" kern="1200" cap="none" spc="0" normalizeH="0" baseline="0" noProof="0" dirty="0">
                <a:ln>
                  <a:noFill/>
                </a:ln>
                <a:solidFill>
                  <a:schemeClr val="tx1"/>
                </a:solidFill>
                <a:effectLst/>
                <a:uLnTx/>
                <a:uFillTx/>
                <a:latin typeface="+mn-lt"/>
                <a:ea typeface="+mn-ea"/>
                <a:cs typeface="+mn-cs"/>
              </a:rPr>
              <a:t>to the function keyword or next to the function name, depending on your preference.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Yield: </a:t>
            </a:r>
            <a:r>
              <a:rPr kumimoji="0" lang="en-US" sz="2800" b="0" i="0" u="none" strike="noStrike" kern="1200" cap="none" spc="0" normalizeH="0" baseline="0" noProof="0" dirty="0">
                <a:ln>
                  <a:noFill/>
                </a:ln>
                <a:solidFill>
                  <a:schemeClr val="tx1"/>
                </a:solidFill>
                <a:effectLst/>
                <a:uLnTx/>
                <a:uFillTx/>
                <a:latin typeface="+mn-lt"/>
                <a:ea typeface="+mn-ea"/>
                <a:cs typeface="+mn-cs"/>
              </a:rPr>
              <a:t>The yield keyword can only appear in a generator function, but the generator can also have no yield keyword, and the function will pause when it encounters yield and throw out the result of the expression that follows it.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next:</a:t>
            </a:r>
            <a:r>
              <a:rPr kumimoji="0" lang="en-US" sz="2800" b="0" i="0" u="none" strike="noStrike" kern="1200" cap="none" spc="0" normalizeH="0" baseline="0" noProof="0" dirty="0">
                <a:ln>
                  <a:noFill/>
                </a:ln>
                <a:solidFill>
                  <a:schemeClr val="tx1"/>
                </a:solidFill>
                <a:effectLst/>
                <a:uLnTx/>
                <a:uFillTx/>
                <a:latin typeface="+mn-lt"/>
                <a:ea typeface="+mn-ea"/>
                <a:cs typeface="+mn-cs"/>
              </a:rPr>
              <a:t> Returns control of the code to the generator function.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5750"/>
            <a:ext cx="10515600" cy="5891213"/>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In the following syntax, we are showing the valid way of defining the generator function:</a:t>
            </a: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function* </a:t>
            </a:r>
            <a:r>
              <a:rPr kumimoji="0" lang="en-US" sz="2800" b="0" i="0" u="none" strike="noStrike" kern="1200" cap="none" spc="0" normalizeH="0" baseline="0" noProof="0" dirty="0" err="1">
                <a:ln>
                  <a:noFill/>
                </a:ln>
                <a:solidFill>
                  <a:schemeClr val="tx1"/>
                </a:solidFill>
                <a:effectLst/>
                <a:uLnTx/>
                <a:uFillTx/>
                <a:latin typeface="+mn-lt"/>
                <a:ea typeface="+mn-ea"/>
                <a:cs typeface="+mn-cs"/>
              </a:rPr>
              <a:t>mygenfun</a:t>
            </a:r>
            <a:r>
              <a:rPr kumimoji="0" lang="en-US" sz="2800" b="0" i="0" u="none" strike="noStrike" kern="1200" cap="none" spc="0" normalizeH="0" baseline="0" noProof="0" dirty="0">
                <a:ln>
                  <a:noFill/>
                </a:ln>
                <a:solidFill>
                  <a:schemeClr val="tx1"/>
                </a:solidFill>
                <a:effectLst/>
                <a:uLnTx/>
                <a:uFillTx/>
                <a:latin typeface="+mn-lt"/>
                <a:ea typeface="+mn-ea"/>
                <a:cs typeface="+mn-cs"/>
              </a:rPr>
              <a:t>()    // Valid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yield 1;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yield 2;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Content Placeholder 2"/>
          <p:cNvSpPr>
            <a:spLocks noGrp="1"/>
          </p:cNvSpPr>
          <p:nvPr>
            <p:ph idx="1"/>
          </p:nvPr>
        </p:nvSpPr>
        <p:spPr>
          <a:xfrm>
            <a:off x="242888" y="285750"/>
            <a:ext cx="11677650" cy="6199188"/>
          </a:xfrm>
          <a:ln/>
        </p:spPr>
        <p:txBody>
          <a:bodyPr vert="horz" wrap="square" lIns="91440" tIns="45720" rIns="91440" bIns="45720" anchor="t" anchorCtr="0"/>
          <a:p>
            <a:pPr marL="0" indent="0" eaLnBrk="1" hangingPunct="1">
              <a:buNone/>
            </a:pPr>
            <a:r>
              <a:rPr lang="en-US" altLang="en-US" dirty="0"/>
              <a:t>function* gen()  </a:t>
            </a:r>
            <a:endParaRPr lang="en-US" altLang="en-US" dirty="0"/>
          </a:p>
          <a:p>
            <a:pPr marL="0" indent="0" eaLnBrk="1" hangingPunct="1">
              <a:buNone/>
            </a:pPr>
            <a:r>
              <a:rPr lang="en-US" altLang="en-US" dirty="0"/>
              <a:t>{  </a:t>
            </a:r>
            <a:endParaRPr lang="en-US" altLang="en-US" dirty="0"/>
          </a:p>
          <a:p>
            <a:pPr marL="0" indent="0" eaLnBrk="1" hangingPunct="1">
              <a:buNone/>
            </a:pPr>
            <a:r>
              <a:rPr lang="en-US" altLang="en-US" dirty="0"/>
              <a:t>yield 100;  </a:t>
            </a:r>
            <a:endParaRPr lang="en-US" altLang="en-US" dirty="0"/>
          </a:p>
          <a:p>
            <a:pPr marL="0" indent="0" eaLnBrk="1" hangingPunct="1">
              <a:buNone/>
            </a:pPr>
            <a:r>
              <a:rPr lang="en-US" altLang="en-US" dirty="0"/>
              <a:t>yield;  </a:t>
            </a:r>
            <a:endParaRPr lang="en-US" altLang="en-US" dirty="0"/>
          </a:p>
          <a:p>
            <a:pPr marL="0" indent="0" eaLnBrk="1" hangingPunct="1">
              <a:buNone/>
            </a:pPr>
            <a:r>
              <a:rPr lang="en-US" altLang="en-US" dirty="0"/>
              <a:t>yield 200;  </a:t>
            </a:r>
            <a:endParaRPr lang="en-US" altLang="en-US" dirty="0"/>
          </a:p>
          <a:p>
            <a:pPr marL="0" indent="0" eaLnBrk="1" hangingPunct="1">
              <a:buNone/>
            </a:pPr>
            <a:r>
              <a:rPr lang="en-US" altLang="en-US" dirty="0"/>
              <a:t>}  </a:t>
            </a:r>
            <a:endParaRPr lang="en-US" altLang="en-US" dirty="0"/>
          </a:p>
          <a:p>
            <a:pPr marL="0" indent="0" eaLnBrk="1" hangingPunct="1">
              <a:buNone/>
            </a:pPr>
            <a:r>
              <a:rPr lang="en-US" altLang="en-US" dirty="0"/>
              <a:t>// Calling the Generator Function  </a:t>
            </a:r>
            <a:endParaRPr lang="en-US" altLang="en-US" dirty="0"/>
          </a:p>
          <a:p>
            <a:pPr marL="0" indent="0" eaLnBrk="1" hangingPunct="1">
              <a:buNone/>
            </a:pPr>
            <a:r>
              <a:rPr lang="en-US" altLang="en-US" dirty="0"/>
              <a:t>var mygen = gen();  </a:t>
            </a:r>
            <a:endParaRPr lang="en-US" altLang="en-US" dirty="0"/>
          </a:p>
          <a:p>
            <a:pPr marL="0" indent="0" eaLnBrk="1" hangingPunct="1">
              <a:buNone/>
            </a:pPr>
            <a:r>
              <a:rPr lang="en-US" altLang="en-US" dirty="0"/>
              <a:t>console.log(mygen.next().value); </a:t>
            </a:r>
            <a:r>
              <a:rPr lang="en-US" altLang="en-US" sz="2000" dirty="0"/>
              <a:t>//O/P is 100 because it refers to the first yield</a:t>
            </a:r>
            <a:endParaRPr lang="en-US" altLang="en-US" sz="2000" dirty="0"/>
          </a:p>
          <a:p>
            <a:pPr marL="0" indent="0" eaLnBrk="1" hangingPunct="1">
              <a:buNone/>
            </a:pPr>
            <a:r>
              <a:rPr lang="en-US" altLang="en-US" dirty="0"/>
              <a:t>console.log(mygen.next().value); </a:t>
            </a:r>
            <a:r>
              <a:rPr lang="en-US" altLang="en-US" sz="2000" dirty="0"/>
              <a:t>//O/P is undefined because it refers to the second  yield as there is no value</a:t>
            </a:r>
            <a:endParaRPr lang="en-US" altLang="en-US" sz="2000" dirty="0"/>
          </a:p>
          <a:p>
            <a:pPr marL="0" indent="0" eaLnBrk="1" hangingPunct="1">
              <a:buNone/>
            </a:pPr>
            <a:r>
              <a:rPr lang="en-US" altLang="en-US" dirty="0"/>
              <a:t>console.log(mygen.next().value); </a:t>
            </a:r>
            <a:r>
              <a:rPr lang="en-US" altLang="en-US" sz="2200" dirty="0"/>
              <a:t>//O/P is 200 because it refers to the third yield as it contains value as 200</a:t>
            </a:r>
            <a:endParaRPr lang="en-US" altLang="en-US" sz="2200" dirty="0"/>
          </a:p>
        </p:txBody>
      </p:sp>
      <p:pic>
        <p:nvPicPr>
          <p:cNvPr id="26627" name="Picture 4"/>
          <p:cNvPicPr>
            <a:picLocks noChangeAspect="1"/>
          </p:cNvPicPr>
          <p:nvPr/>
        </p:nvPicPr>
        <p:blipFill>
          <a:blip r:embed="rId1"/>
          <a:stretch>
            <a:fillRect/>
          </a:stretch>
        </p:blipFill>
        <p:spPr>
          <a:xfrm>
            <a:off x="9178925" y="747713"/>
            <a:ext cx="1836738" cy="172085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7825"/>
            <a:ext cx="10515600" cy="5799138"/>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result of the next() method is always an object having two properties: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value: It is the yielded value.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done: It is a Boolean value which gives true if the function code has finished. Otherwise, it gives false.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000000"/>
                </a:solidFill>
                <a:effectLst/>
                <a:uLnTx/>
                <a:uFillTx/>
                <a:latin typeface="inter-regular"/>
                <a:ea typeface="+mn-ea"/>
                <a:cs typeface="+mn-cs"/>
              </a:rPr>
              <a:t>function* show() {  </a:t>
            </a:r>
            <a:endParaRPr kumimoji="0" lang="en-US" sz="20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000000"/>
                </a:solidFill>
                <a:effectLst/>
                <a:uLnTx/>
                <a:uFillTx/>
                <a:latin typeface="inter-regular"/>
                <a:ea typeface="+mn-ea"/>
                <a:cs typeface="+mn-cs"/>
              </a:rPr>
              <a:t>yield </a:t>
            </a:r>
            <a:r>
              <a:rPr kumimoji="0" lang="en-US" sz="2000" b="0" i="0" u="none" strike="noStrike" kern="1200" cap="none" spc="0" normalizeH="0" baseline="0" noProof="0" dirty="0">
                <a:ln>
                  <a:noFill/>
                </a:ln>
                <a:solidFill>
                  <a:srgbClr val="C00000"/>
                </a:solidFill>
                <a:effectLst/>
                <a:uLnTx/>
                <a:uFillTx/>
                <a:latin typeface="inter-regular"/>
                <a:ea typeface="+mn-ea"/>
                <a:cs typeface="+mn-cs"/>
              </a:rPr>
              <a:t>100</a:t>
            </a:r>
            <a:r>
              <a:rPr kumimoji="0" lang="en-US" sz="2000" b="0" i="0" u="none" strike="noStrike" kern="1200" cap="none" spc="0" normalizeH="0" baseline="0" noProof="0" dirty="0">
                <a:ln>
                  <a:noFill/>
                </a:ln>
                <a:solidFill>
                  <a:srgbClr val="000000"/>
                </a:solidFill>
                <a:effectLst/>
                <a:uLnTx/>
                <a:uFillTx/>
                <a:latin typeface="inter-regular"/>
                <a:ea typeface="+mn-ea"/>
                <a:cs typeface="+mn-cs"/>
              </a:rPr>
              <a:t>;  </a:t>
            </a:r>
            <a:endParaRPr kumimoji="0" lang="en-US" sz="20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000000"/>
                </a:solidFill>
                <a:effectLst/>
                <a:uLnTx/>
                <a:uFillTx/>
                <a:latin typeface="inter-regular"/>
                <a:ea typeface="+mn-ea"/>
                <a:cs typeface="+mn-cs"/>
              </a:rPr>
              <a:t>}  </a:t>
            </a:r>
            <a:endParaRPr kumimoji="0" lang="en-US" sz="20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000000"/>
                </a:solidFill>
                <a:effectLst/>
                <a:uLnTx/>
                <a:uFillTx/>
                <a:latin typeface="inter-regular"/>
                <a:ea typeface="+mn-ea"/>
                <a:cs typeface="+mn-cs"/>
              </a:rPr>
              <a:t>var gen = show();   </a:t>
            </a:r>
            <a:r>
              <a:rPr kumimoji="0" lang="en-US" sz="2000" b="0" i="0" u="none" strike="noStrike" kern="1200" cap="none" spc="0" normalizeH="0" baseline="0" noProof="0" dirty="0">
                <a:ln>
                  <a:noFill/>
                </a:ln>
                <a:solidFill>
                  <a:srgbClr val="008200"/>
                </a:solidFill>
                <a:effectLst/>
                <a:uLnTx/>
                <a:uFillTx/>
                <a:latin typeface="inter-regular"/>
                <a:ea typeface="+mn-ea"/>
                <a:cs typeface="+mn-cs"/>
              </a:rPr>
              <a:t>//here 'gen' is a generator object</a:t>
            </a:r>
            <a:r>
              <a:rPr kumimoji="0" lang="en-US" sz="2000" b="0" i="0" u="none" strike="noStrike" kern="1200" cap="none" spc="0" normalizeH="0" baseline="0" noProof="0" dirty="0">
                <a:ln>
                  <a:noFill/>
                </a:ln>
                <a:solidFill>
                  <a:srgbClr val="000000"/>
                </a:solidFill>
                <a:effectLst/>
                <a:uLnTx/>
                <a:uFillTx/>
                <a:latin typeface="inter-regular"/>
                <a:ea typeface="+mn-ea"/>
                <a:cs typeface="+mn-cs"/>
              </a:rPr>
              <a:t>  </a:t>
            </a:r>
            <a:endParaRPr kumimoji="0" lang="en-US" sz="20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000000"/>
                </a:solidFill>
                <a:effectLst/>
                <a:uLnTx/>
                <a:uFillTx/>
                <a:latin typeface="inter-regular"/>
                <a:ea typeface="+mn-ea"/>
                <a:cs typeface="+mn-cs"/>
              </a:rPr>
              <a:t>console.log(</a:t>
            </a:r>
            <a:r>
              <a:rPr kumimoji="0" lang="en-US" sz="2000" b="0" i="0" u="none" strike="noStrike" kern="1200" cap="none" spc="0" normalizeH="0" baseline="0" noProof="0" dirty="0" err="1">
                <a:ln>
                  <a:noFill/>
                </a:ln>
                <a:solidFill>
                  <a:srgbClr val="000000"/>
                </a:solidFill>
                <a:effectLst/>
                <a:uLnTx/>
                <a:uFillTx/>
                <a:latin typeface="inter-regular"/>
                <a:ea typeface="+mn-ea"/>
                <a:cs typeface="+mn-cs"/>
              </a:rPr>
              <a:t>gen.next</a:t>
            </a:r>
            <a:r>
              <a:rPr kumimoji="0" lang="en-US" sz="2000" b="0" i="0" u="none" strike="noStrike" kern="1200" cap="none" spc="0" normalizeH="0" baseline="0" noProof="0" dirty="0">
                <a:ln>
                  <a:noFill/>
                </a:ln>
                <a:solidFill>
                  <a:srgbClr val="000000"/>
                </a:solidFill>
                <a:effectLst/>
                <a:uLnTx/>
                <a:uFillTx/>
                <a:latin typeface="inter-regular"/>
                <a:ea typeface="+mn-ea"/>
                <a:cs typeface="+mn-cs"/>
              </a:rPr>
              <a:t>()); </a:t>
            </a:r>
            <a:r>
              <a:rPr kumimoji="0" lang="en-US" sz="2000" b="0" i="0" u="none" strike="noStrike" kern="1200" cap="none" spc="0" normalizeH="0" baseline="0" noProof="0" dirty="0">
                <a:ln>
                  <a:noFill/>
                </a:ln>
                <a:solidFill>
                  <a:srgbClr val="008200"/>
                </a:solidFill>
                <a:effectLst/>
                <a:uLnTx/>
                <a:uFillTx/>
                <a:latin typeface="inter-regular"/>
                <a:ea typeface="+mn-ea"/>
                <a:cs typeface="+mn-cs"/>
              </a:rPr>
              <a:t>// { value: 100, done: false }</a:t>
            </a:r>
            <a:r>
              <a:rPr kumimoji="0" lang="en-US" sz="2000" b="0" i="0" u="none" strike="noStrike" kern="1200" cap="none" spc="0" normalizeH="0" baseline="0" noProof="0" dirty="0">
                <a:ln>
                  <a:noFill/>
                </a:ln>
                <a:solidFill>
                  <a:srgbClr val="000000"/>
                </a:solidFill>
                <a:effectLst/>
                <a:uLnTx/>
                <a:uFillTx/>
                <a:latin typeface="inter-regular"/>
                <a:ea typeface="+mn-ea"/>
                <a:cs typeface="+mn-cs"/>
              </a:rPr>
              <a:t>  </a:t>
            </a:r>
            <a:endParaRPr kumimoji="0" lang="en-US" sz="2000" b="0" i="0" u="none" strike="noStrike" kern="1200" cap="none" spc="0" normalizeH="0" baseline="0" noProof="0" dirty="0">
              <a:ln>
                <a:noFill/>
              </a:ln>
              <a:solidFill>
                <a:srgbClr val="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pic>
        <p:nvPicPr>
          <p:cNvPr id="27651" name="Picture 4"/>
          <p:cNvPicPr>
            <a:picLocks noChangeAspect="1"/>
          </p:cNvPicPr>
          <p:nvPr/>
        </p:nvPicPr>
        <p:blipFill>
          <a:blip r:embed="rId1"/>
          <a:stretch>
            <a:fillRect/>
          </a:stretch>
        </p:blipFill>
        <p:spPr>
          <a:xfrm>
            <a:off x="8004175" y="3743325"/>
            <a:ext cx="2609850" cy="1182688"/>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Content Placeholder 2"/>
          <p:cNvSpPr>
            <a:spLocks noGrp="1"/>
          </p:cNvSpPr>
          <p:nvPr>
            <p:ph idx="1"/>
          </p:nvPr>
        </p:nvSpPr>
        <p:spPr>
          <a:xfrm>
            <a:off x="838200" y="201613"/>
            <a:ext cx="10515600" cy="6459537"/>
          </a:xfrm>
          <a:ln/>
        </p:spPr>
        <p:txBody>
          <a:bodyPr vert="horz" wrap="square" lIns="91440" tIns="45720" rIns="91440" bIns="45720" anchor="t" anchorCtr="0"/>
          <a:p>
            <a:pPr marL="0" indent="0" eaLnBrk="1" hangingPunct="1">
              <a:buNone/>
            </a:pPr>
            <a:r>
              <a:rPr lang="en-US" altLang="en-US" dirty="0"/>
              <a:t>function* show() {  </a:t>
            </a:r>
            <a:endParaRPr lang="en-US" altLang="en-US" dirty="0"/>
          </a:p>
          <a:p>
            <a:pPr marL="0" indent="0" eaLnBrk="1" hangingPunct="1">
              <a:buNone/>
            </a:pPr>
            <a:r>
              <a:rPr lang="en-US" altLang="en-US" dirty="0"/>
              <a:t>    yield 100; </a:t>
            </a:r>
            <a:endParaRPr lang="en-US" altLang="en-US" dirty="0"/>
          </a:p>
          <a:p>
            <a:pPr marL="0" indent="0" eaLnBrk="1" hangingPunct="1">
              <a:buNone/>
            </a:pPr>
            <a:r>
              <a:rPr lang="en-US" altLang="en-US" dirty="0"/>
              <a:t>    yield 200; </a:t>
            </a:r>
            <a:endParaRPr lang="en-US" altLang="en-US" dirty="0"/>
          </a:p>
          <a:p>
            <a:pPr marL="0" indent="0" eaLnBrk="1" hangingPunct="1">
              <a:buNone/>
            </a:pPr>
            <a:r>
              <a:rPr lang="en-US" altLang="en-US" dirty="0"/>
              <a:t>    }  </a:t>
            </a:r>
            <a:endParaRPr lang="en-US" altLang="en-US" dirty="0"/>
          </a:p>
          <a:p>
            <a:pPr marL="0" indent="0" eaLnBrk="1" hangingPunct="1">
              <a:buNone/>
            </a:pPr>
            <a:r>
              <a:rPr lang="en-US" altLang="en-US" dirty="0"/>
              <a:t>    var gen = show();   //here 'gen' is a generator object  </a:t>
            </a:r>
            <a:endParaRPr lang="en-US" altLang="en-US" dirty="0"/>
          </a:p>
          <a:p>
            <a:pPr marL="0" indent="0" eaLnBrk="1" hangingPunct="1">
              <a:buNone/>
            </a:pPr>
            <a:r>
              <a:rPr lang="en-US" altLang="en-US" dirty="0"/>
              <a:t>    console.log(gen.next()); // { value: 100, done: false }  </a:t>
            </a:r>
            <a:endParaRPr lang="en-US" altLang="en-US" dirty="0"/>
          </a:p>
          <a:p>
            <a:pPr marL="0" indent="0" eaLnBrk="1" hangingPunct="1">
              <a:buNone/>
            </a:pPr>
            <a:r>
              <a:rPr lang="en-US" altLang="en-US" dirty="0"/>
              <a:t>    console.log(gen.next()); // { value: 200, done: false }  </a:t>
            </a:r>
            <a:endParaRPr lang="en-US" altLang="en-US" dirty="0"/>
          </a:p>
          <a:p>
            <a:pPr marL="0" indent="0" eaLnBrk="1" hangingPunct="1">
              <a:buNone/>
            </a:pPr>
            <a:r>
              <a:rPr lang="en-US" altLang="en-US" dirty="0"/>
              <a:t>    console.log( gen.next() );// </a:t>
            </a:r>
            <a:r>
              <a:rPr lang="en-US" altLang="en-US" dirty="0">
                <a:latin typeface="Consolas" panose="020B0609020204030204" pitchFamily="49" charset="0"/>
              </a:rPr>
              <a:t>{value: undefined, done:true}</a:t>
            </a:r>
            <a:endParaRPr lang="en-US" altLang="en-US" dirty="0"/>
          </a:p>
          <a:p>
            <a:pPr marL="0" indent="0" eaLnBrk="1" hangingPunct="1">
              <a:buNone/>
            </a:pPr>
            <a:endParaRPr lang="en-US" altLang="en-US" dirty="0"/>
          </a:p>
        </p:txBody>
      </p:sp>
      <p:pic>
        <p:nvPicPr>
          <p:cNvPr id="28675" name="Picture 4"/>
          <p:cNvPicPr>
            <a:picLocks noChangeAspect="1"/>
          </p:cNvPicPr>
          <p:nvPr/>
        </p:nvPicPr>
        <p:blipFill>
          <a:blip r:embed="rId1"/>
          <a:stretch>
            <a:fillRect/>
          </a:stretch>
        </p:blipFill>
        <p:spPr>
          <a:xfrm>
            <a:off x="3033713" y="5053013"/>
            <a:ext cx="3532187" cy="153352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Content Placeholder 2"/>
          <p:cNvSpPr>
            <a:spLocks noGrp="1"/>
          </p:cNvSpPr>
          <p:nvPr>
            <p:ph idx="1"/>
          </p:nvPr>
        </p:nvSpPr>
        <p:spPr>
          <a:xfrm>
            <a:off x="242888" y="419100"/>
            <a:ext cx="11787187" cy="5757863"/>
          </a:xfrm>
          <a:ln/>
        </p:spPr>
        <p:txBody>
          <a:bodyPr vert="horz" wrap="square" lIns="91440" tIns="45720" rIns="91440" bIns="45720" anchor="t" anchorCtr="0"/>
          <a:p>
            <a:pPr marL="0" indent="0" eaLnBrk="1" hangingPunct="1">
              <a:buNone/>
            </a:pPr>
            <a:r>
              <a:rPr lang="en-US" altLang="en-US" dirty="0"/>
              <a:t>function *foo(x) {</a:t>
            </a:r>
            <a:endParaRPr lang="en-US" altLang="en-US" dirty="0"/>
          </a:p>
          <a:p>
            <a:pPr marL="0" indent="0" eaLnBrk="1" hangingPunct="1">
              <a:buNone/>
            </a:pPr>
            <a:r>
              <a:rPr lang="en-US" altLang="en-US" dirty="0"/>
              <a:t>    var y = 2 * (</a:t>
            </a:r>
            <a:r>
              <a:rPr lang="en-US" altLang="en-US" dirty="0">
                <a:solidFill>
                  <a:srgbClr val="FF0000"/>
                </a:solidFill>
              </a:rPr>
              <a:t>yield (x + 1)</a:t>
            </a:r>
            <a:r>
              <a:rPr lang="en-US" altLang="en-US" dirty="0"/>
              <a:t>);</a:t>
            </a:r>
            <a:endParaRPr lang="en-US" altLang="en-US" dirty="0"/>
          </a:p>
          <a:p>
            <a:pPr marL="0" indent="0" eaLnBrk="1" hangingPunct="1">
              <a:buNone/>
            </a:pPr>
            <a:r>
              <a:rPr lang="en-US" altLang="en-US" dirty="0"/>
              <a:t>    var z = </a:t>
            </a:r>
            <a:r>
              <a:rPr lang="en-US" altLang="en-US" dirty="0">
                <a:solidFill>
                  <a:srgbClr val="FF0000"/>
                </a:solidFill>
              </a:rPr>
              <a:t>yield (y / 3);</a:t>
            </a:r>
            <a:endParaRPr lang="en-US" altLang="en-US" dirty="0">
              <a:solidFill>
                <a:srgbClr val="FF0000"/>
              </a:solidFill>
            </a:endParaRPr>
          </a:p>
          <a:p>
            <a:pPr marL="0" indent="0" eaLnBrk="1" hangingPunct="1">
              <a:buNone/>
            </a:pPr>
            <a:r>
              <a:rPr lang="en-US" altLang="en-US" dirty="0"/>
              <a:t>    return (x + y + z);</a:t>
            </a:r>
            <a:endParaRPr lang="en-US" altLang="en-US" dirty="0"/>
          </a:p>
          <a:p>
            <a:pPr marL="0" indent="0" eaLnBrk="1" hangingPunct="1">
              <a:buNone/>
            </a:pPr>
            <a:r>
              <a:rPr lang="en-US" altLang="en-US" dirty="0"/>
              <a:t>}</a:t>
            </a:r>
            <a:endParaRPr lang="en-US" altLang="en-US" dirty="0"/>
          </a:p>
          <a:p>
            <a:pPr marL="0" indent="0" eaLnBrk="1" hangingPunct="1">
              <a:buNone/>
            </a:pPr>
            <a:r>
              <a:rPr lang="en-US" altLang="en-US" dirty="0">
                <a:solidFill>
                  <a:srgbClr val="7030A0"/>
                </a:solidFill>
              </a:rPr>
              <a:t>var it = foo( 5 );</a:t>
            </a:r>
            <a:endParaRPr lang="en-US" altLang="en-US" dirty="0">
              <a:solidFill>
                <a:srgbClr val="7030A0"/>
              </a:solidFill>
            </a:endParaRPr>
          </a:p>
          <a:p>
            <a:pPr marL="0" indent="0" eaLnBrk="1" hangingPunct="1">
              <a:buNone/>
            </a:pPr>
            <a:r>
              <a:rPr lang="en-US" altLang="en-US" dirty="0"/>
              <a:t>// note: not sending anything into `next()` here</a:t>
            </a:r>
            <a:endParaRPr lang="en-US" altLang="en-US" dirty="0"/>
          </a:p>
          <a:p>
            <a:pPr marL="0" indent="0" eaLnBrk="1" hangingPunct="1">
              <a:buNone/>
            </a:pPr>
            <a:r>
              <a:rPr lang="en-US" altLang="en-US" dirty="0"/>
              <a:t>console.log( it.next() );       // { value:6, done:false }</a:t>
            </a:r>
            <a:endParaRPr lang="en-US" altLang="en-US" dirty="0"/>
          </a:p>
          <a:p>
            <a:pPr marL="0" indent="0" eaLnBrk="1" hangingPunct="1">
              <a:buNone/>
            </a:pPr>
            <a:r>
              <a:rPr lang="en-US" altLang="en-US" dirty="0"/>
              <a:t>console.log( it.next( 12 ) );   // { value:8, done:false }</a:t>
            </a:r>
            <a:endParaRPr lang="en-US" altLang="en-US" dirty="0"/>
          </a:p>
          <a:p>
            <a:pPr marL="0" indent="0" eaLnBrk="1" hangingPunct="1">
              <a:buNone/>
            </a:pPr>
            <a:r>
              <a:rPr lang="en-US" altLang="en-US" dirty="0"/>
              <a:t>console.log( it.next( 13 ) );   // { value:42, done:true }</a:t>
            </a:r>
            <a:endParaRPr lang="en-US" altLang="en-US" dirty="0"/>
          </a:p>
        </p:txBody>
      </p:sp>
      <p:sp>
        <p:nvSpPr>
          <p:cNvPr id="29699" name="TextBox 4"/>
          <p:cNvSpPr txBox="1"/>
          <p:nvPr/>
        </p:nvSpPr>
        <p:spPr>
          <a:xfrm>
            <a:off x="6096000" y="112713"/>
            <a:ext cx="6094413" cy="2308225"/>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en-US" sz="1800" dirty="0"/>
              <a:t>The yield (x + 1) is what sends out value 6. The second next(12) call sends 12 to that waiting yield (x + 1) expression, so y is set to 12 * 2, value 24. Then the subsequent yield (y / 3) (yield (24 / 3)) is what sends out the value 8. The third next(13) call sends 13 to that waiting yield (y / 3) expression, making z set to 13.</a:t>
            </a:r>
            <a:endParaRPr lang="en-US" altLang="en-US" sz="1800" dirty="0"/>
          </a:p>
          <a:p>
            <a:pPr marL="0" lvl="0" indent="0" eaLnBrk="1" hangingPunct="1">
              <a:lnSpc>
                <a:spcPct val="100000"/>
              </a:lnSpc>
              <a:spcBef>
                <a:spcPct val="0"/>
              </a:spcBef>
              <a:buFontTx/>
              <a:buNone/>
            </a:pPr>
            <a:endParaRPr lang="en-US" altLang="en-US" sz="1800" dirty="0"/>
          </a:p>
          <a:p>
            <a:pPr marL="0" lvl="0" indent="0" eaLnBrk="1" hangingPunct="1">
              <a:lnSpc>
                <a:spcPct val="100000"/>
              </a:lnSpc>
              <a:spcBef>
                <a:spcPct val="0"/>
              </a:spcBef>
              <a:buFontTx/>
              <a:buNone/>
            </a:pPr>
            <a:r>
              <a:rPr lang="en-US" altLang="en-US" sz="1800" dirty="0"/>
              <a:t>Finally, return (x + y + z) is return (5 + 24 + 13), or 42 being returned out as the last value.</a:t>
            </a:r>
            <a:endParaRPr lang="en-US" alt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7025"/>
            <a:ext cx="11115675" cy="5849938"/>
          </a:xfrm>
        </p:spPr>
        <p:txBody>
          <a:bodyPr vert="horz" wrap="square" lIns="91440" tIns="45720" rIns="91440" bIns="45720" numCol="1" rtlCol="0" anchor="t" anchorCtr="0" compatLnSpc="1">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"use strict"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function* vowels() {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 here the asterisk marks this as a generator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yield 'A';   							</a:t>
            </a:r>
            <a:r>
              <a:rPr kumimoji="0" lang="en-US" sz="2800" b="0" i="0" u="none" strike="noStrike" kern="1200" cap="none" spc="0" normalizeH="0" baseline="0" noProof="0" dirty="0">
                <a:ln>
                  <a:noFill/>
                </a:ln>
                <a:solidFill>
                  <a:srgbClr val="FF0000"/>
                </a:solidFill>
                <a:effectLst/>
                <a:uLnTx/>
                <a:uFillTx/>
                <a:latin typeface="+mn-lt"/>
                <a:ea typeface="+mn-ea"/>
                <a:cs typeface="+mn-cs"/>
              </a:rPr>
              <a:t>O/P: A E I O U</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yield 'E';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yield 'I';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yield 'O';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yield 'U';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for(let alpha of vowels()) {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console.log(alpha);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xfrm>
            <a:off x="838200" y="365125"/>
            <a:ext cx="10515600" cy="700088"/>
          </a:xfrm>
          <a:ln/>
        </p:spPr>
        <p:txBody>
          <a:bodyPr vert="horz" wrap="square" lIns="91440" tIns="45720" rIns="91440" bIns="45720" anchor="ctr" anchorCtr="0"/>
          <a:p>
            <a:pPr algn="ctr" eaLnBrk="1" hangingPunct="1">
              <a:buNone/>
            </a:pPr>
            <a:r>
              <a:rPr dirty="0"/>
              <a:t>JavaScript let</a:t>
            </a:r>
            <a:br>
              <a:rPr dirty="0"/>
            </a:br>
            <a:endParaRPr lang="en-IN" altLang="x-none" dirty="0"/>
          </a:p>
        </p:txBody>
      </p:sp>
      <p:sp>
        <p:nvSpPr>
          <p:cNvPr id="4099" name="Content Placeholder 2"/>
          <p:cNvSpPr>
            <a:spLocks noGrp="1"/>
          </p:cNvSpPr>
          <p:nvPr>
            <p:ph idx="1"/>
          </p:nvPr>
        </p:nvSpPr>
        <p:spPr>
          <a:xfrm>
            <a:off x="382588" y="831850"/>
            <a:ext cx="11477625" cy="5661025"/>
          </a:xfrm>
          <a:ln/>
        </p:spPr>
        <p:txBody>
          <a:bodyPr vert="horz" wrap="square" lIns="91440" tIns="45720" rIns="91440" bIns="45720" anchor="t" anchorCtr="0"/>
          <a:p>
            <a:pPr algn="just" eaLnBrk="1" hangingPunct="1"/>
            <a:r>
              <a:rPr dirty="0"/>
              <a:t>JavaScript </a:t>
            </a:r>
            <a:r>
              <a:rPr i="1" dirty="0">
                <a:solidFill>
                  <a:srgbClr val="0070C0"/>
                </a:solidFill>
              </a:rPr>
              <a:t>let</a:t>
            </a:r>
            <a:r>
              <a:rPr dirty="0"/>
              <a:t> is used to declare variables. Previously, variables were declared using the </a:t>
            </a:r>
            <a:r>
              <a:rPr i="1" dirty="0">
                <a:solidFill>
                  <a:srgbClr val="0070C0"/>
                </a:solidFill>
              </a:rPr>
              <a:t>var</a:t>
            </a:r>
            <a:r>
              <a:rPr dirty="0"/>
              <a:t> keyword.</a:t>
            </a:r>
            <a:endParaRPr dirty="0"/>
          </a:p>
          <a:p>
            <a:pPr algn="just" eaLnBrk="1" hangingPunct="1"/>
            <a:r>
              <a:rPr dirty="0"/>
              <a:t>The variables declared using let are block-scoped. This means they are only accessible within a particular block. </a:t>
            </a:r>
            <a:endParaRPr dirty="0"/>
          </a:p>
          <a:p>
            <a:pPr algn="just" eaLnBrk="1" hangingPunct="1"/>
            <a:r>
              <a:rPr dirty="0"/>
              <a:t>The difference between let and var is in the scope of the variables they create: </a:t>
            </a:r>
            <a:r>
              <a:rPr dirty="0">
                <a:solidFill>
                  <a:srgbClr val="FF0000"/>
                </a:solidFill>
              </a:rPr>
              <a:t>Variables</a:t>
            </a:r>
            <a:r>
              <a:rPr dirty="0"/>
              <a:t> declared by </a:t>
            </a:r>
            <a:r>
              <a:rPr dirty="0">
                <a:solidFill>
                  <a:srgbClr val="FF0000"/>
                </a:solidFill>
              </a:rPr>
              <a:t>let</a:t>
            </a:r>
            <a:r>
              <a:rPr dirty="0"/>
              <a:t> are only available </a:t>
            </a:r>
            <a:r>
              <a:rPr dirty="0">
                <a:solidFill>
                  <a:srgbClr val="FF0000"/>
                </a:solidFill>
              </a:rPr>
              <a:t>inside the block</a:t>
            </a:r>
            <a:r>
              <a:rPr dirty="0"/>
              <a:t> where they're defined. Variables declared by </a:t>
            </a:r>
            <a:r>
              <a:rPr dirty="0">
                <a:solidFill>
                  <a:srgbClr val="FF0000"/>
                </a:solidFill>
              </a:rPr>
              <a:t>var</a:t>
            </a:r>
            <a:r>
              <a:rPr dirty="0"/>
              <a:t> are available </a:t>
            </a:r>
            <a:r>
              <a:rPr dirty="0">
                <a:solidFill>
                  <a:srgbClr val="FF0000"/>
                </a:solidFill>
              </a:rPr>
              <a:t>throughout the function in which they're declared</a:t>
            </a:r>
            <a:r>
              <a:rPr sz="2000" dirty="0">
                <a:solidFill>
                  <a:srgbClr val="FF0000"/>
                </a:solidFill>
              </a:rPr>
              <a:t>.</a:t>
            </a:r>
            <a:endParaRPr lang="en-IN" altLang="x-none" sz="20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Content Placeholder 2"/>
          <p:cNvSpPr>
            <a:spLocks noGrp="1"/>
          </p:cNvSpPr>
          <p:nvPr>
            <p:ph idx="1"/>
          </p:nvPr>
        </p:nvSpPr>
        <p:spPr>
          <a:xfrm>
            <a:off x="260350" y="268288"/>
            <a:ext cx="11777663" cy="6224587"/>
          </a:xfrm>
          <a:ln/>
        </p:spPr>
        <p:txBody>
          <a:bodyPr vert="horz" wrap="square" lIns="91440" tIns="45720" rIns="91440" bIns="45720" anchor="t" anchorCtr="0"/>
          <a:p>
            <a:pPr marL="0" indent="0" eaLnBrk="1" hangingPunct="1">
              <a:buNone/>
            </a:pPr>
            <a:r>
              <a:rPr lang="en-US" altLang="en-US" dirty="0"/>
              <a:t>function* generator(txt) {</a:t>
            </a:r>
            <a:endParaRPr lang="en-US" altLang="en-US" dirty="0"/>
          </a:p>
          <a:p>
            <a:pPr marL="0" indent="0" eaLnBrk="1" hangingPunct="1">
              <a:buNone/>
            </a:pPr>
            <a:r>
              <a:rPr lang="en-US" altLang="en-US" dirty="0"/>
              <a:t>    console.log(txt); </a:t>
            </a:r>
            <a:r>
              <a:rPr lang="en-US" altLang="en-US" dirty="0">
                <a:solidFill>
                  <a:srgbClr val="FF0000"/>
                </a:solidFill>
              </a:rPr>
              <a:t>// 2</a:t>
            </a:r>
            <a:endParaRPr lang="en-US" altLang="en-US" dirty="0">
              <a:solidFill>
                <a:srgbClr val="FF0000"/>
              </a:solidFill>
            </a:endParaRPr>
          </a:p>
          <a:p>
            <a:pPr marL="0" indent="0" eaLnBrk="1" hangingPunct="1">
              <a:buNone/>
            </a:pPr>
            <a:r>
              <a:rPr lang="en-US" altLang="en-US" dirty="0"/>
              <a:t>    let result01 = yield "I m a step";</a:t>
            </a:r>
            <a:endParaRPr lang="en-US" altLang="en-US" dirty="0"/>
          </a:p>
          <a:p>
            <a:pPr marL="0" indent="0" eaLnBrk="1" hangingPunct="1">
              <a:buNone/>
            </a:pPr>
            <a:r>
              <a:rPr lang="en-US" altLang="en-US" dirty="0"/>
              <a:t>    console.log(result01); </a:t>
            </a:r>
            <a:r>
              <a:rPr lang="en-US" altLang="en-US" dirty="0">
                <a:solidFill>
                  <a:srgbClr val="FF0000"/>
                </a:solidFill>
              </a:rPr>
              <a:t>// 4</a:t>
            </a:r>
            <a:endParaRPr lang="en-US" altLang="en-US" dirty="0">
              <a:solidFill>
                <a:srgbClr val="FF0000"/>
              </a:solidFill>
            </a:endParaRPr>
          </a:p>
          <a:p>
            <a:pPr marL="0" indent="0" eaLnBrk="1" hangingPunct="1">
              <a:buNone/>
            </a:pPr>
            <a:r>
              <a:rPr lang="en-US" altLang="en-US" dirty="0"/>
              <a:t>    // return;</a:t>
            </a:r>
            <a:endParaRPr lang="en-US" altLang="en-US" dirty="0"/>
          </a:p>
          <a:p>
            <a:pPr marL="0" indent="0" eaLnBrk="1" hangingPunct="1">
              <a:buNone/>
            </a:pPr>
            <a:r>
              <a:rPr lang="en-US" altLang="en-US" dirty="0"/>
              <a:t>}</a:t>
            </a:r>
            <a:endParaRPr lang="en-US" altLang="en-US" dirty="0"/>
          </a:p>
          <a:p>
            <a:pPr marL="0" indent="0" eaLnBrk="1" hangingPunct="1">
              <a:buNone/>
            </a:pPr>
            <a:r>
              <a:rPr lang="en-US" altLang="en-US" dirty="0"/>
              <a:t>let g = generator(' who are you? ');</a:t>
            </a:r>
            <a:endParaRPr lang="en-US" altLang="en-US" dirty="0"/>
          </a:p>
          <a:p>
            <a:pPr marL="0" indent="0" eaLnBrk="1" hangingPunct="1">
              <a:buNone/>
            </a:pPr>
            <a:r>
              <a:rPr lang="en-US" altLang="en-US" dirty="0"/>
              <a:t>console.log (' dialog begins ~~'); </a:t>
            </a:r>
            <a:r>
              <a:rPr lang="en-US" altLang="en-US" dirty="0">
                <a:solidFill>
                  <a:srgbClr val="FF0000"/>
                </a:solidFill>
              </a:rPr>
              <a:t>// 1</a:t>
            </a:r>
            <a:endParaRPr lang="en-US" altLang="en-US" dirty="0">
              <a:solidFill>
                <a:srgbClr val="FF0000"/>
              </a:solidFill>
            </a:endParaRPr>
          </a:p>
          <a:p>
            <a:pPr marL="0" indent="0" eaLnBrk="1" hangingPunct="1">
              <a:buNone/>
            </a:pPr>
            <a:r>
              <a:rPr lang="en-US" altLang="en-US" dirty="0"/>
              <a:t>let step01 = g.next();</a:t>
            </a:r>
            <a:endParaRPr lang="en-US" altLang="en-US" dirty="0"/>
          </a:p>
          <a:p>
            <a:pPr marL="0" indent="0" eaLnBrk="1" hangingPunct="1">
              <a:buNone/>
            </a:pPr>
            <a:r>
              <a:rPr lang="en-US" altLang="en-US" dirty="0"/>
              <a:t>console.log(step01.value);</a:t>
            </a:r>
            <a:r>
              <a:rPr lang="en-US" altLang="en-US" dirty="0">
                <a:solidFill>
                  <a:srgbClr val="FF0000"/>
                </a:solidFill>
              </a:rPr>
              <a:t>// 3</a:t>
            </a:r>
            <a:endParaRPr lang="en-US" altLang="en-US" dirty="0">
              <a:solidFill>
                <a:srgbClr val="FF0000"/>
              </a:solidFill>
            </a:endParaRPr>
          </a:p>
          <a:p>
            <a:pPr marL="0" indent="0" eaLnBrk="1" hangingPunct="1">
              <a:buNone/>
            </a:pPr>
            <a:r>
              <a:rPr lang="en-US" altLang="en-US" dirty="0"/>
              <a:t>g.next (' tips are welcome ');</a:t>
            </a:r>
            <a:endParaRPr lang="en-US" altLang="en-US" dirty="0"/>
          </a:p>
          <a:p>
            <a:pPr marL="0" indent="0" eaLnBrk="1" hangingPunct="1">
              <a:buNone/>
            </a:pPr>
            <a:r>
              <a:rPr lang="en-US" altLang="en-US" dirty="0"/>
              <a:t>console.log (' end of conversation ~~'); </a:t>
            </a:r>
            <a:r>
              <a:rPr lang="en-US" altLang="en-US" dirty="0">
                <a:solidFill>
                  <a:srgbClr val="FF0000"/>
                </a:solidFill>
              </a:rPr>
              <a:t>// 5</a:t>
            </a:r>
            <a:endParaRPr lang="en-US" altLang="en-US" dirty="0">
              <a:solidFill>
                <a:srgbClr val="FF0000"/>
              </a:solidFill>
            </a:endParaRPr>
          </a:p>
        </p:txBody>
      </p:sp>
      <p:sp>
        <p:nvSpPr>
          <p:cNvPr id="31747" name="TextBox 4"/>
          <p:cNvSpPr txBox="1"/>
          <p:nvPr/>
        </p:nvSpPr>
        <p:spPr>
          <a:xfrm>
            <a:off x="8567738" y="536575"/>
            <a:ext cx="3168650" cy="1477963"/>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en-US" sz="1800" dirty="0"/>
              <a:t>dialog begins ~~</a:t>
            </a:r>
            <a:endParaRPr lang="en-US" altLang="en-US" sz="1800" dirty="0"/>
          </a:p>
          <a:p>
            <a:pPr marL="0" lvl="0" indent="0" eaLnBrk="1" hangingPunct="1">
              <a:lnSpc>
                <a:spcPct val="100000"/>
              </a:lnSpc>
              <a:spcBef>
                <a:spcPct val="0"/>
              </a:spcBef>
              <a:buFontTx/>
              <a:buNone/>
            </a:pPr>
            <a:r>
              <a:rPr lang="en-US" altLang="en-US" sz="1800" dirty="0"/>
              <a:t> who are you? </a:t>
            </a:r>
            <a:endParaRPr lang="en-US" altLang="en-US" sz="1800" dirty="0"/>
          </a:p>
          <a:p>
            <a:pPr marL="0" lvl="0" indent="0" eaLnBrk="1" hangingPunct="1">
              <a:lnSpc>
                <a:spcPct val="100000"/>
              </a:lnSpc>
              <a:spcBef>
                <a:spcPct val="0"/>
              </a:spcBef>
              <a:buFontTx/>
              <a:buNone/>
            </a:pPr>
            <a:r>
              <a:rPr lang="en-US" altLang="en-US" sz="1800" dirty="0"/>
              <a:t>I m a step</a:t>
            </a:r>
            <a:endParaRPr lang="en-US" altLang="en-US" sz="1800" dirty="0"/>
          </a:p>
          <a:p>
            <a:pPr marL="0" lvl="0" indent="0" eaLnBrk="1" hangingPunct="1">
              <a:lnSpc>
                <a:spcPct val="100000"/>
              </a:lnSpc>
              <a:spcBef>
                <a:spcPct val="0"/>
              </a:spcBef>
              <a:buFontTx/>
              <a:buNone/>
            </a:pPr>
            <a:r>
              <a:rPr lang="en-US" altLang="en-US" sz="1800" dirty="0"/>
              <a:t> tips are welcome </a:t>
            </a:r>
            <a:endParaRPr lang="en-US" altLang="en-US" sz="1800" dirty="0"/>
          </a:p>
          <a:p>
            <a:pPr marL="0" lvl="0" indent="0" eaLnBrk="1" hangingPunct="1">
              <a:lnSpc>
                <a:spcPct val="100000"/>
              </a:lnSpc>
              <a:spcBef>
                <a:spcPct val="0"/>
              </a:spcBef>
              <a:buFontTx/>
              <a:buNone/>
            </a:pPr>
            <a:r>
              <a:rPr lang="en-US" altLang="en-US" sz="1800" dirty="0"/>
              <a:t> end of conversation ~~</a:t>
            </a:r>
            <a:endParaRPr lang="en-US" alt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8300" y="314325"/>
            <a:ext cx="11518900" cy="5862638"/>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JavaScript runs code sequentially in top-down order. However, there are some cases that code runs (or must run) after something else happens and also not sequentially. This is called asynchronous programming.</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Callbacks make sure that a function is not going to run before a task is completed but will run right after the task has completed. It helps us develop asynchronous JavaScript code and keeps us safe from problems and errors.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In JavaScript, the way to create a callback function is to pass it as a parameter to another function, and then to call it back right after something has happened or some task is completed.</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4325" y="423863"/>
            <a:ext cx="11682413" cy="5753100"/>
          </a:xfrm>
        </p:spPr>
        <p:txBody>
          <a:bodyPr vert="horz" wrap="square" lIns="91440" tIns="45720" rIns="91440" bIns="45720" numCol="1" rtlCol="0" anchor="t" anchorCtr="0" compatLnSpc="1">
            <a:normAutofit/>
          </a:bodyPr>
          <a:lstStyle/>
          <a:p>
            <a:pPr marL="0" marR="0" lvl="0" indent="0" algn="ctr" defTabSz="914400" rtl="0" eaLnBrk="1" fontAlgn="base" latinLnBrk="0" hangingPunct="1">
              <a:lnSpc>
                <a:spcPct val="90000"/>
              </a:lnSpc>
              <a:spcBef>
                <a:spcPts val="1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solidFill>
                <a:effectLst/>
                <a:uLnTx/>
                <a:uFillTx/>
                <a:latin typeface="-apple-system"/>
                <a:ea typeface="+mn-ea"/>
                <a:cs typeface="+mn-cs"/>
              </a:rPr>
              <a:t>What is a Promise?</a:t>
            </a:r>
            <a:endParaRPr kumimoji="0" lang="en-US" sz="2800" b="1" i="0" u="none" strike="noStrike" kern="1200" cap="none" spc="0" normalizeH="0" baseline="0" noProof="0" dirty="0">
              <a:ln>
                <a:noFill/>
              </a:ln>
              <a:solidFill>
                <a:schemeClr val="tx1"/>
              </a:solidFill>
              <a:effectLst/>
              <a:uLnTx/>
              <a:uFillTx/>
              <a:latin typeface="-apple-system"/>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rPr>
              <a:t>A promise in JavaScript is similar to a promise in real life. When we make a promise in real life, it is a guarantee that we are going to do something in the future. </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rPr>
              <a:t>Because promises can only be made for the future.</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rPr>
              <a:t>A promise has 2 possible outcomes: it will either be kept when the time comes, or it won’t.</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rPr>
              <a:t>This is also the same for promises in JavaScript. </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rPr>
              <a:t>When we define a promise in JavaScript, it will be resolved when the time comes, or it will get rejected.</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77838"/>
            <a:ext cx="10912475" cy="5699125"/>
          </a:xfrm>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Promises in JavaScript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First of all, a Promise is an object. There are 3 states of the Promise object: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Pending: Initial State, before the Promise succeeds or fails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Resolved: Completed Promise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Rejected: Failed Promise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Content Placeholder 3"/>
          <p:cNvPicPr>
            <a:picLocks noGrp="1" noChangeAspect="1"/>
          </p:cNvPicPr>
          <p:nvPr>
            <p:ph idx="1"/>
          </p:nvPr>
        </p:nvPicPr>
        <p:blipFill>
          <a:blip r:embed="rId1"/>
          <a:srcRect/>
          <a:stretch>
            <a:fillRect/>
          </a:stretch>
        </p:blipFill>
        <p:spPr>
          <a:xfrm>
            <a:off x="946150" y="541338"/>
            <a:ext cx="10299700" cy="5775325"/>
          </a:xfr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4325" y="409575"/>
            <a:ext cx="11477625" cy="5767388"/>
          </a:xfrm>
        </p:spPr>
        <p:txBody>
          <a:bodyPr vert="horz" wrap="square" lIns="91440" tIns="45720" rIns="91440" bIns="45720" numCol="1" rtlCol="0" anchor="t" anchorCtr="0" compatLnSpc="1">
            <a:normAutofit/>
          </a:bodyPr>
          <a:lstStyle/>
          <a:p>
            <a:pPr marL="0" marR="0" lvl="0" indent="0" algn="ctr" defTabSz="914400" rtl="0" eaLnBrk="1" fontAlgn="base" latinLnBrk="0" hangingPunct="1">
              <a:lnSpc>
                <a:spcPct val="90000"/>
              </a:lnSpc>
              <a:spcBef>
                <a:spcPts val="1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solidFill>
                <a:effectLst/>
                <a:uLnTx/>
                <a:uFillTx/>
                <a:latin typeface="-apple-system"/>
                <a:ea typeface="+mn-ea"/>
                <a:cs typeface="+mn-cs"/>
              </a:rPr>
              <a:t>What is the difference between Callbacks and Promises?</a:t>
            </a:r>
            <a:endParaRPr kumimoji="0" lang="en-US" sz="2800" b="1" i="0" u="none" strike="noStrike" kern="1200" cap="none" spc="0" normalizeH="0" baseline="0" noProof="0" dirty="0">
              <a:ln>
                <a:noFill/>
              </a:ln>
              <a:solidFill>
                <a:schemeClr val="tx1"/>
              </a:solidFill>
              <a:effectLst/>
              <a:uLnTx/>
              <a:uFillTx/>
              <a:latin typeface="-apple-system"/>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rPr>
              <a:t>The main difference between Callback Functions and Promises is that we attach a callback to a Promise rather than passing it. </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rPr>
              <a:t>So, we still use callback functions with Promises, but in a different way (chaining).</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rPr>
              <a:t>This is one of the greatest advantages of using Promises.</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0" marR="0" lvl="0" indent="0" algn="ctr" defTabSz="914400" rtl="0" eaLnBrk="1" fontAlgn="base" latinLnBrk="0" hangingPunct="1">
              <a:lnSpc>
                <a:spcPct val="90000"/>
              </a:lnSpc>
              <a:spcBef>
                <a:spcPts val="1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solidFill>
                <a:effectLst/>
                <a:uLnTx/>
                <a:uFillTx/>
                <a:latin typeface="-apple-system"/>
                <a:ea typeface="+mn-ea"/>
                <a:cs typeface="+mn-cs"/>
              </a:rPr>
              <a:t>What is Chaining?</a:t>
            </a:r>
            <a:endParaRPr kumimoji="0" lang="en-US" sz="2800" b="1" i="0" u="none" strike="noStrike" kern="1200" cap="none" spc="0" normalizeH="0" baseline="0" noProof="0" dirty="0">
              <a:ln>
                <a:noFill/>
              </a:ln>
              <a:solidFill>
                <a:schemeClr val="tx1"/>
              </a:solidFill>
              <a:effectLst/>
              <a:uLnTx/>
              <a:uFillTx/>
              <a:latin typeface="-apple-system"/>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15141A"/>
                </a:solidFill>
                <a:effectLst/>
                <a:uLnTx/>
                <a:uFillTx/>
                <a:latin typeface="Inter"/>
                <a:ea typeface="+mn-ea"/>
                <a:cs typeface="+mn-cs"/>
              </a:rPr>
              <a:t>A common need is to execute two or more asynchronous operations back- to-back, where each subsequent operation starts when the previous operation succeeds, with the result from the previous step. We accomplish this by creating a </a:t>
            </a:r>
            <a:r>
              <a:rPr kumimoji="0" lang="en-US" sz="2800" b="1" i="0" u="none" strike="noStrike" kern="1200" cap="none" spc="0" normalizeH="0" baseline="0" noProof="0" dirty="0">
                <a:ln>
                  <a:noFill/>
                </a:ln>
                <a:solidFill>
                  <a:srgbClr val="15141A"/>
                </a:solidFill>
                <a:effectLst/>
                <a:uLnTx/>
                <a:uFillTx/>
                <a:latin typeface="Inter"/>
                <a:ea typeface="+mn-ea"/>
                <a:cs typeface="+mn-cs"/>
              </a:rPr>
              <a:t>promise chain</a:t>
            </a:r>
            <a:r>
              <a:rPr kumimoji="0" lang="en-US" sz="2800" b="0" i="0" u="none" strike="noStrike" kern="1200" cap="none" spc="0" normalizeH="0" baseline="0" noProof="0" dirty="0">
                <a:ln>
                  <a:noFill/>
                </a:ln>
                <a:solidFill>
                  <a:srgbClr val="15141A"/>
                </a:solidFill>
                <a:effectLst/>
                <a:uLnTx/>
                <a:uFillTx/>
                <a:latin typeface="Inter"/>
                <a:ea typeface="+mn-ea"/>
                <a:cs typeface="+mn-cs"/>
              </a:rPr>
              <a:t>.</a:t>
            </a:r>
            <a:endParaRPr kumimoji="0" lang="en-US" sz="2800" b="0" i="0" u="none" strike="noStrike" kern="1200" cap="none" spc="0" normalizeH="0" baseline="0" noProof="0" dirty="0">
              <a:ln>
                <a:noFill/>
              </a:ln>
              <a:solidFill>
                <a:srgbClr val="0A0A23"/>
              </a:solidFill>
              <a:effectLst/>
              <a:uLnTx/>
              <a:uFillTx/>
              <a:latin typeface="Lato"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2588"/>
            <a:ext cx="10515600" cy="5794375"/>
          </a:xfrm>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610B38"/>
                </a:solidFill>
                <a:effectLst/>
                <a:uLnTx/>
                <a:uFillTx/>
                <a:latin typeface="erdana"/>
                <a:ea typeface="+mn-ea"/>
                <a:cs typeface="+mn-cs"/>
              </a:rPr>
              <a:t>Promise Methods</a:t>
            </a:r>
            <a:endParaRPr kumimoji="0" lang="en-US" sz="2800" b="0" i="0" u="none" strike="noStrike" kern="1200" cap="none" spc="0" normalizeH="0" baseline="0" noProof="0" dirty="0">
              <a:ln>
                <a:noFill/>
              </a:ln>
              <a:solidFill>
                <a:srgbClr val="610B38"/>
              </a:solidFill>
              <a:effectLst/>
              <a:uLnTx/>
              <a:uFillTx/>
              <a:latin typeface="erdan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The Promise methods are used to handle the rejection or resolution of the </a:t>
            </a:r>
            <a:r>
              <a:rPr kumimoji="0" lang="en-US" sz="2800" b="1" i="0" u="none" strike="noStrike" kern="1200" cap="none" spc="0" normalizeH="0" baseline="0" noProof="0" dirty="0">
                <a:ln>
                  <a:noFill/>
                </a:ln>
                <a:solidFill>
                  <a:srgbClr val="333333"/>
                </a:solidFill>
                <a:effectLst/>
                <a:uLnTx/>
                <a:uFillTx/>
                <a:latin typeface="inter-bold"/>
                <a:ea typeface="+mn-ea"/>
                <a:cs typeface="+mn-cs"/>
              </a:rPr>
              <a:t>Promise</a:t>
            </a:r>
            <a:r>
              <a:rPr kumimoji="0" lang="en-US" sz="2800" b="0" i="0" u="none" strike="noStrike" kern="1200" cap="none" spc="0" normalizeH="0" baseline="0" noProof="0" dirty="0">
                <a:ln>
                  <a:noFill/>
                </a:ln>
                <a:solidFill>
                  <a:srgbClr val="333333"/>
                </a:solidFill>
                <a:effectLst/>
                <a:uLnTx/>
                <a:uFillTx/>
                <a:latin typeface="inter-regular"/>
                <a:ea typeface="+mn-ea"/>
                <a:cs typeface="+mn-cs"/>
              </a:rPr>
              <a:t> object. Let's understand the brief description of Promise methods.</a:t>
            </a: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erdana"/>
                <a:ea typeface="+mn-ea"/>
                <a:cs typeface="+mn-cs"/>
              </a:rPr>
              <a:t>.then()</a:t>
            </a:r>
            <a:endParaRPr kumimoji="0" lang="en-US" sz="2800" b="0" i="0" u="none" strike="noStrike" kern="1200" cap="none" spc="0" normalizeH="0" baseline="0" noProof="0" dirty="0">
              <a:ln>
                <a:noFill/>
              </a:ln>
              <a:solidFill>
                <a:srgbClr val="FF0000"/>
              </a:solidFill>
              <a:effectLst/>
              <a:uLnTx/>
              <a:uFillTx/>
              <a:latin typeface="erdan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This method invokes when a Promise is either fulfilled or rejected. This method can be chained for handling the rejection or fulfillment of the Promise. It takes two functional arguments for </a:t>
            </a:r>
            <a:r>
              <a:rPr kumimoji="0" lang="en-US" sz="2800" b="1" i="0" u="none" strike="noStrike" kern="1200" cap="none" spc="0" normalizeH="0" baseline="0" noProof="0" dirty="0">
                <a:ln>
                  <a:noFill/>
                </a:ln>
                <a:solidFill>
                  <a:srgbClr val="333333"/>
                </a:solidFill>
                <a:effectLst/>
                <a:uLnTx/>
                <a:uFillTx/>
                <a:latin typeface="inter-bold"/>
                <a:ea typeface="+mn-ea"/>
                <a:cs typeface="+mn-cs"/>
              </a:rPr>
              <a:t>resolved</a:t>
            </a:r>
            <a:r>
              <a:rPr kumimoji="0" lang="en-US" sz="2800" b="0" i="0" u="none" strike="noStrike" kern="1200" cap="none" spc="0" normalizeH="0" baseline="0" noProof="0" dirty="0">
                <a:ln>
                  <a:noFill/>
                </a:ln>
                <a:solidFill>
                  <a:srgbClr val="333333"/>
                </a:solidFill>
                <a:effectLst/>
                <a:uLnTx/>
                <a:uFillTx/>
                <a:latin typeface="inter-regular"/>
                <a:ea typeface="+mn-ea"/>
                <a:cs typeface="+mn-cs"/>
              </a:rPr>
              <a:t> and </a:t>
            </a:r>
            <a:r>
              <a:rPr kumimoji="0" lang="en-US" sz="2800" b="1" i="0" u="none" strike="noStrike" kern="1200" cap="none" spc="0" normalizeH="0" baseline="0" noProof="0" dirty="0">
                <a:ln>
                  <a:noFill/>
                </a:ln>
                <a:solidFill>
                  <a:srgbClr val="333333"/>
                </a:solidFill>
                <a:effectLst/>
                <a:uLnTx/>
                <a:uFillTx/>
                <a:latin typeface="inter-bold"/>
                <a:ea typeface="+mn-ea"/>
                <a:cs typeface="+mn-cs"/>
              </a:rPr>
              <a:t>rejected</a:t>
            </a:r>
            <a:r>
              <a:rPr kumimoji="0" lang="en-US" sz="2800" b="0" i="0" u="none" strike="noStrike" kern="1200" cap="none" spc="0" normalizeH="0" baseline="0" noProof="0" dirty="0">
                <a:ln>
                  <a:noFill/>
                </a:ln>
                <a:solidFill>
                  <a:srgbClr val="333333"/>
                </a:solidFill>
                <a:effectLst/>
                <a:uLnTx/>
                <a:uFillTx/>
                <a:latin typeface="inter-regular"/>
                <a:ea typeface="+mn-ea"/>
                <a:cs typeface="+mn-cs"/>
              </a:rPr>
              <a:t>. The first one gets invoked when the Promise is fulfilled, and the second one (which is optional) gets invoked when the Promise is rejected.</a:t>
            </a: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4325" y="382588"/>
            <a:ext cx="11723688" cy="5794375"/>
          </a:xfrm>
        </p:spPr>
        <p:txBody>
          <a:bodyPr vert="horz" wrap="square" lIns="91440" tIns="45720" rIns="91440" bIns="45720" numCol="1" rtlCol="0" anchor="t" anchorCtr="0" compatLnSpc="1">
            <a:normAutofit fontScale="85000" lnSpcReduction="10000"/>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erdana"/>
                <a:ea typeface="+mn-ea"/>
                <a:cs typeface="+mn-cs"/>
              </a:rPr>
              <a:t>.catch()</a:t>
            </a:r>
            <a:endParaRPr kumimoji="0" lang="en-US" sz="2800" b="0" i="0" u="none" strike="noStrike" kern="1200" cap="none" spc="0" normalizeH="0" baseline="0" noProof="0" dirty="0">
              <a:ln>
                <a:noFill/>
              </a:ln>
              <a:solidFill>
                <a:srgbClr val="FF0000"/>
              </a:solidFill>
              <a:effectLst/>
              <a:uLnTx/>
              <a:uFillTx/>
              <a:latin typeface="erdan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It is a great way to handle failures and rejections. It takes only one functional argument for handling the errors.</a:t>
            </a: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erdana"/>
                <a:ea typeface="+mn-ea"/>
                <a:cs typeface="+mn-cs"/>
              </a:rPr>
              <a:t>.resolve()</a:t>
            </a:r>
            <a:endParaRPr kumimoji="0" lang="en-US" sz="2800" b="0" i="0" u="none" strike="noStrike" kern="1200" cap="none" spc="0" normalizeH="0" baseline="0" noProof="0" dirty="0">
              <a:ln>
                <a:noFill/>
              </a:ln>
              <a:solidFill>
                <a:srgbClr val="FF0000"/>
              </a:solidFill>
              <a:effectLst/>
              <a:uLnTx/>
              <a:uFillTx/>
              <a:latin typeface="erdan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It returns a new Promise object, which is resolved with the given value. If the value has a </a:t>
            </a:r>
            <a:r>
              <a:rPr kumimoji="0" lang="en-US" sz="2800" b="1" i="0" u="none" strike="noStrike" kern="1200" cap="none" spc="0" normalizeH="0" baseline="0" noProof="0" dirty="0">
                <a:ln>
                  <a:noFill/>
                </a:ln>
                <a:solidFill>
                  <a:srgbClr val="333333"/>
                </a:solidFill>
                <a:effectLst/>
                <a:uLnTx/>
                <a:uFillTx/>
                <a:latin typeface="inter-bold"/>
                <a:ea typeface="+mn-ea"/>
                <a:cs typeface="+mn-cs"/>
              </a:rPr>
              <a:t>.then()</a:t>
            </a:r>
            <a:r>
              <a:rPr kumimoji="0" lang="en-US" sz="2800" b="0" i="0" u="none" strike="noStrike" kern="1200" cap="none" spc="0" normalizeH="0" baseline="0" noProof="0" dirty="0">
                <a:ln>
                  <a:noFill/>
                </a:ln>
                <a:solidFill>
                  <a:srgbClr val="333333"/>
                </a:solidFill>
                <a:effectLst/>
                <a:uLnTx/>
                <a:uFillTx/>
                <a:latin typeface="inter-regular"/>
                <a:ea typeface="+mn-ea"/>
                <a:cs typeface="+mn-cs"/>
              </a:rPr>
              <a:t> method, then the returned Promise will follow that </a:t>
            </a:r>
            <a:r>
              <a:rPr kumimoji="0" lang="en-US" sz="2800" b="1" i="0" u="none" strike="noStrike" kern="1200" cap="none" spc="0" normalizeH="0" baseline="0" noProof="0" dirty="0">
                <a:ln>
                  <a:noFill/>
                </a:ln>
                <a:solidFill>
                  <a:srgbClr val="333333"/>
                </a:solidFill>
                <a:effectLst/>
                <a:uLnTx/>
                <a:uFillTx/>
                <a:latin typeface="inter-bold"/>
                <a:ea typeface="+mn-ea"/>
                <a:cs typeface="+mn-cs"/>
              </a:rPr>
              <a:t>.then()</a:t>
            </a:r>
            <a:r>
              <a:rPr kumimoji="0" lang="en-US" sz="2800" b="0" i="0" u="none" strike="noStrike" kern="1200" cap="none" spc="0" normalizeH="0" baseline="0" noProof="0" dirty="0">
                <a:ln>
                  <a:noFill/>
                </a:ln>
                <a:solidFill>
                  <a:srgbClr val="333333"/>
                </a:solidFill>
                <a:effectLst/>
                <a:uLnTx/>
                <a:uFillTx/>
                <a:latin typeface="inter-regular"/>
                <a:ea typeface="+mn-ea"/>
                <a:cs typeface="+mn-cs"/>
              </a:rPr>
              <a:t> method adopts its eventual state; otherwise, the returned Promise will be fulfilled with value.</a:t>
            </a: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erdana"/>
                <a:ea typeface="+mn-ea"/>
                <a:cs typeface="+mn-cs"/>
              </a:rPr>
              <a:t>.reject()</a:t>
            </a:r>
            <a:endParaRPr kumimoji="0" lang="en-US" sz="2800" b="0" i="0" u="none" strike="noStrike" kern="1200" cap="none" spc="0" normalizeH="0" baseline="0" noProof="0" dirty="0">
              <a:ln>
                <a:noFill/>
              </a:ln>
              <a:solidFill>
                <a:srgbClr val="FF0000"/>
              </a:solidFill>
              <a:effectLst/>
              <a:uLnTx/>
              <a:uFillTx/>
              <a:latin typeface="erdan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It returns a rejected </a:t>
            </a:r>
            <a:r>
              <a:rPr kumimoji="0" lang="en-US" sz="2800" b="1" i="0" u="none" strike="noStrike" kern="1200" cap="none" spc="0" normalizeH="0" baseline="0" noProof="0" dirty="0">
                <a:ln>
                  <a:noFill/>
                </a:ln>
                <a:solidFill>
                  <a:srgbClr val="333333"/>
                </a:solidFill>
                <a:effectLst/>
                <a:uLnTx/>
                <a:uFillTx/>
                <a:latin typeface="inter-bold"/>
                <a:ea typeface="+mn-ea"/>
                <a:cs typeface="+mn-cs"/>
              </a:rPr>
              <a:t>Promise</a:t>
            </a:r>
            <a:r>
              <a:rPr kumimoji="0" lang="en-US" sz="2800" b="0" i="0" u="none" strike="noStrike" kern="1200" cap="none" spc="0" normalizeH="0" baseline="0" noProof="0" dirty="0">
                <a:ln>
                  <a:noFill/>
                </a:ln>
                <a:solidFill>
                  <a:srgbClr val="333333"/>
                </a:solidFill>
                <a:effectLst/>
                <a:uLnTx/>
                <a:uFillTx/>
                <a:latin typeface="inter-regular"/>
                <a:ea typeface="+mn-ea"/>
                <a:cs typeface="+mn-cs"/>
              </a:rPr>
              <a:t> object with the given value.</a:t>
            </a: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erdana"/>
                <a:ea typeface="+mn-ea"/>
                <a:cs typeface="+mn-cs"/>
              </a:rPr>
              <a:t>.all()</a:t>
            </a:r>
            <a:endParaRPr kumimoji="0" lang="en-US" sz="2800" b="0" i="0" u="none" strike="noStrike" kern="1200" cap="none" spc="0" normalizeH="0" baseline="0" noProof="0" dirty="0">
              <a:ln>
                <a:noFill/>
              </a:ln>
              <a:solidFill>
                <a:srgbClr val="FF0000"/>
              </a:solidFill>
              <a:effectLst/>
              <a:uLnTx/>
              <a:uFillTx/>
              <a:latin typeface="erdan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It takes an array of Promises as an argument. This method returns a </a:t>
            </a:r>
            <a:r>
              <a:rPr kumimoji="0" lang="en-US" sz="2800" b="1" i="0" u="none" strike="noStrike" kern="1200" cap="none" spc="0" normalizeH="0" baseline="0" noProof="0" dirty="0">
                <a:ln>
                  <a:noFill/>
                </a:ln>
                <a:solidFill>
                  <a:srgbClr val="333333"/>
                </a:solidFill>
                <a:effectLst/>
                <a:uLnTx/>
                <a:uFillTx/>
                <a:latin typeface="inter-bold"/>
                <a:ea typeface="+mn-ea"/>
                <a:cs typeface="+mn-cs"/>
              </a:rPr>
              <a:t>resolved Promise</a:t>
            </a:r>
            <a:r>
              <a:rPr kumimoji="0" lang="en-US" sz="2800" b="0" i="0" u="none" strike="noStrike" kern="1200" cap="none" spc="0" normalizeH="0" baseline="0" noProof="0" dirty="0">
                <a:ln>
                  <a:noFill/>
                </a:ln>
                <a:solidFill>
                  <a:srgbClr val="333333"/>
                </a:solidFill>
                <a:effectLst/>
                <a:uLnTx/>
                <a:uFillTx/>
                <a:latin typeface="inter-regular"/>
                <a:ea typeface="+mn-ea"/>
                <a:cs typeface="+mn-cs"/>
              </a:rPr>
              <a:t> that fulfills when all of the Promises which are passed as an iterable have been fulfilled.</a:t>
            </a: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rgbClr val="FF0000"/>
                </a:solidFill>
                <a:effectLst/>
                <a:uLnTx/>
                <a:uFillTx/>
                <a:latin typeface="erdana"/>
                <a:ea typeface="+mn-ea"/>
                <a:cs typeface="+mn-cs"/>
              </a:rPr>
              <a:t>.race()</a:t>
            </a:r>
            <a:endParaRPr kumimoji="0" lang="en-US" sz="2800" b="0" i="0" u="none" strike="noStrike" kern="1200" cap="none" spc="0" normalizeH="0" baseline="0" noProof="0" dirty="0">
              <a:ln>
                <a:noFill/>
              </a:ln>
              <a:solidFill>
                <a:srgbClr val="FF0000"/>
              </a:solidFill>
              <a:effectLst/>
              <a:uLnTx/>
              <a:uFillTx/>
              <a:latin typeface="erdan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This method is used to return a resolved Promise based on the first referenced Promise that resolves.</a:t>
            </a: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rgbClr val="333333"/>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1813" y="150813"/>
            <a:ext cx="11260138" cy="6523038"/>
          </a:xfrm>
        </p:spPr>
        <p:txBody>
          <a:bodyPr vert="horz" wrap="square" lIns="91440" tIns="45720" rIns="91440" bIns="45720" numCol="1" rtlCol="0" anchor="t" anchorCtr="0" compatLnSpc="1">
            <a:normAutofit fontScale="850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FF0000"/>
                </a:solidFill>
                <a:effectLst/>
                <a:uLnTx/>
                <a:uFillTx/>
                <a:latin typeface="inter-regular"/>
                <a:ea typeface="+mn-ea"/>
                <a:cs typeface="+mn-cs"/>
              </a:rPr>
              <a:t>Syntax: const/let</a:t>
            </a:r>
            <a:r>
              <a:rPr kumimoji="0" lang="en-US" sz="2800" b="0" i="0" u="none" strike="noStrike" kern="1200" cap="none" spc="0" normalizeH="0" baseline="0" noProof="0" dirty="0">
                <a:ln>
                  <a:noFill/>
                </a:ln>
                <a:solidFill>
                  <a:srgbClr val="FF0000"/>
                </a:solidFill>
                <a:effectLst/>
                <a:uLnTx/>
                <a:uFillTx/>
                <a:latin typeface="inter-regular"/>
                <a:ea typeface="+mn-ea"/>
                <a:cs typeface="+mn-cs"/>
              </a:rPr>
              <a:t> Promise = </a:t>
            </a:r>
            <a:r>
              <a:rPr kumimoji="0" lang="en-US" sz="2800" b="1" i="0" u="none" strike="noStrike" kern="1200" cap="none" spc="0" normalizeH="0" baseline="0" noProof="0" dirty="0">
                <a:ln>
                  <a:noFill/>
                </a:ln>
                <a:solidFill>
                  <a:srgbClr val="FF0000"/>
                </a:solidFill>
                <a:effectLst/>
                <a:uLnTx/>
                <a:uFillTx/>
                <a:latin typeface="inter-regular"/>
                <a:ea typeface="+mn-ea"/>
                <a:cs typeface="+mn-cs"/>
              </a:rPr>
              <a:t>new</a:t>
            </a:r>
            <a:r>
              <a:rPr kumimoji="0" lang="en-US" sz="2800" b="0" i="0" u="none" strike="noStrike" kern="1200" cap="none" spc="0" normalizeH="0" baseline="0" noProof="0" dirty="0">
                <a:ln>
                  <a:noFill/>
                </a:ln>
                <a:solidFill>
                  <a:srgbClr val="FF0000"/>
                </a:solidFill>
                <a:effectLst/>
                <a:uLnTx/>
                <a:uFillTx/>
                <a:latin typeface="inter-regular"/>
                <a:ea typeface="+mn-ea"/>
                <a:cs typeface="+mn-cs"/>
              </a:rPr>
              <a:t> Promise((</a:t>
            </a:r>
            <a:r>
              <a:rPr kumimoji="0" lang="en-US" sz="2800" b="0" i="0" u="none" strike="noStrike" kern="1200" cap="none" spc="0" normalizeH="0" baseline="0" noProof="0" dirty="0" err="1">
                <a:ln>
                  <a:noFill/>
                </a:ln>
                <a:solidFill>
                  <a:srgbClr val="FF0000"/>
                </a:solidFill>
                <a:effectLst/>
                <a:uLnTx/>
                <a:uFillTx/>
                <a:latin typeface="inter-regular"/>
                <a:ea typeface="+mn-ea"/>
                <a:cs typeface="+mn-cs"/>
              </a:rPr>
              <a:t>resolve,reject</a:t>
            </a:r>
            <a:r>
              <a:rPr kumimoji="0" lang="en-US" sz="2800" b="0" i="0" u="none" strike="noStrike" kern="1200" cap="none" spc="0" normalizeH="0" baseline="0" noProof="0" dirty="0">
                <a:ln>
                  <a:noFill/>
                </a:ln>
                <a:solidFill>
                  <a:srgbClr val="FF0000"/>
                </a:solidFill>
                <a:effectLst/>
                <a:uLnTx/>
                <a:uFillTx/>
                <a:latin typeface="inter-regular"/>
                <a:ea typeface="+mn-ea"/>
                <a:cs typeface="+mn-cs"/>
              </a:rPr>
              <a:t>) =&gt; {....});  </a:t>
            </a:r>
            <a:endParaRPr kumimoji="0" lang="en-US" sz="2800" b="0" i="0" u="none" strike="noStrike" kern="1200" cap="none" spc="0" normalizeH="0" baseline="0" noProof="0" dirty="0">
              <a:ln>
                <a:noFill/>
              </a:ln>
              <a:solidFill>
                <a:srgbClr val="FF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let Promise = </a:t>
            </a:r>
            <a:r>
              <a:rPr kumimoji="0" lang="en-IN" sz="2800" b="1" i="0" u="none" strike="noStrike" kern="1200" cap="none" spc="0" normalizeH="0" baseline="0" noProof="0" dirty="0">
                <a:ln>
                  <a:noFill/>
                </a:ln>
                <a:solidFill>
                  <a:srgbClr val="006699"/>
                </a:solidFill>
                <a:effectLst/>
                <a:uLnTx/>
                <a:uFillTx/>
                <a:latin typeface="inter-regular"/>
                <a:ea typeface="+mn-ea"/>
                <a:cs typeface="+mn-cs"/>
              </a:rPr>
              <a:t>new</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 Promise((resolve, reject)=&gt;</a:t>
            </a:r>
            <a:r>
              <a:rPr kumimoji="0" lang="en-IN" sz="2800" b="0" i="0" u="none" strike="noStrike" kern="1200" cap="none" spc="0" normalizeH="0" baseline="0" noProof="0" dirty="0">
                <a:ln>
                  <a:noFill/>
                </a:ln>
                <a:solidFill>
                  <a:srgbClr val="7030A0"/>
                </a:solidFill>
                <a:effectLst/>
                <a:uLnTx/>
                <a:uFillTx/>
                <a:latin typeface="inter-regular"/>
                <a:ea typeface="+mn-ea"/>
                <a:cs typeface="+mn-cs"/>
              </a:rPr>
              <a:t>{</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let a = </a:t>
            </a:r>
            <a:r>
              <a:rPr kumimoji="0" lang="en-IN" sz="2800" b="0" i="0" u="none" strike="noStrike" kern="1200" cap="none" spc="0" normalizeH="0" baseline="0" noProof="0" dirty="0">
                <a:ln>
                  <a:noFill/>
                </a:ln>
                <a:solidFill>
                  <a:srgbClr val="C00000"/>
                </a:solidFill>
                <a:effectLst/>
                <a:uLnTx/>
                <a:uFillTx/>
                <a:latin typeface="inter-regular"/>
                <a:ea typeface="+mn-ea"/>
                <a:cs typeface="+mn-cs"/>
              </a:rPr>
              <a:t>3</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r>
              <a:rPr kumimoji="0" lang="en-IN" sz="2800" b="1" i="0" u="none" strike="noStrike" kern="1200" cap="none" spc="0" normalizeH="0" baseline="0" noProof="0" dirty="0">
                <a:ln>
                  <a:noFill/>
                </a:ln>
                <a:solidFill>
                  <a:srgbClr val="006699"/>
                </a:solidFill>
                <a:effectLst/>
                <a:uLnTx/>
                <a:uFillTx/>
                <a:latin typeface="inter-regular"/>
                <a:ea typeface="+mn-ea"/>
                <a:cs typeface="+mn-cs"/>
              </a:rPr>
              <a:t>if</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(a==</a:t>
            </a:r>
            <a:r>
              <a:rPr kumimoji="0" lang="en-IN" sz="2800" b="0" i="0" u="none" strike="noStrike" kern="1200" cap="none" spc="0" normalizeH="0" baseline="0" noProof="0" dirty="0">
                <a:ln>
                  <a:noFill/>
                </a:ln>
                <a:solidFill>
                  <a:srgbClr val="C00000"/>
                </a:solidFill>
                <a:effectLst/>
                <a:uLnTx/>
                <a:uFillTx/>
                <a:latin typeface="inter-regular"/>
                <a:ea typeface="+mn-ea"/>
                <a:cs typeface="+mn-cs"/>
              </a:rPr>
              <a:t>3</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resolve(</a:t>
            </a:r>
            <a:r>
              <a:rPr kumimoji="0" lang="en-IN" sz="2800" b="0" i="0" u="none" strike="noStrike" kern="1200" cap="none" spc="0" normalizeH="0" baseline="0" noProof="0" dirty="0">
                <a:ln>
                  <a:noFill/>
                </a:ln>
                <a:solidFill>
                  <a:srgbClr val="0000FF"/>
                </a:solidFill>
                <a:effectLst/>
                <a:uLnTx/>
                <a:uFillTx/>
                <a:latin typeface="inter-regular"/>
                <a:ea typeface="+mn-ea"/>
                <a:cs typeface="+mn-cs"/>
              </a:rPr>
              <a:t>'Success'</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r>
              <a:rPr kumimoji="0" lang="en-IN" sz="2800" b="1" i="0" u="none" strike="noStrike" kern="1200" cap="none" spc="0" normalizeH="0" baseline="0" noProof="0" dirty="0">
                <a:ln>
                  <a:noFill/>
                </a:ln>
                <a:solidFill>
                  <a:srgbClr val="006699"/>
                </a:solidFill>
                <a:effectLst/>
                <a:uLnTx/>
                <a:uFillTx/>
                <a:latin typeface="inter-regular"/>
                <a:ea typeface="+mn-ea"/>
                <a:cs typeface="+mn-cs"/>
              </a:rPr>
              <a:t>else</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reject(</a:t>
            </a:r>
            <a:r>
              <a:rPr kumimoji="0" lang="en-IN" sz="2800" b="0" i="0" u="none" strike="noStrike" kern="1200" cap="none" spc="0" normalizeH="0" baseline="0" noProof="0" dirty="0">
                <a:ln>
                  <a:noFill/>
                </a:ln>
                <a:solidFill>
                  <a:srgbClr val="0000FF"/>
                </a:solidFill>
                <a:effectLst/>
                <a:uLnTx/>
                <a:uFillTx/>
                <a:latin typeface="inter-regular"/>
                <a:ea typeface="+mn-ea"/>
                <a:cs typeface="+mn-cs"/>
              </a:rPr>
              <a:t>'Failed'</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7030A0"/>
                </a:solidFill>
                <a:effectLst/>
                <a:uLnTx/>
                <a:uFillTx/>
                <a:latin typeface="inter-regular"/>
                <a:ea typeface="+mn-ea"/>
                <a:cs typeface="+mn-cs"/>
              </a:rPr>
              <a:t>}</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err="1">
                <a:ln>
                  <a:noFill/>
                </a:ln>
                <a:solidFill>
                  <a:srgbClr val="000000"/>
                </a:solidFill>
                <a:effectLst/>
                <a:uLnTx/>
                <a:uFillTx/>
                <a:latin typeface="inter-regular"/>
                <a:ea typeface="+mn-ea"/>
                <a:cs typeface="+mn-cs"/>
              </a:rPr>
              <a:t>Promise.then</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((message)=&gt;{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console.log("It is then block. The message is: ?+ message)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a:t>
            </a:r>
            <a:r>
              <a:rPr kumimoji="0" lang="en-IN" sz="2800" b="1" i="0" u="none" strike="noStrike" kern="1200" cap="none" spc="0" normalizeH="0" baseline="0" noProof="0" dirty="0">
                <a:ln>
                  <a:noFill/>
                </a:ln>
                <a:solidFill>
                  <a:srgbClr val="006699"/>
                </a:solidFill>
                <a:effectLst/>
                <a:uLnTx/>
                <a:uFillTx/>
                <a:latin typeface="inter-regular"/>
                <a:ea typeface="+mn-ea"/>
                <a:cs typeface="+mn-cs"/>
              </a:rPr>
              <a:t>catch</a:t>
            </a:r>
            <a:r>
              <a:rPr kumimoji="0" lang="en-IN" sz="2800" b="0" i="0" u="none" strike="noStrike" kern="1200" cap="none" spc="0" normalizeH="0" baseline="0" noProof="0" dirty="0">
                <a:ln>
                  <a:noFill/>
                </a:ln>
                <a:solidFill>
                  <a:srgbClr val="000000"/>
                </a:solidFill>
                <a:effectLst/>
                <a:uLnTx/>
                <a:uFillTx/>
                <a:latin typeface="inter-regular"/>
                <a:ea typeface="+mn-ea"/>
                <a:cs typeface="+mn-cs"/>
              </a:rPr>
              <a:t>((message)=&gt;{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console.log("It is Catch block. The message is: ?+ message)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00"/>
                </a:solidFill>
                <a:effectLst/>
                <a:uLnTx/>
                <a:uFillTx/>
                <a:latin typeface="inter-regular"/>
                <a:ea typeface="+mn-ea"/>
                <a:cs typeface="+mn-cs"/>
              </a:rPr>
              <a:t>})  </a:t>
            </a:r>
            <a:endParaRPr kumimoji="0" lang="en-IN" sz="2800" b="0" i="0" u="none" strike="noStrike" kern="1200" cap="none" spc="0" normalizeH="0" baseline="0" noProof="0" dirty="0">
              <a:ln>
                <a:noFill/>
              </a:ln>
              <a:solidFill>
                <a:srgbClr val="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39939" name="Picture 4"/>
          <p:cNvPicPr>
            <a:picLocks noChangeAspect="1"/>
          </p:cNvPicPr>
          <p:nvPr/>
        </p:nvPicPr>
        <p:blipFill>
          <a:blip r:embed="rId1"/>
          <a:stretch>
            <a:fillRect/>
          </a:stretch>
        </p:blipFill>
        <p:spPr>
          <a:xfrm>
            <a:off x="7912100" y="1303338"/>
            <a:ext cx="3748088" cy="1166812"/>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338"/>
            <a:ext cx="10515600" cy="6318250"/>
          </a:xfrm>
        </p:spPr>
        <p:txBody>
          <a:bodyPr vert="horz" wrap="square" lIns="91440" tIns="45720" rIns="91440" bIns="45720" numCol="1" rtlCol="0" anchor="t" anchorCtr="0" compatLnSpc="1">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let p = new Promise((resolve, reject) =&gt;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a:t>
            </a:r>
            <a:r>
              <a:rPr kumimoji="0" lang="en-IN" sz="2800" b="0" i="0" u="none" strike="noStrike" kern="1200" cap="none" spc="0" normalizeH="0" baseline="0" noProof="0" dirty="0" err="1">
                <a:ln>
                  <a:noFill/>
                </a:ln>
                <a:solidFill>
                  <a:schemeClr val="tx1"/>
                </a:solidFill>
                <a:effectLst/>
                <a:uLnTx/>
                <a:uFillTx/>
                <a:latin typeface="+mn-lt"/>
                <a:ea typeface="+mn-ea"/>
                <a:cs typeface="+mn-cs"/>
              </a:rPr>
              <a:t>setTimeout</a:t>
            </a:r>
            <a:r>
              <a:rPr kumimoji="0" lang="en-IN" sz="2800" b="0" i="0" u="none" strike="noStrike" kern="1200" cap="none" spc="0" normalizeH="0" baseline="0" noProof="0" dirty="0">
                <a:ln>
                  <a:noFill/>
                </a:ln>
                <a:solidFill>
                  <a:schemeClr val="tx1"/>
                </a:solidFill>
                <a:effectLst/>
                <a:uLnTx/>
                <a:uFillTx/>
                <a:latin typeface="+mn-lt"/>
                <a:ea typeface="+mn-ea"/>
                <a:cs typeface="+mn-cs"/>
              </a:rPr>
              <a:t>(() =&gt;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resolve(10);</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 3 * 100);</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err="1">
                <a:ln>
                  <a:noFill/>
                </a:ln>
                <a:solidFill>
                  <a:schemeClr val="tx1"/>
                </a:solidFill>
                <a:effectLst/>
                <a:uLnTx/>
                <a:uFillTx/>
                <a:latin typeface="+mn-lt"/>
                <a:ea typeface="+mn-ea"/>
                <a:cs typeface="+mn-cs"/>
              </a:rPr>
              <a:t>p.then</a:t>
            </a:r>
            <a:r>
              <a:rPr kumimoji="0" lang="en-IN" sz="2800" b="0" i="0" u="none" strike="noStrike" kern="1200" cap="none" spc="0" normalizeH="0" baseline="0" noProof="0" dirty="0">
                <a:ln>
                  <a:noFill/>
                </a:ln>
                <a:solidFill>
                  <a:schemeClr val="tx1"/>
                </a:solidFill>
                <a:effectLst/>
                <a:uLnTx/>
                <a:uFillTx/>
                <a:latin typeface="+mn-lt"/>
                <a:ea typeface="+mn-ea"/>
                <a:cs typeface="+mn-cs"/>
              </a:rPr>
              <a:t>((result) =&gt;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console.log(result);</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return result * 2;</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}).then((result) =&gt;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console.log(result);</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    return result * 3;</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solidFill>
                <a:effectLst/>
                <a:uLnTx/>
                <a:uFillTx/>
                <a:latin typeface="+mn-lt"/>
                <a:ea typeface="+mn-ea"/>
                <a:cs typeface="+mn-cs"/>
              </a:rPr>
              <a:t>});</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Content Placeholder 2"/>
          <p:cNvSpPr>
            <a:spLocks noGrp="1"/>
          </p:cNvSpPr>
          <p:nvPr>
            <p:ph idx="1"/>
          </p:nvPr>
        </p:nvSpPr>
        <p:spPr>
          <a:xfrm>
            <a:off x="838200" y="614363"/>
            <a:ext cx="10515600" cy="5562600"/>
          </a:xfrm>
          <a:ln/>
        </p:spPr>
        <p:txBody>
          <a:bodyPr vert="horz" wrap="square" lIns="91440" tIns="45720" rIns="91440" bIns="45720" anchor="t" anchorCtr="0"/>
          <a:p>
            <a:pPr marL="0" indent="0" eaLnBrk="1" hangingPunct="1">
              <a:buNone/>
            </a:pPr>
            <a:r>
              <a:rPr dirty="0"/>
              <a:t>// variable declared using let</a:t>
            </a:r>
            <a:endParaRPr dirty="0"/>
          </a:p>
          <a:p>
            <a:pPr marL="0" indent="0" eaLnBrk="1" hangingPunct="1">
              <a:buNone/>
            </a:pPr>
            <a:r>
              <a:rPr dirty="0"/>
              <a:t>let name = 'Sara';</a:t>
            </a:r>
            <a:endParaRPr dirty="0"/>
          </a:p>
          <a:p>
            <a:pPr marL="0" indent="0" eaLnBrk="1" hangingPunct="1">
              <a:buNone/>
            </a:pPr>
            <a:r>
              <a:rPr dirty="0"/>
              <a:t>{</a:t>
            </a:r>
            <a:endParaRPr dirty="0"/>
          </a:p>
          <a:p>
            <a:pPr marL="0" indent="0" eaLnBrk="1" hangingPunct="1">
              <a:buNone/>
            </a:pPr>
            <a:r>
              <a:rPr dirty="0"/>
              <a:t>    // can be accessed only inside</a:t>
            </a:r>
            <a:endParaRPr dirty="0"/>
          </a:p>
          <a:p>
            <a:pPr marL="0" indent="0" eaLnBrk="1" hangingPunct="1">
              <a:buNone/>
            </a:pPr>
            <a:r>
              <a:rPr dirty="0"/>
              <a:t>    let name = 'Peter';</a:t>
            </a:r>
            <a:endParaRPr dirty="0"/>
          </a:p>
          <a:p>
            <a:pPr marL="0" indent="0" eaLnBrk="1" hangingPunct="1">
              <a:buNone/>
            </a:pPr>
            <a:endParaRPr dirty="0"/>
          </a:p>
          <a:p>
            <a:pPr marL="0" indent="0" eaLnBrk="1" hangingPunct="1">
              <a:buNone/>
            </a:pPr>
            <a:r>
              <a:rPr dirty="0"/>
              <a:t>    console.log(name); // Peter</a:t>
            </a:r>
            <a:endParaRPr dirty="0"/>
          </a:p>
          <a:p>
            <a:pPr marL="0" indent="0" eaLnBrk="1" hangingPunct="1">
              <a:buNone/>
            </a:pPr>
            <a:r>
              <a:rPr dirty="0"/>
              <a:t>}</a:t>
            </a:r>
            <a:endParaRPr dirty="0"/>
          </a:p>
          <a:p>
            <a:pPr marL="0" indent="0" eaLnBrk="1" hangingPunct="1">
              <a:buNone/>
            </a:pPr>
            <a:r>
              <a:rPr dirty="0"/>
              <a:t>console.log(name); // Sara </a:t>
            </a:r>
            <a:endParaRPr lang="en-IN" altLang="x-non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ln/>
        </p:spPr>
        <p:txBody>
          <a:bodyPr vert="horz" wrap="square" lIns="91440" tIns="45720" rIns="91440" bIns="45720" anchor="ctr" anchorCtr="0"/>
          <a:p>
            <a:pPr algn="ctr" eaLnBrk="1" hangingPunct="1">
              <a:buNone/>
            </a:pPr>
            <a:r>
              <a:rPr dirty="0"/>
              <a:t>JavaScript const</a:t>
            </a:r>
            <a:br>
              <a:rPr dirty="0"/>
            </a:br>
            <a:endParaRPr lang="en-IN" altLang="x-none" dirty="0"/>
          </a:p>
        </p:txBody>
      </p:sp>
      <p:sp>
        <p:nvSpPr>
          <p:cNvPr id="3" name="Content Placeholder 2"/>
          <p:cNvSpPr>
            <a:spLocks noGrp="1"/>
          </p:cNvSpPr>
          <p:nvPr>
            <p:ph idx="1"/>
          </p:nvPr>
        </p:nvSpPr>
        <p:spPr>
          <a:xfrm>
            <a:off x="838200" y="1133475"/>
            <a:ext cx="10515600" cy="5359400"/>
          </a:xfrm>
        </p:spPr>
        <p:txBody>
          <a:bodyPr vert="horz" wrap="square" lIns="91440" tIns="45720" rIns="91440" bIns="45720" numCol="1" anchor="t" anchorCtr="0" compatLnSpc="1"/>
          <a:lstStyle/>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const statement is used to declare constants in JavaScript.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const keyword was introduced in ES6 (2015).</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Variables defined with const cannot be Redeclared.</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Variables defined with const cannot be Reassigned.</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Variables defined with const have Block Scope.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Content Placeholder 2"/>
          <p:cNvSpPr>
            <a:spLocks noGrp="1"/>
          </p:cNvSpPr>
          <p:nvPr>
            <p:ph idx="1"/>
          </p:nvPr>
        </p:nvSpPr>
        <p:spPr>
          <a:xfrm>
            <a:off x="273050" y="133350"/>
            <a:ext cx="11531600" cy="6418263"/>
          </a:xfrm>
          <a:ln/>
        </p:spPr>
        <p:txBody>
          <a:bodyPr vert="horz" wrap="square" lIns="91440" tIns="45720" rIns="91440" bIns="45720" anchor="t" anchorCtr="0"/>
          <a:p>
            <a:pPr marL="0" indent="0" eaLnBrk="1" hangingPunct="1">
              <a:buNone/>
            </a:pPr>
            <a:r>
              <a:rPr lang="en-IN" altLang="x-none" sz="2500" dirty="0"/>
              <a:t>&lt;!DOCTYPE html&gt;</a:t>
            </a:r>
            <a:endParaRPr lang="en-IN" altLang="x-none" sz="2500" dirty="0"/>
          </a:p>
          <a:p>
            <a:pPr marL="0" indent="0" eaLnBrk="1" hangingPunct="1">
              <a:buNone/>
            </a:pPr>
            <a:r>
              <a:rPr lang="en-IN" altLang="x-none" sz="2500" dirty="0"/>
              <a:t>&lt;html&gt;</a:t>
            </a:r>
            <a:endParaRPr lang="en-IN" altLang="x-none" sz="2500" dirty="0"/>
          </a:p>
          <a:p>
            <a:pPr marL="0" indent="0" eaLnBrk="1" hangingPunct="1">
              <a:buNone/>
            </a:pPr>
            <a:r>
              <a:rPr lang="en-IN" altLang="x-none" sz="2500" dirty="0"/>
              <a:t>&lt;body&gt;</a:t>
            </a:r>
            <a:endParaRPr lang="en-IN" altLang="x-none" sz="2500" dirty="0"/>
          </a:p>
          <a:p>
            <a:pPr marL="0" indent="0" eaLnBrk="1" hangingPunct="1">
              <a:buNone/>
            </a:pPr>
            <a:r>
              <a:rPr lang="en-IN" altLang="x-none" sz="2500" dirty="0"/>
              <a:t>&lt;h2&gt;JavaScript const&lt;/h2&gt;</a:t>
            </a:r>
            <a:endParaRPr lang="en-IN" altLang="x-none" sz="2500" dirty="0"/>
          </a:p>
          <a:p>
            <a:pPr marL="0" indent="0" eaLnBrk="1" hangingPunct="1">
              <a:buNone/>
            </a:pPr>
            <a:r>
              <a:rPr lang="en-IN" altLang="x-none" sz="2500" dirty="0"/>
              <a:t>&lt;p id="demo"&gt;&lt;/p&gt;</a:t>
            </a:r>
            <a:endParaRPr lang="en-IN" altLang="x-none" sz="2500" dirty="0"/>
          </a:p>
          <a:p>
            <a:pPr marL="0" indent="0" eaLnBrk="1" hangingPunct="1">
              <a:buNone/>
            </a:pPr>
            <a:r>
              <a:rPr lang="en-IN" altLang="x-none" sz="2500" dirty="0">
                <a:solidFill>
                  <a:srgbClr val="0070C0"/>
                </a:solidFill>
              </a:rPr>
              <a:t>&lt;script&gt;</a:t>
            </a:r>
            <a:endParaRPr lang="en-IN" altLang="x-none" sz="2500" dirty="0">
              <a:solidFill>
                <a:srgbClr val="0070C0"/>
              </a:solidFill>
            </a:endParaRPr>
          </a:p>
          <a:p>
            <a:pPr marL="0" indent="0" eaLnBrk="1" hangingPunct="1">
              <a:buNone/>
            </a:pPr>
            <a:r>
              <a:rPr lang="en-IN" altLang="x-none" sz="2500" dirty="0">
                <a:solidFill>
                  <a:srgbClr val="0070C0"/>
                </a:solidFill>
              </a:rPr>
              <a:t>try {</a:t>
            </a:r>
            <a:endParaRPr lang="en-IN" altLang="x-none" sz="2500" dirty="0">
              <a:solidFill>
                <a:srgbClr val="0070C0"/>
              </a:solidFill>
            </a:endParaRPr>
          </a:p>
          <a:p>
            <a:pPr marL="0" indent="0" eaLnBrk="1" hangingPunct="1">
              <a:buNone/>
            </a:pPr>
            <a:r>
              <a:rPr lang="en-IN" altLang="x-none" sz="2500" dirty="0">
                <a:solidFill>
                  <a:srgbClr val="0070C0"/>
                </a:solidFill>
              </a:rPr>
              <a:t>  const PI = 3.141592653589793;</a:t>
            </a:r>
            <a:endParaRPr lang="en-IN" altLang="x-none" sz="2500" dirty="0">
              <a:solidFill>
                <a:srgbClr val="0070C0"/>
              </a:solidFill>
            </a:endParaRPr>
          </a:p>
          <a:p>
            <a:pPr marL="0" indent="0" eaLnBrk="1" hangingPunct="1">
              <a:buNone/>
            </a:pPr>
            <a:r>
              <a:rPr lang="en-IN" altLang="x-none" sz="2500" dirty="0">
                <a:solidFill>
                  <a:srgbClr val="0070C0"/>
                </a:solidFill>
              </a:rPr>
              <a:t>  PI = 3.14;</a:t>
            </a:r>
            <a:endParaRPr lang="en-IN" altLang="x-none" sz="2500" dirty="0">
              <a:solidFill>
                <a:srgbClr val="0070C0"/>
              </a:solidFill>
            </a:endParaRPr>
          </a:p>
          <a:p>
            <a:pPr marL="0" indent="0" eaLnBrk="1" hangingPunct="1">
              <a:buNone/>
            </a:pPr>
            <a:r>
              <a:rPr lang="en-IN" altLang="x-none" sz="2500" dirty="0">
                <a:solidFill>
                  <a:srgbClr val="0070C0"/>
                </a:solidFill>
              </a:rPr>
              <a:t>}</a:t>
            </a:r>
            <a:endParaRPr lang="en-IN" altLang="x-none" sz="2500" dirty="0">
              <a:solidFill>
                <a:srgbClr val="0070C0"/>
              </a:solidFill>
            </a:endParaRPr>
          </a:p>
          <a:p>
            <a:pPr marL="0" indent="0" eaLnBrk="1" hangingPunct="1">
              <a:buNone/>
            </a:pPr>
            <a:r>
              <a:rPr lang="en-IN" altLang="x-none" sz="2500" dirty="0">
                <a:solidFill>
                  <a:srgbClr val="0070C0"/>
                </a:solidFill>
              </a:rPr>
              <a:t>catch (err) {  document.getElementById("demo").innerHTML = err; }</a:t>
            </a:r>
            <a:endParaRPr lang="en-IN" altLang="x-none" sz="2500" dirty="0">
              <a:solidFill>
                <a:srgbClr val="0070C0"/>
              </a:solidFill>
            </a:endParaRPr>
          </a:p>
          <a:p>
            <a:pPr marL="0" indent="0" eaLnBrk="1" hangingPunct="1">
              <a:buNone/>
            </a:pPr>
            <a:r>
              <a:rPr lang="en-IN" altLang="x-none" sz="2500" dirty="0">
                <a:solidFill>
                  <a:srgbClr val="0070C0"/>
                </a:solidFill>
              </a:rPr>
              <a:t>&lt;/script&gt;</a:t>
            </a:r>
            <a:endParaRPr lang="en-IN" altLang="x-none" sz="2500" dirty="0">
              <a:solidFill>
                <a:srgbClr val="0070C0"/>
              </a:solidFill>
            </a:endParaRPr>
          </a:p>
          <a:p>
            <a:pPr marL="0" indent="0" eaLnBrk="1" hangingPunct="1">
              <a:buNone/>
            </a:pPr>
            <a:r>
              <a:rPr lang="en-IN" altLang="x-none" sz="2500" dirty="0"/>
              <a:t>&lt;/body&gt;</a:t>
            </a:r>
            <a:endParaRPr lang="en-IN" altLang="x-none" sz="2500" dirty="0"/>
          </a:p>
          <a:p>
            <a:pPr marL="0" indent="0" eaLnBrk="1" hangingPunct="1">
              <a:buNone/>
            </a:pPr>
            <a:r>
              <a:rPr lang="en-IN" altLang="x-none" sz="2500" dirty="0"/>
              <a:t>&lt;/html&gt;</a:t>
            </a:r>
            <a:endParaRPr lang="en-IN" altLang="x-none"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0038"/>
            <a:ext cx="10515600" cy="6319838"/>
          </a:xfrm>
        </p:spPr>
        <p:txBody>
          <a:bodyPr vert="horz" wrap="square" lIns="91440" tIns="45720" rIns="91440" bIns="45720" numCol="1" anchor="t" anchorCtr="0" compatLnSpc="1"/>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JavaScript Arrow Function(</a:t>
            </a:r>
            <a:r>
              <a:rPr kumimoji="0" lang="en-IN" sz="2800" b="0" i="0" u="none" strike="noStrike" kern="1200" cap="none" spc="0" normalizeH="0" baseline="0" noProof="0" dirty="0">
                <a:ln>
                  <a:noFill/>
                </a:ln>
                <a:solidFill>
                  <a:srgbClr val="292929"/>
                </a:solidFill>
                <a:effectLst/>
                <a:uLnTx/>
                <a:uFillTx/>
                <a:latin typeface="source-serif-pro"/>
                <a:ea typeface="+mn-ea"/>
                <a:cs typeface="+mn-cs"/>
              </a:rPr>
              <a:t>“fat arrow”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In the ES6 version, you can use arrow functions to create function expressions. For example,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This function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function expression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let x = function(x, y)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return x * y;</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FF0000"/>
                </a:solidFill>
                <a:effectLst/>
                <a:uLnTx/>
                <a:uFillTx/>
                <a:latin typeface="+mn-lt"/>
                <a:ea typeface="+mn-ea"/>
                <a:cs typeface="+mn-cs"/>
              </a:rPr>
              <a:t>can be written as</a:t>
            </a: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FF0000"/>
                </a:solidFill>
                <a:effectLst/>
                <a:uLnTx/>
                <a:uFillTx/>
                <a:latin typeface="+mn-lt"/>
                <a:ea typeface="+mn-ea"/>
                <a:cs typeface="+mn-cs"/>
              </a:rPr>
              <a:t>// function expression using arrow function</a:t>
            </a: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FF0000"/>
                </a:solidFill>
                <a:effectLst/>
                <a:uLnTx/>
                <a:uFillTx/>
                <a:latin typeface="+mn-lt"/>
                <a:ea typeface="+mn-ea"/>
                <a:cs typeface="+mn-cs"/>
              </a:rPr>
              <a:t>let x = (x, y) =&gt; x * y;</a:t>
            </a: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let sum = (a, b) =&gt; {</a:t>
            </a: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let result = a + b;</a:t>
            </a: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return result;</a:t>
            </a: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b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b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let result1 = sum(5,7);</a:t>
            </a: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console.log(result1); // 12</a:t>
            </a: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IN" sz="20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838200" y="365125"/>
            <a:ext cx="10515600" cy="454025"/>
          </a:xfrm>
          <a:ln/>
        </p:spPr>
        <p:txBody>
          <a:bodyPr vert="horz" wrap="square" lIns="91440" tIns="45720" rIns="91440" bIns="45720" anchor="ctr" anchorCtr="0"/>
          <a:p>
            <a:pPr algn="ctr" eaLnBrk="1" hangingPunct="1">
              <a:buNone/>
            </a:pPr>
            <a:r>
              <a:rPr lang="en-IN" altLang="x-none" sz="2000" b="1" dirty="0">
                <a:solidFill>
                  <a:srgbClr val="25265E"/>
                </a:solidFill>
                <a:latin typeface="euclid_circular_a"/>
              </a:rPr>
              <a:t>JavaScript ES6 Classes</a:t>
            </a:r>
            <a:br>
              <a:rPr lang="en-IN" altLang="x-none" sz="2000" b="1" dirty="0">
                <a:solidFill>
                  <a:srgbClr val="25265E"/>
                </a:solidFill>
                <a:latin typeface="euclid_circular_a"/>
              </a:rPr>
            </a:br>
            <a:endParaRPr lang="en-IN" altLang="x-none" sz="2000" dirty="0"/>
          </a:p>
        </p:txBody>
      </p:sp>
      <p:sp>
        <p:nvSpPr>
          <p:cNvPr id="3" name="Content Placeholder 2"/>
          <p:cNvSpPr>
            <a:spLocks noGrp="1"/>
          </p:cNvSpPr>
          <p:nvPr>
            <p:ph idx="1"/>
          </p:nvPr>
        </p:nvSpPr>
        <p:spPr>
          <a:xfrm>
            <a:off x="204788" y="819150"/>
            <a:ext cx="11614150" cy="5357813"/>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euclid_circular_a"/>
                <a:ea typeface="+mn-ea"/>
                <a:cs typeface="+mn-cs"/>
              </a:rPr>
              <a:t>JavaScript class is used to create an object. Class is similar to a </a:t>
            </a:r>
            <a:r>
              <a:rPr kumimoji="0" lang="en-US" sz="2800" b="0" i="0" u="none" strike="noStrike" kern="1200" cap="none" spc="0" normalizeH="0" baseline="0" noProof="0" dirty="0">
                <a:ln>
                  <a:noFill/>
                </a:ln>
                <a:solidFill>
                  <a:srgbClr val="0556F3"/>
                </a:solidFill>
                <a:effectLst/>
                <a:uLnTx/>
                <a:uFillTx/>
                <a:latin typeface="euclid_circular_a"/>
                <a:ea typeface="+mn-ea"/>
                <a:cs typeface="+mn-cs"/>
                <a:hlinkClick r:id="rId1"/>
              </a:rPr>
              <a:t>constructor function</a:t>
            </a:r>
            <a:r>
              <a:rPr kumimoji="0" lang="en-US" sz="2800" b="0" i="0" u="none" strike="noStrike" kern="1200" cap="none" spc="0" normalizeH="0" baseline="0" noProof="0" dirty="0">
                <a:ln>
                  <a:noFill/>
                </a:ln>
                <a:solidFill>
                  <a:schemeClr val="tx1"/>
                </a:solidFill>
                <a:effectLst/>
                <a:uLnTx/>
                <a:uFillTx/>
                <a:latin typeface="euclid_circular_a"/>
                <a:ea typeface="+mn-ea"/>
                <a:cs typeface="+mn-cs"/>
              </a:rPr>
              <a:t>.</a:t>
            </a:r>
            <a:endParaRPr kumimoji="0" lang="en-US" sz="2800" b="0" i="0" u="none" strike="noStrike" kern="1200" cap="none" spc="0" normalizeH="0" baseline="0" noProof="0" dirty="0">
              <a:ln>
                <a:noFill/>
              </a:ln>
              <a:solidFill>
                <a:schemeClr val="tx1"/>
              </a:solidFill>
              <a:effectLst/>
              <a:uLnTx/>
              <a:uFillTx/>
              <a:latin typeface="euclid_circular_a"/>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class Person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constructor(name)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this.name = name;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Keyword class is used to create a class. The </a:t>
            </a:r>
            <a:r>
              <a:rPr kumimoji="0" lang="en-US" sz="2800" b="0" i="0" u="none" strike="noStrike" kern="1200" cap="none" spc="0" normalizeH="0" baseline="0" noProof="0" dirty="0">
                <a:ln>
                  <a:noFill/>
                </a:ln>
                <a:solidFill>
                  <a:srgbClr val="FF0000"/>
                </a:solidFill>
                <a:effectLst/>
                <a:uLnTx/>
                <a:uFillTx/>
                <a:latin typeface="+mn-lt"/>
                <a:ea typeface="+mn-ea"/>
                <a:cs typeface="+mn-cs"/>
              </a:rPr>
              <a:t>properties</a:t>
            </a:r>
            <a:r>
              <a:rPr kumimoji="0" lang="en-US" sz="2800" b="0" i="0" u="none" strike="noStrike" kern="1200" cap="none" spc="0" normalizeH="0" baseline="0" noProof="0" dirty="0">
                <a:ln>
                  <a:noFill/>
                </a:ln>
                <a:solidFill>
                  <a:schemeClr val="tx1"/>
                </a:solidFill>
                <a:effectLst/>
                <a:uLnTx/>
                <a:uFillTx/>
                <a:latin typeface="+mn-lt"/>
                <a:ea typeface="+mn-ea"/>
                <a:cs typeface="+mn-cs"/>
              </a:rPr>
              <a:t> are assigned in a </a:t>
            </a:r>
            <a:r>
              <a:rPr kumimoji="0" lang="en-US" sz="2800" b="0" i="0" u="none" strike="noStrike" kern="1200" cap="none" spc="0" normalizeH="0" baseline="0" noProof="0" dirty="0">
                <a:ln>
                  <a:noFill/>
                </a:ln>
                <a:solidFill>
                  <a:srgbClr val="FF0000"/>
                </a:solidFill>
                <a:effectLst/>
                <a:uLnTx/>
                <a:uFillTx/>
                <a:latin typeface="+mn-lt"/>
                <a:ea typeface="+mn-ea"/>
                <a:cs typeface="+mn-cs"/>
              </a:rPr>
              <a:t>constructor</a:t>
            </a:r>
            <a:r>
              <a:rPr kumimoji="0" lang="en-US" sz="2800" b="0" i="0" u="none" strike="noStrike" kern="1200" cap="none" spc="0" normalizeH="0" baseline="0" noProof="0" dirty="0">
                <a:ln>
                  <a:noFill/>
                </a:ln>
                <a:solidFill>
                  <a:schemeClr val="tx1"/>
                </a:solidFill>
                <a:effectLst/>
                <a:uLnTx/>
                <a:uFillTx/>
                <a:latin typeface="+mn-lt"/>
                <a:ea typeface="+mn-ea"/>
                <a:cs typeface="+mn-cs"/>
              </a:rPr>
              <a:t> function.</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77838"/>
            <a:ext cx="10515600" cy="5699125"/>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Now you can create an object. For example,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class Person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constructor(name)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this.name = name;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const person1 = new Person('John');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console.log(person1.name); // John</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14246</Words>
  <Application>WPS Presentation</Application>
  <PresentationFormat>Widescreen</PresentationFormat>
  <Paragraphs>415</Paragraphs>
  <Slides>39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39</vt:i4>
      </vt:variant>
    </vt:vector>
  </HeadingPairs>
  <TitlesOfParts>
    <vt:vector size="60" baseType="lpstr">
      <vt:lpstr>Arial</vt:lpstr>
      <vt:lpstr>SimSun</vt:lpstr>
      <vt:lpstr>Wingdings</vt:lpstr>
      <vt:lpstr>Calibri</vt:lpstr>
      <vt:lpstr>Calibri Light</vt:lpstr>
      <vt:lpstr>euclid_circular_a</vt:lpstr>
      <vt:lpstr>Segoe Print</vt:lpstr>
      <vt:lpstr>Consolas</vt:lpstr>
      <vt:lpstr>source-serif-pro</vt:lpstr>
      <vt:lpstr>var(--vscode-repl-font-family)</vt:lpstr>
      <vt:lpstr>Merriweather</vt:lpstr>
      <vt:lpstr>Inter</vt:lpstr>
      <vt:lpstr>pingfang SC</vt:lpstr>
      <vt:lpstr>inter-regular</vt:lpstr>
      <vt:lpstr>-apple-system</vt:lpstr>
      <vt:lpstr>Lato</vt:lpstr>
      <vt:lpstr>erdana</vt:lpstr>
      <vt:lpstr>inter-bold</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ES6 Generators</dc:title>
  <dc:creator>Mr. V. Dattatreya</dc:creator>
  <cp:lastModifiedBy>Sadana</cp:lastModifiedBy>
  <cp:revision>57</cp:revision>
  <dcterms:created xsi:type="dcterms:W3CDTF">2022-03-22T08:49:58Z</dcterms:created>
  <dcterms:modified xsi:type="dcterms:W3CDTF">2024-02-13T04:03:43Z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D445DF1D75254C399DFF98E97BA0FEB6_12</vt:lpwstr>
  </property>
  <property fmtid="{D5CDD505-2E9C-101B-9397-08002B2CF9AE}" pid="3" name="KSOProductBuildVer">
    <vt:lpwstr>2057-12.2.0.13431</vt:lpwstr>
  </property>
</Properties>
</file>