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52"/>
            <a:ext cx="9144000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2387" y="0"/>
            <a:ext cx="4741612" cy="5993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094474" cy="10208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-1126" y="51434"/>
            <a:ext cx="9146269" cy="90385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75688" y="1143000"/>
            <a:ext cx="6629400" cy="8412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52"/>
            <a:ext cx="9144000" cy="102616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02387" y="0"/>
            <a:ext cx="4741612" cy="5993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094474" cy="102082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-1126" y="51434"/>
            <a:ext cx="9146269" cy="9038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614553"/>
            <a:ext cx="3581400" cy="619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 u="heavy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9" y="1568018"/>
            <a:ext cx="8986520" cy="2458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TR/xhtml1/DTD/xhtml1-transitional.dtd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2953" y="2287041"/>
            <a:ext cx="5801360" cy="13487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434"/>
              </a:spcBef>
            </a:pPr>
            <a:r>
              <a:rPr sz="2800" b="1" u="none" spc="-5" dirty="0">
                <a:solidFill>
                  <a:srgbClr val="FFFFFF"/>
                </a:solidFill>
                <a:latin typeface="Constantia"/>
                <a:cs typeface="Constantia"/>
              </a:rPr>
              <a:t>CSS</a:t>
            </a:r>
            <a:r>
              <a:rPr sz="2800" b="1" u="none" spc="-4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u="none" spc="-5" dirty="0">
                <a:solidFill>
                  <a:srgbClr val="FFFFFF"/>
                </a:solidFill>
                <a:latin typeface="Constantia"/>
                <a:cs typeface="Constantia"/>
              </a:rPr>
              <a:t>stands</a:t>
            </a:r>
            <a:r>
              <a:rPr sz="2800" u="none" spc="-5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u="none" spc="-15" dirty="0">
                <a:solidFill>
                  <a:srgbClr val="FFFFFF"/>
                </a:solidFill>
                <a:latin typeface="Constantia"/>
                <a:cs typeface="Constantia"/>
              </a:rPr>
              <a:t>for</a:t>
            </a:r>
            <a:r>
              <a:rPr sz="2800" u="none" spc="-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1" u="none" spc="-5" dirty="0">
                <a:solidFill>
                  <a:srgbClr val="FFFFFF"/>
                </a:solidFill>
                <a:latin typeface="Constantia"/>
                <a:cs typeface="Constantia"/>
              </a:rPr>
              <a:t>C</a:t>
            </a:r>
            <a:r>
              <a:rPr sz="2800" u="none" spc="-5" dirty="0">
                <a:solidFill>
                  <a:srgbClr val="FFFFFF"/>
                </a:solidFill>
                <a:latin typeface="Constantia"/>
                <a:cs typeface="Constantia"/>
              </a:rPr>
              <a:t>ascading</a:t>
            </a:r>
            <a:r>
              <a:rPr sz="2800" u="none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1" u="none" spc="-10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800" u="none" spc="-10" dirty="0">
                <a:solidFill>
                  <a:srgbClr val="FFFFFF"/>
                </a:solidFill>
                <a:latin typeface="Constantia"/>
                <a:cs typeface="Constantia"/>
              </a:rPr>
              <a:t>tyle</a:t>
            </a:r>
            <a:r>
              <a:rPr sz="2800" u="none" spc="-60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b="1" u="none" spc="-5" dirty="0">
                <a:solidFill>
                  <a:srgbClr val="FFFFFF"/>
                </a:solidFill>
                <a:latin typeface="Constantia"/>
                <a:cs typeface="Constantia"/>
              </a:rPr>
              <a:t>S</a:t>
            </a:r>
            <a:r>
              <a:rPr sz="2800" u="none" spc="-5" dirty="0">
                <a:solidFill>
                  <a:srgbClr val="FFFFFF"/>
                </a:solidFill>
                <a:latin typeface="Constantia"/>
                <a:cs typeface="Constantia"/>
              </a:rPr>
              <a:t>heets </a:t>
            </a:r>
            <a:r>
              <a:rPr sz="2800" u="none" spc="-68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u="none" spc="-10" dirty="0">
                <a:solidFill>
                  <a:srgbClr val="FFFFFF"/>
                </a:solidFill>
                <a:latin typeface="Constantia"/>
                <a:cs typeface="Constantia"/>
              </a:rPr>
              <a:t>Styles </a:t>
            </a:r>
            <a:r>
              <a:rPr sz="2800" u="none" spc="5" dirty="0">
                <a:solidFill>
                  <a:srgbClr val="FFFFFF"/>
                </a:solidFill>
                <a:latin typeface="Constantia"/>
                <a:cs typeface="Constantia"/>
              </a:rPr>
              <a:t>define </a:t>
            </a:r>
            <a:r>
              <a:rPr sz="2800" b="1" u="none" spc="-30" dirty="0">
                <a:solidFill>
                  <a:srgbClr val="FFFFFF"/>
                </a:solidFill>
                <a:latin typeface="Constantia"/>
                <a:cs typeface="Constantia"/>
              </a:rPr>
              <a:t>how </a:t>
            </a:r>
            <a:r>
              <a:rPr sz="2800" b="1" u="none" spc="-25" dirty="0">
                <a:solidFill>
                  <a:srgbClr val="FFFFFF"/>
                </a:solidFill>
                <a:latin typeface="Constantia"/>
                <a:cs typeface="Constantia"/>
              </a:rPr>
              <a:t>to </a:t>
            </a:r>
            <a:r>
              <a:rPr sz="2800" b="1" u="none" spc="-20" dirty="0">
                <a:solidFill>
                  <a:srgbClr val="FFFFFF"/>
                </a:solidFill>
                <a:latin typeface="Constantia"/>
                <a:cs typeface="Constantia"/>
              </a:rPr>
              <a:t>display </a:t>
            </a:r>
            <a:r>
              <a:rPr sz="2800" u="none" spc="-5" dirty="0">
                <a:solidFill>
                  <a:srgbClr val="FFFFFF"/>
                </a:solidFill>
                <a:latin typeface="Constantia"/>
                <a:cs typeface="Constantia"/>
              </a:rPr>
              <a:t>HTML </a:t>
            </a:r>
            <a:r>
              <a:rPr sz="2800" u="none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800" u="none" spc="-5" dirty="0">
                <a:solidFill>
                  <a:srgbClr val="FFFFFF"/>
                </a:solidFill>
                <a:latin typeface="Constantia"/>
                <a:cs typeface="Constantia"/>
              </a:rPr>
              <a:t>elements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2"/>
              <a:ext cx="9144000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2387" y="0"/>
              <a:ext cx="4741612" cy="5993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4474" cy="10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26" y="51434"/>
              <a:ext cx="9146269" cy="9038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1912365"/>
            <a:ext cx="7076440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Internal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Sheet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50">
              <a:latin typeface="Constantia"/>
              <a:cs typeface="Constantia"/>
            </a:endParaRPr>
          </a:p>
          <a:p>
            <a:pPr marL="285115" marR="256540" indent="-273050">
              <a:lnSpc>
                <a:spcPts val="2600"/>
              </a:lnSpc>
            </a:pPr>
            <a:r>
              <a:rPr sz="2400" spc="-5" dirty="0">
                <a:latin typeface="Constantia"/>
                <a:cs typeface="Constantia"/>
              </a:rPr>
              <a:t>An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internal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style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sheet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when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single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document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unique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style.</a:t>
            </a:r>
            <a:endParaRPr sz="2400">
              <a:latin typeface="Constantia"/>
              <a:cs typeface="Constantia"/>
            </a:endParaRPr>
          </a:p>
          <a:p>
            <a:pPr marL="315595">
              <a:lnSpc>
                <a:spcPts val="2735"/>
              </a:lnSpc>
              <a:spcBef>
                <a:spcPts val="245"/>
              </a:spcBef>
            </a:pPr>
            <a:r>
              <a:rPr sz="2400" dirty="0">
                <a:latin typeface="Constantia"/>
                <a:cs typeface="Constantia"/>
              </a:rPr>
              <a:t>&lt;head&gt;</a:t>
            </a:r>
            <a:endParaRPr sz="2400">
              <a:latin typeface="Constantia"/>
              <a:cs typeface="Constantia"/>
            </a:endParaRPr>
          </a:p>
          <a:p>
            <a:pPr marL="285115" marR="3801110">
              <a:lnSpc>
                <a:spcPts val="2590"/>
              </a:lnSpc>
              <a:spcBef>
                <a:spcPts val="185"/>
              </a:spcBef>
            </a:pPr>
            <a:r>
              <a:rPr sz="2400" dirty="0">
                <a:latin typeface="Constantia"/>
                <a:cs typeface="Constantia"/>
              </a:rPr>
              <a:t>&lt;st</a:t>
            </a:r>
            <a:r>
              <a:rPr sz="2400" spc="-30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type="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ext/css"&gt;  hr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{color:red;}</a:t>
            </a:r>
            <a:endParaRPr sz="2400">
              <a:latin typeface="Constantia"/>
              <a:cs typeface="Constantia"/>
            </a:endParaRPr>
          </a:p>
          <a:p>
            <a:pPr marL="285115">
              <a:lnSpc>
                <a:spcPts val="2415"/>
              </a:lnSpc>
            </a:pP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{margin-left:20px;}</a:t>
            </a:r>
            <a:endParaRPr sz="2400">
              <a:latin typeface="Constantia"/>
              <a:cs typeface="Constantia"/>
            </a:endParaRPr>
          </a:p>
          <a:p>
            <a:pPr marL="285115">
              <a:lnSpc>
                <a:spcPts val="2590"/>
              </a:lnSpc>
            </a:pPr>
            <a:r>
              <a:rPr sz="2400" spc="-15" dirty="0">
                <a:latin typeface="Constantia"/>
                <a:cs typeface="Constantia"/>
              </a:rPr>
              <a:t>body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{background-image:url("images/back40.gif");}</a:t>
            </a:r>
            <a:endParaRPr sz="2400">
              <a:latin typeface="Constantia"/>
              <a:cs typeface="Constantia"/>
            </a:endParaRPr>
          </a:p>
          <a:p>
            <a:pPr marL="285115">
              <a:lnSpc>
                <a:spcPts val="2595"/>
              </a:lnSpc>
            </a:pPr>
            <a:r>
              <a:rPr sz="2400" spc="-5" dirty="0">
                <a:latin typeface="Constantia"/>
                <a:cs typeface="Constantia"/>
              </a:rPr>
              <a:t>&lt;/style&gt;</a:t>
            </a:r>
            <a:endParaRPr sz="2400">
              <a:latin typeface="Constantia"/>
              <a:cs typeface="Constantia"/>
            </a:endParaRPr>
          </a:p>
          <a:p>
            <a:pPr marL="285115">
              <a:lnSpc>
                <a:spcPts val="2735"/>
              </a:lnSpc>
            </a:pPr>
            <a:r>
              <a:rPr sz="2400" spc="-5" dirty="0">
                <a:latin typeface="Constantia"/>
                <a:cs typeface="Constantia"/>
              </a:rPr>
              <a:t>&lt;/head&gt;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00076"/>
            <a:ext cx="179958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Inline</a:t>
            </a:r>
            <a:r>
              <a:rPr sz="2400" b="1" u="heavy" spc="-14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36422"/>
            <a:ext cx="8345170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nstantia"/>
                <a:cs typeface="Constantia"/>
              </a:rPr>
              <a:t>&lt;p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style="color:red;margin-left:20px"&gt;This</a:t>
            </a:r>
            <a:r>
              <a:rPr sz="1600" spc="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paragraph.&lt;/p&gt;</a:t>
            </a: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600" spc="-15" dirty="0">
                <a:latin typeface="Constantia"/>
                <a:cs typeface="Constantia"/>
              </a:rPr>
              <a:t>Multiple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Sheets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ts val="1730"/>
              </a:lnSpc>
            </a:pPr>
            <a:r>
              <a:rPr sz="1600" spc="-5" dirty="0">
                <a:latin typeface="Constantia"/>
                <a:cs typeface="Constantia"/>
              </a:rPr>
              <a:t>If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some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properties</a:t>
            </a:r>
            <a:r>
              <a:rPr sz="1600" spc="-25" dirty="0">
                <a:latin typeface="Constantia"/>
                <a:cs typeface="Constantia"/>
              </a:rPr>
              <a:t> have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been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set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for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same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selector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in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different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sheets,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values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will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be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10" dirty="0">
                <a:latin typeface="Constantia"/>
                <a:cs typeface="Constantia"/>
              </a:rPr>
              <a:t>inherited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from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more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specific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sheet.</a:t>
            </a:r>
            <a:endParaRPr sz="1600">
              <a:latin typeface="Constantia"/>
              <a:cs typeface="Constantia"/>
            </a:endParaRPr>
          </a:p>
          <a:p>
            <a:pPr marL="12700" marR="1784350">
              <a:lnSpc>
                <a:spcPct val="100000"/>
              </a:lnSpc>
            </a:pPr>
            <a:r>
              <a:rPr sz="1600" spc="-25" dirty="0">
                <a:latin typeface="Constantia"/>
                <a:cs typeface="Constantia"/>
              </a:rPr>
              <a:t>For</a:t>
            </a:r>
            <a:r>
              <a:rPr sz="1600" spc="-1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example,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has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these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properties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for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h3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selector: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h3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345"/>
              </a:lnSpc>
            </a:pPr>
            <a:r>
              <a:rPr sz="1600" spc="-5" dirty="0">
                <a:latin typeface="Constantia"/>
                <a:cs typeface="Constantia"/>
              </a:rPr>
              <a:t>{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10" dirty="0">
                <a:latin typeface="Constantia"/>
                <a:cs typeface="Constantia"/>
              </a:rPr>
              <a:t>color:red;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latin typeface="Constantia"/>
                <a:cs typeface="Constantia"/>
              </a:rPr>
              <a:t>text-align:left;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latin typeface="Constantia"/>
                <a:cs typeface="Constantia"/>
              </a:rPr>
              <a:t>font-size:8pt;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5" dirty="0">
                <a:latin typeface="Constantia"/>
                <a:cs typeface="Constantia"/>
              </a:rPr>
              <a:t>}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nstantia"/>
                <a:cs typeface="Constantia"/>
              </a:rPr>
              <a:t>And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internal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has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these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properties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for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h3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selector: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ts val="1730"/>
              </a:lnSpc>
            </a:pPr>
            <a:r>
              <a:rPr sz="1600" spc="-10" dirty="0">
                <a:latin typeface="Constantia"/>
                <a:cs typeface="Constantia"/>
              </a:rPr>
              <a:t>h3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latin typeface="Constantia"/>
                <a:cs typeface="Constantia"/>
              </a:rPr>
              <a:t>{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540"/>
              </a:lnSpc>
            </a:pPr>
            <a:r>
              <a:rPr sz="1600" spc="-5" dirty="0">
                <a:latin typeface="Constantia"/>
                <a:cs typeface="Constantia"/>
              </a:rPr>
              <a:t>text-align:right;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540"/>
              </a:lnSpc>
            </a:pPr>
            <a:r>
              <a:rPr sz="1600" spc="-5" dirty="0">
                <a:latin typeface="Constantia"/>
                <a:cs typeface="Constantia"/>
              </a:rPr>
              <a:t>font-size:20pt;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5" dirty="0">
                <a:latin typeface="Constantia"/>
                <a:cs typeface="Constantia"/>
              </a:rPr>
              <a:t>}</a:t>
            </a:r>
            <a:endParaRPr sz="1600">
              <a:latin typeface="Constantia"/>
              <a:cs typeface="Constantia"/>
            </a:endParaRPr>
          </a:p>
          <a:p>
            <a:pPr marL="285115" marR="5080" indent="-273050">
              <a:lnSpc>
                <a:spcPts val="1540"/>
              </a:lnSpc>
              <a:spcBef>
                <a:spcPts val="370"/>
              </a:spcBef>
            </a:pPr>
            <a:r>
              <a:rPr sz="1600" spc="-5" dirty="0">
                <a:latin typeface="Constantia"/>
                <a:cs typeface="Constantia"/>
              </a:rPr>
              <a:t>If</a:t>
            </a:r>
            <a:r>
              <a:rPr sz="1600" spc="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page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with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internal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also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links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to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properties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for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h3 </a:t>
            </a:r>
            <a:r>
              <a:rPr sz="1600" spc="-3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will</a:t>
            </a:r>
            <a:r>
              <a:rPr sz="1600" spc="-10" dirty="0">
                <a:latin typeface="Constantia"/>
                <a:cs typeface="Constantia"/>
              </a:rPr>
              <a:t> be:</a:t>
            </a:r>
            <a:endParaRPr sz="1600">
              <a:latin typeface="Constantia"/>
              <a:cs typeface="Constantia"/>
            </a:endParaRPr>
          </a:p>
          <a:p>
            <a:pPr marL="12700">
              <a:lnSpc>
                <a:spcPts val="1730"/>
              </a:lnSpc>
              <a:spcBef>
                <a:spcPts val="5"/>
              </a:spcBef>
            </a:pPr>
            <a:r>
              <a:rPr sz="1600" spc="-10" dirty="0">
                <a:latin typeface="Constantia"/>
                <a:cs typeface="Constantia"/>
              </a:rPr>
              <a:t>color:red;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latin typeface="Constantia"/>
                <a:cs typeface="Constantia"/>
              </a:rPr>
              <a:t>text-align:right;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5" dirty="0">
                <a:latin typeface="Constantia"/>
                <a:cs typeface="Constantia"/>
              </a:rPr>
              <a:t>font-size:20pt;</a:t>
            </a:r>
            <a:endParaRPr sz="1600">
              <a:latin typeface="Constantia"/>
              <a:cs typeface="Constantia"/>
            </a:endParaRPr>
          </a:p>
          <a:p>
            <a:pPr marL="285115" marR="186055" indent="-273050">
              <a:lnSpc>
                <a:spcPct val="80000"/>
              </a:lnSpc>
              <a:spcBef>
                <a:spcPts val="385"/>
              </a:spcBef>
            </a:pP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color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inherited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from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text-alignment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font-size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is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replaced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by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internal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sheet.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517601"/>
            <a:ext cx="4362450" cy="5840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800" spc="-40" dirty="0">
                <a:latin typeface="Constantia"/>
                <a:cs typeface="Constantia"/>
              </a:rPr>
              <a:t>M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2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15" dirty="0">
                <a:latin typeface="Constantia"/>
                <a:cs typeface="Constantia"/>
              </a:rPr>
              <a:t>x</a:t>
            </a:r>
            <a:r>
              <a:rPr sz="1800" dirty="0">
                <a:latin typeface="Constantia"/>
                <a:cs typeface="Constantia"/>
              </a:rPr>
              <a:t>amp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es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Segoe UI Symbol"/>
              <a:buChar char="⚫"/>
            </a:pPr>
            <a:endParaRPr sz="2100">
              <a:latin typeface="Constantia"/>
              <a:cs typeface="Constantia"/>
            </a:endParaRPr>
          </a:p>
          <a:p>
            <a:pPr marL="286385" marR="644525" indent="-274320">
              <a:lnSpc>
                <a:spcPct val="8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800" dirty="0">
                <a:latin typeface="Constantia"/>
                <a:cs typeface="Constantia"/>
              </a:rPr>
              <a:t>bo</a:t>
            </a:r>
            <a:r>
              <a:rPr sz="1800" spc="-15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{</a:t>
            </a:r>
            <a:r>
              <a:rPr sz="1800" spc="5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ack</a:t>
            </a:r>
            <a:r>
              <a:rPr sz="1800" spc="-10" dirty="0">
                <a:latin typeface="Constantia"/>
                <a:cs typeface="Constantia"/>
              </a:rPr>
              <a:t>g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" dirty="0">
                <a:latin typeface="Constantia"/>
                <a:cs typeface="Constantia"/>
              </a:rPr>
              <a:t>und</a:t>
            </a:r>
            <a:r>
              <a:rPr sz="1800" dirty="0">
                <a:latin typeface="Constantia"/>
                <a:cs typeface="Constantia"/>
              </a:rPr>
              <a:t>-</a:t>
            </a:r>
            <a:r>
              <a:rPr sz="1800" spc="-40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ol</a:t>
            </a:r>
            <a:r>
              <a:rPr sz="1800" spc="-5" dirty="0">
                <a:latin typeface="Constantia"/>
                <a:cs typeface="Constantia"/>
              </a:rPr>
              <a:t>o</a:t>
            </a:r>
            <a:r>
              <a:rPr sz="1800" dirty="0">
                <a:latin typeface="Constantia"/>
                <a:cs typeface="Constantia"/>
              </a:rPr>
              <a:t>r:#b0c</a:t>
            </a:r>
            <a:r>
              <a:rPr sz="1800" spc="5" dirty="0">
                <a:latin typeface="Constantia"/>
                <a:cs typeface="Constantia"/>
              </a:rPr>
              <a:t>4</a:t>
            </a:r>
            <a:r>
              <a:rPr sz="1800" spc="-5" dirty="0">
                <a:latin typeface="Constantia"/>
                <a:cs typeface="Constantia"/>
              </a:rPr>
              <a:t>de;}  </a:t>
            </a:r>
            <a:r>
              <a:rPr sz="1800" dirty="0">
                <a:latin typeface="Constantia"/>
                <a:cs typeface="Constantia"/>
              </a:rPr>
              <a:t>h1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{background-color:#6495ed;}</a:t>
            </a:r>
            <a:endParaRPr sz="1800">
              <a:latin typeface="Constantia"/>
              <a:cs typeface="Constantia"/>
            </a:endParaRPr>
          </a:p>
          <a:p>
            <a:pPr marL="286385">
              <a:lnSpc>
                <a:spcPts val="1515"/>
              </a:lnSpc>
            </a:pPr>
            <a:r>
              <a:rPr sz="1800" dirty="0">
                <a:latin typeface="Constantia"/>
                <a:cs typeface="Constantia"/>
              </a:rPr>
              <a:t>p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{background-color:#e0ffff;}</a:t>
            </a:r>
            <a:endParaRPr sz="1800">
              <a:latin typeface="Constantia"/>
              <a:cs typeface="Constantia"/>
            </a:endParaRPr>
          </a:p>
          <a:p>
            <a:pPr marL="286385">
              <a:lnSpc>
                <a:spcPts val="1945"/>
              </a:lnSpc>
            </a:pPr>
            <a:r>
              <a:rPr sz="1800" spc="-10" dirty="0">
                <a:latin typeface="Constantia"/>
                <a:cs typeface="Constantia"/>
              </a:rPr>
              <a:t>div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{background-color:#b0c4de;}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nstantia"/>
              <a:cs typeface="Constantia"/>
            </a:endParaRPr>
          </a:p>
          <a:p>
            <a:pPr marL="287020" indent="-27432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800" dirty="0">
                <a:latin typeface="Constantia"/>
                <a:cs typeface="Constantia"/>
              </a:rPr>
              <a:t>bo</a:t>
            </a:r>
            <a:r>
              <a:rPr sz="1800" spc="-15" dirty="0">
                <a:latin typeface="Constantia"/>
                <a:cs typeface="Constantia"/>
              </a:rPr>
              <a:t>d</a:t>
            </a:r>
            <a:r>
              <a:rPr sz="1800" dirty="0">
                <a:latin typeface="Constantia"/>
                <a:cs typeface="Constantia"/>
              </a:rPr>
              <a:t>y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{</a:t>
            </a:r>
            <a:r>
              <a:rPr sz="1800" spc="5" dirty="0">
                <a:latin typeface="Constantia"/>
                <a:cs typeface="Constantia"/>
              </a:rPr>
              <a:t>b</a:t>
            </a:r>
            <a:r>
              <a:rPr sz="1800" dirty="0">
                <a:latin typeface="Constantia"/>
                <a:cs typeface="Constantia"/>
              </a:rPr>
              <a:t>ack</a:t>
            </a:r>
            <a:r>
              <a:rPr sz="1800" spc="-10" dirty="0">
                <a:latin typeface="Constantia"/>
                <a:cs typeface="Constantia"/>
              </a:rPr>
              <a:t>g</a:t>
            </a:r>
            <a:r>
              <a:rPr sz="1800" spc="-2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o</a:t>
            </a:r>
            <a:r>
              <a:rPr sz="1800" spc="-5" dirty="0">
                <a:latin typeface="Constantia"/>
                <a:cs typeface="Constantia"/>
              </a:rPr>
              <a:t>und</a:t>
            </a:r>
            <a:r>
              <a:rPr sz="1800" dirty="0">
                <a:latin typeface="Constantia"/>
                <a:cs typeface="Constantia"/>
              </a:rPr>
              <a:t>-</a:t>
            </a:r>
            <a:r>
              <a:rPr sz="1800" spc="-5" dirty="0">
                <a:latin typeface="Constantia"/>
                <a:cs typeface="Constantia"/>
              </a:rPr>
              <a:t>ima</a:t>
            </a:r>
            <a:r>
              <a:rPr sz="1800" spc="-55" dirty="0">
                <a:latin typeface="Constantia"/>
                <a:cs typeface="Constantia"/>
              </a:rPr>
              <a:t>g</a:t>
            </a:r>
            <a:r>
              <a:rPr sz="1800" dirty="0">
                <a:latin typeface="Constantia"/>
                <a:cs typeface="Constantia"/>
              </a:rPr>
              <a:t>e:</a:t>
            </a:r>
            <a:r>
              <a:rPr sz="1800" spc="-10" dirty="0">
                <a:latin typeface="Constantia"/>
                <a:cs typeface="Constantia"/>
              </a:rPr>
              <a:t>u</a:t>
            </a:r>
            <a:r>
              <a:rPr sz="1800" spc="-5" dirty="0">
                <a:latin typeface="Constantia"/>
                <a:cs typeface="Constantia"/>
              </a:rPr>
              <a:t>r</a:t>
            </a:r>
            <a:r>
              <a:rPr sz="1800" spc="-10" dirty="0">
                <a:latin typeface="Constantia"/>
                <a:cs typeface="Constantia"/>
              </a:rPr>
              <a:t>l</a:t>
            </a:r>
            <a:r>
              <a:rPr sz="1800" dirty="0">
                <a:latin typeface="Constantia"/>
                <a:cs typeface="Constantia"/>
              </a:rPr>
              <a:t>('pape</a:t>
            </a:r>
            <a:r>
              <a:rPr sz="1800" spc="-150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.</a:t>
            </a:r>
            <a:r>
              <a:rPr sz="1800" spc="-10" dirty="0">
                <a:latin typeface="Constantia"/>
                <a:cs typeface="Constantia"/>
              </a:rPr>
              <a:t>g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5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');}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1750">
              <a:latin typeface="Constantia"/>
              <a:cs typeface="Constantia"/>
            </a:endParaRPr>
          </a:p>
          <a:p>
            <a:pPr marL="287020" indent="-274320">
              <a:lnSpc>
                <a:spcPts val="1945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1800" spc="-5" dirty="0">
                <a:latin typeface="Constantia"/>
                <a:cs typeface="Constantia"/>
              </a:rPr>
              <a:t>body</a:t>
            </a:r>
            <a:endParaRPr sz="1800">
              <a:latin typeface="Constantia"/>
              <a:cs typeface="Constantia"/>
            </a:endParaRPr>
          </a:p>
          <a:p>
            <a:pPr marL="28638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286385" marR="184150">
              <a:lnSpc>
                <a:spcPct val="80000"/>
              </a:lnSpc>
              <a:spcBef>
                <a:spcPts val="215"/>
              </a:spcBef>
            </a:pPr>
            <a:r>
              <a:rPr sz="1800" spc="-10" dirty="0">
                <a:latin typeface="Constantia"/>
                <a:cs typeface="Constantia"/>
              </a:rPr>
              <a:t>background-image:url('gradient2.png');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background-repeat:repeat-x;</a:t>
            </a:r>
            <a:endParaRPr sz="1800">
              <a:latin typeface="Constantia"/>
              <a:cs typeface="Constantia"/>
            </a:endParaRPr>
          </a:p>
          <a:p>
            <a:pPr marL="28638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nstantia"/>
              <a:cs typeface="Constantia"/>
            </a:endParaRPr>
          </a:p>
          <a:p>
            <a:pPr marL="12700">
              <a:lnSpc>
                <a:spcPts val="1835"/>
              </a:lnSpc>
            </a:pPr>
            <a:r>
              <a:rPr sz="1700" spc="-635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1700">
              <a:latin typeface="Segoe UI Symbol"/>
              <a:cs typeface="Segoe UI Symbol"/>
            </a:endParaRPr>
          </a:p>
          <a:p>
            <a:pPr marL="399415">
              <a:lnSpc>
                <a:spcPts val="1739"/>
              </a:lnSpc>
            </a:pPr>
            <a:r>
              <a:rPr sz="1800" spc="-5" dirty="0">
                <a:latin typeface="Constantia"/>
                <a:cs typeface="Constantia"/>
              </a:rPr>
              <a:t>body</a:t>
            </a:r>
            <a:endParaRPr sz="1800">
              <a:latin typeface="Constantia"/>
              <a:cs typeface="Constantia"/>
            </a:endParaRPr>
          </a:p>
          <a:p>
            <a:pPr marL="28638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286385" marR="243840">
              <a:lnSpc>
                <a:spcPct val="80000"/>
              </a:lnSpc>
              <a:spcBef>
                <a:spcPts val="215"/>
              </a:spcBef>
            </a:pPr>
            <a:r>
              <a:rPr sz="1800" spc="-10" dirty="0">
                <a:latin typeface="Constantia"/>
                <a:cs typeface="Constantia"/>
              </a:rPr>
              <a:t>background-image:url('img_tree.png');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background-repeat:no-repeat;</a:t>
            </a:r>
            <a:endParaRPr sz="1800">
              <a:latin typeface="Constantia"/>
              <a:cs typeface="Constantia"/>
            </a:endParaRPr>
          </a:p>
          <a:p>
            <a:pPr marL="28638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spc="-635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170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0160"/>
            <a:ext cx="8602980" cy="395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b="1" spc="-15" dirty="0">
                <a:latin typeface="Constantia"/>
                <a:cs typeface="Constantia"/>
              </a:rPr>
              <a:t>body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800" b="1" spc="-5" dirty="0">
                <a:latin typeface="Constantia"/>
                <a:cs typeface="Constantia"/>
              </a:rPr>
              <a:t>{</a:t>
            </a:r>
            <a:endParaRPr sz="2800">
              <a:latin typeface="Constantia"/>
              <a:cs typeface="Constantia"/>
            </a:endParaRPr>
          </a:p>
          <a:p>
            <a:pPr marL="285115" marR="1810385">
              <a:lnSpc>
                <a:spcPct val="100000"/>
              </a:lnSpc>
            </a:pPr>
            <a:r>
              <a:rPr sz="2800" b="1" spc="-5" dirty="0">
                <a:latin typeface="Constantia"/>
                <a:cs typeface="Constantia"/>
              </a:rPr>
              <a:t>backg</a:t>
            </a:r>
            <a:r>
              <a:rPr sz="2800" b="1" spc="-50" dirty="0">
                <a:latin typeface="Constantia"/>
                <a:cs typeface="Constantia"/>
              </a:rPr>
              <a:t>r</a:t>
            </a:r>
            <a:r>
              <a:rPr sz="2800" b="1" spc="-5" dirty="0">
                <a:latin typeface="Constantia"/>
                <a:cs typeface="Constantia"/>
              </a:rPr>
              <a:t>ou</a:t>
            </a:r>
            <a:r>
              <a:rPr sz="2800" b="1" spc="-15" dirty="0">
                <a:latin typeface="Constantia"/>
                <a:cs typeface="Constantia"/>
              </a:rPr>
              <a:t>n</a:t>
            </a:r>
            <a:r>
              <a:rPr sz="2800" b="1" spc="-20" dirty="0">
                <a:latin typeface="Constantia"/>
                <a:cs typeface="Constantia"/>
              </a:rPr>
              <a:t>d</a:t>
            </a:r>
            <a:r>
              <a:rPr sz="2800" b="1" spc="-10" dirty="0">
                <a:latin typeface="Constantia"/>
                <a:cs typeface="Constantia"/>
              </a:rPr>
              <a:t>-</a:t>
            </a:r>
            <a:r>
              <a:rPr sz="2800" b="1" spc="-5" dirty="0">
                <a:latin typeface="Constantia"/>
                <a:cs typeface="Constantia"/>
              </a:rPr>
              <a:t>ima</a:t>
            </a:r>
            <a:r>
              <a:rPr sz="2800" b="1" spc="-80" dirty="0">
                <a:latin typeface="Constantia"/>
                <a:cs typeface="Constantia"/>
              </a:rPr>
              <a:t>g</a:t>
            </a:r>
            <a:r>
              <a:rPr sz="2800" b="1" spc="-5" dirty="0">
                <a:latin typeface="Constantia"/>
                <a:cs typeface="Constantia"/>
              </a:rPr>
              <a:t>e:u</a:t>
            </a:r>
            <a:r>
              <a:rPr sz="2800" b="1" spc="-30" dirty="0">
                <a:latin typeface="Constantia"/>
                <a:cs typeface="Constantia"/>
              </a:rPr>
              <a:t>r</a:t>
            </a:r>
            <a:r>
              <a:rPr sz="2800" b="1" spc="-10" dirty="0">
                <a:latin typeface="Constantia"/>
                <a:cs typeface="Constantia"/>
              </a:rPr>
              <a:t>l('img_t</a:t>
            </a:r>
            <a:r>
              <a:rPr sz="2800" b="1" spc="-50" dirty="0">
                <a:latin typeface="Constantia"/>
                <a:cs typeface="Constantia"/>
              </a:rPr>
              <a:t>r</a:t>
            </a:r>
            <a:r>
              <a:rPr sz="2800" b="1" spc="-5" dirty="0">
                <a:latin typeface="Constantia"/>
                <a:cs typeface="Constantia"/>
              </a:rPr>
              <a:t>e</a:t>
            </a:r>
            <a:r>
              <a:rPr sz="2800" b="1" spc="-15" dirty="0">
                <a:latin typeface="Constantia"/>
                <a:cs typeface="Constantia"/>
              </a:rPr>
              <a:t>e</a:t>
            </a:r>
            <a:r>
              <a:rPr sz="2800" b="1" spc="-10" dirty="0">
                <a:latin typeface="Constantia"/>
                <a:cs typeface="Constantia"/>
              </a:rPr>
              <a:t>.pn</a:t>
            </a:r>
            <a:r>
              <a:rPr sz="2800" b="1" dirty="0">
                <a:latin typeface="Constantia"/>
                <a:cs typeface="Constantia"/>
              </a:rPr>
              <a:t>g</a:t>
            </a:r>
            <a:r>
              <a:rPr sz="2800" b="1" spc="-10" dirty="0">
                <a:latin typeface="Constantia"/>
                <a:cs typeface="Constantia"/>
              </a:rPr>
              <a:t>');  background-repeat:no-repeat; </a:t>
            </a:r>
            <a:r>
              <a:rPr sz="2800" b="1" spc="-5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background-position:top</a:t>
            </a:r>
            <a:r>
              <a:rPr sz="2800" b="1" spc="-70" dirty="0">
                <a:latin typeface="Constantia"/>
                <a:cs typeface="Constantia"/>
              </a:rPr>
              <a:t> </a:t>
            </a:r>
            <a:r>
              <a:rPr sz="2800" b="1" spc="-15" dirty="0">
                <a:latin typeface="Constantia"/>
                <a:cs typeface="Constantia"/>
              </a:rPr>
              <a:t>right;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800" b="1" spc="-5" dirty="0"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  <a:p>
            <a:pPr marL="368935">
              <a:lnSpc>
                <a:spcPct val="100000"/>
              </a:lnSpc>
            </a:pPr>
            <a:r>
              <a:rPr sz="2800" b="1" spc="-5" dirty="0">
                <a:latin typeface="Constantia"/>
                <a:cs typeface="Constantia"/>
              </a:rPr>
              <a:t>in</a:t>
            </a:r>
            <a:r>
              <a:rPr sz="2800" b="1" spc="-11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short</a:t>
            </a:r>
            <a:r>
              <a:rPr sz="2800" b="1" spc="-60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it</a:t>
            </a:r>
            <a:r>
              <a:rPr sz="2800" b="1" spc="-140" dirty="0">
                <a:latin typeface="Constantia"/>
                <a:cs typeface="Constantia"/>
              </a:rPr>
              <a:t> </a:t>
            </a:r>
            <a:r>
              <a:rPr sz="2800" b="1" spc="-10" dirty="0">
                <a:latin typeface="Constantia"/>
                <a:cs typeface="Constantia"/>
              </a:rPr>
              <a:t>can</a:t>
            </a:r>
            <a:r>
              <a:rPr sz="2800" b="1" spc="-45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be</a:t>
            </a:r>
            <a:r>
              <a:rPr sz="2800" b="1" spc="-140" dirty="0">
                <a:latin typeface="Constantia"/>
                <a:cs typeface="Constantia"/>
              </a:rPr>
              <a:t> </a:t>
            </a:r>
            <a:r>
              <a:rPr sz="2800" b="1" spc="-20" dirty="0">
                <a:latin typeface="Constantia"/>
                <a:cs typeface="Constantia"/>
              </a:rPr>
              <a:t>written</a:t>
            </a:r>
            <a:r>
              <a:rPr sz="2800" b="1" spc="-105" dirty="0">
                <a:latin typeface="Constantia"/>
                <a:cs typeface="Constantia"/>
              </a:rPr>
              <a:t> </a:t>
            </a:r>
            <a:r>
              <a:rPr sz="2800" b="1" spc="-5" dirty="0">
                <a:latin typeface="Constantia"/>
                <a:cs typeface="Constantia"/>
              </a:rPr>
              <a:t>as:</a:t>
            </a:r>
            <a:endParaRPr sz="28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15" dirty="0">
                <a:latin typeface="Constantia"/>
                <a:cs typeface="Constantia"/>
              </a:rPr>
              <a:t>body </a:t>
            </a:r>
            <a:r>
              <a:rPr sz="2800" spc="-5" dirty="0">
                <a:latin typeface="Constantia"/>
                <a:cs typeface="Constantia"/>
              </a:rPr>
              <a:t>{background:#ffffff </a:t>
            </a:r>
            <a:r>
              <a:rPr sz="2800" spc="-10" dirty="0">
                <a:latin typeface="Constantia"/>
                <a:cs typeface="Constantia"/>
              </a:rPr>
              <a:t>url('img_tree.png') </a:t>
            </a:r>
            <a:r>
              <a:rPr sz="2800" spc="-5" dirty="0">
                <a:latin typeface="Constantia"/>
                <a:cs typeface="Constantia"/>
              </a:rPr>
              <a:t>no-repeat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top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right;}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815085"/>
            <a:ext cx="5444490" cy="55867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2756535" indent="-273050">
              <a:lnSpc>
                <a:spcPts val="2590"/>
              </a:lnSpc>
              <a:spcBef>
                <a:spcPts val="425"/>
              </a:spcBef>
            </a:pPr>
            <a:r>
              <a:rPr sz="2400" spc="-15" dirty="0">
                <a:latin typeface="Constantia"/>
                <a:cs typeface="Constantia"/>
              </a:rPr>
              <a:t>body</a:t>
            </a:r>
            <a:r>
              <a:rPr sz="2400" spc="5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{color:blue;}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h1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{color:#00ff00;}</a:t>
            </a:r>
            <a:endParaRPr sz="2400">
              <a:latin typeface="Constantia"/>
              <a:cs typeface="Constantia"/>
            </a:endParaRPr>
          </a:p>
          <a:p>
            <a:pPr marL="285115">
              <a:lnSpc>
                <a:spcPts val="2555"/>
              </a:lnSpc>
            </a:pPr>
            <a:r>
              <a:rPr sz="2400" dirty="0">
                <a:latin typeface="Constantia"/>
                <a:cs typeface="Constantia"/>
              </a:rPr>
              <a:t>h2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{color:rgb(255,0,0);}</a:t>
            </a:r>
            <a:endParaRPr sz="2400">
              <a:latin typeface="Constantia"/>
              <a:cs typeface="Constantia"/>
            </a:endParaRPr>
          </a:p>
          <a:p>
            <a:pPr marL="285115" marR="2002155" indent="-273050">
              <a:lnSpc>
                <a:spcPts val="2590"/>
              </a:lnSpc>
              <a:spcBef>
                <a:spcPts val="620"/>
              </a:spcBef>
            </a:pPr>
            <a:r>
              <a:rPr sz="2400" dirty="0">
                <a:latin typeface="Constantia"/>
                <a:cs typeface="Constantia"/>
              </a:rPr>
              <a:t>h1 </a:t>
            </a:r>
            <a:r>
              <a:rPr sz="2400" spc="-10" dirty="0">
                <a:latin typeface="Constantia"/>
                <a:cs typeface="Constantia"/>
              </a:rPr>
              <a:t>{text-align:center;}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p.date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{text-align:right;}</a:t>
            </a:r>
            <a:endParaRPr sz="2400">
              <a:latin typeface="Constantia"/>
              <a:cs typeface="Constantia"/>
            </a:endParaRPr>
          </a:p>
          <a:p>
            <a:pPr marL="285115">
              <a:lnSpc>
                <a:spcPts val="2555"/>
              </a:lnSpc>
            </a:pPr>
            <a:r>
              <a:rPr sz="2400" spc="-15" dirty="0">
                <a:latin typeface="Constantia"/>
                <a:cs typeface="Constantia"/>
              </a:rPr>
              <a:t>p.main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{text-align:justify;}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nstantia"/>
                <a:cs typeface="Constantia"/>
              </a:rPr>
              <a:t>A</a:t>
            </a:r>
            <a:endParaRPr sz="2400">
              <a:latin typeface="Constantia"/>
              <a:cs typeface="Constantia"/>
            </a:endParaRPr>
          </a:p>
          <a:p>
            <a:pPr marL="86995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400" spc="-10" dirty="0">
                <a:latin typeface="Constantia"/>
                <a:cs typeface="Constantia"/>
              </a:rPr>
              <a:t>text-decoration:none;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285115" marR="5080" indent="-273050">
              <a:lnSpc>
                <a:spcPts val="2590"/>
              </a:lnSpc>
              <a:spcBef>
                <a:spcPts val="615"/>
              </a:spcBef>
            </a:pPr>
            <a:r>
              <a:rPr sz="2400" spc="-15" dirty="0">
                <a:latin typeface="Constantia"/>
                <a:cs typeface="Constantia"/>
              </a:rPr>
              <a:t>p.uppercase </a:t>
            </a:r>
            <a:r>
              <a:rPr sz="2400" spc="-10" dirty="0">
                <a:latin typeface="Constantia"/>
                <a:cs typeface="Constantia"/>
              </a:rPr>
              <a:t>{text-transform:uppercase;}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p.lowercase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{text-transform:lowercase;}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p.capitalize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{text-transform:capitalize;}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10" dirty="0">
                <a:latin typeface="Constantia"/>
                <a:cs typeface="Constantia"/>
              </a:rPr>
              <a:t>text-indent:50px;}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2"/>
              <a:ext cx="9144000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2387" y="0"/>
              <a:ext cx="4741612" cy="5993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4474" cy="10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26" y="51434"/>
              <a:ext cx="9146269" cy="9038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7340" y="161391"/>
            <a:ext cx="7726045" cy="311785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25" dirty="0">
                <a:latin typeface="Constantia"/>
                <a:cs typeface="Constantia"/>
              </a:rPr>
              <a:t>Font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Family</a:t>
            </a:r>
            <a:endParaRPr sz="2600">
              <a:latin typeface="Constantia"/>
              <a:cs typeface="Constantia"/>
            </a:endParaRPr>
          </a:p>
          <a:p>
            <a:pPr marL="285115" marR="36004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font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family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text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with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font-family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35" dirty="0">
                <a:latin typeface="Constantia"/>
                <a:cs typeface="Constantia"/>
              </a:rPr>
              <a:t>property.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font-family property </a:t>
            </a:r>
            <a:r>
              <a:rPr sz="2600" dirty="0">
                <a:latin typeface="Constantia"/>
                <a:cs typeface="Constantia"/>
              </a:rPr>
              <a:t>should hold </a:t>
            </a:r>
            <a:r>
              <a:rPr sz="2600" spc="-15" dirty="0">
                <a:latin typeface="Constantia"/>
                <a:cs typeface="Constantia"/>
              </a:rPr>
              <a:t>several </a:t>
            </a:r>
            <a:r>
              <a:rPr sz="2600" spc="-10" dirty="0">
                <a:latin typeface="Constantia"/>
                <a:cs typeface="Constantia"/>
              </a:rPr>
              <a:t>font </a:t>
            </a:r>
            <a:r>
              <a:rPr sz="2600" spc="-5" dirty="0">
                <a:latin typeface="Constantia"/>
                <a:cs typeface="Constantia"/>
              </a:rPr>
              <a:t> names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as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"fallback"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system.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If</a:t>
            </a:r>
            <a:r>
              <a:rPr sz="2600" spc="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browser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does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not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support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first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font,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tries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next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font.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p{font-family:"Times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New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Roman",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Times,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serif;}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2"/>
              <a:ext cx="9144000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2387" y="0"/>
              <a:ext cx="4741612" cy="5993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4474" cy="10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26" y="51434"/>
              <a:ext cx="9146269" cy="9038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35940" y="468833"/>
            <a:ext cx="4547870" cy="2483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15" dirty="0">
                <a:latin typeface="Constantia"/>
                <a:cs typeface="Constantia"/>
              </a:rPr>
              <a:t>p.normal </a:t>
            </a:r>
            <a:r>
              <a:rPr sz="2600" spc="-5" dirty="0">
                <a:latin typeface="Constantia"/>
                <a:cs typeface="Constantia"/>
              </a:rPr>
              <a:t>{font-style:normal;}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p.italic </a:t>
            </a:r>
            <a:r>
              <a:rPr sz="2600" spc="-5" dirty="0">
                <a:latin typeface="Constantia"/>
                <a:cs typeface="Constantia"/>
              </a:rPr>
              <a:t>{font-style:italic;}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p.oblique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{font-style:oblique;}</a:t>
            </a:r>
            <a:endParaRPr sz="2600">
              <a:latin typeface="Constantia"/>
              <a:cs typeface="Constantia"/>
            </a:endParaRPr>
          </a:p>
          <a:p>
            <a:pPr marL="285115" marR="1508760" indent="-273050" algn="just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h1 </a:t>
            </a:r>
            <a:r>
              <a:rPr sz="2600" spc="-10" dirty="0">
                <a:latin typeface="Constantia"/>
                <a:cs typeface="Constantia"/>
              </a:rPr>
              <a:t>{font-size:40px;}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h2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{font-size:30px;}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p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{font-size:14px;}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340" y="1063497"/>
            <a:ext cx="7373620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ts val="2735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Set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Font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Em</a:t>
            </a:r>
            <a:endParaRPr sz="2400">
              <a:latin typeface="Constantia"/>
              <a:cs typeface="Constantia"/>
            </a:endParaRPr>
          </a:p>
          <a:p>
            <a:pPr marL="287020" marR="142875" indent="-274955">
              <a:lnSpc>
                <a:spcPct val="70100"/>
              </a:lnSpc>
              <a:spcBef>
                <a:spcPts val="71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655" algn="l"/>
              </a:tabLst>
            </a:pPr>
            <a:r>
              <a:rPr sz="2400" spc="-21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oid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zing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oblem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In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ne</a:t>
            </a:r>
            <a:r>
              <a:rPr sz="2400" dirty="0">
                <a:latin typeface="Constantia"/>
                <a:cs typeface="Constantia"/>
              </a:rPr>
              <a:t>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25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plo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8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,  </a:t>
            </a:r>
            <a:r>
              <a:rPr sz="2400" spc="-15" dirty="0">
                <a:latin typeface="Constantia"/>
                <a:cs typeface="Constantia"/>
              </a:rPr>
              <a:t>many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developers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em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instead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pixels.</a:t>
            </a:r>
            <a:endParaRPr sz="2400">
              <a:latin typeface="Constantia"/>
              <a:cs typeface="Constantia"/>
            </a:endParaRPr>
          </a:p>
          <a:p>
            <a:pPr marL="287020" indent="-274955">
              <a:lnSpc>
                <a:spcPts val="245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em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unit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recommended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by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W3C.</a:t>
            </a:r>
            <a:endParaRPr sz="2400">
              <a:latin typeface="Constantia"/>
              <a:cs typeface="Constantia"/>
            </a:endParaRPr>
          </a:p>
          <a:p>
            <a:pPr marL="287020" marR="243840" indent="-274955" algn="just">
              <a:lnSpc>
                <a:spcPct val="70000"/>
              </a:lnSpc>
              <a:spcBef>
                <a:spcPts val="72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1em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equal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current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font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size.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default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text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browsers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16px.</a:t>
            </a:r>
            <a:r>
              <a:rPr sz="2400" spc="-20" dirty="0">
                <a:latin typeface="Constantia"/>
                <a:cs typeface="Constantia"/>
              </a:rPr>
              <a:t> So,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default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1em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16px.</a:t>
            </a:r>
            <a:endParaRPr sz="2400">
              <a:latin typeface="Constantia"/>
              <a:cs typeface="Constantia"/>
            </a:endParaRPr>
          </a:p>
          <a:p>
            <a:pPr marL="287020" marR="5080" indent="-274955">
              <a:lnSpc>
                <a:spcPct val="7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The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10" dirty="0">
                <a:latin typeface="Constantia"/>
                <a:cs typeface="Constantia"/>
              </a:rPr>
              <a:t>z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calcula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ed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om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60" dirty="0">
                <a:latin typeface="Constantia"/>
                <a:cs typeface="Constantia"/>
              </a:rPr>
              <a:t>x</a:t>
            </a:r>
            <a:r>
              <a:rPr sz="2400" dirty="0">
                <a:latin typeface="Constantia"/>
                <a:cs typeface="Constantia"/>
              </a:rPr>
              <a:t>els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em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h</a:t>
            </a:r>
            <a:r>
              <a:rPr sz="2400" spc="-5" dirty="0">
                <a:latin typeface="Constantia"/>
                <a:cs typeface="Constantia"/>
              </a:rPr>
              <a:t>is  formula: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pixels</a:t>
            </a:r>
            <a:r>
              <a:rPr sz="2400" spc="-10" dirty="0">
                <a:latin typeface="Constantia"/>
                <a:cs typeface="Constantia"/>
              </a:rPr>
              <a:t>/16=</a:t>
            </a:r>
            <a:r>
              <a:rPr sz="2400" i="1" spc="-10" dirty="0">
                <a:latin typeface="Constantia"/>
                <a:cs typeface="Constantia"/>
              </a:rPr>
              <a:t>em</a:t>
            </a:r>
            <a:endParaRPr sz="2400">
              <a:latin typeface="Constantia"/>
              <a:cs typeface="Constantia"/>
            </a:endParaRPr>
          </a:p>
          <a:p>
            <a:pPr marL="287020" indent="-274955">
              <a:lnSpc>
                <a:spcPts val="245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655" algn="l"/>
              </a:tabLst>
            </a:pPr>
            <a:r>
              <a:rPr sz="2400" spc="-5" dirty="0">
                <a:latin typeface="Constantia"/>
                <a:cs typeface="Constantia"/>
              </a:rPr>
              <a:t>Example</a:t>
            </a:r>
            <a:endParaRPr sz="2400">
              <a:latin typeface="Constantia"/>
              <a:cs typeface="Constantia"/>
            </a:endParaRPr>
          </a:p>
          <a:p>
            <a:pPr marL="287020" indent="-274955">
              <a:lnSpc>
                <a:spcPts val="2305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7655" algn="l"/>
              </a:tabLst>
            </a:pPr>
            <a:r>
              <a:rPr sz="2400" dirty="0">
                <a:latin typeface="Constantia"/>
                <a:cs typeface="Constantia"/>
              </a:rPr>
              <a:t>h1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{font-size:2.5em;}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/*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40px/16=2.5em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*/</a:t>
            </a:r>
            <a:endParaRPr sz="2400">
              <a:latin typeface="Constantia"/>
              <a:cs typeface="Constantia"/>
            </a:endParaRPr>
          </a:p>
          <a:p>
            <a:pPr marL="287020" marR="1189990">
              <a:lnSpc>
                <a:spcPct val="70000"/>
              </a:lnSpc>
              <a:spcBef>
                <a:spcPts val="430"/>
              </a:spcBef>
            </a:pPr>
            <a:r>
              <a:rPr sz="2400" dirty="0">
                <a:latin typeface="Constantia"/>
                <a:cs typeface="Constantia"/>
              </a:rPr>
              <a:t>h2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{font-size:1.875em;} </a:t>
            </a:r>
            <a:r>
              <a:rPr sz="2400" dirty="0">
                <a:latin typeface="Constantia"/>
                <a:cs typeface="Constantia"/>
              </a:rPr>
              <a:t>/*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30px/16=1.875em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*/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{font-size:0.875em;}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/*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14px/16=0.875em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*/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273811"/>
            <a:ext cx="7995284" cy="6226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Styling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Links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ts val="1945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Links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be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style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with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any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CSS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property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(e.g.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35" dirty="0">
                <a:latin typeface="Constantia"/>
                <a:cs typeface="Constantia"/>
              </a:rPr>
              <a:t>color,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font-family,</a:t>
            </a:r>
            <a:r>
              <a:rPr sz="1800" spc="4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background-</a:t>
            </a:r>
            <a:endParaRPr sz="1800">
              <a:latin typeface="Constantia"/>
              <a:cs typeface="Constantia"/>
            </a:endParaRPr>
          </a:p>
          <a:p>
            <a:pPr marL="285115">
              <a:lnSpc>
                <a:spcPts val="1945"/>
              </a:lnSpc>
            </a:pPr>
            <a:r>
              <a:rPr sz="1800" spc="-10" dirty="0">
                <a:latin typeface="Constantia"/>
                <a:cs typeface="Constantia"/>
              </a:rPr>
              <a:t>color).</a:t>
            </a:r>
            <a:endParaRPr sz="1800">
              <a:latin typeface="Constantia"/>
              <a:cs typeface="Constantia"/>
            </a:endParaRPr>
          </a:p>
          <a:p>
            <a:pPr marL="285115" marR="5080" indent="-273050">
              <a:lnSpc>
                <a:spcPct val="80000"/>
              </a:lnSpc>
              <a:spcBef>
                <a:spcPts val="434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Special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for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links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are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that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they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can</a:t>
            </a:r>
            <a:r>
              <a:rPr sz="1800" spc="-3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styled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differently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depending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on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what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state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they</a:t>
            </a:r>
            <a:r>
              <a:rPr sz="1800" spc="-12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are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in.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four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links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states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are: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a:link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-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normal,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unvisited</a:t>
            </a:r>
            <a:r>
              <a:rPr sz="1800" spc="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link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10" dirty="0">
                <a:latin typeface="Constantia"/>
                <a:cs typeface="Constantia"/>
              </a:rPr>
              <a:t>a:visited</a:t>
            </a:r>
            <a:r>
              <a:rPr sz="1800" spc="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-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link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user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has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visited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15" dirty="0">
                <a:latin typeface="Constantia"/>
                <a:cs typeface="Constantia"/>
              </a:rPr>
              <a:t>a:hover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-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link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when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user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mouses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over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it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15" dirty="0">
                <a:latin typeface="Constantia"/>
                <a:cs typeface="Constantia"/>
              </a:rPr>
              <a:t>a:active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-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link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moment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it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clicked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Example</a:t>
            </a:r>
            <a:endParaRPr sz="1800">
              <a:latin typeface="Constantia"/>
              <a:cs typeface="Constantia"/>
            </a:endParaRPr>
          </a:p>
          <a:p>
            <a:pPr marL="285115" marR="3119755" indent="-273050">
              <a:lnSpc>
                <a:spcPct val="80000"/>
              </a:lnSpc>
              <a:spcBef>
                <a:spcPts val="434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  <a:tab pos="2880995" algn="l"/>
              </a:tabLst>
            </a:pPr>
            <a:r>
              <a:rPr sz="1800" spc="-5" dirty="0">
                <a:latin typeface="Constantia"/>
                <a:cs typeface="Constantia"/>
              </a:rPr>
              <a:t>a:link {color:#FF0000;}	/* </a:t>
            </a:r>
            <a:r>
              <a:rPr sz="1800" spc="-10" dirty="0">
                <a:latin typeface="Constantia"/>
                <a:cs typeface="Constantia"/>
              </a:rPr>
              <a:t>unvisited </a:t>
            </a:r>
            <a:r>
              <a:rPr sz="1800" spc="-5" dirty="0">
                <a:latin typeface="Constantia"/>
                <a:cs typeface="Constantia"/>
              </a:rPr>
              <a:t>link */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a:visited</a:t>
            </a:r>
            <a:r>
              <a:rPr sz="1800" spc="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{color:#00FF00;}</a:t>
            </a:r>
            <a:r>
              <a:rPr sz="1800" spc="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/*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visited</a:t>
            </a:r>
            <a:r>
              <a:rPr sz="1800" spc="2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link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*/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a:hover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{color:#FF00FF;}</a:t>
            </a:r>
            <a:r>
              <a:rPr sz="1800" spc="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/*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mouse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spc="-20" dirty="0">
                <a:latin typeface="Constantia"/>
                <a:cs typeface="Constantia"/>
              </a:rPr>
              <a:t>over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link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*/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a:active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{color:#0000FF;}</a:t>
            </a:r>
            <a:r>
              <a:rPr sz="1800" spc="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/*</a:t>
            </a:r>
            <a:r>
              <a:rPr sz="1800" spc="-4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selected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link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*/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Segoe UI Symbol"/>
              <a:buChar char="⚫"/>
            </a:pPr>
            <a:endParaRPr sz="1750">
              <a:latin typeface="Constantia"/>
              <a:cs typeface="Constantia"/>
            </a:endParaRPr>
          </a:p>
          <a:p>
            <a:pPr marL="285115" marR="4156710" indent="-273050">
              <a:lnSpc>
                <a:spcPts val="173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a:link </a:t>
            </a:r>
            <a:r>
              <a:rPr sz="1800" spc="-10" dirty="0">
                <a:latin typeface="Constantia"/>
                <a:cs typeface="Constantia"/>
              </a:rPr>
              <a:t>{text-decoration:none;} 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a:visited</a:t>
            </a:r>
            <a:r>
              <a:rPr sz="1800" spc="1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{text-decoration:none;} </a:t>
            </a:r>
            <a:r>
              <a:rPr sz="1800" spc="-5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a:hover </a:t>
            </a:r>
            <a:r>
              <a:rPr sz="1800" spc="-10" dirty="0">
                <a:latin typeface="Constantia"/>
                <a:cs typeface="Constantia"/>
              </a:rPr>
              <a:t>{text-decoration:underline;}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a:active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{text-decoration:underline;}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Font typeface="Segoe UI Symbol"/>
              <a:buChar char="⚫"/>
            </a:pPr>
            <a:endParaRPr sz="2100">
              <a:latin typeface="Constantia"/>
              <a:cs typeface="Constantia"/>
            </a:endParaRPr>
          </a:p>
          <a:p>
            <a:pPr marL="285115" marR="3935095" indent="-273050">
              <a:lnSpc>
                <a:spcPts val="1730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a:link {background-color:#B2FF99;} </a:t>
            </a:r>
            <a:r>
              <a:rPr sz="180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a:visited </a:t>
            </a:r>
            <a:r>
              <a:rPr sz="1800" spc="-5" dirty="0">
                <a:latin typeface="Constantia"/>
                <a:cs typeface="Constantia"/>
              </a:rPr>
              <a:t>{background-color:#FFFF85;} </a:t>
            </a:r>
            <a:r>
              <a:rPr sz="1800" spc="-434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a:hover </a:t>
            </a:r>
            <a:r>
              <a:rPr sz="1800" spc="-5" dirty="0">
                <a:latin typeface="Constantia"/>
                <a:cs typeface="Constantia"/>
              </a:rPr>
              <a:t>{background-color:#FF704D;} </a:t>
            </a:r>
            <a:r>
              <a:rPr sz="1800" spc="-44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a:active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{background-color:#FF704D;}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45893"/>
            <a:ext cx="5662295" cy="3952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1069340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10" dirty="0">
                <a:latin typeface="Constantia"/>
                <a:cs typeface="Constantia"/>
              </a:rPr>
              <a:t>ul.a {list-style-type: circle;} 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ul.b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{list-style-type: square;}</a:t>
            </a:r>
            <a:endParaRPr sz="2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Segoe UI Symbol"/>
              <a:buChar char="⚫"/>
            </a:pPr>
            <a:endParaRPr sz="2750">
              <a:latin typeface="Constantia"/>
              <a:cs typeface="Constantia"/>
            </a:endParaRPr>
          </a:p>
          <a:p>
            <a:pPr marL="285115" marR="86360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ol.c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{list-style-type: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upper-roman;} </a:t>
            </a:r>
            <a:r>
              <a:rPr sz="2800" spc="-6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ol.d</a:t>
            </a:r>
            <a:r>
              <a:rPr sz="2800" spc="-10" dirty="0">
                <a:latin typeface="Constantia"/>
                <a:cs typeface="Constantia"/>
              </a:rPr>
              <a:t> {list-style-type:</a:t>
            </a:r>
            <a:r>
              <a:rPr sz="2800" spc="4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lower-alpha;}</a:t>
            </a:r>
            <a:endParaRPr sz="2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spc="-5" dirty="0">
                <a:latin typeface="Constantia"/>
                <a:cs typeface="Constantia"/>
              </a:rPr>
              <a:t>ul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{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800" spc="-15" dirty="0">
                <a:latin typeface="Constantia"/>
                <a:cs typeface="Constantia"/>
              </a:rPr>
              <a:t>list-style-image: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url('sqpurple.jpg');</a:t>
            </a:r>
            <a:endParaRPr sz="28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800" spc="-5" dirty="0"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736" y="862329"/>
            <a:ext cx="7875270" cy="448881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82550" indent="30480">
              <a:lnSpc>
                <a:spcPts val="2300"/>
              </a:lnSpc>
              <a:spcBef>
                <a:spcPts val="660"/>
              </a:spcBef>
            </a:pPr>
            <a:r>
              <a:rPr sz="2400" spc="-5" dirty="0">
                <a:latin typeface="Constantia"/>
                <a:cs typeface="Constantia"/>
              </a:rPr>
              <a:t>CSS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various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levels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profiles.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Each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level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CSS builds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upon the </a:t>
            </a:r>
            <a:r>
              <a:rPr sz="2400" dirty="0">
                <a:latin typeface="Constantia"/>
                <a:cs typeface="Constantia"/>
              </a:rPr>
              <a:t>last, </a:t>
            </a:r>
            <a:r>
              <a:rPr sz="2400" spc="-10" dirty="0">
                <a:latin typeface="Constantia"/>
                <a:cs typeface="Constantia"/>
              </a:rPr>
              <a:t>typically </a:t>
            </a:r>
            <a:r>
              <a:rPr sz="2400" spc="-5" dirty="0">
                <a:latin typeface="Constantia"/>
                <a:cs typeface="Constantia"/>
              </a:rPr>
              <a:t>adding new </a:t>
            </a:r>
            <a:r>
              <a:rPr sz="2400" spc="-10" dirty="0">
                <a:latin typeface="Constantia"/>
                <a:cs typeface="Constantia"/>
              </a:rPr>
              <a:t>features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typically 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denoted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CSS1, CSS2,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5" dirty="0">
                <a:latin typeface="Constantia"/>
                <a:cs typeface="Constantia"/>
              </a:rPr>
              <a:t> CSS3.</a:t>
            </a:r>
            <a:endParaRPr sz="2400">
              <a:latin typeface="Constantia"/>
              <a:cs typeface="Constantia"/>
            </a:endParaRPr>
          </a:p>
          <a:p>
            <a:pPr marL="12700" marR="584835" indent="12065">
              <a:lnSpc>
                <a:spcPts val="2300"/>
              </a:lnSpc>
              <a:spcBef>
                <a:spcPts val="590"/>
              </a:spcBef>
            </a:pPr>
            <a:r>
              <a:rPr sz="2400" b="1" spc="-5" dirty="0">
                <a:latin typeface="Constantia"/>
                <a:cs typeface="Constantia"/>
              </a:rPr>
              <a:t>The </a:t>
            </a:r>
            <a:r>
              <a:rPr sz="2400" b="1" spc="10" dirty="0">
                <a:latin typeface="Constantia"/>
                <a:cs typeface="Constantia"/>
              </a:rPr>
              <a:t>first </a:t>
            </a:r>
            <a:r>
              <a:rPr sz="2400" b="1" spc="-5" dirty="0">
                <a:latin typeface="Constantia"/>
                <a:cs typeface="Constantia"/>
              </a:rPr>
              <a:t>CSS </a:t>
            </a:r>
            <a:r>
              <a:rPr sz="2400" dirty="0">
                <a:latin typeface="Constantia"/>
                <a:cs typeface="Constantia"/>
              </a:rPr>
              <a:t>specification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become </a:t>
            </a:r>
            <a:r>
              <a:rPr sz="2400" dirty="0">
                <a:latin typeface="Constantia"/>
                <a:cs typeface="Constantia"/>
              </a:rPr>
              <a:t>an official </a:t>
            </a:r>
            <a:r>
              <a:rPr sz="2400" spc="-5" dirty="0">
                <a:latin typeface="Constantia"/>
                <a:cs typeface="Constantia"/>
              </a:rPr>
              <a:t>W3C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Recommendation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CSS </a:t>
            </a:r>
            <a:r>
              <a:rPr sz="2400" spc="-15" dirty="0">
                <a:latin typeface="Constantia"/>
                <a:cs typeface="Constantia"/>
              </a:rPr>
              <a:t>level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1,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published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December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1996</a:t>
            </a:r>
            <a:endParaRPr sz="2400">
              <a:latin typeface="Constantia"/>
              <a:cs typeface="Constantia"/>
            </a:endParaRPr>
          </a:p>
          <a:p>
            <a:pPr marL="12700" marR="5080" indent="17780">
              <a:lnSpc>
                <a:spcPct val="80000"/>
              </a:lnSpc>
              <a:spcBef>
                <a:spcPts val="605"/>
              </a:spcBef>
            </a:pPr>
            <a:r>
              <a:rPr sz="2400" b="1" dirty="0">
                <a:latin typeface="Constantia"/>
                <a:cs typeface="Constantia"/>
              </a:rPr>
              <a:t>CSS </a:t>
            </a:r>
            <a:r>
              <a:rPr sz="2400" b="1" spc="-15" dirty="0">
                <a:latin typeface="Constantia"/>
                <a:cs typeface="Constantia"/>
              </a:rPr>
              <a:t>level </a:t>
            </a:r>
            <a:r>
              <a:rPr sz="2400" b="1" dirty="0">
                <a:latin typeface="Constantia"/>
                <a:cs typeface="Constantia"/>
              </a:rPr>
              <a:t>2 </a:t>
            </a:r>
            <a:r>
              <a:rPr sz="2400" spc="-10" dirty="0">
                <a:latin typeface="Constantia"/>
                <a:cs typeface="Constantia"/>
              </a:rPr>
              <a:t>was developed </a:t>
            </a:r>
            <a:r>
              <a:rPr sz="2400" spc="-15" dirty="0">
                <a:latin typeface="Constantia"/>
                <a:cs typeface="Constantia"/>
              </a:rPr>
              <a:t>by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dirty="0">
                <a:latin typeface="Constantia"/>
                <a:cs typeface="Constantia"/>
              </a:rPr>
              <a:t>W3C and published as a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Recommendation </a:t>
            </a:r>
            <a:r>
              <a:rPr sz="2400" spc="-5" dirty="0">
                <a:latin typeface="Constantia"/>
                <a:cs typeface="Constantia"/>
              </a:rPr>
              <a:t>in </a:t>
            </a:r>
            <a:r>
              <a:rPr sz="2400" spc="-25" dirty="0">
                <a:latin typeface="Constantia"/>
                <a:cs typeface="Constantia"/>
              </a:rPr>
              <a:t>May </a:t>
            </a:r>
            <a:r>
              <a:rPr sz="2400" spc="-10" dirty="0">
                <a:latin typeface="Constantia"/>
                <a:cs typeface="Constantia"/>
              </a:rPr>
              <a:t>1998. </a:t>
            </a:r>
            <a:r>
              <a:rPr sz="2400" dirty="0">
                <a:latin typeface="Constantia"/>
                <a:cs typeface="Constantia"/>
              </a:rPr>
              <a:t>A superset of </a:t>
            </a:r>
            <a:r>
              <a:rPr sz="2400" spc="-5" dirty="0">
                <a:latin typeface="Constantia"/>
                <a:cs typeface="Constantia"/>
              </a:rPr>
              <a:t>CSS1, CSS2 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inclu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" dirty="0">
                <a:latin typeface="Constantia"/>
                <a:cs typeface="Constantia"/>
              </a:rPr>
              <a:t>umbe</a:t>
            </a:r>
            <a:r>
              <a:rPr sz="2400" dirty="0">
                <a:latin typeface="Constantia"/>
                <a:cs typeface="Constantia"/>
              </a:rPr>
              <a:t>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5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ew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capabilit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li</a:t>
            </a:r>
            <a:r>
              <a:rPr sz="2400" spc="-4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abs</a:t>
            </a:r>
            <a:r>
              <a:rPr sz="2400" spc="-1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lu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r</a:t>
            </a:r>
            <a:r>
              <a:rPr sz="2400" dirty="0">
                <a:latin typeface="Constantia"/>
                <a:cs typeface="Constantia"/>
              </a:rPr>
              <a:t>elat</a:t>
            </a:r>
            <a:r>
              <a:rPr sz="2400" spc="-15" dirty="0">
                <a:latin typeface="Constantia"/>
                <a:cs typeface="Constantia"/>
              </a:rPr>
              <a:t>i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e,  and </a:t>
            </a:r>
            <a:r>
              <a:rPr sz="2400" spc="-5" dirty="0">
                <a:latin typeface="Constantia"/>
                <a:cs typeface="Constantia"/>
              </a:rPr>
              <a:t>fixed positioning </a:t>
            </a:r>
            <a:r>
              <a:rPr sz="2400" dirty="0">
                <a:latin typeface="Constantia"/>
                <a:cs typeface="Constantia"/>
              </a:rPr>
              <a:t>of elements and </a:t>
            </a:r>
            <a:r>
              <a:rPr sz="2400" spc="-5" dirty="0">
                <a:latin typeface="Constantia"/>
                <a:cs typeface="Constantia"/>
              </a:rPr>
              <a:t>z-index, the </a:t>
            </a:r>
            <a:r>
              <a:rPr sz="2400" spc="-20" dirty="0">
                <a:latin typeface="Constantia"/>
                <a:cs typeface="Constantia"/>
              </a:rPr>
              <a:t>concept 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media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types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etc.</a:t>
            </a:r>
            <a:endParaRPr sz="2400">
              <a:latin typeface="Constantia"/>
              <a:cs typeface="Constantia"/>
            </a:endParaRPr>
          </a:p>
          <a:p>
            <a:pPr marL="30480">
              <a:lnSpc>
                <a:spcPct val="100000"/>
              </a:lnSpc>
            </a:pPr>
            <a:r>
              <a:rPr sz="2400" b="1" spc="-5" dirty="0">
                <a:latin typeface="Constantia"/>
                <a:cs typeface="Constantia"/>
              </a:rPr>
              <a:t>CSS</a:t>
            </a:r>
            <a:r>
              <a:rPr sz="2400" b="1" spc="-4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3</a:t>
            </a:r>
            <a:endParaRPr sz="2400">
              <a:latin typeface="Constantia"/>
              <a:cs typeface="Constantia"/>
            </a:endParaRPr>
          </a:p>
          <a:p>
            <a:pPr marL="12700" marR="864869" indent="30480">
              <a:lnSpc>
                <a:spcPts val="2300"/>
              </a:lnSpc>
              <a:spcBef>
                <a:spcPts val="560"/>
              </a:spcBef>
            </a:pPr>
            <a:r>
              <a:rPr sz="2400" spc="-5" dirty="0">
                <a:latin typeface="Constantia"/>
                <a:cs typeface="Constantia"/>
              </a:rPr>
              <a:t>CSS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level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3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currently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under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development.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W3C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maintains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CSS3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progress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report.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140" y="696213"/>
            <a:ext cx="3791585" cy="147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73685">
              <a:lnSpc>
                <a:spcPts val="3025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6385" algn="l"/>
              </a:tabLst>
            </a:pPr>
            <a:r>
              <a:rPr sz="2800" spc="-10" dirty="0">
                <a:latin typeface="Constantia"/>
                <a:cs typeface="Constantia"/>
              </a:rPr>
              <a:t>table,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th,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td</a:t>
            </a:r>
            <a:endParaRPr sz="2800">
              <a:latin typeface="Constantia"/>
              <a:cs typeface="Constantia"/>
            </a:endParaRPr>
          </a:p>
          <a:p>
            <a:pPr marL="285750">
              <a:lnSpc>
                <a:spcPts val="2690"/>
              </a:lnSpc>
            </a:pPr>
            <a:r>
              <a:rPr sz="2800" spc="-5" dirty="0">
                <a:latin typeface="Constantia"/>
                <a:cs typeface="Constantia"/>
              </a:rPr>
              <a:t>{</a:t>
            </a:r>
            <a:endParaRPr sz="2800">
              <a:latin typeface="Constantia"/>
              <a:cs typeface="Constantia"/>
            </a:endParaRPr>
          </a:p>
          <a:p>
            <a:pPr marL="285750">
              <a:lnSpc>
                <a:spcPts val="2690"/>
              </a:lnSpc>
            </a:pPr>
            <a:r>
              <a:rPr sz="2800" spc="-15" dirty="0">
                <a:latin typeface="Constantia"/>
                <a:cs typeface="Constantia"/>
              </a:rPr>
              <a:t>border: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30" dirty="0">
                <a:latin typeface="Constantia"/>
                <a:cs typeface="Constantia"/>
              </a:rPr>
              <a:t>1px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solid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black;</a:t>
            </a:r>
            <a:endParaRPr sz="2800">
              <a:latin typeface="Constantia"/>
              <a:cs typeface="Constantia"/>
            </a:endParaRPr>
          </a:p>
          <a:p>
            <a:pPr marL="285750">
              <a:lnSpc>
                <a:spcPts val="3025"/>
              </a:lnSpc>
            </a:pPr>
            <a:r>
              <a:rPr sz="2800" spc="-5" dirty="0"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2140" y="2505582"/>
            <a:ext cx="21336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spc="-990" dirty="0">
                <a:solidFill>
                  <a:srgbClr val="0AD0D9"/>
                </a:solidFill>
                <a:latin typeface="Segoe UI Symbol"/>
                <a:cs typeface="Segoe UI Symbol"/>
              </a:rPr>
              <a:t>⚫</a:t>
            </a:r>
            <a:endParaRPr sz="2650">
              <a:latin typeface="Segoe UI Symbol"/>
              <a:cs typeface="Segoe UI 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5240" y="2830144"/>
            <a:ext cx="3518535" cy="147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025"/>
              </a:lnSpc>
              <a:spcBef>
                <a:spcPts val="95"/>
              </a:spcBef>
            </a:pPr>
            <a:r>
              <a:rPr sz="2800" spc="-10" dirty="0">
                <a:latin typeface="Constantia"/>
                <a:cs typeface="Constantia"/>
              </a:rPr>
              <a:t>table,th,</a:t>
            </a:r>
            <a:r>
              <a:rPr sz="2800" spc="-5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td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ts val="2690"/>
              </a:lnSpc>
            </a:pPr>
            <a:r>
              <a:rPr sz="2800" spc="-5" dirty="0">
                <a:latin typeface="Constantia"/>
                <a:cs typeface="Constantia"/>
              </a:rPr>
              <a:t>{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ts val="2690"/>
              </a:lnSpc>
            </a:pPr>
            <a:r>
              <a:rPr sz="2800" spc="-15" dirty="0">
                <a:latin typeface="Constantia"/>
                <a:cs typeface="Constantia"/>
              </a:rPr>
              <a:t>border: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30" dirty="0">
                <a:latin typeface="Constantia"/>
                <a:cs typeface="Constantia"/>
              </a:rPr>
              <a:t>1px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solid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black;</a:t>
            </a:r>
            <a:endParaRPr sz="2800">
              <a:latin typeface="Constantia"/>
              <a:cs typeface="Constantia"/>
            </a:endParaRPr>
          </a:p>
          <a:p>
            <a:pPr marL="12700">
              <a:lnSpc>
                <a:spcPts val="3025"/>
              </a:lnSpc>
            </a:pPr>
            <a:r>
              <a:rPr sz="2800" spc="-5" dirty="0">
                <a:latin typeface="Constantia"/>
                <a:cs typeface="Constantia"/>
              </a:rPr>
              <a:t>}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13628" y="216153"/>
            <a:ext cx="3041015" cy="66109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td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height:50px;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vertical-align:bottom;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Times New Roman"/>
                <a:cs typeface="Times New Roman"/>
              </a:rPr>
              <a:t>td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padding:15px;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table,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td,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border:1px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solid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green;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{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backg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oun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dirty="0">
                <a:latin typeface="Times New Roman"/>
                <a:cs typeface="Times New Roman"/>
              </a:rPr>
              <a:t>-co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or:gr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en;  color:white;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}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97126"/>
            <a:ext cx="7204075" cy="37452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5115" marR="981710" indent="-273050">
              <a:lnSpc>
                <a:spcPct val="80000"/>
              </a:lnSpc>
              <a:spcBef>
                <a:spcPts val="58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&lt;!DOCTYPE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html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PUBLIC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"-//W3C//DTD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XHTML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1.0 </a:t>
            </a:r>
            <a:r>
              <a:rPr sz="2000" spc="-484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Transitional//EN"</a:t>
            </a:r>
            <a:endParaRPr sz="2000">
              <a:latin typeface="Constantia"/>
              <a:cs typeface="Constantia"/>
            </a:endParaRPr>
          </a:p>
          <a:p>
            <a:pPr marL="285115">
              <a:lnSpc>
                <a:spcPts val="1680"/>
              </a:lnSpc>
            </a:pPr>
            <a:r>
              <a:rPr sz="2000" spc="-10" dirty="0">
                <a:latin typeface="Constantia"/>
                <a:cs typeface="Constantia"/>
                <a:hlinkClick r:id="rId2"/>
              </a:rPr>
              <a:t>"http://w</a:t>
            </a:r>
            <a:r>
              <a:rPr sz="2000" spc="-10" dirty="0">
                <a:latin typeface="Constantia"/>
                <a:cs typeface="Constantia"/>
              </a:rPr>
              <a:t>w</a:t>
            </a:r>
            <a:r>
              <a:rPr sz="2000" spc="-10" dirty="0">
                <a:latin typeface="Constantia"/>
                <a:cs typeface="Constantia"/>
                <a:hlinkClick r:id="rId2"/>
              </a:rPr>
              <a:t>w.w3.org/TR/xhtml1/DTD/xhtml1-transitional.dtd"&gt;</a:t>
            </a:r>
            <a:endParaRPr sz="2000">
              <a:latin typeface="Constantia"/>
              <a:cs typeface="Constantia"/>
            </a:endParaRPr>
          </a:p>
          <a:p>
            <a:pPr marL="285115">
              <a:lnSpc>
                <a:spcPts val="1920"/>
              </a:lnSpc>
            </a:pPr>
            <a:r>
              <a:rPr sz="2000" dirty="0">
                <a:latin typeface="Constantia"/>
                <a:cs typeface="Constantia"/>
              </a:rPr>
              <a:t>&lt;html&gt;</a:t>
            </a:r>
            <a:endParaRPr sz="2000">
              <a:latin typeface="Constantia"/>
              <a:cs typeface="Constantia"/>
            </a:endParaRPr>
          </a:p>
          <a:p>
            <a:pPr marL="285115">
              <a:lnSpc>
                <a:spcPts val="1920"/>
              </a:lnSpc>
            </a:pPr>
            <a:r>
              <a:rPr sz="2000" dirty="0">
                <a:latin typeface="Constantia"/>
                <a:cs typeface="Constantia"/>
              </a:rPr>
              <a:t>&lt;head&gt;</a:t>
            </a:r>
            <a:endParaRPr sz="2000">
              <a:latin typeface="Constantia"/>
              <a:cs typeface="Constantia"/>
            </a:endParaRPr>
          </a:p>
          <a:p>
            <a:pPr marL="285115" marR="4425950">
              <a:lnSpc>
                <a:spcPct val="80000"/>
              </a:lnSpc>
              <a:spcBef>
                <a:spcPts val="240"/>
              </a:spcBef>
            </a:pPr>
            <a:r>
              <a:rPr sz="2000" dirty="0">
                <a:latin typeface="Constantia"/>
                <a:cs typeface="Constantia"/>
              </a:rPr>
              <a:t>&lt;st</a:t>
            </a:r>
            <a:r>
              <a:rPr sz="2000" spc="-30" dirty="0">
                <a:latin typeface="Constantia"/>
                <a:cs typeface="Constantia"/>
              </a:rPr>
              <a:t>y</a:t>
            </a:r>
            <a:r>
              <a:rPr sz="2000" dirty="0">
                <a:latin typeface="Constantia"/>
                <a:cs typeface="Constantia"/>
              </a:rPr>
              <a:t>le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ty</a:t>
            </a:r>
            <a:r>
              <a:rPr sz="2000" spc="-15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e="</a:t>
            </a:r>
            <a:r>
              <a:rPr sz="2000" spc="-25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ext/css"&gt;  </a:t>
            </a:r>
            <a:r>
              <a:rPr sz="2000" spc="-35" dirty="0">
                <a:latin typeface="Constantia"/>
                <a:cs typeface="Constantia"/>
              </a:rPr>
              <a:t>div.ex</a:t>
            </a:r>
            <a:endParaRPr sz="2000">
              <a:latin typeface="Constantia"/>
              <a:cs typeface="Constantia"/>
            </a:endParaRPr>
          </a:p>
          <a:p>
            <a:pPr marL="285115">
              <a:lnSpc>
                <a:spcPts val="1680"/>
              </a:lnSpc>
            </a:pPr>
            <a:r>
              <a:rPr sz="2000" dirty="0">
                <a:latin typeface="Constantia"/>
                <a:cs typeface="Constantia"/>
              </a:rPr>
              <a:t>{</a:t>
            </a:r>
            <a:endParaRPr sz="2000">
              <a:latin typeface="Constantia"/>
              <a:cs typeface="Constantia"/>
            </a:endParaRPr>
          </a:p>
          <a:p>
            <a:pPr marL="285115" marR="4568190">
              <a:lnSpc>
                <a:spcPct val="80000"/>
              </a:lnSpc>
              <a:spcBef>
                <a:spcPts val="240"/>
              </a:spcBef>
            </a:pPr>
            <a:r>
              <a:rPr sz="2000" spc="-10" dirty="0">
                <a:latin typeface="Constantia"/>
                <a:cs typeface="Constantia"/>
              </a:rPr>
              <a:t>width:220px; </a:t>
            </a:r>
            <a:r>
              <a:rPr sz="2000" spc="-5" dirty="0">
                <a:latin typeface="Constantia"/>
                <a:cs typeface="Constantia"/>
              </a:rPr>
              <a:t> padding:10px; 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</a:t>
            </a:r>
            <a:r>
              <a:rPr sz="2000" spc="-10" dirty="0">
                <a:latin typeface="Constantia"/>
                <a:cs typeface="Constantia"/>
              </a:rPr>
              <a:t>o</a:t>
            </a:r>
            <a:r>
              <a:rPr sz="2000" spc="-25" dirty="0">
                <a:latin typeface="Constantia"/>
                <a:cs typeface="Constantia"/>
              </a:rPr>
              <a:t>r</a:t>
            </a:r>
            <a:r>
              <a:rPr sz="2000" spc="-5" dirty="0">
                <a:latin typeface="Constantia"/>
                <a:cs typeface="Constantia"/>
              </a:rPr>
              <a:t>der:5</a:t>
            </a:r>
            <a:r>
              <a:rPr sz="2000" spc="-65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x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solid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g</a:t>
            </a:r>
            <a:r>
              <a:rPr sz="2000" spc="-40" dirty="0">
                <a:latin typeface="Constantia"/>
                <a:cs typeface="Constantia"/>
              </a:rPr>
              <a:t>ra</a:t>
            </a:r>
            <a:r>
              <a:rPr sz="2000" spc="-5" dirty="0">
                <a:latin typeface="Constantia"/>
                <a:cs typeface="Constantia"/>
              </a:rPr>
              <a:t>y;  </a:t>
            </a:r>
            <a:r>
              <a:rPr sz="2000" spc="-10" dirty="0">
                <a:latin typeface="Constantia"/>
                <a:cs typeface="Constantia"/>
              </a:rPr>
              <a:t>margin:0px;</a:t>
            </a:r>
            <a:endParaRPr sz="2000">
              <a:latin typeface="Constantia"/>
              <a:cs typeface="Constantia"/>
            </a:endParaRPr>
          </a:p>
          <a:p>
            <a:pPr marL="285115">
              <a:lnSpc>
                <a:spcPts val="1680"/>
              </a:lnSpc>
            </a:pPr>
            <a:r>
              <a:rPr sz="2000" dirty="0">
                <a:latin typeface="Constantia"/>
                <a:cs typeface="Constantia"/>
              </a:rPr>
              <a:t>}</a:t>
            </a:r>
            <a:endParaRPr sz="2000">
              <a:latin typeface="Constantia"/>
              <a:cs typeface="Constantia"/>
            </a:endParaRPr>
          </a:p>
          <a:p>
            <a:pPr marL="285115">
              <a:lnSpc>
                <a:spcPts val="1920"/>
              </a:lnSpc>
            </a:pPr>
            <a:r>
              <a:rPr sz="2000" spc="-5" dirty="0">
                <a:latin typeface="Constantia"/>
                <a:cs typeface="Constantia"/>
              </a:rPr>
              <a:t>&lt;/style&gt;</a:t>
            </a:r>
            <a:endParaRPr sz="2000">
              <a:latin typeface="Constantia"/>
              <a:cs typeface="Constantia"/>
            </a:endParaRPr>
          </a:p>
          <a:p>
            <a:pPr marL="285115">
              <a:lnSpc>
                <a:spcPts val="2160"/>
              </a:lnSpc>
            </a:pPr>
            <a:r>
              <a:rPr sz="2000" dirty="0">
                <a:latin typeface="Constantia"/>
                <a:cs typeface="Constantia"/>
              </a:rPr>
              <a:t>&lt;/head&gt;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3540" y="390219"/>
            <a:ext cx="7864475" cy="41478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&lt;style&gt;</a:t>
            </a:r>
            <a:endParaRPr sz="2600">
              <a:latin typeface="Constantia"/>
              <a:cs typeface="Constantia"/>
            </a:endParaRPr>
          </a:p>
          <a:p>
            <a:pPr marL="365760" indent="-353695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5760" algn="l"/>
                <a:tab pos="366395" algn="l"/>
              </a:tabLst>
            </a:pPr>
            <a:r>
              <a:rPr sz="2600" spc="-15" dirty="0">
                <a:latin typeface="Constantia"/>
                <a:cs typeface="Constantia"/>
              </a:rPr>
              <a:t>.contentBox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{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display:block;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border-width: </a:t>
            </a:r>
            <a:r>
              <a:rPr sz="2600" spc="-20" dirty="0">
                <a:latin typeface="Constantia"/>
                <a:cs typeface="Constantia"/>
              </a:rPr>
              <a:t>1px;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border-style: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solid;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border-color: </a:t>
            </a:r>
            <a:r>
              <a:rPr sz="2600" dirty="0">
                <a:latin typeface="Constantia"/>
                <a:cs typeface="Constantia"/>
              </a:rPr>
              <a:t>000; </a:t>
            </a:r>
            <a:r>
              <a:rPr sz="2600" spc="-10" dirty="0">
                <a:latin typeface="Constantia"/>
                <a:cs typeface="Constantia"/>
              </a:rPr>
              <a:t>padding:5px; margin-top:5px; </a:t>
            </a:r>
            <a:r>
              <a:rPr sz="2600" spc="-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width:200px;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height:50px;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overflow:scroll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&lt;/style&gt;</a:t>
            </a:r>
            <a:endParaRPr sz="2600">
              <a:latin typeface="Constantia"/>
              <a:cs typeface="Constantia"/>
            </a:endParaRPr>
          </a:p>
          <a:p>
            <a:pPr marL="285115" marR="388620" indent="-273050">
              <a:lnSpc>
                <a:spcPts val="2810"/>
              </a:lnSpc>
              <a:spcBef>
                <a:spcPts val="66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5760" algn="l"/>
                <a:tab pos="366395" algn="l"/>
              </a:tabLst>
            </a:pPr>
            <a:r>
              <a:rPr dirty="0"/>
              <a:t>	</a:t>
            </a:r>
            <a:r>
              <a:rPr sz="2600" spc="-10" dirty="0">
                <a:latin typeface="Constantia"/>
                <a:cs typeface="Constantia"/>
              </a:rPr>
              <a:t>&lt;div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class="contentBox"&gt;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Why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do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call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them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"CSS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Scrollbars"?</a:t>
            </a:r>
            <a:endParaRPr sz="2600">
              <a:latin typeface="Constantia"/>
              <a:cs typeface="Constantia"/>
            </a:endParaRPr>
          </a:p>
          <a:p>
            <a:pPr marL="365760" indent="-353695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365760" algn="l"/>
                <a:tab pos="366395" algn="l"/>
              </a:tabLst>
            </a:pPr>
            <a:r>
              <a:rPr sz="2600" spc="-5" dirty="0">
                <a:latin typeface="Constantia"/>
                <a:cs typeface="Constantia"/>
              </a:rPr>
              <a:t>&lt;/div&gt;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947418"/>
            <a:ext cx="4304030" cy="2800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dirty="0">
                <a:latin typeface="Constantia"/>
                <a:cs typeface="Constantia"/>
              </a:rPr>
              <a:t>p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</a:pPr>
            <a:r>
              <a:rPr sz="2600" dirty="0">
                <a:latin typeface="Constantia"/>
                <a:cs typeface="Constantia"/>
              </a:rPr>
              <a:t>{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</a:pPr>
            <a:r>
              <a:rPr sz="2600" spc="-10" dirty="0">
                <a:latin typeface="Constantia"/>
                <a:cs typeface="Constantia"/>
              </a:rPr>
              <a:t>border-top-style:dotted; </a:t>
            </a:r>
            <a:r>
              <a:rPr sz="2600" spc="-5" dirty="0">
                <a:latin typeface="Constantia"/>
                <a:cs typeface="Constantia"/>
              </a:rPr>
              <a:t> border-right-style:solid; </a:t>
            </a:r>
            <a:r>
              <a:rPr sz="26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bo</a:t>
            </a:r>
            <a:r>
              <a:rPr sz="2600" spc="-45" dirty="0">
                <a:latin typeface="Constantia"/>
                <a:cs typeface="Constantia"/>
              </a:rPr>
              <a:t>r</a:t>
            </a:r>
            <a:r>
              <a:rPr sz="2600" spc="-5" dirty="0">
                <a:latin typeface="Constantia"/>
                <a:cs typeface="Constantia"/>
              </a:rPr>
              <a:t>de</a:t>
            </a:r>
            <a:r>
              <a:rPr sz="2600" dirty="0">
                <a:latin typeface="Constantia"/>
                <a:cs typeface="Constantia"/>
              </a:rPr>
              <a:t>r-</a:t>
            </a:r>
            <a:r>
              <a:rPr sz="2600" spc="-5" dirty="0">
                <a:latin typeface="Constantia"/>
                <a:cs typeface="Constantia"/>
              </a:rPr>
              <a:t>bo</a:t>
            </a:r>
            <a:r>
              <a:rPr sz="2600" spc="-35" dirty="0">
                <a:latin typeface="Constantia"/>
                <a:cs typeface="Constantia"/>
              </a:rPr>
              <a:t>tt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5" dirty="0">
                <a:latin typeface="Constantia"/>
                <a:cs typeface="Constantia"/>
              </a:rPr>
              <a:t>m</a:t>
            </a:r>
            <a:r>
              <a:rPr sz="2600" dirty="0">
                <a:latin typeface="Constantia"/>
                <a:cs typeface="Constantia"/>
              </a:rPr>
              <a:t>-</a:t>
            </a:r>
            <a:r>
              <a:rPr sz="2600" spc="-10" dirty="0">
                <a:latin typeface="Constantia"/>
                <a:cs typeface="Constantia"/>
              </a:rPr>
              <a:t>s</a:t>
            </a:r>
            <a:r>
              <a:rPr sz="2600" spc="-5" dirty="0">
                <a:latin typeface="Constantia"/>
                <a:cs typeface="Constantia"/>
              </a:rPr>
              <a:t>t</a:t>
            </a:r>
            <a:r>
              <a:rPr sz="2600" spc="-40" dirty="0">
                <a:latin typeface="Constantia"/>
                <a:cs typeface="Constantia"/>
              </a:rPr>
              <a:t>y</a:t>
            </a:r>
            <a:r>
              <a:rPr sz="2600" dirty="0">
                <a:latin typeface="Constantia"/>
                <a:cs typeface="Constantia"/>
              </a:rPr>
              <a:t>le:d</a:t>
            </a:r>
            <a:r>
              <a:rPr sz="2600" spc="-10" dirty="0">
                <a:latin typeface="Constantia"/>
                <a:cs typeface="Constantia"/>
              </a:rPr>
              <a:t>o</a:t>
            </a:r>
            <a:r>
              <a:rPr sz="2600" spc="-45" dirty="0">
                <a:latin typeface="Constantia"/>
                <a:cs typeface="Constantia"/>
              </a:rPr>
              <a:t>t</a:t>
            </a:r>
            <a:r>
              <a:rPr sz="2600" spc="-55" dirty="0">
                <a:latin typeface="Constantia"/>
                <a:cs typeface="Constantia"/>
              </a:rPr>
              <a:t>t</a:t>
            </a:r>
            <a:r>
              <a:rPr sz="2600" dirty="0">
                <a:latin typeface="Constantia"/>
                <a:cs typeface="Constantia"/>
              </a:rPr>
              <a:t>ed;  </a:t>
            </a:r>
            <a:r>
              <a:rPr sz="2600" spc="-5" dirty="0">
                <a:latin typeface="Constantia"/>
                <a:cs typeface="Constantia"/>
              </a:rPr>
              <a:t>border-left-style:solid;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Constantia"/>
                <a:cs typeface="Constantia"/>
              </a:rPr>
              <a:t>}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7038340" cy="6336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&lt;html&gt;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&lt;head&gt;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&lt;st</a:t>
            </a:r>
            <a:r>
              <a:rPr sz="1800" spc="-15" dirty="0">
                <a:latin typeface="Constantia"/>
                <a:cs typeface="Constantia"/>
              </a:rPr>
              <a:t>y</a:t>
            </a:r>
            <a:r>
              <a:rPr sz="1800" dirty="0">
                <a:latin typeface="Constantia"/>
                <a:cs typeface="Constantia"/>
              </a:rPr>
              <a:t>le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type="</a:t>
            </a:r>
            <a:r>
              <a:rPr sz="1800" spc="-3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ext</a:t>
            </a:r>
            <a:r>
              <a:rPr sz="1800" spc="-10" dirty="0">
                <a:latin typeface="Constantia"/>
                <a:cs typeface="Constantia"/>
              </a:rPr>
              <a:t>/</a:t>
            </a:r>
            <a:r>
              <a:rPr sz="1800" spc="-5" dirty="0">
                <a:latin typeface="Constantia"/>
                <a:cs typeface="Constantia"/>
              </a:rPr>
              <a:t>css"&gt;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p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10" dirty="0">
                <a:latin typeface="Constantia"/>
                <a:cs typeface="Constantia"/>
              </a:rPr>
              <a:t>background-color:yellow;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15" dirty="0">
                <a:latin typeface="Constantia"/>
                <a:cs typeface="Constantia"/>
              </a:rPr>
              <a:t>p.padding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10" dirty="0">
                <a:latin typeface="Constantia"/>
                <a:cs typeface="Constantia"/>
              </a:rPr>
              <a:t>padding-top:25px;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10" dirty="0">
                <a:latin typeface="Constantia"/>
                <a:cs typeface="Constantia"/>
              </a:rPr>
              <a:t>padding-bottom:25px;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10" dirty="0">
                <a:latin typeface="Constantia"/>
                <a:cs typeface="Constantia"/>
              </a:rPr>
              <a:t>padding-right:50px;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10" dirty="0">
                <a:latin typeface="Constantia"/>
                <a:cs typeface="Constantia"/>
              </a:rPr>
              <a:t>padding-left:50px;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&lt;/style&gt;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&lt;/head&gt;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175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&lt;body&gt;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&lt;p&gt;This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paragraph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no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specified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padding.&lt;/p&gt;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&lt;p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class="padding"&gt;This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paragraph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specified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paddings.&lt;/p&gt;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&lt;/body&gt;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175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dirty="0">
                <a:latin typeface="Constantia"/>
                <a:cs typeface="Constantia"/>
              </a:rPr>
              <a:t>&lt;/html&gt;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3973829" cy="587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dirty="0">
                <a:latin typeface="Constantia"/>
                <a:cs typeface="Constantia"/>
              </a:rPr>
              <a:t>&lt;html&gt;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dirty="0">
                <a:latin typeface="Constantia"/>
                <a:cs typeface="Constantia"/>
              </a:rPr>
              <a:t>&lt;head&gt;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&lt;style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type="text/css"&gt;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dirty="0">
                <a:latin typeface="Constantia"/>
                <a:cs typeface="Constantia"/>
              </a:rPr>
              <a:t>h1,h2,p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dirty="0">
                <a:latin typeface="Constantia"/>
                <a:cs typeface="Constantia"/>
              </a:rPr>
              <a:t>{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10" dirty="0">
                <a:latin typeface="Constantia"/>
                <a:cs typeface="Constantia"/>
              </a:rPr>
              <a:t>color:green;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dirty="0">
                <a:latin typeface="Constantia"/>
                <a:cs typeface="Constantia"/>
              </a:rPr>
              <a:t>}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&lt;/style&gt;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&lt;/head&gt;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Segoe UI Symbol"/>
              <a:buChar char="⚫"/>
            </a:pPr>
            <a:endParaRPr sz="235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10" dirty="0">
                <a:latin typeface="Constantia"/>
                <a:cs typeface="Constantia"/>
              </a:rPr>
              <a:t>&lt;body&gt;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10" dirty="0">
                <a:latin typeface="Constantia"/>
                <a:cs typeface="Constantia"/>
              </a:rPr>
              <a:t>&lt;h1&gt;Hello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World!&lt;/h1&gt;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&lt;h2&gt;Smaller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heading!&lt;/h2&gt;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&lt;p&gt;This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paragraph.&lt;/p&gt;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10" dirty="0">
                <a:latin typeface="Constantia"/>
                <a:cs typeface="Constantia"/>
              </a:rPr>
              <a:t>&lt;/body&gt;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spc="-5" dirty="0">
                <a:latin typeface="Constantia"/>
                <a:cs typeface="Constantia"/>
              </a:rPr>
              <a:t>&lt;/html&gt;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4909820" cy="5391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0" dirty="0">
                <a:latin typeface="Constantia"/>
                <a:cs typeface="Constantia"/>
              </a:rPr>
              <a:t>&lt;html&gt;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5" dirty="0">
                <a:latin typeface="Constantia"/>
                <a:cs typeface="Constantia"/>
              </a:rPr>
              <a:t>&lt;head&gt;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0" dirty="0">
                <a:latin typeface="Constantia"/>
                <a:cs typeface="Constantia"/>
              </a:rPr>
              <a:t>&lt;style</a:t>
            </a:r>
            <a:r>
              <a:rPr sz="1600" b="1" spc="-7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type="text/css"&gt;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5" dirty="0">
                <a:latin typeface="Constantia"/>
                <a:cs typeface="Constantia"/>
              </a:rPr>
              <a:t>p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5" dirty="0">
                <a:latin typeface="Constantia"/>
                <a:cs typeface="Constantia"/>
              </a:rPr>
              <a:t>{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0" dirty="0">
                <a:latin typeface="Constantia"/>
                <a:cs typeface="Constantia"/>
              </a:rPr>
              <a:t>color:blue;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0" dirty="0">
                <a:latin typeface="Constantia"/>
                <a:cs typeface="Constantia"/>
              </a:rPr>
              <a:t>text-align:center;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5" dirty="0">
                <a:latin typeface="Constantia"/>
                <a:cs typeface="Constantia"/>
              </a:rPr>
              <a:t>}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5" dirty="0">
                <a:latin typeface="Constantia"/>
                <a:cs typeface="Constantia"/>
              </a:rPr>
              <a:t>.marked</a:t>
            </a:r>
            <a:r>
              <a:rPr sz="1600" b="1" spc="-5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p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5" dirty="0">
                <a:latin typeface="Constantia"/>
                <a:cs typeface="Constantia"/>
              </a:rPr>
              <a:t>{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0" dirty="0">
                <a:latin typeface="Constantia"/>
                <a:cs typeface="Constantia"/>
              </a:rPr>
              <a:t>color:white;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5" dirty="0">
                <a:latin typeface="Constantia"/>
                <a:cs typeface="Constantia"/>
              </a:rPr>
              <a:t>}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5" dirty="0">
                <a:latin typeface="Constantia"/>
                <a:cs typeface="Constantia"/>
              </a:rPr>
              <a:t>&lt;/style&gt;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5" dirty="0">
                <a:latin typeface="Constantia"/>
                <a:cs typeface="Constantia"/>
              </a:rPr>
              <a:t>&lt;/head&gt;</a:t>
            </a: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0AD0D9"/>
              </a:buClr>
              <a:buFont typeface="Segoe UI Symbol"/>
              <a:buChar char="⚫"/>
            </a:pPr>
            <a:endParaRPr sz="155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0" dirty="0">
                <a:latin typeface="Constantia"/>
                <a:cs typeface="Constantia"/>
              </a:rPr>
              <a:t>&lt;body&gt;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0" dirty="0">
                <a:latin typeface="Constantia"/>
                <a:cs typeface="Constantia"/>
              </a:rPr>
              <a:t>&lt;p&gt;This</a:t>
            </a:r>
            <a:r>
              <a:rPr sz="1600" b="1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is</a:t>
            </a:r>
            <a:r>
              <a:rPr sz="1600" b="1" spc="-7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a</a:t>
            </a:r>
            <a:r>
              <a:rPr sz="1600" b="1" spc="-2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blue,</a:t>
            </a:r>
            <a:r>
              <a:rPr sz="1600" b="1" spc="-10" dirty="0">
                <a:latin typeface="Constantia"/>
                <a:cs typeface="Constantia"/>
              </a:rPr>
              <a:t> center-aligned</a:t>
            </a:r>
            <a:r>
              <a:rPr sz="1600" b="1" spc="20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paragraph.&lt;/p&gt;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0" dirty="0">
                <a:latin typeface="Constantia"/>
                <a:cs typeface="Constantia"/>
              </a:rPr>
              <a:t>&lt;d</a:t>
            </a:r>
            <a:r>
              <a:rPr sz="1600" b="1" spc="-20" dirty="0">
                <a:latin typeface="Constantia"/>
                <a:cs typeface="Constantia"/>
              </a:rPr>
              <a:t>i</a:t>
            </a:r>
            <a:r>
              <a:rPr sz="1600" b="1" spc="-5" dirty="0">
                <a:latin typeface="Constantia"/>
                <a:cs typeface="Constantia"/>
              </a:rPr>
              <a:t>v</a:t>
            </a:r>
            <a:r>
              <a:rPr sz="1600" b="1" spc="-85" dirty="0">
                <a:latin typeface="Constantia"/>
                <a:cs typeface="Constantia"/>
              </a:rPr>
              <a:t> </a:t>
            </a:r>
            <a:r>
              <a:rPr sz="1600" b="1" spc="-10" dirty="0">
                <a:latin typeface="Constantia"/>
                <a:cs typeface="Constantia"/>
              </a:rPr>
              <a:t>cl</a:t>
            </a:r>
            <a:r>
              <a:rPr sz="1600" b="1" spc="-15" dirty="0">
                <a:latin typeface="Constantia"/>
                <a:cs typeface="Constantia"/>
              </a:rPr>
              <a:t>a</a:t>
            </a:r>
            <a:r>
              <a:rPr sz="1600" b="1" spc="-5" dirty="0">
                <a:latin typeface="Constantia"/>
                <a:cs typeface="Constantia"/>
              </a:rPr>
              <a:t>ss</a:t>
            </a:r>
            <a:r>
              <a:rPr sz="1600" b="1" spc="-10" dirty="0">
                <a:latin typeface="Constantia"/>
                <a:cs typeface="Constantia"/>
              </a:rPr>
              <a:t>=</a:t>
            </a:r>
            <a:r>
              <a:rPr sz="1600" b="1" spc="-15" dirty="0">
                <a:latin typeface="Constantia"/>
                <a:cs typeface="Constantia"/>
              </a:rPr>
              <a:t>"</a:t>
            </a:r>
            <a:r>
              <a:rPr sz="1600" b="1" spc="-5" dirty="0">
                <a:latin typeface="Constantia"/>
                <a:cs typeface="Constantia"/>
              </a:rPr>
              <a:t>ma</a:t>
            </a:r>
            <a:r>
              <a:rPr sz="1600" b="1" spc="-20" dirty="0">
                <a:latin typeface="Constantia"/>
                <a:cs typeface="Constantia"/>
              </a:rPr>
              <a:t>r</a:t>
            </a:r>
            <a:r>
              <a:rPr sz="1600" b="1" spc="-45" dirty="0">
                <a:latin typeface="Constantia"/>
                <a:cs typeface="Constantia"/>
              </a:rPr>
              <a:t>k</a:t>
            </a:r>
            <a:r>
              <a:rPr sz="1600" b="1" spc="-5" dirty="0">
                <a:latin typeface="Constantia"/>
                <a:cs typeface="Constantia"/>
              </a:rPr>
              <a:t>ed"&gt;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0" dirty="0">
                <a:latin typeface="Constantia"/>
                <a:cs typeface="Constantia"/>
              </a:rPr>
              <a:t>&lt;p&gt;This</a:t>
            </a:r>
            <a:r>
              <a:rPr sz="1600" b="1" spc="-4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p</a:t>
            </a:r>
            <a:r>
              <a:rPr sz="1600" b="1" spc="-7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element</a:t>
            </a:r>
            <a:r>
              <a:rPr sz="1600" b="1" spc="-7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should</a:t>
            </a:r>
            <a:r>
              <a:rPr sz="1600" b="1" spc="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not</a:t>
            </a:r>
            <a:r>
              <a:rPr sz="1600" b="1" spc="-20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be</a:t>
            </a:r>
            <a:r>
              <a:rPr sz="1600" b="1" spc="-35" dirty="0">
                <a:latin typeface="Constantia"/>
                <a:cs typeface="Constantia"/>
              </a:rPr>
              <a:t> </a:t>
            </a:r>
            <a:r>
              <a:rPr sz="1600" b="1" spc="-5" dirty="0">
                <a:latin typeface="Constantia"/>
                <a:cs typeface="Constantia"/>
              </a:rPr>
              <a:t>blue.&lt;/p&gt;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0" dirty="0">
                <a:latin typeface="Constantia"/>
                <a:cs typeface="Constantia"/>
              </a:rPr>
              <a:t>&lt;/div&gt;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10" dirty="0">
                <a:latin typeface="Constantia"/>
                <a:cs typeface="Constantia"/>
              </a:rPr>
              <a:t>&lt;/body&gt;</a:t>
            </a:r>
            <a:endParaRPr sz="1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600" b="1" spc="-5" dirty="0">
                <a:latin typeface="Constantia"/>
                <a:cs typeface="Constantia"/>
              </a:rPr>
              <a:t>&lt;/html&gt;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0"/>
            <a:ext cx="7592695" cy="6263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nstantia"/>
                <a:cs typeface="Constantia"/>
              </a:rPr>
              <a:t>&lt;html&gt;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&lt;head&gt;</a:t>
            </a:r>
            <a:endParaRPr sz="2000">
              <a:latin typeface="Constantia"/>
              <a:cs typeface="Constantia"/>
            </a:endParaRPr>
          </a:p>
          <a:p>
            <a:pPr marL="12700" marR="441579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onstantia"/>
                <a:cs typeface="Constantia"/>
              </a:rPr>
              <a:t>&lt;style type="text/css"&gt; </a:t>
            </a:r>
            <a:r>
              <a:rPr sz="2000" dirty="0">
                <a:latin typeface="Constantia"/>
                <a:cs typeface="Constantia"/>
              </a:rPr>
              <a:t> h1.hidden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{visibility:hidden;}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tantia"/>
                <a:cs typeface="Constantia"/>
              </a:rPr>
              <a:t>&lt;/style&gt;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&lt;/head&gt;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onstantia"/>
                <a:cs typeface="Constantia"/>
              </a:rPr>
              <a:t>&lt;body&gt;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&lt;h1&gt;This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visible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heading&lt;/h1&gt;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&lt;h1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class="hidden"&gt;This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hidden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heading&lt;/h1&gt;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onstantia"/>
                <a:cs typeface="Constantia"/>
              </a:rPr>
              <a:t>&lt;p&gt;Notice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that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hidden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heading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still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takes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up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space.&lt;/p&gt;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tantia"/>
                <a:cs typeface="Constantia"/>
              </a:rPr>
              <a:t>&lt;/body&gt;</a:t>
            </a:r>
            <a:endParaRPr sz="20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nstantia"/>
                <a:cs typeface="Constantia"/>
              </a:rPr>
              <a:t>&lt;/html&gt;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Constantia"/>
                <a:cs typeface="Constantia"/>
              </a:rPr>
              <a:t>Output: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Constantia"/>
              <a:cs typeface="Constantia"/>
            </a:endParaRPr>
          </a:p>
          <a:p>
            <a:pPr marL="1394460" algn="ctr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This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visible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heading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391285"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Notice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hidden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heading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still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2"/>
              <a:ext cx="9144000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2387" y="0"/>
              <a:ext cx="4741612" cy="5993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4474" cy="10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26" y="51434"/>
              <a:ext cx="9146269" cy="9038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83540" y="0"/>
            <a:ext cx="2964815" cy="3684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dirty="0">
                <a:latin typeface="Constantia"/>
                <a:cs typeface="Constantia"/>
              </a:rPr>
              <a:t>&lt;html&gt;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dirty="0">
                <a:latin typeface="Constantia"/>
                <a:cs typeface="Constantia"/>
              </a:rPr>
              <a:t>&lt;head&gt;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dirty="0">
                <a:latin typeface="Constantia"/>
                <a:cs typeface="Constantia"/>
              </a:rPr>
              <a:t>&lt;</a:t>
            </a:r>
            <a:r>
              <a:rPr sz="2000" b="1" spc="-10" dirty="0">
                <a:latin typeface="Constantia"/>
                <a:cs typeface="Constantia"/>
              </a:rPr>
              <a:t>s</a:t>
            </a:r>
            <a:r>
              <a:rPr sz="2000" b="1" dirty="0">
                <a:latin typeface="Constantia"/>
                <a:cs typeface="Constantia"/>
              </a:rPr>
              <a:t>t</a:t>
            </a:r>
            <a:r>
              <a:rPr sz="2000" b="1" spc="-20" dirty="0">
                <a:latin typeface="Constantia"/>
                <a:cs typeface="Constantia"/>
              </a:rPr>
              <a:t>y</a:t>
            </a:r>
            <a:r>
              <a:rPr sz="2000" b="1" spc="-5" dirty="0">
                <a:latin typeface="Constantia"/>
                <a:cs typeface="Constantia"/>
              </a:rPr>
              <a:t>l</a:t>
            </a:r>
            <a:r>
              <a:rPr sz="2000" b="1" dirty="0">
                <a:latin typeface="Constantia"/>
                <a:cs typeface="Constantia"/>
              </a:rPr>
              <a:t>e</a:t>
            </a:r>
            <a:r>
              <a:rPr sz="2000" b="1" spc="-9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type="</a:t>
            </a:r>
            <a:r>
              <a:rPr sz="2000" b="1" spc="-40" dirty="0">
                <a:latin typeface="Constantia"/>
                <a:cs typeface="Constantia"/>
              </a:rPr>
              <a:t>t</a:t>
            </a:r>
            <a:r>
              <a:rPr sz="2000" b="1" dirty="0">
                <a:latin typeface="Constantia"/>
                <a:cs typeface="Constantia"/>
              </a:rPr>
              <a:t>ext/c</a:t>
            </a:r>
            <a:r>
              <a:rPr sz="2000" b="1" spc="-10" dirty="0">
                <a:latin typeface="Constantia"/>
                <a:cs typeface="Constantia"/>
              </a:rPr>
              <a:t>s</a:t>
            </a:r>
            <a:r>
              <a:rPr sz="2000" b="1" dirty="0">
                <a:latin typeface="Constantia"/>
                <a:cs typeface="Constantia"/>
              </a:rPr>
              <a:t>s"&gt;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spc="-5" dirty="0">
                <a:latin typeface="Constantia"/>
                <a:cs typeface="Constantia"/>
              </a:rPr>
              <a:t>img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dirty="0">
                <a:latin typeface="Constantia"/>
                <a:cs typeface="Constantia"/>
              </a:rPr>
              <a:t>{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spc="-5" dirty="0">
                <a:latin typeface="Constantia"/>
                <a:cs typeface="Constantia"/>
              </a:rPr>
              <a:t>position:absolute;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spc="-10" dirty="0">
                <a:latin typeface="Constantia"/>
                <a:cs typeface="Constantia"/>
              </a:rPr>
              <a:t>left:0px;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spc="-10" dirty="0">
                <a:latin typeface="Constantia"/>
                <a:cs typeface="Constantia"/>
              </a:rPr>
              <a:t>top:0px;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dirty="0">
                <a:latin typeface="Constantia"/>
                <a:cs typeface="Constantia"/>
              </a:rPr>
              <a:t>z-index:-1;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dirty="0">
                <a:latin typeface="Constantia"/>
                <a:cs typeface="Constantia"/>
              </a:rPr>
              <a:t>}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spc="-5" dirty="0">
                <a:latin typeface="Constantia"/>
                <a:cs typeface="Constantia"/>
              </a:rPr>
              <a:t>&lt;/style&gt;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dirty="0">
                <a:latin typeface="Constantia"/>
                <a:cs typeface="Constantia"/>
              </a:rPr>
              <a:t>&lt;/head&gt;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540" y="3924680"/>
            <a:ext cx="3746500" cy="2830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spc="-5" dirty="0">
                <a:latin typeface="Constantia"/>
                <a:cs typeface="Constantia"/>
              </a:rPr>
              <a:t>&lt;body&gt;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spc="-5" dirty="0">
                <a:latin typeface="Constantia"/>
                <a:cs typeface="Constantia"/>
              </a:rPr>
              <a:t>&lt;h1&gt;This</a:t>
            </a:r>
            <a:r>
              <a:rPr sz="2000" b="1" spc="-8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is</a:t>
            </a:r>
            <a:r>
              <a:rPr sz="2000" b="1" spc="-110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a</a:t>
            </a:r>
            <a:r>
              <a:rPr sz="2000" b="1" spc="-5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heading&lt;/h1&gt;</a:t>
            </a:r>
            <a:endParaRPr sz="2000">
              <a:latin typeface="Constantia"/>
              <a:cs typeface="Constantia"/>
            </a:endParaRPr>
          </a:p>
          <a:p>
            <a:pPr marL="285115" marR="305435" indent="-273050">
              <a:lnSpc>
                <a:spcPct val="8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spc="-5" dirty="0">
                <a:latin typeface="Constantia"/>
                <a:cs typeface="Constantia"/>
              </a:rPr>
              <a:t>&lt;img </a:t>
            </a:r>
            <a:r>
              <a:rPr sz="2000" b="1" spc="-10" dirty="0">
                <a:latin typeface="Constantia"/>
                <a:cs typeface="Constantia"/>
              </a:rPr>
              <a:t>src=“mitrc.jpg" </a:t>
            </a:r>
            <a:r>
              <a:rPr sz="2000" b="1" spc="-5" dirty="0">
                <a:latin typeface="Constantia"/>
                <a:cs typeface="Constantia"/>
              </a:rPr>
              <a:t> width="100"</a:t>
            </a:r>
            <a:r>
              <a:rPr sz="2000" b="1" spc="-9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height="40"</a:t>
            </a:r>
            <a:r>
              <a:rPr sz="2000" b="1" spc="-50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/&gt;</a:t>
            </a:r>
            <a:endParaRPr sz="2000">
              <a:latin typeface="Constantia"/>
              <a:cs typeface="Constantia"/>
            </a:endParaRPr>
          </a:p>
          <a:p>
            <a:pPr marL="285115" marR="5080" indent="-273050">
              <a:lnSpc>
                <a:spcPct val="8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dirty="0">
                <a:latin typeface="Constantia"/>
                <a:cs typeface="Constantia"/>
              </a:rPr>
              <a:t>&lt;p</a:t>
            </a:r>
            <a:r>
              <a:rPr sz="2000" b="1" spc="-110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style=“color:red”&gt;Because </a:t>
            </a:r>
            <a:r>
              <a:rPr sz="2000" b="1" spc="-46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t</a:t>
            </a:r>
            <a:r>
              <a:rPr sz="2000" b="1" spc="-10" dirty="0">
                <a:latin typeface="Constantia"/>
                <a:cs typeface="Constantia"/>
              </a:rPr>
              <a:t>h</a:t>
            </a:r>
            <a:r>
              <a:rPr sz="2000" b="1" dirty="0">
                <a:latin typeface="Constantia"/>
                <a:cs typeface="Constantia"/>
              </a:rPr>
              <a:t>e</a:t>
            </a:r>
            <a:r>
              <a:rPr sz="2000" b="1" spc="-75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i</a:t>
            </a:r>
            <a:r>
              <a:rPr sz="2000" b="1" dirty="0">
                <a:latin typeface="Constantia"/>
                <a:cs typeface="Constantia"/>
              </a:rPr>
              <a:t>m</a:t>
            </a:r>
            <a:r>
              <a:rPr sz="2000" b="1" spc="-15" dirty="0">
                <a:latin typeface="Constantia"/>
                <a:cs typeface="Constantia"/>
              </a:rPr>
              <a:t>a</a:t>
            </a:r>
            <a:r>
              <a:rPr sz="2000" b="1" spc="-55" dirty="0">
                <a:latin typeface="Constantia"/>
                <a:cs typeface="Constantia"/>
              </a:rPr>
              <a:t>g</a:t>
            </a:r>
            <a:r>
              <a:rPr sz="2000" b="1" dirty="0">
                <a:latin typeface="Constantia"/>
                <a:cs typeface="Constantia"/>
              </a:rPr>
              <a:t>e</a:t>
            </a:r>
            <a:r>
              <a:rPr sz="2000" b="1" spc="-5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h</a:t>
            </a:r>
            <a:r>
              <a:rPr sz="2000" b="1" spc="-15" dirty="0">
                <a:latin typeface="Constantia"/>
                <a:cs typeface="Constantia"/>
              </a:rPr>
              <a:t>a</a:t>
            </a:r>
            <a:r>
              <a:rPr sz="2000" b="1" dirty="0">
                <a:latin typeface="Constantia"/>
                <a:cs typeface="Constantia"/>
              </a:rPr>
              <a:t>s</a:t>
            </a:r>
            <a:r>
              <a:rPr sz="2000" b="1" spc="-90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a</a:t>
            </a:r>
            <a:r>
              <a:rPr sz="2000" b="1" spc="-80" dirty="0">
                <a:latin typeface="Constantia"/>
                <a:cs typeface="Constantia"/>
              </a:rPr>
              <a:t> </a:t>
            </a:r>
            <a:r>
              <a:rPr sz="2000" b="1" spc="5" dirty="0">
                <a:latin typeface="Constantia"/>
                <a:cs typeface="Constantia"/>
              </a:rPr>
              <a:t>z</a:t>
            </a:r>
            <a:r>
              <a:rPr sz="2000" b="1" spc="-10" dirty="0">
                <a:latin typeface="Constantia"/>
                <a:cs typeface="Constantia"/>
              </a:rPr>
              <a:t>-i</a:t>
            </a:r>
            <a:r>
              <a:rPr sz="2000" b="1" dirty="0">
                <a:latin typeface="Constantia"/>
                <a:cs typeface="Constantia"/>
              </a:rPr>
              <a:t>ndex</a:t>
            </a:r>
            <a:r>
              <a:rPr sz="2000" b="1" spc="-130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of</a:t>
            </a:r>
            <a:r>
              <a:rPr sz="2000" b="1" spc="40" dirty="0">
                <a:latin typeface="Constantia"/>
                <a:cs typeface="Constantia"/>
              </a:rPr>
              <a:t> </a:t>
            </a:r>
            <a:r>
              <a:rPr sz="2000" b="1" spc="-10" dirty="0">
                <a:latin typeface="Constantia"/>
                <a:cs typeface="Constantia"/>
              </a:rPr>
              <a:t>-</a:t>
            </a:r>
            <a:r>
              <a:rPr sz="2000" b="1" spc="-5" dirty="0">
                <a:latin typeface="Constantia"/>
                <a:cs typeface="Constantia"/>
              </a:rPr>
              <a:t>1,  </a:t>
            </a:r>
            <a:r>
              <a:rPr sz="2000" b="1" dirty="0">
                <a:latin typeface="Constantia"/>
                <a:cs typeface="Constantia"/>
              </a:rPr>
              <a:t>it</a:t>
            </a:r>
            <a:r>
              <a:rPr sz="2000" b="1" spc="-125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w</a:t>
            </a:r>
            <a:r>
              <a:rPr sz="2000" b="1" spc="-15" dirty="0">
                <a:latin typeface="Constantia"/>
                <a:cs typeface="Constantia"/>
              </a:rPr>
              <a:t>i</a:t>
            </a:r>
            <a:r>
              <a:rPr sz="2000" b="1" spc="-5" dirty="0">
                <a:latin typeface="Constantia"/>
                <a:cs typeface="Constantia"/>
              </a:rPr>
              <a:t>l</a:t>
            </a:r>
            <a:r>
              <a:rPr sz="2000" b="1" dirty="0">
                <a:latin typeface="Constantia"/>
                <a:cs typeface="Constantia"/>
              </a:rPr>
              <a:t>l</a:t>
            </a:r>
            <a:r>
              <a:rPr sz="2000" b="1" spc="10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be</a:t>
            </a:r>
            <a:r>
              <a:rPr sz="2000" b="1" spc="-10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pla</a:t>
            </a:r>
            <a:r>
              <a:rPr sz="2000" b="1" spc="-45" dirty="0">
                <a:latin typeface="Constantia"/>
                <a:cs typeface="Constantia"/>
              </a:rPr>
              <a:t>c</a:t>
            </a:r>
            <a:r>
              <a:rPr sz="2000" b="1" dirty="0">
                <a:latin typeface="Constantia"/>
                <a:cs typeface="Constantia"/>
              </a:rPr>
              <a:t>ed</a:t>
            </a:r>
            <a:r>
              <a:rPr sz="2000" b="1" spc="-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behind</a:t>
            </a:r>
            <a:r>
              <a:rPr sz="2000" b="1" spc="-45" dirty="0">
                <a:latin typeface="Constantia"/>
                <a:cs typeface="Constantia"/>
              </a:rPr>
              <a:t> </a:t>
            </a:r>
            <a:r>
              <a:rPr sz="2000" b="1" dirty="0">
                <a:latin typeface="Constantia"/>
                <a:cs typeface="Constantia"/>
              </a:rPr>
              <a:t>t</a:t>
            </a:r>
            <a:r>
              <a:rPr sz="2000" b="1" spc="-10" dirty="0">
                <a:latin typeface="Constantia"/>
                <a:cs typeface="Constantia"/>
              </a:rPr>
              <a:t>h</a:t>
            </a:r>
            <a:r>
              <a:rPr sz="2000" b="1" dirty="0">
                <a:latin typeface="Constantia"/>
                <a:cs typeface="Constantia"/>
              </a:rPr>
              <a:t>e  </a:t>
            </a:r>
            <a:r>
              <a:rPr sz="2000" b="1" spc="-5" dirty="0">
                <a:latin typeface="Constantia"/>
                <a:cs typeface="Constantia"/>
              </a:rPr>
              <a:t>text.&lt;/p&gt;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spc="-5" dirty="0">
                <a:latin typeface="Constantia"/>
                <a:cs typeface="Constantia"/>
              </a:rPr>
              <a:t>&lt;/body&gt;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dirty="0">
                <a:latin typeface="Constantia"/>
                <a:cs typeface="Constantia"/>
              </a:rPr>
              <a:t>&lt;/html&gt;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1153" y="2235835"/>
            <a:ext cx="421386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Output: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This</a:t>
            </a:r>
            <a:r>
              <a:rPr sz="2000" b="1" spc="-45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is</a:t>
            </a:r>
            <a:r>
              <a:rPr sz="2000" b="1" spc="-4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a</a:t>
            </a:r>
            <a:r>
              <a:rPr sz="2000" b="1" spc="-30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800000"/>
                </a:solidFill>
                <a:latin typeface="Arial"/>
                <a:cs typeface="Arial"/>
              </a:rPr>
              <a:t>headin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Because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image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has</a:t>
            </a:r>
            <a:r>
              <a:rPr sz="2000" spc="-3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z-index</a:t>
            </a:r>
            <a:r>
              <a:rPr sz="2000" spc="-3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of</a:t>
            </a:r>
            <a:r>
              <a:rPr sz="2000" spc="-1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- </a:t>
            </a:r>
            <a:r>
              <a:rPr sz="2000" spc="-5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1,</a:t>
            </a:r>
            <a:r>
              <a:rPr sz="2000" spc="-4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it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will</a:t>
            </a:r>
            <a:r>
              <a:rPr sz="2000" spc="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be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placed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behind</a:t>
            </a:r>
            <a:r>
              <a:rPr sz="2000" spc="-20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800000"/>
                </a:solidFill>
                <a:latin typeface="Arial MT"/>
                <a:cs typeface="Arial MT"/>
              </a:rPr>
              <a:t>the</a:t>
            </a:r>
            <a:r>
              <a:rPr sz="2000" spc="-25" dirty="0">
                <a:solidFill>
                  <a:srgbClr val="80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800000"/>
                </a:solidFill>
                <a:latin typeface="Arial MT"/>
                <a:cs typeface="Arial MT"/>
              </a:rPr>
              <a:t>text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2"/>
              <a:ext cx="9144000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2387" y="0"/>
              <a:ext cx="4741612" cy="5993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4474" cy="10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26" y="51434"/>
              <a:ext cx="9146269" cy="9038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59740" y="557529"/>
            <a:ext cx="7970520" cy="5440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b="1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Advantages</a:t>
            </a:r>
            <a:r>
              <a:rPr sz="2400" b="1" u="heavy" spc="-1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of</a:t>
            </a:r>
            <a:r>
              <a:rPr sz="2400" b="1" u="heavy" spc="2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CSS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AD0D9"/>
              </a:buClr>
              <a:buFont typeface="Segoe UI Symbol"/>
              <a:buChar char="⚫"/>
            </a:pPr>
            <a:endParaRPr sz="2350">
              <a:latin typeface="Constantia"/>
              <a:cs typeface="Constantia"/>
            </a:endParaRPr>
          </a:p>
          <a:p>
            <a:pPr marL="285115" indent="-273050">
              <a:lnSpc>
                <a:spcPts val="259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b="1" dirty="0">
                <a:latin typeface="Constantia"/>
                <a:cs typeface="Constantia"/>
              </a:rPr>
              <a:t>CSS</a:t>
            </a:r>
            <a:r>
              <a:rPr sz="2400" b="1" spc="-75" dirty="0">
                <a:latin typeface="Constantia"/>
                <a:cs typeface="Constantia"/>
              </a:rPr>
              <a:t> </a:t>
            </a:r>
            <a:r>
              <a:rPr sz="2400" b="1" spc="-30" dirty="0">
                <a:latin typeface="Constantia"/>
                <a:cs typeface="Constantia"/>
              </a:rPr>
              <a:t>saves</a:t>
            </a:r>
            <a:r>
              <a:rPr sz="2400" b="1" spc="-9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time</a:t>
            </a:r>
            <a:endParaRPr sz="2400">
              <a:latin typeface="Constantia"/>
              <a:cs typeface="Constantia"/>
            </a:endParaRPr>
          </a:p>
          <a:p>
            <a:pPr marL="285115" marR="5080">
              <a:lnSpc>
                <a:spcPct val="80000"/>
              </a:lnSpc>
              <a:spcBef>
                <a:spcPts val="290"/>
              </a:spcBef>
            </a:pPr>
            <a:r>
              <a:rPr sz="2400" dirty="0">
                <a:latin typeface="Constantia"/>
                <a:cs typeface="Constantia"/>
              </a:rPr>
              <a:t>When </a:t>
            </a:r>
            <a:r>
              <a:rPr sz="2400" spc="-5" dirty="0">
                <a:latin typeface="Constantia"/>
                <a:cs typeface="Constantia"/>
              </a:rPr>
              <a:t>most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us </a:t>
            </a:r>
            <a:r>
              <a:rPr sz="2400" spc="10" dirty="0">
                <a:latin typeface="Constantia"/>
                <a:cs typeface="Constantia"/>
              </a:rPr>
              <a:t>first </a:t>
            </a:r>
            <a:r>
              <a:rPr sz="2400" dirty="0">
                <a:latin typeface="Constantia"/>
                <a:cs typeface="Constantia"/>
              </a:rPr>
              <a:t>learn </a:t>
            </a:r>
            <a:r>
              <a:rPr sz="2400" spc="-5" dirty="0">
                <a:latin typeface="Constantia"/>
                <a:cs typeface="Constantia"/>
              </a:rPr>
              <a:t>HTML,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20" dirty="0">
                <a:latin typeface="Constantia"/>
                <a:cs typeface="Constantia"/>
              </a:rPr>
              <a:t>get </a:t>
            </a:r>
            <a:r>
              <a:rPr sz="2400" spc="-5" dirty="0">
                <a:latin typeface="Constantia"/>
                <a:cs typeface="Constantia"/>
              </a:rPr>
              <a:t>taught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set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font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face,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size,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colour,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style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etc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every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occurs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on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8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page. </a:t>
            </a:r>
            <a:r>
              <a:rPr sz="2400" spc="-5" dirty="0">
                <a:latin typeface="Constantia"/>
                <a:cs typeface="Constantia"/>
              </a:rPr>
              <a:t>This means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10" dirty="0">
                <a:latin typeface="Constantia"/>
                <a:cs typeface="Constantia"/>
              </a:rPr>
              <a:t>find </a:t>
            </a:r>
            <a:r>
              <a:rPr sz="2400" spc="-10" dirty="0">
                <a:latin typeface="Constantia"/>
                <a:cs typeface="Constantia"/>
              </a:rPr>
              <a:t>ourselves </a:t>
            </a:r>
            <a:r>
              <a:rPr sz="2400" spc="-5" dirty="0">
                <a:latin typeface="Constantia"/>
                <a:cs typeface="Constantia"/>
              </a:rPr>
              <a:t>typing </a:t>
            </a:r>
            <a:r>
              <a:rPr sz="2400" dirty="0">
                <a:latin typeface="Constantia"/>
                <a:cs typeface="Constantia"/>
              </a:rPr>
              <a:t>(or </a:t>
            </a:r>
            <a:r>
              <a:rPr sz="2400" spc="-15" dirty="0">
                <a:latin typeface="Constantia"/>
                <a:cs typeface="Constantia"/>
              </a:rPr>
              <a:t>copying </a:t>
            </a:r>
            <a:r>
              <a:rPr sz="2400" dirty="0">
                <a:latin typeface="Constantia"/>
                <a:cs typeface="Constantia"/>
              </a:rPr>
              <a:t>&amp; </a:t>
            </a:r>
            <a:r>
              <a:rPr sz="2400" spc="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past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spc="30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)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same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g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aga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.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</a:t>
            </a:r>
            <a:r>
              <a:rPr sz="2400" spc="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CSS,  </a:t>
            </a:r>
            <a:r>
              <a:rPr sz="2400" spc="-6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ou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speci</a:t>
            </a:r>
            <a:r>
              <a:rPr sz="2400" spc="8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ese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deta</a:t>
            </a:r>
            <a:r>
              <a:rPr sz="2400" dirty="0">
                <a:latin typeface="Constantia"/>
                <a:cs typeface="Constantia"/>
              </a:rPr>
              <a:t>ils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f</a:t>
            </a:r>
            <a:r>
              <a:rPr sz="2400" dirty="0">
                <a:latin typeface="Constantia"/>
                <a:cs typeface="Constantia"/>
              </a:rPr>
              <a:t>or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45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element.  </a:t>
            </a:r>
            <a:r>
              <a:rPr sz="2400" spc="-5" dirty="0">
                <a:latin typeface="Constantia"/>
                <a:cs typeface="Constantia"/>
              </a:rPr>
              <a:t>CSS </a:t>
            </a:r>
            <a:r>
              <a:rPr sz="2400" dirty="0">
                <a:latin typeface="Constantia"/>
                <a:cs typeface="Constantia"/>
              </a:rPr>
              <a:t>will </a:t>
            </a:r>
            <a:r>
              <a:rPr sz="2400" spc="-5" dirty="0">
                <a:latin typeface="Constantia"/>
                <a:cs typeface="Constantia"/>
              </a:rPr>
              <a:t>automatically </a:t>
            </a:r>
            <a:r>
              <a:rPr sz="2400" spc="-10" dirty="0">
                <a:latin typeface="Constantia"/>
                <a:cs typeface="Constantia"/>
              </a:rPr>
              <a:t>apply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5" dirty="0">
                <a:latin typeface="Constantia"/>
                <a:cs typeface="Constantia"/>
              </a:rPr>
              <a:t>specified </a:t>
            </a:r>
            <a:r>
              <a:rPr sz="2400" spc="-5" dirty="0">
                <a:latin typeface="Constantia"/>
                <a:cs typeface="Constantia"/>
              </a:rPr>
              <a:t>styles </a:t>
            </a:r>
            <a:r>
              <a:rPr sz="2400" spc="-15" dirty="0">
                <a:latin typeface="Constantia"/>
                <a:cs typeface="Constantia"/>
              </a:rPr>
              <a:t>whenever </a:t>
            </a:r>
            <a:r>
              <a:rPr sz="2400" spc="-5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element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occurs.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ts val="259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b="1" spc="-20" dirty="0">
                <a:latin typeface="Constantia"/>
                <a:cs typeface="Constantia"/>
              </a:rPr>
              <a:t>Pages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load</a:t>
            </a:r>
            <a:r>
              <a:rPr sz="2400" b="1" spc="-3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faster</a:t>
            </a:r>
            <a:endParaRPr sz="2400">
              <a:latin typeface="Constantia"/>
              <a:cs typeface="Constantia"/>
            </a:endParaRPr>
          </a:p>
          <a:p>
            <a:pPr marL="285115">
              <a:lnSpc>
                <a:spcPts val="2590"/>
              </a:lnSpc>
            </a:pPr>
            <a:r>
              <a:rPr sz="2400" spc="2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ess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5" dirty="0">
                <a:latin typeface="Constantia"/>
                <a:cs typeface="Constantia"/>
              </a:rPr>
              <a:t>c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d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mean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fas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er</a:t>
            </a:r>
            <a:r>
              <a:rPr sz="2400" spc="-1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</a:t>
            </a:r>
            <a:r>
              <a:rPr sz="2400" spc="-60" dirty="0">
                <a:latin typeface="Constantia"/>
                <a:cs typeface="Constantia"/>
              </a:rPr>
              <a:t>o</a:t>
            </a:r>
            <a:r>
              <a:rPr sz="2400" dirty="0">
                <a:latin typeface="Constantia"/>
                <a:cs typeface="Constantia"/>
              </a:rPr>
              <a:t>w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dirty="0">
                <a:latin typeface="Constantia"/>
                <a:cs typeface="Constantia"/>
              </a:rPr>
              <a:t>load</a:t>
            </a:r>
            <a:r>
              <a:rPr sz="2400" spc="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i</a:t>
            </a:r>
            <a:r>
              <a:rPr sz="2400" spc="-5" dirty="0">
                <a:latin typeface="Constantia"/>
                <a:cs typeface="Constantia"/>
              </a:rPr>
              <a:t>me</a:t>
            </a:r>
            <a:r>
              <a:rPr sz="2400" spc="-40" dirty="0">
                <a:latin typeface="Constantia"/>
                <a:cs typeface="Constantia"/>
              </a:rPr>
              <a:t>s</a:t>
            </a:r>
            <a:r>
              <a:rPr sz="2400" dirty="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ts val="259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b="1" spc="-5" dirty="0">
                <a:latin typeface="Constantia"/>
                <a:cs typeface="Constantia"/>
              </a:rPr>
              <a:t>Easy</a:t>
            </a:r>
            <a:r>
              <a:rPr sz="2400" b="1" spc="-10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maintenance</a:t>
            </a:r>
            <a:endParaRPr sz="2400">
              <a:latin typeface="Constantia"/>
              <a:cs typeface="Constantia"/>
            </a:endParaRPr>
          </a:p>
          <a:p>
            <a:pPr marL="285115" marR="288290">
              <a:lnSpc>
                <a:spcPts val="2300"/>
              </a:lnSpc>
              <a:spcBef>
                <a:spcPts val="275"/>
              </a:spcBef>
            </a:pPr>
            <a:r>
              <a:rPr sz="2400" spc="-21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cha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55" dirty="0">
                <a:latin typeface="Constantia"/>
                <a:cs typeface="Constantia"/>
              </a:rPr>
              <a:t>g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st</a:t>
            </a:r>
            <a:r>
              <a:rPr sz="2400" spc="-25" dirty="0">
                <a:latin typeface="Constantia"/>
                <a:cs typeface="Constantia"/>
              </a:rPr>
              <a:t>y</a:t>
            </a:r>
            <a:r>
              <a:rPr sz="2400" dirty="0">
                <a:latin typeface="Constantia"/>
                <a:cs typeface="Constantia"/>
              </a:rPr>
              <a:t>le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element,</a:t>
            </a:r>
            <a:r>
              <a:rPr sz="2400" spc="-65" dirty="0">
                <a:latin typeface="Constantia"/>
                <a:cs typeface="Constantia"/>
              </a:rPr>
              <a:t> y</a:t>
            </a:r>
            <a:r>
              <a:rPr sz="2400" dirty="0">
                <a:latin typeface="Constantia"/>
                <a:cs typeface="Constantia"/>
              </a:rPr>
              <a:t>ou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10" dirty="0">
                <a:latin typeface="Constantia"/>
                <a:cs typeface="Constantia"/>
              </a:rPr>
              <a:t>n</a:t>
            </a:r>
            <a:r>
              <a:rPr sz="2400" spc="-30" dirty="0">
                <a:latin typeface="Constantia"/>
                <a:cs typeface="Constantia"/>
              </a:rPr>
              <a:t>l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60" dirty="0">
                <a:latin typeface="Constantia"/>
                <a:cs typeface="Constantia"/>
              </a:rPr>
              <a:t>a</a:t>
            </a:r>
            <a:r>
              <a:rPr sz="2400" spc="-55" dirty="0">
                <a:latin typeface="Constantia"/>
                <a:cs typeface="Constantia"/>
              </a:rPr>
              <a:t>v</a:t>
            </a:r>
            <a:r>
              <a:rPr sz="2400" dirty="0">
                <a:latin typeface="Constantia"/>
                <a:cs typeface="Constantia"/>
              </a:rPr>
              <a:t>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o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</a:t>
            </a:r>
            <a:r>
              <a:rPr sz="2400" spc="-55" dirty="0">
                <a:latin typeface="Constantia"/>
                <a:cs typeface="Constantia"/>
              </a:rPr>
              <a:t>k</a:t>
            </a:r>
            <a:r>
              <a:rPr sz="2400" dirty="0">
                <a:latin typeface="Constantia"/>
                <a:cs typeface="Constantia"/>
              </a:rPr>
              <a:t>e  an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edit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one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place.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ts val="2595"/>
              </a:lnSpc>
              <a:spcBef>
                <a:spcPts val="2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b="1" spc="-5" dirty="0">
                <a:latin typeface="Constantia"/>
                <a:cs typeface="Constantia"/>
              </a:rPr>
              <a:t>S</a:t>
            </a:r>
            <a:r>
              <a:rPr sz="2400" b="1" spc="-15" dirty="0">
                <a:latin typeface="Constantia"/>
                <a:cs typeface="Constantia"/>
              </a:rPr>
              <a:t>u</a:t>
            </a:r>
            <a:r>
              <a:rPr sz="2400" b="1" spc="-5" dirty="0">
                <a:latin typeface="Constantia"/>
                <a:cs typeface="Constantia"/>
              </a:rPr>
              <a:t>perio</a:t>
            </a:r>
            <a:r>
              <a:rPr sz="2400" b="1" dirty="0">
                <a:latin typeface="Constantia"/>
                <a:cs typeface="Constantia"/>
              </a:rPr>
              <a:t>r</a:t>
            </a:r>
            <a:r>
              <a:rPr sz="2400" b="1" spc="-15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st</a:t>
            </a:r>
            <a:r>
              <a:rPr sz="2400" b="1" spc="-35" dirty="0">
                <a:latin typeface="Constantia"/>
                <a:cs typeface="Constantia"/>
              </a:rPr>
              <a:t>y</a:t>
            </a:r>
            <a:r>
              <a:rPr sz="2400" b="1" spc="-5" dirty="0">
                <a:latin typeface="Constantia"/>
                <a:cs typeface="Constantia"/>
              </a:rPr>
              <a:t>l</a:t>
            </a:r>
            <a:r>
              <a:rPr sz="2400" b="1" dirty="0">
                <a:latin typeface="Constantia"/>
                <a:cs typeface="Constantia"/>
              </a:rPr>
              <a:t>es</a:t>
            </a:r>
            <a:r>
              <a:rPr sz="2400" b="1" spc="-75" dirty="0">
                <a:latin typeface="Constantia"/>
                <a:cs typeface="Constantia"/>
              </a:rPr>
              <a:t> </a:t>
            </a:r>
            <a:r>
              <a:rPr sz="2400" b="1" spc="-40" dirty="0">
                <a:latin typeface="Constantia"/>
                <a:cs typeface="Constantia"/>
              </a:rPr>
              <a:t>t</a:t>
            </a:r>
            <a:r>
              <a:rPr sz="2400" b="1" dirty="0">
                <a:latin typeface="Constantia"/>
                <a:cs typeface="Constantia"/>
              </a:rPr>
              <a:t>o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spc="5" dirty="0">
                <a:latin typeface="Constantia"/>
                <a:cs typeface="Constantia"/>
              </a:rPr>
              <a:t>H</a:t>
            </a:r>
            <a:r>
              <a:rPr sz="2400" b="1" spc="-5" dirty="0">
                <a:latin typeface="Constantia"/>
                <a:cs typeface="Constantia"/>
              </a:rPr>
              <a:t>TML</a:t>
            </a:r>
            <a:endParaRPr sz="2400">
              <a:latin typeface="Constantia"/>
              <a:cs typeface="Constantia"/>
            </a:endParaRPr>
          </a:p>
          <a:p>
            <a:pPr marL="285115">
              <a:lnSpc>
                <a:spcPts val="2595"/>
              </a:lnSpc>
            </a:pPr>
            <a:r>
              <a:rPr sz="2400" spc="-5" dirty="0">
                <a:latin typeface="Constantia"/>
                <a:cs typeface="Constantia"/>
              </a:rPr>
              <a:t>CS</a:t>
            </a:r>
            <a:r>
              <a:rPr sz="2400" dirty="0">
                <a:latin typeface="Constantia"/>
                <a:cs typeface="Constantia"/>
              </a:rPr>
              <a:t>S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has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muc</a:t>
            </a:r>
            <a:r>
              <a:rPr sz="2400" dirty="0">
                <a:latin typeface="Constantia"/>
                <a:cs typeface="Constantia"/>
              </a:rPr>
              <a:t>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wider</a:t>
            </a:r>
            <a:r>
              <a:rPr sz="2400" spc="-1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ar</a:t>
            </a:r>
            <a:r>
              <a:rPr sz="2400" spc="-30" dirty="0">
                <a:latin typeface="Constantia"/>
                <a:cs typeface="Constantia"/>
              </a:rPr>
              <a:t>r</a:t>
            </a:r>
            <a:r>
              <a:rPr sz="2400" spc="-50" dirty="0">
                <a:latin typeface="Constantia"/>
                <a:cs typeface="Constantia"/>
              </a:rPr>
              <a:t>a</a:t>
            </a:r>
            <a:r>
              <a:rPr sz="2400" dirty="0">
                <a:latin typeface="Constantia"/>
                <a:cs typeface="Constantia"/>
              </a:rPr>
              <a:t>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35" dirty="0">
                <a:latin typeface="Constantia"/>
                <a:cs typeface="Constantia"/>
              </a:rPr>
              <a:t>t</a:t>
            </a:r>
            <a:r>
              <a:rPr sz="2400" spc="-5" dirty="0">
                <a:latin typeface="Constantia"/>
                <a:cs typeface="Constantia"/>
              </a:rPr>
              <a:t>t</a:t>
            </a:r>
            <a:r>
              <a:rPr sz="2400" spc="5" dirty="0">
                <a:latin typeface="Constantia"/>
                <a:cs typeface="Constantia"/>
              </a:rPr>
              <a:t>r</a:t>
            </a:r>
            <a:r>
              <a:rPr sz="2400" spc="-5" dirty="0">
                <a:latin typeface="Constantia"/>
                <a:cs typeface="Constantia"/>
              </a:rPr>
              <a:t>ibu</a:t>
            </a:r>
            <a:r>
              <a:rPr sz="2400" spc="-30" dirty="0">
                <a:latin typeface="Constantia"/>
                <a:cs typeface="Constantia"/>
              </a:rPr>
              <a:t>t</a:t>
            </a:r>
            <a:r>
              <a:rPr sz="2400" dirty="0">
                <a:latin typeface="Constantia"/>
                <a:cs typeface="Constantia"/>
              </a:rPr>
              <a:t>es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</a:t>
            </a:r>
            <a:r>
              <a:rPr sz="2400" dirty="0">
                <a:latin typeface="Constantia"/>
                <a:cs typeface="Constantia"/>
              </a:rPr>
              <a:t>n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HTML.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868779"/>
            <a:ext cx="8051800" cy="240347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CS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</a:t>
            </a:r>
            <a:r>
              <a:rPr sz="2600" spc="-60" dirty="0">
                <a:latin typeface="Constantia"/>
                <a:cs typeface="Constantia"/>
              </a:rPr>
              <a:t>av</a:t>
            </a:r>
            <a:r>
              <a:rPr sz="2600" dirty="0">
                <a:latin typeface="Constantia"/>
                <a:cs typeface="Constantia"/>
              </a:rPr>
              <a:t>es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65" dirty="0">
                <a:latin typeface="Constantia"/>
                <a:cs typeface="Constantia"/>
              </a:rPr>
              <a:t> </a:t>
            </a:r>
            <a:r>
              <a:rPr sz="2600" spc="30" dirty="0">
                <a:latin typeface="Constantia"/>
                <a:cs typeface="Constantia"/>
              </a:rPr>
              <a:t>L</a:t>
            </a:r>
            <a:r>
              <a:rPr sz="2600" dirty="0">
                <a:latin typeface="Constantia"/>
                <a:cs typeface="Constantia"/>
              </a:rPr>
              <a:t>ot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10" dirty="0">
                <a:latin typeface="Constantia"/>
                <a:cs typeface="Constantia"/>
              </a:rPr>
              <a:t> </a:t>
            </a:r>
            <a:r>
              <a:rPr sz="2600" spc="-185" dirty="0">
                <a:latin typeface="Constantia"/>
                <a:cs typeface="Constantia"/>
              </a:rPr>
              <a:t>W</a:t>
            </a:r>
            <a:r>
              <a:rPr sz="2600" dirty="0">
                <a:latin typeface="Constantia"/>
                <a:cs typeface="Constantia"/>
              </a:rPr>
              <a:t>o</a:t>
            </a:r>
            <a:r>
              <a:rPr sz="2600" spc="-30" dirty="0">
                <a:latin typeface="Constantia"/>
                <a:cs typeface="Constantia"/>
              </a:rPr>
              <a:t>r</a:t>
            </a:r>
            <a:r>
              <a:rPr sz="2600" dirty="0">
                <a:latin typeface="Constantia"/>
                <a:cs typeface="Constantia"/>
              </a:rPr>
              <a:t>k!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CSS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defines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HOW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HTML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elements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8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be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displayed.</a:t>
            </a:r>
            <a:endParaRPr sz="2600">
              <a:latin typeface="Constantia"/>
              <a:cs typeface="Constantia"/>
            </a:endParaRPr>
          </a:p>
          <a:p>
            <a:pPr marL="285115" marR="26670" indent="-273050">
              <a:lnSpc>
                <a:spcPct val="9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Segoe UI Symbol"/>
              <a:buChar char="⚫"/>
              <a:tabLst>
                <a:tab pos="285750" algn="l"/>
              </a:tabLst>
            </a:pPr>
            <a:r>
              <a:rPr sz="2600" spc="-5" dirty="0">
                <a:latin typeface="Constantia"/>
                <a:cs typeface="Constantia"/>
              </a:rPr>
              <a:t>Styles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are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normally</a:t>
            </a:r>
            <a:r>
              <a:rPr sz="2600" spc="-140" dirty="0">
                <a:latin typeface="Constantia"/>
                <a:cs typeface="Constantia"/>
              </a:rPr>
              <a:t> </a:t>
            </a:r>
            <a:r>
              <a:rPr sz="2600" spc="-25" dirty="0">
                <a:latin typeface="Constantia"/>
                <a:cs typeface="Constantia"/>
              </a:rPr>
              <a:t>saved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external</a:t>
            </a:r>
            <a:r>
              <a:rPr sz="2600" spc="-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.css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files.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External </a:t>
            </a:r>
            <a:r>
              <a:rPr sz="2600" spc="-6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style </a:t>
            </a:r>
            <a:r>
              <a:rPr sz="2600" dirty="0">
                <a:latin typeface="Constantia"/>
                <a:cs typeface="Constantia"/>
              </a:rPr>
              <a:t>sheets enable </a:t>
            </a:r>
            <a:r>
              <a:rPr sz="2600" spc="-25" dirty="0">
                <a:latin typeface="Constantia"/>
                <a:cs typeface="Constantia"/>
              </a:rPr>
              <a:t>you </a:t>
            </a:r>
            <a:r>
              <a:rPr sz="2600" spc="-20" dirty="0">
                <a:latin typeface="Constantia"/>
                <a:cs typeface="Constantia"/>
              </a:rPr>
              <a:t>to </a:t>
            </a:r>
            <a:r>
              <a:rPr sz="2600" spc="-15" dirty="0">
                <a:latin typeface="Constantia"/>
                <a:cs typeface="Constantia"/>
              </a:rPr>
              <a:t>change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5" dirty="0">
                <a:latin typeface="Constantia"/>
                <a:cs typeface="Constantia"/>
              </a:rPr>
              <a:t>appearance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layout</a:t>
            </a:r>
            <a:r>
              <a:rPr sz="2600" spc="-1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all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pages</a:t>
            </a:r>
            <a:r>
              <a:rPr sz="2600" spc="-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in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60" dirty="0">
                <a:latin typeface="Constantia"/>
                <a:cs typeface="Constantia"/>
              </a:rPr>
              <a:t>Web</a:t>
            </a:r>
            <a:r>
              <a:rPr sz="2600" spc="-12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site,</a:t>
            </a:r>
            <a:r>
              <a:rPr sz="2600" spc="-2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just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by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editing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one </a:t>
            </a:r>
            <a:r>
              <a:rPr sz="2600" spc="-6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single</a:t>
            </a:r>
            <a:r>
              <a:rPr sz="2600" spc="-95" dirty="0">
                <a:latin typeface="Constantia"/>
                <a:cs typeface="Constantia"/>
              </a:rPr>
              <a:t> </a:t>
            </a:r>
            <a:r>
              <a:rPr sz="2600" spc="5" dirty="0">
                <a:latin typeface="Constantia"/>
                <a:cs typeface="Constantia"/>
              </a:rPr>
              <a:t>file!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620013"/>
            <a:ext cx="800925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b="1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Disadvantages</a:t>
            </a:r>
            <a:r>
              <a:rPr sz="2800" b="1" u="heavy" spc="-1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of</a:t>
            </a:r>
            <a:r>
              <a:rPr sz="2800" b="1" u="heavy" spc="5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CSS:</a:t>
            </a:r>
            <a:endParaRPr sz="2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buClr>
                <a:srgbClr val="0AD0D9"/>
              </a:buClr>
              <a:buFont typeface="Segoe UI Symbol"/>
              <a:buChar char="⚫"/>
            </a:pPr>
            <a:endParaRPr sz="2750">
              <a:latin typeface="Constantia"/>
              <a:cs typeface="Constantia"/>
            </a:endParaRPr>
          </a:p>
          <a:p>
            <a:pPr marL="285115" indent="-273050">
              <a:lnSpc>
                <a:spcPts val="3025"/>
              </a:lnSpc>
              <a:spcBef>
                <a:spcPts val="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5750" algn="l"/>
              </a:tabLst>
            </a:pPr>
            <a:r>
              <a:rPr sz="2800" b="1" spc="-10" dirty="0">
                <a:latin typeface="Constantia"/>
                <a:cs typeface="Constantia"/>
              </a:rPr>
              <a:t>B</a:t>
            </a:r>
            <a:r>
              <a:rPr sz="2800" b="1" spc="-60" dirty="0">
                <a:latin typeface="Constantia"/>
                <a:cs typeface="Constantia"/>
              </a:rPr>
              <a:t>r</a:t>
            </a:r>
            <a:r>
              <a:rPr sz="2800" b="1" spc="-75" dirty="0">
                <a:latin typeface="Constantia"/>
                <a:cs typeface="Constantia"/>
              </a:rPr>
              <a:t>o</a:t>
            </a:r>
            <a:r>
              <a:rPr sz="2800" b="1" spc="-10" dirty="0">
                <a:latin typeface="Constantia"/>
                <a:cs typeface="Constantia"/>
              </a:rPr>
              <a:t>wse</a:t>
            </a:r>
            <a:r>
              <a:rPr sz="2800" b="1" spc="-5" dirty="0">
                <a:latin typeface="Constantia"/>
                <a:cs typeface="Constantia"/>
              </a:rPr>
              <a:t>r</a:t>
            </a:r>
            <a:r>
              <a:rPr sz="2800" b="1" spc="-155" dirty="0">
                <a:latin typeface="Constantia"/>
                <a:cs typeface="Constantia"/>
              </a:rPr>
              <a:t> </a:t>
            </a:r>
            <a:r>
              <a:rPr sz="2800" b="1" spc="-65" dirty="0">
                <a:latin typeface="Constantia"/>
                <a:cs typeface="Constantia"/>
              </a:rPr>
              <a:t>c</a:t>
            </a:r>
            <a:r>
              <a:rPr sz="2800" b="1" spc="-5" dirty="0">
                <a:latin typeface="Constantia"/>
                <a:cs typeface="Constantia"/>
              </a:rPr>
              <a:t>om</a:t>
            </a:r>
            <a:r>
              <a:rPr sz="2800" b="1" spc="-20" dirty="0">
                <a:latin typeface="Constantia"/>
                <a:cs typeface="Constantia"/>
              </a:rPr>
              <a:t>p</a:t>
            </a:r>
            <a:r>
              <a:rPr sz="2800" b="1" spc="-5" dirty="0">
                <a:latin typeface="Constantia"/>
                <a:cs typeface="Constantia"/>
              </a:rPr>
              <a:t>atibility</a:t>
            </a:r>
            <a:endParaRPr sz="2800">
              <a:latin typeface="Constantia"/>
              <a:cs typeface="Constantia"/>
            </a:endParaRPr>
          </a:p>
          <a:p>
            <a:pPr marL="285115" marR="5080">
              <a:lnSpc>
                <a:spcPct val="80000"/>
              </a:lnSpc>
              <a:spcBef>
                <a:spcPts val="335"/>
              </a:spcBef>
            </a:pPr>
            <a:r>
              <a:rPr sz="2800" spc="-10" dirty="0">
                <a:latin typeface="Constantia"/>
                <a:cs typeface="Constantia"/>
              </a:rPr>
              <a:t>B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70" dirty="0">
                <a:latin typeface="Constantia"/>
                <a:cs typeface="Constantia"/>
              </a:rPr>
              <a:t>o</a:t>
            </a:r>
            <a:r>
              <a:rPr sz="2800" spc="-5" dirty="0">
                <a:latin typeface="Constantia"/>
                <a:cs typeface="Constantia"/>
              </a:rPr>
              <a:t>wsers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h</a:t>
            </a:r>
            <a:r>
              <a:rPr sz="2800" spc="-80" dirty="0">
                <a:latin typeface="Constantia"/>
                <a:cs typeface="Constantia"/>
              </a:rPr>
              <a:t>a</a:t>
            </a:r>
            <a:r>
              <a:rPr sz="2800" spc="-7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25" dirty="0">
                <a:latin typeface="Constantia"/>
                <a:cs typeface="Constantia"/>
              </a:rPr>
              <a:t>r</a:t>
            </a:r>
            <a:r>
              <a:rPr sz="2800" spc="-10" dirty="0">
                <a:latin typeface="Constantia"/>
                <a:cs typeface="Constantia"/>
              </a:rPr>
              <a:t>yin</a:t>
            </a:r>
            <a:r>
              <a:rPr sz="2800" spc="-5" dirty="0">
                <a:latin typeface="Constantia"/>
                <a:cs typeface="Constantia"/>
              </a:rPr>
              <a:t>g le</a:t>
            </a:r>
            <a:r>
              <a:rPr sz="2800" spc="-70" dirty="0">
                <a:latin typeface="Constantia"/>
                <a:cs typeface="Constantia"/>
              </a:rPr>
              <a:t>v</a:t>
            </a:r>
            <a:r>
              <a:rPr sz="2800" spc="-5" dirty="0">
                <a:latin typeface="Constantia"/>
                <a:cs typeface="Constantia"/>
              </a:rPr>
              <a:t>els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6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omp</a:t>
            </a:r>
            <a:r>
              <a:rPr sz="2800" spc="-15" dirty="0">
                <a:latin typeface="Constantia"/>
                <a:cs typeface="Constantia"/>
              </a:rPr>
              <a:t>l</a:t>
            </a:r>
            <a:r>
              <a:rPr sz="2800" spc="-10" dirty="0">
                <a:latin typeface="Constantia"/>
                <a:cs typeface="Constantia"/>
              </a:rPr>
              <a:t>ian</a:t>
            </a:r>
            <a:r>
              <a:rPr sz="2800" spc="-55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with  </a:t>
            </a:r>
            <a:r>
              <a:rPr sz="2800" spc="-10" dirty="0">
                <a:latin typeface="Constantia"/>
                <a:cs typeface="Constantia"/>
              </a:rPr>
              <a:t>Style Sheets. This </a:t>
            </a:r>
            <a:r>
              <a:rPr sz="2800" spc="-5" dirty="0">
                <a:latin typeface="Constantia"/>
                <a:cs typeface="Constantia"/>
              </a:rPr>
              <a:t>means </a:t>
            </a:r>
            <a:r>
              <a:rPr sz="2800" spc="-10" dirty="0">
                <a:latin typeface="Constantia"/>
                <a:cs typeface="Constantia"/>
              </a:rPr>
              <a:t>that </a:t>
            </a:r>
            <a:r>
              <a:rPr sz="2800" spc="-5" dirty="0">
                <a:latin typeface="Constantia"/>
                <a:cs typeface="Constantia"/>
              </a:rPr>
              <a:t>some </a:t>
            </a:r>
            <a:r>
              <a:rPr sz="2800" spc="-10" dirty="0">
                <a:latin typeface="Constantia"/>
                <a:cs typeface="Constantia"/>
              </a:rPr>
              <a:t>Style </a:t>
            </a:r>
            <a:r>
              <a:rPr sz="2800" spc="-5" dirty="0">
                <a:latin typeface="Constantia"/>
                <a:cs typeface="Constantia"/>
              </a:rPr>
              <a:t>Sheet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eat</a:t>
            </a:r>
            <a:r>
              <a:rPr sz="2800" dirty="0">
                <a:latin typeface="Constantia"/>
                <a:cs typeface="Constantia"/>
              </a:rPr>
              <a:t>u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es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spc="-12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sup</a:t>
            </a:r>
            <a:r>
              <a:rPr sz="2800" spc="-20" dirty="0">
                <a:latin typeface="Constantia"/>
                <a:cs typeface="Constantia"/>
              </a:rPr>
              <a:t>p</a:t>
            </a:r>
            <a:r>
              <a:rPr sz="2800" spc="-5" dirty="0">
                <a:latin typeface="Constantia"/>
                <a:cs typeface="Constantia"/>
              </a:rPr>
              <a:t>or</a:t>
            </a:r>
            <a:r>
              <a:rPr sz="2800" spc="-50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ed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some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</a:t>
            </a:r>
            <a:r>
              <a:rPr sz="2800" dirty="0">
                <a:latin typeface="Constantia"/>
                <a:cs typeface="Constantia"/>
              </a:rPr>
              <a:t>n</a:t>
            </a:r>
            <a:r>
              <a:rPr sz="2800" spc="-10" dirty="0">
                <a:latin typeface="Constantia"/>
                <a:cs typeface="Constantia"/>
              </a:rPr>
              <a:t>'t</a:t>
            </a:r>
            <a:r>
              <a:rPr sz="2800" spc="-5" dirty="0">
                <a:latin typeface="Constantia"/>
                <a:cs typeface="Constantia"/>
              </a:rPr>
              <a:t>.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245" dirty="0">
                <a:latin typeface="Constantia"/>
                <a:cs typeface="Constantia"/>
              </a:rPr>
              <a:t>T</a:t>
            </a:r>
            <a:r>
              <a:rPr sz="2800" spc="-5" dirty="0">
                <a:latin typeface="Constantia"/>
                <a:cs typeface="Constantia"/>
              </a:rPr>
              <a:t>o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6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onfuse  </a:t>
            </a:r>
            <a:r>
              <a:rPr sz="2800" spc="-10" dirty="0">
                <a:latin typeface="Constantia"/>
                <a:cs typeface="Constantia"/>
              </a:rPr>
              <a:t>things </a:t>
            </a:r>
            <a:r>
              <a:rPr sz="2800" spc="-15" dirty="0">
                <a:latin typeface="Constantia"/>
                <a:cs typeface="Constantia"/>
              </a:rPr>
              <a:t>more, </a:t>
            </a:r>
            <a:r>
              <a:rPr sz="2800" spc="-5" dirty="0">
                <a:latin typeface="Constantia"/>
                <a:cs typeface="Constantia"/>
              </a:rPr>
              <a:t>some </a:t>
            </a:r>
            <a:r>
              <a:rPr sz="2800" spc="-20" dirty="0">
                <a:latin typeface="Constantia"/>
                <a:cs typeface="Constantia"/>
              </a:rPr>
              <a:t>browser </a:t>
            </a:r>
            <a:r>
              <a:rPr sz="2800" spc="-5" dirty="0">
                <a:latin typeface="Constantia"/>
                <a:cs typeface="Constantia"/>
              </a:rPr>
              <a:t>manufacturers </a:t>
            </a:r>
            <a:r>
              <a:rPr sz="2800" spc="-10" dirty="0">
                <a:latin typeface="Constantia"/>
                <a:cs typeface="Constantia"/>
              </a:rPr>
              <a:t>decide </a:t>
            </a:r>
            <a:r>
              <a:rPr sz="2800" spc="-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to</a:t>
            </a:r>
            <a:r>
              <a:rPr sz="2800" spc="-155" dirty="0">
                <a:latin typeface="Constantia"/>
                <a:cs typeface="Constantia"/>
              </a:rPr>
              <a:t> </a:t>
            </a:r>
            <a:r>
              <a:rPr sz="2800" spc="-20" dirty="0">
                <a:latin typeface="Constantia"/>
                <a:cs typeface="Constantia"/>
              </a:rPr>
              <a:t>come</a:t>
            </a:r>
            <a:r>
              <a:rPr sz="2800" spc="-12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up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with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their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own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proprietary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tags.</a:t>
            </a:r>
            <a:endParaRPr sz="2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4151"/>
            <a:ext cx="7156704" cy="10165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602107"/>
            <a:ext cx="67456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u="none" spc="-15" dirty="0"/>
              <a:t>Understanding</a:t>
            </a:r>
            <a:r>
              <a:rPr sz="5000" u="none" spc="-85" dirty="0"/>
              <a:t> </a:t>
            </a:r>
            <a:r>
              <a:rPr sz="5000" u="none" spc="-5" dirty="0"/>
              <a:t>Style</a:t>
            </a:r>
            <a:r>
              <a:rPr sz="5000" u="none" spc="-40" dirty="0"/>
              <a:t> </a:t>
            </a:r>
            <a:r>
              <a:rPr sz="5000" u="none" spc="-5" dirty="0"/>
              <a:t>Rules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466344" y="1488947"/>
            <a:ext cx="1983105" cy="582295"/>
            <a:chOff x="466344" y="1488947"/>
            <a:chExt cx="1983105" cy="5822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1488947"/>
              <a:ext cx="1982724" cy="5821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5132" y="1950719"/>
              <a:ext cx="1586483" cy="975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16863" y="3750564"/>
            <a:ext cx="1697989" cy="582295"/>
            <a:chOff x="816863" y="3750564"/>
            <a:chExt cx="1697989" cy="5822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6863" y="3750564"/>
              <a:ext cx="1697736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5652" y="4212336"/>
              <a:ext cx="1301496" cy="97536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816863" y="4604003"/>
            <a:ext cx="2268220" cy="582295"/>
            <a:chOff x="816863" y="4604003"/>
            <a:chExt cx="2268220" cy="58229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6863" y="4604003"/>
              <a:ext cx="2267712" cy="58216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5652" y="5065775"/>
              <a:ext cx="1871472" cy="97536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8739" y="1568018"/>
            <a:ext cx="7611109" cy="8362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7020" marR="5080" indent="-274320">
              <a:lnSpc>
                <a:spcPts val="3020"/>
              </a:lnSpc>
              <a:spcBef>
                <a:spcPts val="48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</a:t>
            </a:r>
            <a:r>
              <a:rPr sz="2800" u="heavy" spc="-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Rule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composed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</a:t>
            </a:r>
            <a:r>
              <a:rPr sz="2800" spc="30" dirty="0">
                <a:latin typeface="Constantia"/>
                <a:cs typeface="Constantia"/>
              </a:rPr>
              <a:t> </a:t>
            </a:r>
            <a:r>
              <a:rPr sz="2800" spc="-30" dirty="0">
                <a:latin typeface="Constantia"/>
                <a:cs typeface="Constantia"/>
              </a:rPr>
              <a:t>two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parts:</a:t>
            </a:r>
            <a:r>
              <a:rPr sz="2800" spc="-5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selector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declaration.</a:t>
            </a:r>
            <a:endParaRPr sz="2800">
              <a:latin typeface="Constantia"/>
              <a:cs typeface="Constant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" y="3317519"/>
            <a:ext cx="7953375" cy="2202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99080">
              <a:lnSpc>
                <a:spcPct val="100000"/>
              </a:lnSpc>
              <a:spcBef>
                <a:spcPts val="434"/>
              </a:spcBef>
            </a:pPr>
            <a:r>
              <a:rPr sz="2800" spc="-10" dirty="0">
                <a:latin typeface="Constantia"/>
                <a:cs typeface="Constantia"/>
              </a:rPr>
              <a:t>TH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{color: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red;}.</a:t>
            </a:r>
            <a:endParaRPr sz="2800">
              <a:latin typeface="Constantia"/>
              <a:cs typeface="Constantia"/>
            </a:endParaRPr>
          </a:p>
          <a:p>
            <a:pPr marL="287020" marR="422909" indent="-274320">
              <a:lnSpc>
                <a:spcPts val="3030"/>
              </a:lnSpc>
              <a:spcBef>
                <a:spcPts val="71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Selector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indicates</a:t>
            </a:r>
            <a:r>
              <a:rPr sz="2800" spc="-10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1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element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to</a:t>
            </a:r>
            <a:r>
              <a:rPr sz="2800" spc="-13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which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spc="-6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rule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applied.</a:t>
            </a:r>
            <a:endParaRPr sz="2800">
              <a:latin typeface="Constantia"/>
              <a:cs typeface="Constantia"/>
            </a:endParaRPr>
          </a:p>
          <a:p>
            <a:pPr marL="287020" marR="5080" indent="-274320">
              <a:lnSpc>
                <a:spcPts val="3020"/>
              </a:lnSpc>
              <a:spcBef>
                <a:spcPts val="67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Declaration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determines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the</a:t>
            </a:r>
            <a:r>
              <a:rPr sz="2800" spc="-9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property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values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of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selector.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91247" y="2675583"/>
            <a:ext cx="1932305" cy="850900"/>
            <a:chOff x="1365250" y="2736850"/>
            <a:chExt cx="1932305" cy="850900"/>
          </a:xfrm>
        </p:grpSpPr>
        <p:sp>
          <p:nvSpPr>
            <p:cNvPr id="16" name="object 16"/>
            <p:cNvSpPr/>
            <p:nvPr/>
          </p:nvSpPr>
          <p:spPr>
            <a:xfrm>
              <a:off x="1371600" y="2743200"/>
              <a:ext cx="1919605" cy="838200"/>
            </a:xfrm>
            <a:custGeom>
              <a:avLst/>
              <a:gdLst/>
              <a:ahLst/>
              <a:cxnLst/>
              <a:rect l="l" t="t" r="r" b="b"/>
              <a:pathLst>
                <a:path w="1919604" h="838200">
                  <a:moveTo>
                    <a:pt x="1206500" y="609600"/>
                  </a:moveTo>
                  <a:lnTo>
                    <a:pt x="844550" y="609600"/>
                  </a:lnTo>
                  <a:lnTo>
                    <a:pt x="1919224" y="838200"/>
                  </a:lnTo>
                  <a:lnTo>
                    <a:pt x="1206500" y="609600"/>
                  </a:lnTo>
                  <a:close/>
                </a:path>
                <a:path w="1919604" h="838200">
                  <a:moveTo>
                    <a:pt x="1346200" y="0"/>
                  </a:moveTo>
                  <a:lnTo>
                    <a:pt x="101600" y="0"/>
                  </a:lnTo>
                  <a:lnTo>
                    <a:pt x="62043" y="7981"/>
                  </a:lnTo>
                  <a:lnTo>
                    <a:pt x="29749" y="29749"/>
                  </a:lnTo>
                  <a:lnTo>
                    <a:pt x="7981" y="62043"/>
                  </a:lnTo>
                  <a:lnTo>
                    <a:pt x="0" y="101600"/>
                  </a:lnTo>
                  <a:lnTo>
                    <a:pt x="0" y="508000"/>
                  </a:lnTo>
                  <a:lnTo>
                    <a:pt x="7981" y="547556"/>
                  </a:lnTo>
                  <a:lnTo>
                    <a:pt x="29749" y="579850"/>
                  </a:lnTo>
                  <a:lnTo>
                    <a:pt x="62043" y="601618"/>
                  </a:lnTo>
                  <a:lnTo>
                    <a:pt x="101600" y="609600"/>
                  </a:lnTo>
                  <a:lnTo>
                    <a:pt x="1346200" y="609600"/>
                  </a:lnTo>
                  <a:lnTo>
                    <a:pt x="1385756" y="601618"/>
                  </a:lnTo>
                  <a:lnTo>
                    <a:pt x="1418050" y="579850"/>
                  </a:lnTo>
                  <a:lnTo>
                    <a:pt x="1439818" y="547556"/>
                  </a:lnTo>
                  <a:lnTo>
                    <a:pt x="1447800" y="508000"/>
                  </a:lnTo>
                  <a:lnTo>
                    <a:pt x="1447800" y="101600"/>
                  </a:lnTo>
                  <a:lnTo>
                    <a:pt x="1439818" y="62043"/>
                  </a:lnTo>
                  <a:lnTo>
                    <a:pt x="1418050" y="29749"/>
                  </a:lnTo>
                  <a:lnTo>
                    <a:pt x="1385756" y="7981"/>
                  </a:lnTo>
                  <a:lnTo>
                    <a:pt x="13462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71600" y="2743200"/>
              <a:ext cx="1919605" cy="838200"/>
            </a:xfrm>
            <a:custGeom>
              <a:avLst/>
              <a:gdLst/>
              <a:ahLst/>
              <a:cxnLst/>
              <a:rect l="l" t="t" r="r" b="b"/>
              <a:pathLst>
                <a:path w="1919604" h="838200">
                  <a:moveTo>
                    <a:pt x="0" y="101600"/>
                  </a:moveTo>
                  <a:lnTo>
                    <a:pt x="7981" y="62043"/>
                  </a:lnTo>
                  <a:lnTo>
                    <a:pt x="29749" y="29749"/>
                  </a:lnTo>
                  <a:lnTo>
                    <a:pt x="62043" y="7981"/>
                  </a:lnTo>
                  <a:lnTo>
                    <a:pt x="101600" y="0"/>
                  </a:lnTo>
                  <a:lnTo>
                    <a:pt x="844550" y="0"/>
                  </a:lnTo>
                  <a:lnTo>
                    <a:pt x="1206500" y="0"/>
                  </a:lnTo>
                  <a:lnTo>
                    <a:pt x="1346200" y="0"/>
                  </a:lnTo>
                  <a:lnTo>
                    <a:pt x="1385756" y="7981"/>
                  </a:lnTo>
                  <a:lnTo>
                    <a:pt x="1418050" y="29749"/>
                  </a:lnTo>
                  <a:lnTo>
                    <a:pt x="1439818" y="62043"/>
                  </a:lnTo>
                  <a:lnTo>
                    <a:pt x="1447800" y="101600"/>
                  </a:lnTo>
                  <a:lnTo>
                    <a:pt x="1447800" y="355600"/>
                  </a:lnTo>
                  <a:lnTo>
                    <a:pt x="1447800" y="508000"/>
                  </a:lnTo>
                  <a:lnTo>
                    <a:pt x="1439818" y="547556"/>
                  </a:lnTo>
                  <a:lnTo>
                    <a:pt x="1418050" y="579850"/>
                  </a:lnTo>
                  <a:lnTo>
                    <a:pt x="1385756" y="601618"/>
                  </a:lnTo>
                  <a:lnTo>
                    <a:pt x="1346200" y="609600"/>
                  </a:lnTo>
                  <a:lnTo>
                    <a:pt x="1206500" y="609600"/>
                  </a:lnTo>
                  <a:lnTo>
                    <a:pt x="1919224" y="838200"/>
                  </a:lnTo>
                  <a:lnTo>
                    <a:pt x="844550" y="609600"/>
                  </a:lnTo>
                  <a:lnTo>
                    <a:pt x="101600" y="609600"/>
                  </a:lnTo>
                  <a:lnTo>
                    <a:pt x="62043" y="601618"/>
                  </a:lnTo>
                  <a:lnTo>
                    <a:pt x="29749" y="579850"/>
                  </a:lnTo>
                  <a:lnTo>
                    <a:pt x="7981" y="547556"/>
                  </a:lnTo>
                  <a:lnTo>
                    <a:pt x="0" y="508000"/>
                  </a:lnTo>
                  <a:lnTo>
                    <a:pt x="0" y="355600"/>
                  </a:lnTo>
                  <a:lnTo>
                    <a:pt x="0" y="10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01623" y="2804146"/>
            <a:ext cx="1025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Selec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5" dirty="0">
                <a:latin typeface="Times New Roman"/>
                <a:cs typeface="Times New Roman"/>
              </a:rPr>
              <a:t>or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80750" y="2391015"/>
            <a:ext cx="2098675" cy="1103630"/>
            <a:chOff x="4994275" y="2508250"/>
            <a:chExt cx="2098675" cy="1103630"/>
          </a:xfrm>
        </p:grpSpPr>
        <p:sp>
          <p:nvSpPr>
            <p:cNvPr id="20" name="object 20"/>
            <p:cNvSpPr/>
            <p:nvPr/>
          </p:nvSpPr>
          <p:spPr>
            <a:xfrm>
              <a:off x="5000625" y="2514600"/>
              <a:ext cx="2085975" cy="1090930"/>
            </a:xfrm>
            <a:custGeom>
              <a:avLst/>
              <a:gdLst/>
              <a:ahLst/>
              <a:cxnLst/>
              <a:rect l="l" t="t" r="r" b="b"/>
              <a:pathLst>
                <a:path w="2085975" h="1090929">
                  <a:moveTo>
                    <a:pt x="1019175" y="609600"/>
                  </a:moveTo>
                  <a:lnTo>
                    <a:pt x="561975" y="609600"/>
                  </a:lnTo>
                  <a:lnTo>
                    <a:pt x="0" y="1090676"/>
                  </a:lnTo>
                  <a:lnTo>
                    <a:pt x="1019175" y="609600"/>
                  </a:lnTo>
                  <a:close/>
                </a:path>
                <a:path w="2085975" h="1090929">
                  <a:moveTo>
                    <a:pt x="1984375" y="0"/>
                  </a:moveTo>
                  <a:lnTo>
                    <a:pt x="358775" y="0"/>
                  </a:lnTo>
                  <a:lnTo>
                    <a:pt x="319218" y="7981"/>
                  </a:lnTo>
                  <a:lnTo>
                    <a:pt x="286924" y="29749"/>
                  </a:lnTo>
                  <a:lnTo>
                    <a:pt x="265156" y="62043"/>
                  </a:lnTo>
                  <a:lnTo>
                    <a:pt x="257175" y="101600"/>
                  </a:lnTo>
                  <a:lnTo>
                    <a:pt x="257175" y="508000"/>
                  </a:lnTo>
                  <a:lnTo>
                    <a:pt x="265156" y="547556"/>
                  </a:lnTo>
                  <a:lnTo>
                    <a:pt x="286924" y="579850"/>
                  </a:lnTo>
                  <a:lnTo>
                    <a:pt x="319218" y="601618"/>
                  </a:lnTo>
                  <a:lnTo>
                    <a:pt x="358775" y="609600"/>
                  </a:lnTo>
                  <a:lnTo>
                    <a:pt x="1984375" y="609600"/>
                  </a:lnTo>
                  <a:lnTo>
                    <a:pt x="2023931" y="601618"/>
                  </a:lnTo>
                  <a:lnTo>
                    <a:pt x="2056225" y="579850"/>
                  </a:lnTo>
                  <a:lnTo>
                    <a:pt x="2077993" y="547556"/>
                  </a:lnTo>
                  <a:lnTo>
                    <a:pt x="2085975" y="508000"/>
                  </a:lnTo>
                  <a:lnTo>
                    <a:pt x="2085975" y="101600"/>
                  </a:lnTo>
                  <a:lnTo>
                    <a:pt x="2077993" y="62043"/>
                  </a:lnTo>
                  <a:lnTo>
                    <a:pt x="2056225" y="29749"/>
                  </a:lnTo>
                  <a:lnTo>
                    <a:pt x="2023931" y="7981"/>
                  </a:lnTo>
                  <a:lnTo>
                    <a:pt x="198437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00625" y="2514600"/>
              <a:ext cx="2085975" cy="1090930"/>
            </a:xfrm>
            <a:custGeom>
              <a:avLst/>
              <a:gdLst/>
              <a:ahLst/>
              <a:cxnLst/>
              <a:rect l="l" t="t" r="r" b="b"/>
              <a:pathLst>
                <a:path w="2085975" h="1090929">
                  <a:moveTo>
                    <a:pt x="257175" y="101600"/>
                  </a:moveTo>
                  <a:lnTo>
                    <a:pt x="265156" y="62043"/>
                  </a:lnTo>
                  <a:lnTo>
                    <a:pt x="286924" y="29749"/>
                  </a:lnTo>
                  <a:lnTo>
                    <a:pt x="319218" y="7981"/>
                  </a:lnTo>
                  <a:lnTo>
                    <a:pt x="358775" y="0"/>
                  </a:lnTo>
                  <a:lnTo>
                    <a:pt x="561975" y="0"/>
                  </a:lnTo>
                  <a:lnTo>
                    <a:pt x="1019175" y="0"/>
                  </a:lnTo>
                  <a:lnTo>
                    <a:pt x="1984375" y="0"/>
                  </a:lnTo>
                  <a:lnTo>
                    <a:pt x="2023931" y="7981"/>
                  </a:lnTo>
                  <a:lnTo>
                    <a:pt x="2056225" y="29749"/>
                  </a:lnTo>
                  <a:lnTo>
                    <a:pt x="2077993" y="62043"/>
                  </a:lnTo>
                  <a:lnTo>
                    <a:pt x="2085975" y="101600"/>
                  </a:lnTo>
                  <a:lnTo>
                    <a:pt x="2085975" y="355600"/>
                  </a:lnTo>
                  <a:lnTo>
                    <a:pt x="2085975" y="508000"/>
                  </a:lnTo>
                  <a:lnTo>
                    <a:pt x="2077993" y="547556"/>
                  </a:lnTo>
                  <a:lnTo>
                    <a:pt x="2056225" y="579850"/>
                  </a:lnTo>
                  <a:lnTo>
                    <a:pt x="2023931" y="601618"/>
                  </a:lnTo>
                  <a:lnTo>
                    <a:pt x="1984375" y="609600"/>
                  </a:lnTo>
                  <a:lnTo>
                    <a:pt x="1019175" y="609600"/>
                  </a:lnTo>
                  <a:lnTo>
                    <a:pt x="0" y="1090676"/>
                  </a:lnTo>
                  <a:lnTo>
                    <a:pt x="561975" y="609600"/>
                  </a:lnTo>
                  <a:lnTo>
                    <a:pt x="358775" y="609600"/>
                  </a:lnTo>
                  <a:lnTo>
                    <a:pt x="319218" y="601618"/>
                  </a:lnTo>
                  <a:lnTo>
                    <a:pt x="286924" y="579850"/>
                  </a:lnTo>
                  <a:lnTo>
                    <a:pt x="265156" y="547556"/>
                  </a:lnTo>
                  <a:lnTo>
                    <a:pt x="257175" y="508000"/>
                  </a:lnTo>
                  <a:lnTo>
                    <a:pt x="257175" y="355600"/>
                  </a:lnTo>
                  <a:lnTo>
                    <a:pt x="257175" y="10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279942" y="2526525"/>
            <a:ext cx="144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Declaration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4151"/>
            <a:ext cx="7156704" cy="101650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12700" y="602107"/>
            <a:ext cx="674560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u="none" spc="-15" dirty="0"/>
              <a:t>Understanding</a:t>
            </a:r>
            <a:r>
              <a:rPr sz="5000" u="none" spc="-85" dirty="0"/>
              <a:t> </a:t>
            </a:r>
            <a:r>
              <a:rPr sz="5000" u="none" spc="-5" dirty="0"/>
              <a:t>Style</a:t>
            </a:r>
            <a:r>
              <a:rPr sz="5000" u="none" spc="-40" dirty="0"/>
              <a:t> </a:t>
            </a:r>
            <a:r>
              <a:rPr sz="5000" u="none" spc="-5" dirty="0"/>
              <a:t>Rules</a:t>
            </a:r>
            <a:endParaRPr sz="5000"/>
          </a:p>
        </p:txBody>
      </p:sp>
      <p:grpSp>
        <p:nvGrpSpPr>
          <p:cNvPr id="4" name="object 4"/>
          <p:cNvGrpSpPr/>
          <p:nvPr/>
        </p:nvGrpSpPr>
        <p:grpSpPr>
          <a:xfrm>
            <a:off x="816863" y="1488947"/>
            <a:ext cx="1797050" cy="582295"/>
            <a:chOff x="816863" y="1488947"/>
            <a:chExt cx="1797050" cy="58229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63" y="1488947"/>
              <a:ext cx="1796795" cy="5821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5652" y="1950719"/>
              <a:ext cx="1400556" cy="9753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807719" y="2726435"/>
            <a:ext cx="1323340" cy="582295"/>
            <a:chOff x="807719" y="2726435"/>
            <a:chExt cx="1323340" cy="58229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7719" y="2726435"/>
              <a:ext cx="1322832" cy="5821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6507" y="3188207"/>
              <a:ext cx="926591" cy="9753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8739" y="1568018"/>
            <a:ext cx="7974330" cy="24580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87020" marR="466725" indent="-274320" algn="just">
              <a:lnSpc>
                <a:spcPts val="3020"/>
              </a:lnSpc>
              <a:spcBef>
                <a:spcPts val="480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</a:tabLst>
            </a:pPr>
            <a:r>
              <a:rPr sz="2800" spc="-5" dirty="0">
                <a:latin typeface="Constantia"/>
                <a:cs typeface="Constantia"/>
              </a:rPr>
              <a:t>The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Property</a:t>
            </a:r>
            <a:r>
              <a:rPr sz="2800" spc="-10" dirty="0">
                <a:latin typeface="Constantia"/>
                <a:cs typeface="Constantia"/>
              </a:rPr>
              <a:t> </a:t>
            </a:r>
            <a:r>
              <a:rPr sz="2800" dirty="0">
                <a:latin typeface="Constantia"/>
                <a:cs typeface="Constantia"/>
              </a:rPr>
              <a:t>specifies </a:t>
            </a:r>
            <a:r>
              <a:rPr sz="2800" spc="-5" dirty="0">
                <a:latin typeface="Constantia"/>
                <a:cs typeface="Constantia"/>
              </a:rPr>
              <a:t>a </a:t>
            </a:r>
            <a:r>
              <a:rPr sz="2800" spc="-10" dirty="0">
                <a:latin typeface="Constantia"/>
                <a:cs typeface="Constantia"/>
              </a:rPr>
              <a:t>characteristic, </a:t>
            </a:r>
            <a:r>
              <a:rPr sz="2800" spc="-5" dirty="0">
                <a:latin typeface="Constantia"/>
                <a:cs typeface="Constantia"/>
              </a:rPr>
              <a:t>such as </a:t>
            </a:r>
            <a:r>
              <a:rPr sz="2800" dirty="0">
                <a:latin typeface="Constantia"/>
                <a:cs typeface="Constantia"/>
              </a:rPr>
              <a:t> </a:t>
            </a:r>
            <a:r>
              <a:rPr sz="2800" spc="-50" dirty="0">
                <a:latin typeface="Constantia"/>
                <a:cs typeface="Constantia"/>
              </a:rPr>
              <a:t>color,</a:t>
            </a:r>
            <a:r>
              <a:rPr sz="2800" spc="-35" dirty="0">
                <a:latin typeface="Constantia"/>
                <a:cs typeface="Constantia"/>
              </a:rPr>
              <a:t> </a:t>
            </a:r>
            <a:r>
              <a:rPr sz="2800" spc="-30" dirty="0">
                <a:latin typeface="Constantia"/>
                <a:cs typeface="Constantia"/>
              </a:rPr>
              <a:t>font-family,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position,</a:t>
            </a:r>
            <a:r>
              <a:rPr sz="2800" spc="-7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followed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by</a:t>
            </a:r>
            <a:r>
              <a:rPr sz="2800" spc="-1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 </a:t>
            </a:r>
            <a:r>
              <a:rPr sz="2800" spc="-690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colon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(:).</a:t>
            </a:r>
            <a:endParaRPr sz="2800">
              <a:latin typeface="Constantia"/>
              <a:cs typeface="Constantia"/>
            </a:endParaRPr>
          </a:p>
          <a:p>
            <a:pPr marL="287020" marR="5080" indent="-274320">
              <a:lnSpc>
                <a:spcPts val="3020"/>
              </a:lnSpc>
              <a:spcBef>
                <a:spcPts val="685"/>
              </a:spcBef>
              <a:buClr>
                <a:srgbClr val="0AD0D9"/>
              </a:buClr>
              <a:buSzPct val="94642"/>
              <a:buFont typeface="Segoe UI Symbol"/>
              <a:buChar char="⚫"/>
              <a:tabLst>
                <a:tab pos="287020" algn="l"/>
                <a:tab pos="3572510" algn="l"/>
                <a:tab pos="7526020" algn="l"/>
              </a:tabLst>
            </a:pPr>
            <a:r>
              <a:rPr sz="2800" spc="-10" dirty="0">
                <a:latin typeface="Constantia"/>
                <a:cs typeface="Constantia"/>
              </a:rPr>
              <a:t>The </a:t>
            </a:r>
            <a:r>
              <a:rPr sz="2800" u="heavy" spc="-4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Value</a:t>
            </a:r>
            <a:r>
              <a:rPr sz="2800" spc="-45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expresses </a:t>
            </a:r>
            <a:r>
              <a:rPr sz="2800" dirty="0">
                <a:latin typeface="Constantia"/>
                <a:cs typeface="Constantia"/>
              </a:rPr>
              <a:t>specification </a:t>
            </a:r>
            <a:r>
              <a:rPr sz="2800" spc="-5" dirty="0">
                <a:latin typeface="Constantia"/>
                <a:cs typeface="Constantia"/>
              </a:rPr>
              <a:t>of a </a:t>
            </a:r>
            <a:r>
              <a:rPr sz="2800" spc="-35" dirty="0">
                <a:latin typeface="Constantia"/>
                <a:cs typeface="Constantia"/>
              </a:rPr>
              <a:t>property, </a:t>
            </a:r>
            <a:r>
              <a:rPr sz="2800" spc="-3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such</a:t>
            </a:r>
            <a:r>
              <a:rPr sz="2800" spc="-11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as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4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ed</a:t>
            </a:r>
            <a:r>
              <a:rPr sz="2800" spc="-15" dirty="0">
                <a:latin typeface="Constantia"/>
                <a:cs typeface="Constantia"/>
              </a:rPr>
              <a:t> </a:t>
            </a:r>
            <a:r>
              <a:rPr sz="2800" spc="-35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or</a:t>
            </a:r>
            <a:r>
              <a:rPr sz="2800" spc="-170" dirty="0">
                <a:latin typeface="Constantia"/>
                <a:cs typeface="Constantia"/>
              </a:rPr>
              <a:t> </a:t>
            </a:r>
            <a:r>
              <a:rPr sz="2800" spc="-60" dirty="0">
                <a:latin typeface="Constantia"/>
                <a:cs typeface="Constantia"/>
              </a:rPr>
              <a:t>c</a:t>
            </a:r>
            <a:r>
              <a:rPr sz="2800" spc="-5" dirty="0">
                <a:latin typeface="Constantia"/>
                <a:cs typeface="Constantia"/>
              </a:rPr>
              <a:t>olo</a:t>
            </a:r>
            <a:r>
              <a:rPr sz="2800" spc="-235" dirty="0">
                <a:latin typeface="Constantia"/>
                <a:cs typeface="Constantia"/>
              </a:rPr>
              <a:t>r</a:t>
            </a:r>
            <a:r>
              <a:rPr sz="2800" spc="-5" dirty="0">
                <a:latin typeface="Constantia"/>
                <a:cs typeface="Constantia"/>
              </a:rPr>
              <a:t>,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5" dirty="0">
                <a:latin typeface="Constantia"/>
                <a:cs typeface="Constantia"/>
              </a:rPr>
              <a:t>arial </a:t>
            </a:r>
            <a:r>
              <a:rPr sz="2800" spc="-30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or</a:t>
            </a:r>
            <a:r>
              <a:rPr sz="2800" spc="-105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ont</a:t>
            </a:r>
            <a:r>
              <a:rPr sz="2800" spc="-9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fami</a:t>
            </a:r>
            <a:r>
              <a:rPr sz="2800" spc="-35" dirty="0">
                <a:latin typeface="Constantia"/>
                <a:cs typeface="Constantia"/>
              </a:rPr>
              <a:t>l</a:t>
            </a:r>
            <a:r>
              <a:rPr sz="2800" spc="-250" dirty="0">
                <a:latin typeface="Constantia"/>
                <a:cs typeface="Constantia"/>
              </a:rPr>
              <a:t>y</a:t>
            </a:r>
            <a:r>
              <a:rPr sz="2800" spc="-5" dirty="0">
                <a:latin typeface="Constantia"/>
                <a:cs typeface="Constantia"/>
              </a:rPr>
              <a:t>, 12</a:t>
            </a:r>
            <a:r>
              <a:rPr sz="2800" spc="-4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pt</a:t>
            </a:r>
            <a:r>
              <a:rPr sz="2800" dirty="0">
                <a:latin typeface="Constantia"/>
                <a:cs typeface="Constantia"/>
              </a:rPr>
              <a:t>	</a:t>
            </a:r>
            <a:r>
              <a:rPr sz="2800" spc="-35" dirty="0">
                <a:latin typeface="Constantia"/>
                <a:cs typeface="Constantia"/>
              </a:rPr>
              <a:t>f</a:t>
            </a:r>
            <a:r>
              <a:rPr sz="2800" spc="-5" dirty="0">
                <a:latin typeface="Constantia"/>
                <a:cs typeface="Constantia"/>
              </a:rPr>
              <a:t>or  </a:t>
            </a:r>
            <a:r>
              <a:rPr sz="2800" spc="-10" dirty="0">
                <a:latin typeface="Constantia"/>
                <a:cs typeface="Constantia"/>
              </a:rPr>
              <a:t>font-size,</a:t>
            </a:r>
            <a:r>
              <a:rPr sz="2800" spc="-80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and</a:t>
            </a:r>
            <a:r>
              <a:rPr sz="2800" spc="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is</a:t>
            </a:r>
            <a:r>
              <a:rPr sz="2800" spc="-70" dirty="0">
                <a:latin typeface="Constantia"/>
                <a:cs typeface="Constantia"/>
              </a:rPr>
              <a:t> </a:t>
            </a:r>
            <a:r>
              <a:rPr sz="2800" spc="-25" dirty="0">
                <a:latin typeface="Constantia"/>
                <a:cs typeface="Constantia"/>
              </a:rPr>
              <a:t>followed</a:t>
            </a:r>
            <a:r>
              <a:rPr sz="2800" spc="1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by</a:t>
            </a:r>
            <a:r>
              <a:rPr sz="2800" spc="-14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a</a:t>
            </a:r>
            <a:r>
              <a:rPr sz="2800" spc="-114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semicolon</a:t>
            </a:r>
            <a:r>
              <a:rPr sz="2800" spc="-65" dirty="0">
                <a:latin typeface="Constantia"/>
                <a:cs typeface="Constantia"/>
              </a:rPr>
              <a:t> </a:t>
            </a:r>
            <a:r>
              <a:rPr sz="2800" spc="-5" dirty="0">
                <a:latin typeface="Constantia"/>
                <a:cs typeface="Constantia"/>
              </a:rPr>
              <a:t>(;).</a:t>
            </a:r>
            <a:endParaRPr sz="28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60650" y="4413250"/>
            <a:ext cx="1979930" cy="825500"/>
            <a:chOff x="2660650" y="4413250"/>
            <a:chExt cx="1979930" cy="825500"/>
          </a:xfrm>
        </p:grpSpPr>
        <p:sp>
          <p:nvSpPr>
            <p:cNvPr id="12" name="object 12"/>
            <p:cNvSpPr/>
            <p:nvPr/>
          </p:nvSpPr>
          <p:spPr>
            <a:xfrm>
              <a:off x="2667000" y="4419600"/>
              <a:ext cx="1967230" cy="812800"/>
            </a:xfrm>
            <a:custGeom>
              <a:avLst/>
              <a:gdLst/>
              <a:ahLst/>
              <a:cxnLst/>
              <a:rect l="l" t="t" r="r" b="b"/>
              <a:pathLst>
                <a:path w="1967229" h="812800">
                  <a:moveTo>
                    <a:pt x="1397000" y="457200"/>
                  </a:moveTo>
                  <a:lnTo>
                    <a:pt x="977900" y="457200"/>
                  </a:lnTo>
                  <a:lnTo>
                    <a:pt x="1966849" y="812800"/>
                  </a:lnTo>
                  <a:lnTo>
                    <a:pt x="1397000" y="457200"/>
                  </a:lnTo>
                  <a:close/>
                </a:path>
                <a:path w="1967229" h="812800">
                  <a:moveTo>
                    <a:pt x="16002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600200" y="457200"/>
                  </a:lnTo>
                  <a:lnTo>
                    <a:pt x="1629840" y="451205"/>
                  </a:lnTo>
                  <a:lnTo>
                    <a:pt x="1654063" y="434863"/>
                  </a:lnTo>
                  <a:lnTo>
                    <a:pt x="1670405" y="410640"/>
                  </a:lnTo>
                  <a:lnTo>
                    <a:pt x="1676400" y="381000"/>
                  </a:lnTo>
                  <a:lnTo>
                    <a:pt x="1676400" y="76200"/>
                  </a:lnTo>
                  <a:lnTo>
                    <a:pt x="1670405" y="46559"/>
                  </a:lnTo>
                  <a:lnTo>
                    <a:pt x="1654063" y="22336"/>
                  </a:lnTo>
                  <a:lnTo>
                    <a:pt x="1629840" y="5994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7000" y="4419600"/>
              <a:ext cx="1967230" cy="812800"/>
            </a:xfrm>
            <a:custGeom>
              <a:avLst/>
              <a:gdLst/>
              <a:ahLst/>
              <a:cxnLst/>
              <a:rect l="l" t="t" r="r" b="b"/>
              <a:pathLst>
                <a:path w="1967229" h="8128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977900" y="0"/>
                  </a:lnTo>
                  <a:lnTo>
                    <a:pt x="1397000" y="0"/>
                  </a:lnTo>
                  <a:lnTo>
                    <a:pt x="1600200" y="0"/>
                  </a:lnTo>
                  <a:lnTo>
                    <a:pt x="1629840" y="5994"/>
                  </a:lnTo>
                  <a:lnTo>
                    <a:pt x="1654063" y="22336"/>
                  </a:lnTo>
                  <a:lnTo>
                    <a:pt x="1670405" y="46559"/>
                  </a:lnTo>
                  <a:lnTo>
                    <a:pt x="1676400" y="76200"/>
                  </a:lnTo>
                  <a:lnTo>
                    <a:pt x="1676400" y="266700"/>
                  </a:lnTo>
                  <a:lnTo>
                    <a:pt x="1676400" y="381000"/>
                  </a:lnTo>
                  <a:lnTo>
                    <a:pt x="1670405" y="410640"/>
                  </a:lnTo>
                  <a:lnTo>
                    <a:pt x="1654063" y="434863"/>
                  </a:lnTo>
                  <a:lnTo>
                    <a:pt x="1629840" y="451205"/>
                  </a:lnTo>
                  <a:lnTo>
                    <a:pt x="1600200" y="457200"/>
                  </a:lnTo>
                  <a:lnTo>
                    <a:pt x="1397000" y="457200"/>
                  </a:lnTo>
                  <a:lnTo>
                    <a:pt x="1966849" y="812800"/>
                  </a:lnTo>
                  <a:lnTo>
                    <a:pt x="9779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13658" y="4335394"/>
            <a:ext cx="2556511" cy="10991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lang="en-US" sz="2400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Property</a:t>
            </a:r>
          </a:p>
          <a:p>
            <a:pPr marL="103505">
              <a:lnSpc>
                <a:spcPct val="100000"/>
              </a:lnSpc>
              <a:spcBef>
                <a:spcPts val="1185"/>
              </a:spcBef>
            </a:pPr>
            <a:r>
              <a:rPr sz="2800" spc="-5" dirty="0">
                <a:latin typeface="Constantia"/>
                <a:cs typeface="Constantia"/>
              </a:rPr>
              <a:t>P</a:t>
            </a:r>
            <a:r>
              <a:rPr sz="2800" spc="-85" dirty="0">
                <a:latin typeface="Constantia"/>
                <a:cs typeface="Constantia"/>
              </a:rPr>
              <a:t> </a:t>
            </a:r>
            <a:r>
              <a:rPr sz="2800" spc="-15" dirty="0">
                <a:latin typeface="Constantia"/>
                <a:cs typeface="Constantia"/>
              </a:rPr>
              <a:t>{color:</a:t>
            </a:r>
            <a:r>
              <a:rPr sz="2800" spc="-60" dirty="0">
                <a:latin typeface="Constantia"/>
                <a:cs typeface="Constantia"/>
              </a:rPr>
              <a:t> </a:t>
            </a:r>
            <a:r>
              <a:rPr sz="2800" spc="-10" dirty="0">
                <a:latin typeface="Constantia"/>
                <a:cs typeface="Constantia"/>
              </a:rPr>
              <a:t>red;}</a:t>
            </a:r>
            <a:endParaRPr sz="2800" dirty="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837683" y="4419600"/>
            <a:ext cx="1384300" cy="744855"/>
            <a:chOff x="5556250" y="4489450"/>
            <a:chExt cx="1384300" cy="744855"/>
          </a:xfrm>
        </p:grpSpPr>
        <p:sp>
          <p:nvSpPr>
            <p:cNvPr id="16" name="object 16"/>
            <p:cNvSpPr/>
            <p:nvPr/>
          </p:nvSpPr>
          <p:spPr>
            <a:xfrm>
              <a:off x="5562600" y="4495800"/>
              <a:ext cx="1371600" cy="732155"/>
            </a:xfrm>
            <a:custGeom>
              <a:avLst/>
              <a:gdLst/>
              <a:ahLst/>
              <a:cxnLst/>
              <a:rect l="l" t="t" r="r" b="b"/>
              <a:pathLst>
                <a:path w="1371600" h="732154">
                  <a:moveTo>
                    <a:pt x="571500" y="457200"/>
                  </a:moveTo>
                  <a:lnTo>
                    <a:pt x="228600" y="457200"/>
                  </a:lnTo>
                  <a:lnTo>
                    <a:pt x="57150" y="731774"/>
                  </a:lnTo>
                  <a:lnTo>
                    <a:pt x="571500" y="457200"/>
                  </a:lnTo>
                  <a:close/>
                </a:path>
                <a:path w="1371600" h="732154">
                  <a:moveTo>
                    <a:pt x="1295400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381000"/>
                  </a:lnTo>
                  <a:lnTo>
                    <a:pt x="5994" y="410640"/>
                  </a:lnTo>
                  <a:lnTo>
                    <a:pt x="22336" y="434863"/>
                  </a:lnTo>
                  <a:lnTo>
                    <a:pt x="46559" y="451205"/>
                  </a:lnTo>
                  <a:lnTo>
                    <a:pt x="76200" y="457200"/>
                  </a:lnTo>
                  <a:lnTo>
                    <a:pt x="1295400" y="457200"/>
                  </a:lnTo>
                  <a:lnTo>
                    <a:pt x="1325040" y="451205"/>
                  </a:lnTo>
                  <a:lnTo>
                    <a:pt x="1349263" y="434863"/>
                  </a:lnTo>
                  <a:lnTo>
                    <a:pt x="1365605" y="410640"/>
                  </a:lnTo>
                  <a:lnTo>
                    <a:pt x="1371600" y="381000"/>
                  </a:lnTo>
                  <a:lnTo>
                    <a:pt x="1371600" y="76200"/>
                  </a:lnTo>
                  <a:lnTo>
                    <a:pt x="1365605" y="46559"/>
                  </a:lnTo>
                  <a:lnTo>
                    <a:pt x="1349263" y="22336"/>
                  </a:lnTo>
                  <a:lnTo>
                    <a:pt x="1325040" y="5994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62600" y="4495800"/>
              <a:ext cx="1371600" cy="732155"/>
            </a:xfrm>
            <a:custGeom>
              <a:avLst/>
              <a:gdLst/>
              <a:ahLst/>
              <a:cxnLst/>
              <a:rect l="l" t="t" r="r" b="b"/>
              <a:pathLst>
                <a:path w="1371600" h="732154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571500" y="0"/>
                  </a:lnTo>
                  <a:lnTo>
                    <a:pt x="1295400" y="0"/>
                  </a:lnTo>
                  <a:lnTo>
                    <a:pt x="1325040" y="5994"/>
                  </a:lnTo>
                  <a:lnTo>
                    <a:pt x="1349263" y="22336"/>
                  </a:lnTo>
                  <a:lnTo>
                    <a:pt x="1365605" y="46559"/>
                  </a:lnTo>
                  <a:lnTo>
                    <a:pt x="1371600" y="76200"/>
                  </a:lnTo>
                  <a:lnTo>
                    <a:pt x="1371600" y="266700"/>
                  </a:lnTo>
                  <a:lnTo>
                    <a:pt x="1371600" y="381000"/>
                  </a:lnTo>
                  <a:lnTo>
                    <a:pt x="1365605" y="410640"/>
                  </a:lnTo>
                  <a:lnTo>
                    <a:pt x="1349263" y="434863"/>
                  </a:lnTo>
                  <a:lnTo>
                    <a:pt x="1325040" y="451205"/>
                  </a:lnTo>
                  <a:lnTo>
                    <a:pt x="1295400" y="457200"/>
                  </a:lnTo>
                  <a:lnTo>
                    <a:pt x="571500" y="457200"/>
                  </a:lnTo>
                  <a:lnTo>
                    <a:pt x="57150" y="731774"/>
                  </a:lnTo>
                  <a:lnTo>
                    <a:pt x="228600" y="457200"/>
                  </a:lnTo>
                  <a:lnTo>
                    <a:pt x="76200" y="457200"/>
                  </a:lnTo>
                  <a:lnTo>
                    <a:pt x="46559" y="451205"/>
                  </a:lnTo>
                  <a:lnTo>
                    <a:pt x="22336" y="434863"/>
                  </a:lnTo>
                  <a:lnTo>
                    <a:pt x="5994" y="410640"/>
                  </a:lnTo>
                  <a:lnTo>
                    <a:pt x="0" y="381000"/>
                  </a:lnTo>
                  <a:lnTo>
                    <a:pt x="0" y="266700"/>
                  </a:lnTo>
                  <a:lnTo>
                    <a:pt x="0" y="762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889497" y="4541646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5" dirty="0">
                <a:latin typeface="Times New Roman"/>
                <a:cs typeface="Times New Roman"/>
              </a:rPr>
              <a:t>V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ue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2124" y="357838"/>
            <a:ext cx="9013723" cy="6259791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6385" marR="5080" indent="-274320">
              <a:lnSpc>
                <a:spcPct val="70000"/>
              </a:lnSpc>
              <a:spcBef>
                <a:spcPts val="74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CSS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declarations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always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ends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with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semicolon,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declaration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groups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are </a:t>
            </a:r>
            <a:r>
              <a:rPr sz="2000" spc="-434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surrounded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by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curly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brackets:</a:t>
            </a:r>
            <a:endParaRPr sz="2000" dirty="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⚫"/>
            </a:pPr>
            <a:endParaRPr sz="2000" dirty="0">
              <a:latin typeface="Constantia"/>
              <a:cs typeface="Constantia"/>
            </a:endParaRPr>
          </a:p>
          <a:p>
            <a:pPr marL="286385" marR="407670" indent="-274320">
              <a:lnSpc>
                <a:spcPct val="7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p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{</a:t>
            </a:r>
            <a:r>
              <a:rPr sz="2000" spc="-15" dirty="0" err="1">
                <a:latin typeface="Constantia"/>
                <a:cs typeface="Constantia"/>
              </a:rPr>
              <a:t>color:red;text-align:center</a:t>
            </a:r>
            <a:r>
              <a:rPr sz="2000" spc="-15" dirty="0">
                <a:latin typeface="Constantia"/>
                <a:cs typeface="Constantia"/>
              </a:rPr>
              <a:t>;}</a:t>
            </a:r>
            <a:endParaRPr lang="en-US" sz="2000" spc="-15" dirty="0">
              <a:latin typeface="Constantia"/>
              <a:cs typeface="Constantia"/>
            </a:endParaRPr>
          </a:p>
          <a:p>
            <a:pPr marL="286385" marR="407670" indent="-274320">
              <a:lnSpc>
                <a:spcPct val="7000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2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make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CSS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more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readable,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you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can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put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one </a:t>
            </a:r>
            <a:r>
              <a:rPr sz="2000" spc="-38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declaration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on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each</a:t>
            </a:r>
            <a:r>
              <a:rPr sz="2000" spc="-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line,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like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this: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lnSpc>
                <a:spcPts val="1635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10" dirty="0">
                <a:latin typeface="Constantia"/>
                <a:cs typeface="Constantia"/>
              </a:rPr>
              <a:t>Example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lnSpc>
                <a:spcPts val="154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lang="en-IN" sz="3000" spc="-5" dirty="0">
              <a:latin typeface="Constantia"/>
              <a:cs typeface="Constantia"/>
            </a:endParaRPr>
          </a:p>
          <a:p>
            <a:pPr marL="287020" indent="-274320">
              <a:lnSpc>
                <a:spcPts val="154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lang="en-IN" sz="3000" spc="-5" dirty="0">
                <a:latin typeface="Constantia"/>
                <a:cs typeface="Constantia"/>
              </a:rPr>
              <a:t>P</a:t>
            </a:r>
            <a:endParaRPr lang="en-US" sz="3000" spc="-5" dirty="0">
              <a:latin typeface="Constantia"/>
              <a:cs typeface="Constantia"/>
            </a:endParaRPr>
          </a:p>
          <a:p>
            <a:pPr marL="287020" indent="-274320">
              <a:lnSpc>
                <a:spcPts val="154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sz="30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3000" spc="-5" dirty="0">
                <a:latin typeface="Constantia"/>
                <a:cs typeface="Constantia"/>
              </a:rPr>
              <a:t>{</a:t>
            </a:r>
            <a:endParaRPr lang="en-US" sz="3000" spc="-5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endParaRPr lang="en-US" sz="30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endParaRPr sz="30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3000" spc="-10" dirty="0" err="1">
                <a:latin typeface="Constantia"/>
                <a:cs typeface="Constantia"/>
              </a:rPr>
              <a:t>color:red</a:t>
            </a:r>
            <a:r>
              <a:rPr sz="3000" spc="-10" dirty="0">
                <a:latin typeface="Constantia"/>
                <a:cs typeface="Constantia"/>
              </a:rPr>
              <a:t>;</a:t>
            </a:r>
            <a:endParaRPr lang="en-US" sz="3000" spc="-1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endParaRPr sz="30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3000" spc="-10" dirty="0" err="1">
                <a:latin typeface="Constantia"/>
                <a:cs typeface="Constantia"/>
              </a:rPr>
              <a:t>text-align:center</a:t>
            </a:r>
            <a:r>
              <a:rPr sz="3000" spc="-10" dirty="0">
                <a:latin typeface="Constantia"/>
                <a:cs typeface="Constantia"/>
              </a:rPr>
              <a:t>;</a:t>
            </a:r>
            <a:endParaRPr lang="en-US" sz="3000" spc="-1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endParaRPr sz="3000" dirty="0">
              <a:latin typeface="Constantia"/>
              <a:cs typeface="Constantia"/>
            </a:endParaRPr>
          </a:p>
          <a:p>
            <a:pPr marL="286385">
              <a:lnSpc>
                <a:spcPts val="1630"/>
              </a:lnSpc>
            </a:pPr>
            <a:r>
              <a:rPr sz="3000" spc="-5" dirty="0">
                <a:latin typeface="Constantia"/>
                <a:cs typeface="Constantia"/>
              </a:rPr>
              <a:t>}</a:t>
            </a:r>
            <a:endParaRPr sz="3000" dirty="0">
              <a:latin typeface="Constantia"/>
              <a:cs typeface="Constantia"/>
            </a:endParaRPr>
          </a:p>
          <a:p>
            <a:pPr marL="286385">
              <a:lnSpc>
                <a:spcPts val="1825"/>
              </a:lnSpc>
              <a:spcBef>
                <a:spcPts val="770"/>
              </a:spcBef>
            </a:pPr>
            <a:r>
              <a:rPr sz="2000" spc="-5" dirty="0">
                <a:latin typeface="Constantia"/>
                <a:cs typeface="Constantia"/>
              </a:rPr>
              <a:t>CSS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Comments</a:t>
            </a:r>
            <a:endParaRPr sz="2000" dirty="0">
              <a:latin typeface="Constantia"/>
              <a:cs typeface="Constantia"/>
            </a:endParaRPr>
          </a:p>
          <a:p>
            <a:pPr marL="287020" indent="-274320">
              <a:lnSpc>
                <a:spcPts val="1730"/>
              </a:lnSpc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CSS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comment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begins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"/*",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and</a:t>
            </a:r>
            <a:r>
              <a:rPr sz="2000" spc="-2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ends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with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"*/", </a:t>
            </a:r>
            <a:r>
              <a:rPr sz="2000" spc="-15" dirty="0">
                <a:latin typeface="Constantia"/>
                <a:cs typeface="Constantia"/>
              </a:rPr>
              <a:t>like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this:</a:t>
            </a:r>
            <a:endParaRPr sz="2000" dirty="0">
              <a:latin typeface="Constantia"/>
              <a:cs typeface="Constantia"/>
            </a:endParaRPr>
          </a:p>
          <a:p>
            <a:pPr marL="286385" marR="5346065" indent="-274320">
              <a:lnSpc>
                <a:spcPct val="70000"/>
              </a:lnSpc>
              <a:spcBef>
                <a:spcPts val="4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sz="2000" spc="-5" dirty="0">
                <a:latin typeface="Constantia"/>
                <a:cs typeface="Constantia"/>
              </a:rPr>
              <a:t>/*This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comment*/ </a:t>
            </a:r>
            <a:r>
              <a:rPr sz="2000" spc="-385" dirty="0">
                <a:latin typeface="Constantia"/>
                <a:cs typeface="Constantia"/>
              </a:rPr>
              <a:t> </a:t>
            </a:r>
            <a:endParaRPr lang="en-US" sz="2000" spc="-385" dirty="0">
              <a:latin typeface="Constantia"/>
              <a:cs typeface="Constantia"/>
            </a:endParaRPr>
          </a:p>
          <a:p>
            <a:pPr marL="286385" marR="5346065" indent="-274320">
              <a:lnSpc>
                <a:spcPct val="70000"/>
              </a:lnSpc>
              <a:spcBef>
                <a:spcPts val="4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r>
              <a:rPr lang="en-IN" sz="2000" spc="-5" dirty="0">
                <a:latin typeface="Constantia"/>
                <a:cs typeface="Constantia"/>
              </a:rPr>
              <a:t>P</a:t>
            </a:r>
            <a:endParaRPr lang="en-US" sz="2000" spc="-5" dirty="0">
              <a:latin typeface="Constantia"/>
              <a:cs typeface="Constantia"/>
            </a:endParaRPr>
          </a:p>
          <a:p>
            <a:pPr marL="286385" marR="5346065" indent="-274320">
              <a:lnSpc>
                <a:spcPct val="70000"/>
              </a:lnSpc>
              <a:spcBef>
                <a:spcPts val="48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6385" algn="l"/>
                <a:tab pos="287020" algn="l"/>
              </a:tabLst>
            </a:pPr>
            <a:endParaRPr sz="2000" dirty="0">
              <a:latin typeface="Constantia"/>
              <a:cs typeface="Constantia"/>
            </a:endParaRPr>
          </a:p>
          <a:p>
            <a:pPr marL="286385">
              <a:lnSpc>
                <a:spcPts val="1055"/>
              </a:lnSpc>
            </a:pPr>
            <a:r>
              <a:rPr sz="2000" spc="-5" dirty="0">
                <a:latin typeface="Constantia"/>
                <a:cs typeface="Constantia"/>
              </a:rPr>
              <a:t>{</a:t>
            </a:r>
            <a:endParaRPr sz="20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endParaRPr sz="20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2000" spc="-10" dirty="0" err="1">
                <a:latin typeface="Constantia"/>
                <a:cs typeface="Constantia"/>
              </a:rPr>
              <a:t>color:black</a:t>
            </a:r>
            <a:r>
              <a:rPr sz="2000" spc="-10" dirty="0">
                <a:latin typeface="Constantia"/>
                <a:cs typeface="Constantia"/>
              </a:rPr>
              <a:t>;</a:t>
            </a:r>
            <a:endParaRPr lang="en-US" sz="2000" spc="-1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endParaRPr sz="2000" dirty="0">
              <a:latin typeface="Constantia"/>
              <a:cs typeface="Constantia"/>
            </a:endParaRPr>
          </a:p>
          <a:p>
            <a:pPr marL="286385">
              <a:lnSpc>
                <a:spcPts val="1345"/>
              </a:lnSpc>
            </a:pPr>
            <a:r>
              <a:rPr sz="2000" spc="-5" dirty="0">
                <a:latin typeface="Constantia"/>
                <a:cs typeface="Constantia"/>
              </a:rPr>
              <a:t>font-family:arial;</a:t>
            </a:r>
            <a:endParaRPr sz="2000" dirty="0">
              <a:latin typeface="Constantia"/>
              <a:cs typeface="Constantia"/>
            </a:endParaRPr>
          </a:p>
          <a:p>
            <a:pPr marL="286385">
              <a:lnSpc>
                <a:spcPts val="1630"/>
              </a:lnSpc>
            </a:pPr>
            <a:endParaRPr lang="en-US" sz="2000" spc="-5" dirty="0">
              <a:latin typeface="Constantia"/>
              <a:cs typeface="Constantia"/>
            </a:endParaRPr>
          </a:p>
          <a:p>
            <a:pPr marL="286385">
              <a:lnSpc>
                <a:spcPts val="1630"/>
              </a:lnSpc>
            </a:pPr>
            <a:r>
              <a:rPr sz="2000" spc="-5" dirty="0">
                <a:latin typeface="Constantia"/>
                <a:cs typeface="Constantia"/>
              </a:rPr>
              <a:t>}</a:t>
            </a:r>
            <a:endParaRPr sz="20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126" y="0"/>
            <a:ext cx="9146540" cy="6858000"/>
            <a:chOff x="-1126" y="0"/>
            <a:chExt cx="914654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252"/>
              <a:ext cx="9144000" cy="1026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02387" y="0"/>
              <a:ext cx="4741612" cy="5993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094474" cy="102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126" y="51434"/>
              <a:ext cx="9146269" cy="90385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7340" y="0"/>
            <a:ext cx="8444865" cy="2153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Segoe UI Symbol"/>
              <a:buChar char="⚫"/>
              <a:tabLst>
                <a:tab pos="28575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The</a:t>
            </a:r>
            <a:r>
              <a:rPr sz="2400" u="heavy" spc="-9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id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and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class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Selectors</a:t>
            </a:r>
            <a:endParaRPr sz="24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⚫"/>
            </a:pPr>
            <a:endParaRPr sz="2750">
              <a:latin typeface="Constantia"/>
              <a:cs typeface="Constantia"/>
            </a:endParaRPr>
          </a:p>
          <a:p>
            <a:pPr marL="285115" marR="5080" indent="-273050">
              <a:lnSpc>
                <a:spcPct val="8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addition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setting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style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HTML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element,</a:t>
            </a:r>
            <a:r>
              <a:rPr sz="2000" spc="-5" dirty="0">
                <a:latin typeface="Constantia"/>
                <a:cs typeface="Constantia"/>
              </a:rPr>
              <a:t> CSS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allows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you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onstantia"/>
                <a:cs typeface="Constantia"/>
              </a:rPr>
              <a:t>specify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your</a:t>
            </a:r>
            <a:r>
              <a:rPr sz="2000" spc="-14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own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selectors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called "id"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-1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"class".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⚫"/>
            </a:pPr>
            <a:endParaRPr sz="19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750" algn="l"/>
              </a:tabLst>
            </a:pP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The</a:t>
            </a:r>
            <a:r>
              <a:rPr sz="3600" u="heavy" spc="-1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3600" u="heavy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id</a:t>
            </a:r>
            <a:r>
              <a:rPr sz="3600" u="heavy" spc="-2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3600" u="heavy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Selector</a:t>
            </a:r>
            <a:endParaRPr sz="36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938348"/>
            <a:ext cx="8487410" cy="2550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-7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id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selector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is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used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5" dirty="0">
                <a:latin typeface="Constantia"/>
                <a:cs typeface="Constantia"/>
              </a:rPr>
              <a:t>specify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style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for</a:t>
            </a:r>
            <a:r>
              <a:rPr sz="1800" spc="-10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single,</a:t>
            </a:r>
            <a:r>
              <a:rPr sz="1800" spc="-25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unique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element.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Th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d</a:t>
            </a:r>
            <a:r>
              <a:rPr sz="1800" spc="-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selec</a:t>
            </a:r>
            <a:r>
              <a:rPr sz="1800" spc="-2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or</a:t>
            </a:r>
            <a:r>
              <a:rPr sz="1800" spc="-114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use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7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d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t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spc="-5" dirty="0">
                <a:latin typeface="Constantia"/>
                <a:cs typeface="Constantia"/>
              </a:rPr>
              <a:t>ibu</a:t>
            </a:r>
            <a:r>
              <a:rPr sz="1800" spc="-3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of</a:t>
            </a:r>
            <a:r>
              <a:rPr sz="1800" spc="3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5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HT</a:t>
            </a:r>
            <a:r>
              <a:rPr sz="1800" spc="5" dirty="0">
                <a:latin typeface="Constantia"/>
                <a:cs typeface="Constantia"/>
              </a:rPr>
              <a:t>M</a:t>
            </a:r>
            <a:r>
              <a:rPr sz="1800" dirty="0">
                <a:latin typeface="Constantia"/>
                <a:cs typeface="Constantia"/>
              </a:rPr>
              <a:t>L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element,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and</a:t>
            </a:r>
            <a:r>
              <a:rPr sz="1800" spc="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s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de</a:t>
            </a:r>
            <a:r>
              <a:rPr sz="1800" spc="40" dirty="0">
                <a:latin typeface="Constantia"/>
                <a:cs typeface="Constantia"/>
              </a:rPr>
              <a:t>f</a:t>
            </a:r>
            <a:r>
              <a:rPr sz="1800" spc="-5" dirty="0">
                <a:latin typeface="Constantia"/>
                <a:cs typeface="Constantia"/>
              </a:rPr>
              <a:t>i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ed</a:t>
            </a:r>
            <a:r>
              <a:rPr sz="1800" spc="-2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8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a</a:t>
            </a:r>
            <a:r>
              <a:rPr sz="1800" spc="-5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"#".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The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style</a:t>
            </a:r>
            <a:r>
              <a:rPr sz="1800" spc="-95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rule</a:t>
            </a:r>
            <a:r>
              <a:rPr sz="1800" spc="-60" dirty="0">
                <a:latin typeface="Constantia"/>
                <a:cs typeface="Constantia"/>
              </a:rPr>
              <a:t> </a:t>
            </a:r>
            <a:r>
              <a:rPr sz="1800" spc="-10" dirty="0">
                <a:latin typeface="Constantia"/>
                <a:cs typeface="Constantia"/>
              </a:rPr>
              <a:t>below</a:t>
            </a:r>
            <a:r>
              <a:rPr sz="1800" spc="-9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will</a:t>
            </a:r>
            <a:r>
              <a:rPr sz="1800" spc="-1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be</a:t>
            </a:r>
            <a:r>
              <a:rPr sz="1800" spc="-11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applied</a:t>
            </a:r>
            <a:r>
              <a:rPr sz="1800" spc="-10" dirty="0">
                <a:latin typeface="Constantia"/>
                <a:cs typeface="Constantia"/>
              </a:rPr>
              <a:t> </a:t>
            </a:r>
            <a:r>
              <a:rPr sz="1800" spc="-15" dirty="0">
                <a:latin typeface="Constantia"/>
                <a:cs typeface="Constantia"/>
              </a:rPr>
              <a:t>to</a:t>
            </a:r>
            <a:r>
              <a:rPr sz="1800" spc="-6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the</a:t>
            </a:r>
            <a:r>
              <a:rPr sz="1800" spc="-105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element</a:t>
            </a:r>
            <a:r>
              <a:rPr sz="1800" spc="-80" dirty="0">
                <a:latin typeface="Constantia"/>
                <a:cs typeface="Constantia"/>
              </a:rPr>
              <a:t> </a:t>
            </a:r>
            <a:r>
              <a:rPr sz="1800" dirty="0">
                <a:latin typeface="Constantia"/>
                <a:cs typeface="Constantia"/>
              </a:rPr>
              <a:t>with</a:t>
            </a:r>
            <a:r>
              <a:rPr sz="1800" spc="-40" dirty="0">
                <a:latin typeface="Constantia"/>
                <a:cs typeface="Constantia"/>
              </a:rPr>
              <a:t> </a:t>
            </a:r>
            <a:r>
              <a:rPr sz="1800" spc="-5" dirty="0">
                <a:latin typeface="Constantia"/>
                <a:cs typeface="Constantia"/>
              </a:rPr>
              <a:t>id="para1":</a:t>
            </a:r>
            <a:endParaRPr sz="18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Example</a:t>
            </a:r>
            <a:endParaRPr sz="18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AD0D9"/>
              </a:buClr>
              <a:buFont typeface="Segoe UI Symbol"/>
              <a:buChar char="⚫"/>
            </a:pPr>
            <a:endParaRPr sz="1750">
              <a:latin typeface="Constantia"/>
              <a:cs typeface="Constantia"/>
            </a:endParaRPr>
          </a:p>
          <a:p>
            <a:pPr marL="285115" indent="-273050">
              <a:lnSpc>
                <a:spcPts val="1945"/>
              </a:lnSpc>
              <a:spcBef>
                <a:spcPts val="5"/>
              </a:spcBef>
              <a:buClr>
                <a:srgbClr val="0AD0D9"/>
              </a:buClr>
              <a:buSzPct val="94444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1800" spc="-5" dirty="0">
                <a:latin typeface="Constantia"/>
                <a:cs typeface="Constantia"/>
              </a:rPr>
              <a:t>#para1</a:t>
            </a:r>
            <a:endParaRPr sz="180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{</a:t>
            </a:r>
            <a:endParaRPr sz="1800">
              <a:latin typeface="Constantia"/>
              <a:cs typeface="Constantia"/>
            </a:endParaRPr>
          </a:p>
          <a:p>
            <a:pPr marL="285115" marR="6511925">
              <a:lnSpc>
                <a:spcPct val="80000"/>
              </a:lnSpc>
              <a:spcBef>
                <a:spcPts val="215"/>
              </a:spcBef>
            </a:pPr>
            <a:r>
              <a:rPr sz="1800" spc="-25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ext-al</a:t>
            </a:r>
            <a:r>
              <a:rPr sz="1800" spc="-10" dirty="0">
                <a:latin typeface="Constantia"/>
                <a:cs typeface="Constantia"/>
              </a:rPr>
              <a:t>i</a:t>
            </a:r>
            <a:r>
              <a:rPr sz="1800" dirty="0">
                <a:latin typeface="Constantia"/>
                <a:cs typeface="Constantia"/>
              </a:rPr>
              <a:t>g</a:t>
            </a:r>
            <a:r>
              <a:rPr sz="1800" spc="-10" dirty="0">
                <a:latin typeface="Constantia"/>
                <a:cs typeface="Constantia"/>
              </a:rPr>
              <a:t>n</a:t>
            </a:r>
            <a:r>
              <a:rPr sz="1800" dirty="0">
                <a:latin typeface="Constantia"/>
                <a:cs typeface="Constantia"/>
              </a:rPr>
              <a:t>:</a:t>
            </a:r>
            <a:r>
              <a:rPr sz="1800" spc="-45" dirty="0">
                <a:latin typeface="Constantia"/>
                <a:cs typeface="Constantia"/>
              </a:rPr>
              <a:t>c</a:t>
            </a:r>
            <a:r>
              <a:rPr sz="1800" dirty="0">
                <a:latin typeface="Constantia"/>
                <a:cs typeface="Constantia"/>
              </a:rPr>
              <a:t>en</a:t>
            </a:r>
            <a:r>
              <a:rPr sz="1800" spc="-30" dirty="0">
                <a:latin typeface="Constantia"/>
                <a:cs typeface="Constantia"/>
              </a:rPr>
              <a:t>t</a:t>
            </a:r>
            <a:r>
              <a:rPr sz="1800" dirty="0">
                <a:latin typeface="Constantia"/>
                <a:cs typeface="Constantia"/>
              </a:rPr>
              <a:t>e</a:t>
            </a:r>
            <a:r>
              <a:rPr sz="1800" spc="5" dirty="0">
                <a:latin typeface="Constantia"/>
                <a:cs typeface="Constantia"/>
              </a:rPr>
              <a:t>r</a:t>
            </a:r>
            <a:r>
              <a:rPr sz="1800" dirty="0">
                <a:latin typeface="Constantia"/>
                <a:cs typeface="Constantia"/>
              </a:rPr>
              <a:t>;  </a:t>
            </a:r>
            <a:r>
              <a:rPr sz="1800" spc="-10" dirty="0">
                <a:latin typeface="Constantia"/>
                <a:cs typeface="Constantia"/>
              </a:rPr>
              <a:t>color:red;</a:t>
            </a:r>
            <a:endParaRPr sz="180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800" dirty="0">
                <a:latin typeface="Constantia"/>
                <a:cs typeface="Constantia"/>
              </a:rPr>
              <a:t>}</a:t>
            </a:r>
            <a:endParaRPr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50" dirty="0"/>
              <a:t> </a:t>
            </a:r>
            <a:r>
              <a:rPr dirty="0"/>
              <a:t>class</a:t>
            </a:r>
            <a:r>
              <a:rPr spc="-45" dirty="0"/>
              <a:t> </a:t>
            </a:r>
            <a:r>
              <a:rPr spc="-10" dirty="0"/>
              <a:t>Selector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132077"/>
            <a:ext cx="8688705" cy="490410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5115" marR="30480" indent="-273050">
              <a:lnSpc>
                <a:spcPts val="1920"/>
              </a:lnSpc>
              <a:spcBef>
                <a:spcPts val="56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selector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used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10" dirty="0">
                <a:latin typeface="Constantia"/>
                <a:cs typeface="Constantia"/>
              </a:rPr>
              <a:t>specify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style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group</a:t>
            </a:r>
            <a:r>
              <a:rPr sz="2000" spc="-12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-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elements.</a:t>
            </a:r>
            <a:r>
              <a:rPr sz="200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Unlike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id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20" dirty="0">
                <a:latin typeface="Constantia"/>
                <a:cs typeface="Constantia"/>
              </a:rPr>
              <a:t>selector,</a:t>
            </a:r>
            <a:r>
              <a:rPr sz="2000" spc="-4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selector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most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often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used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on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several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elements.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ts val="2160"/>
              </a:lnSpc>
              <a:spcBef>
                <a:spcPts val="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5" dirty="0">
                <a:latin typeface="Constantia"/>
                <a:cs typeface="Constantia"/>
              </a:rPr>
              <a:t>This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allows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you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to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set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particular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style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for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any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HTML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elements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same</a:t>
            </a:r>
            <a:endParaRPr sz="2000">
              <a:latin typeface="Constantia"/>
              <a:cs typeface="Constantia"/>
            </a:endParaRPr>
          </a:p>
          <a:p>
            <a:pPr marL="285115">
              <a:lnSpc>
                <a:spcPts val="2160"/>
              </a:lnSpc>
            </a:pPr>
            <a:r>
              <a:rPr sz="2000" spc="-10" dirty="0">
                <a:latin typeface="Constantia"/>
                <a:cs typeface="Constantia"/>
              </a:rPr>
              <a:t>class.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selector</a:t>
            </a:r>
            <a:r>
              <a:rPr sz="2000" spc="-12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uses</a:t>
            </a:r>
            <a:r>
              <a:rPr sz="2000" spc="-6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HTML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attribute,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and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is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5" dirty="0">
                <a:latin typeface="Constantia"/>
                <a:cs typeface="Constantia"/>
              </a:rPr>
              <a:t>defined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"."</a:t>
            </a:r>
            <a:endParaRPr sz="2000">
              <a:latin typeface="Constantia"/>
              <a:cs typeface="Constantia"/>
            </a:endParaRPr>
          </a:p>
          <a:p>
            <a:pPr marL="285115" marR="110489" indent="-273050">
              <a:lnSpc>
                <a:spcPts val="1920"/>
              </a:lnSpc>
              <a:spcBef>
                <a:spcPts val="46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7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example</a:t>
            </a:r>
            <a:r>
              <a:rPr sz="2000" spc="-45" dirty="0">
                <a:latin typeface="Constantia"/>
                <a:cs typeface="Constantia"/>
              </a:rPr>
              <a:t> </a:t>
            </a:r>
            <a:r>
              <a:rPr sz="2000" spc="-40" dirty="0">
                <a:latin typeface="Constantia"/>
                <a:cs typeface="Constantia"/>
              </a:rPr>
              <a:t>below,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all</a:t>
            </a:r>
            <a:r>
              <a:rPr sz="2000" spc="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HTML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elements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class="center"</a:t>
            </a:r>
            <a:r>
              <a:rPr sz="2000" spc="-5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will be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center-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aligned: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20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b="1" u="sng" spc="-5" dirty="0">
                <a:solidFill>
                  <a:srgbClr val="660033"/>
                </a:solidFill>
                <a:uFill>
                  <a:solidFill>
                    <a:srgbClr val="660033"/>
                  </a:solidFill>
                </a:uFill>
                <a:latin typeface="Constantia"/>
                <a:cs typeface="Constantia"/>
              </a:rPr>
              <a:t>Example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10" dirty="0">
                <a:latin typeface="Constantia"/>
                <a:cs typeface="Constantia"/>
              </a:rPr>
              <a:t>.center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{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5" dirty="0">
                <a:latin typeface="Constantia"/>
                <a:cs typeface="Constantia"/>
              </a:rPr>
              <a:t>text-align:center;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}</a:t>
            </a:r>
            <a:endParaRPr sz="20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Font typeface="Segoe UI Symbol"/>
              <a:buChar char="⚫"/>
            </a:pPr>
            <a:endParaRPr sz="1950">
              <a:latin typeface="Constantia"/>
              <a:cs typeface="Constantia"/>
            </a:endParaRPr>
          </a:p>
          <a:p>
            <a:pPr marL="285115" marR="701675" indent="-273050">
              <a:lnSpc>
                <a:spcPts val="192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dirty="0">
                <a:latin typeface="Constantia"/>
                <a:cs typeface="Constantia"/>
              </a:rPr>
              <a:t>In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example</a:t>
            </a:r>
            <a:r>
              <a:rPr sz="2000" spc="-40" dirty="0">
                <a:latin typeface="Constantia"/>
                <a:cs typeface="Constantia"/>
              </a:rPr>
              <a:t> below,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all</a:t>
            </a:r>
            <a:r>
              <a:rPr sz="2000" spc="-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p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elements</a:t>
            </a:r>
            <a:r>
              <a:rPr sz="2000" spc="-8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with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class="center"</a:t>
            </a:r>
            <a:r>
              <a:rPr sz="2000" spc="-6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will be</a:t>
            </a:r>
            <a:r>
              <a:rPr sz="2000" spc="-9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center- </a:t>
            </a:r>
            <a:r>
              <a:rPr sz="2000" spc="-49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aligned: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15"/>
              </a:spcBef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5" dirty="0">
                <a:latin typeface="Constantia"/>
                <a:cs typeface="Constantia"/>
              </a:rPr>
              <a:t>Example</a:t>
            </a:r>
            <a:endParaRPr sz="20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buClr>
                <a:srgbClr val="0AD0D9"/>
              </a:buClr>
              <a:buSzPct val="95000"/>
              <a:buFont typeface="Segoe UI Symbol"/>
              <a:buChar char="⚫"/>
              <a:tabLst>
                <a:tab pos="285115" algn="l"/>
                <a:tab pos="285750" algn="l"/>
              </a:tabLst>
            </a:pPr>
            <a:r>
              <a:rPr sz="2000" spc="-80" dirty="0">
                <a:latin typeface="Constantia"/>
                <a:cs typeface="Constantia"/>
              </a:rPr>
              <a:t>p</a:t>
            </a:r>
            <a:r>
              <a:rPr sz="2000" dirty="0">
                <a:latin typeface="Constantia"/>
                <a:cs typeface="Constantia"/>
              </a:rPr>
              <a:t>.</a:t>
            </a:r>
            <a:r>
              <a:rPr sz="2000" spc="-35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</a:t>
            </a:r>
            <a:r>
              <a:rPr sz="2000" spc="-95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{</a:t>
            </a:r>
            <a:r>
              <a:rPr sz="2000" spc="-2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ex</a:t>
            </a:r>
            <a:r>
              <a:rPr sz="2000" spc="-5" dirty="0">
                <a:latin typeface="Constantia"/>
                <a:cs typeface="Constantia"/>
              </a:rPr>
              <a:t>t-</a:t>
            </a:r>
            <a:r>
              <a:rPr sz="2000" dirty="0">
                <a:latin typeface="Constantia"/>
                <a:cs typeface="Constantia"/>
              </a:rPr>
              <a:t>align:</a:t>
            </a:r>
            <a:r>
              <a:rPr sz="2000" spc="-40" dirty="0">
                <a:latin typeface="Constantia"/>
                <a:cs typeface="Constantia"/>
              </a:rPr>
              <a:t>c</a:t>
            </a:r>
            <a:r>
              <a:rPr sz="2000" dirty="0">
                <a:latin typeface="Constantia"/>
                <a:cs typeface="Constantia"/>
              </a:rPr>
              <a:t>en</a:t>
            </a:r>
            <a:r>
              <a:rPr sz="2000" spc="-30" dirty="0">
                <a:latin typeface="Constantia"/>
                <a:cs typeface="Constantia"/>
              </a:rPr>
              <a:t>t</a:t>
            </a:r>
            <a:r>
              <a:rPr sz="2000" dirty="0">
                <a:latin typeface="Constantia"/>
                <a:cs typeface="Constantia"/>
              </a:rPr>
              <a:t>er;}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68656"/>
            <a:ext cx="35877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u="none" spc="-5" dirty="0">
                <a:solidFill>
                  <a:srgbClr val="000000"/>
                </a:solidFill>
                <a:latin typeface="Constantia"/>
                <a:cs typeface="Constantia"/>
              </a:rPr>
              <a:t>Th</a:t>
            </a:r>
            <a:r>
              <a:rPr sz="2600" u="none" spc="-40" dirty="0">
                <a:solidFill>
                  <a:srgbClr val="000000"/>
                </a:solidFill>
                <a:latin typeface="Constantia"/>
                <a:cs typeface="Constantia"/>
              </a:rPr>
              <a:t>r</a:t>
            </a:r>
            <a:r>
              <a:rPr sz="2600" u="none" dirty="0">
                <a:solidFill>
                  <a:srgbClr val="000000"/>
                </a:solidFill>
                <a:latin typeface="Constantia"/>
                <a:cs typeface="Constantia"/>
              </a:rPr>
              <a:t>ee</a:t>
            </a:r>
            <a:r>
              <a:rPr sz="2600" u="none" spc="-10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u="none" spc="-175" dirty="0">
                <a:solidFill>
                  <a:srgbClr val="000000"/>
                </a:solidFill>
                <a:latin typeface="Constantia"/>
                <a:cs typeface="Constantia"/>
              </a:rPr>
              <a:t>W</a:t>
            </a:r>
            <a:r>
              <a:rPr sz="2600" u="none" spc="-50" dirty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sz="2600" u="none" spc="-30" dirty="0">
                <a:solidFill>
                  <a:srgbClr val="000000"/>
                </a:solidFill>
                <a:latin typeface="Constantia"/>
                <a:cs typeface="Constantia"/>
              </a:rPr>
              <a:t>y</a:t>
            </a:r>
            <a:r>
              <a:rPr sz="2600" u="none" dirty="0">
                <a:solidFill>
                  <a:srgbClr val="000000"/>
                </a:solidFill>
                <a:latin typeface="Constantia"/>
                <a:cs typeface="Constantia"/>
              </a:rPr>
              <a:t>s</a:t>
            </a:r>
            <a:r>
              <a:rPr sz="2600" u="none" spc="-90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u="none" spc="-35" dirty="0">
                <a:solidFill>
                  <a:srgbClr val="000000"/>
                </a:solidFill>
                <a:latin typeface="Constantia"/>
                <a:cs typeface="Constantia"/>
              </a:rPr>
              <a:t>t</a:t>
            </a:r>
            <a:r>
              <a:rPr sz="2600" u="none" dirty="0">
                <a:solidFill>
                  <a:srgbClr val="000000"/>
                </a:solidFill>
                <a:latin typeface="Constantia"/>
                <a:cs typeface="Constantia"/>
              </a:rPr>
              <a:t>o</a:t>
            </a:r>
            <a:r>
              <a:rPr sz="2600" u="none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u="none" dirty="0">
                <a:solidFill>
                  <a:srgbClr val="000000"/>
                </a:solidFill>
                <a:latin typeface="Constantia"/>
                <a:cs typeface="Constantia"/>
              </a:rPr>
              <a:t>Insert</a:t>
            </a:r>
            <a:r>
              <a:rPr sz="2600" u="none" spc="-7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sz="2600" u="none" spc="-5" dirty="0">
                <a:solidFill>
                  <a:srgbClr val="000000"/>
                </a:solidFill>
                <a:latin typeface="Constantia"/>
                <a:cs typeface="Constantia"/>
              </a:rPr>
              <a:t>CSS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815086"/>
            <a:ext cx="8449945" cy="451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739255" algn="just">
              <a:lnSpc>
                <a:spcPct val="100000"/>
              </a:lnSpc>
              <a:spcBef>
                <a:spcPts val="95"/>
              </a:spcBef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ernal</a:t>
            </a:r>
            <a:r>
              <a:rPr sz="1600" u="sng" spc="-3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</a:t>
            </a:r>
            <a:r>
              <a:rPr sz="1600" u="sng" spc="-1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y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le</a:t>
            </a:r>
            <a:r>
              <a:rPr sz="1600" u="sng" spc="-7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she</a:t>
            </a:r>
            <a:r>
              <a:rPr sz="1600" u="sng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t 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u="sng" spc="-1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Internal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 sheet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Inline</a:t>
            </a:r>
            <a:r>
              <a:rPr sz="1600" u="sng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</a:t>
            </a: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onstantia"/>
              <a:cs typeface="Constantia"/>
            </a:endParaRPr>
          </a:p>
          <a:p>
            <a:pPr marL="12700" algn="just">
              <a:lnSpc>
                <a:spcPct val="100000"/>
              </a:lnSpc>
            </a:pP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External</a:t>
            </a:r>
            <a:r>
              <a:rPr sz="1600" u="sng" spc="-3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Style</a:t>
            </a:r>
            <a:r>
              <a:rPr sz="1600" u="sng" spc="-60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Constantia"/>
                <a:cs typeface="Constantia"/>
              </a:rPr>
              <a:t>Sheet</a:t>
            </a: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onstantia"/>
              <a:cs typeface="Constantia"/>
            </a:endParaRPr>
          </a:p>
          <a:p>
            <a:pPr marL="285115" marR="5080" indent="-22860" algn="just">
              <a:lnSpc>
                <a:spcPts val="1540"/>
              </a:lnSpc>
            </a:pP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ideal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when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the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is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applied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to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many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pages.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With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 </a:t>
            </a:r>
            <a:r>
              <a:rPr sz="160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sheet,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you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can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change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look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of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entire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40" dirty="0">
                <a:latin typeface="Constantia"/>
                <a:cs typeface="Constantia"/>
              </a:rPr>
              <a:t>Web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site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by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changing</a:t>
            </a:r>
            <a:r>
              <a:rPr sz="1600" spc="-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one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file.</a:t>
            </a:r>
            <a:r>
              <a:rPr sz="1600" spc="1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Each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page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must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link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to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using</a:t>
            </a:r>
            <a:r>
              <a:rPr sz="1600" spc="-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&lt;link&gt;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tag.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&lt;link&gt;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tag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goes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inside</a:t>
            </a:r>
            <a:r>
              <a:rPr sz="1600" spc="-4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head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section:</a:t>
            </a:r>
            <a:endParaRPr sz="1600">
              <a:latin typeface="Constantia"/>
              <a:cs typeface="Constantia"/>
            </a:endParaRPr>
          </a:p>
          <a:p>
            <a:pPr marL="315595">
              <a:lnSpc>
                <a:spcPts val="1730"/>
              </a:lnSpc>
              <a:spcBef>
                <a:spcPts val="5"/>
              </a:spcBef>
            </a:pPr>
            <a:r>
              <a:rPr sz="1600" spc="-5" dirty="0">
                <a:solidFill>
                  <a:srgbClr val="660033"/>
                </a:solidFill>
                <a:latin typeface="Constantia"/>
                <a:cs typeface="Constantia"/>
              </a:rPr>
              <a:t>&lt;head&gt;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solidFill>
                  <a:srgbClr val="660033"/>
                </a:solidFill>
                <a:latin typeface="Constantia"/>
                <a:cs typeface="Constantia"/>
              </a:rPr>
              <a:t>&lt;link</a:t>
            </a:r>
            <a:r>
              <a:rPr sz="1600" spc="-15" dirty="0">
                <a:solidFill>
                  <a:srgbClr val="660033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660033"/>
                </a:solidFill>
                <a:latin typeface="Constantia"/>
                <a:cs typeface="Constantia"/>
              </a:rPr>
              <a:t>rel="stylesheet"</a:t>
            </a:r>
            <a:r>
              <a:rPr sz="1600" spc="15" dirty="0">
                <a:solidFill>
                  <a:srgbClr val="660033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660033"/>
                </a:solidFill>
                <a:latin typeface="Constantia"/>
                <a:cs typeface="Constantia"/>
              </a:rPr>
              <a:t>type="text/css"</a:t>
            </a:r>
            <a:r>
              <a:rPr sz="1600" spc="50" dirty="0">
                <a:solidFill>
                  <a:srgbClr val="660033"/>
                </a:solidFill>
                <a:latin typeface="Constantia"/>
                <a:cs typeface="Constantia"/>
              </a:rPr>
              <a:t> </a:t>
            </a:r>
            <a:r>
              <a:rPr sz="1600" spc="-10" dirty="0">
                <a:solidFill>
                  <a:srgbClr val="660033"/>
                </a:solidFill>
                <a:latin typeface="Constantia"/>
                <a:cs typeface="Constantia"/>
              </a:rPr>
              <a:t>href="mystyle.css"</a:t>
            </a:r>
            <a:r>
              <a:rPr sz="1600" spc="70" dirty="0">
                <a:solidFill>
                  <a:srgbClr val="660033"/>
                </a:solidFill>
                <a:latin typeface="Constantia"/>
                <a:cs typeface="Constantia"/>
              </a:rPr>
              <a:t> </a:t>
            </a:r>
            <a:r>
              <a:rPr sz="1600" spc="-5" dirty="0">
                <a:solidFill>
                  <a:srgbClr val="660033"/>
                </a:solidFill>
                <a:latin typeface="Constantia"/>
                <a:cs typeface="Constantia"/>
              </a:rPr>
              <a:t>/&gt;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5" dirty="0">
                <a:solidFill>
                  <a:srgbClr val="660033"/>
                </a:solidFill>
                <a:latin typeface="Constantia"/>
                <a:cs typeface="Constantia"/>
              </a:rPr>
              <a:t>&lt;/head&gt;</a:t>
            </a:r>
            <a:endParaRPr sz="1600">
              <a:latin typeface="Constantia"/>
              <a:cs typeface="Constantia"/>
            </a:endParaRPr>
          </a:p>
          <a:p>
            <a:pPr marL="285115" marR="88900" indent="27305" algn="just">
              <a:lnSpc>
                <a:spcPts val="1540"/>
              </a:lnSpc>
              <a:spcBef>
                <a:spcPts val="365"/>
              </a:spcBef>
            </a:pP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external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can </a:t>
            </a:r>
            <a:r>
              <a:rPr sz="1600" spc="-5" dirty="0">
                <a:latin typeface="Constantia"/>
                <a:cs typeface="Constantia"/>
              </a:rPr>
              <a:t>be</a:t>
            </a:r>
            <a:r>
              <a:rPr sz="1600" spc="-8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written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in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any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text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30" dirty="0">
                <a:latin typeface="Constantia"/>
                <a:cs typeface="Constantia"/>
              </a:rPr>
              <a:t>editor.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The</a:t>
            </a:r>
            <a:r>
              <a:rPr sz="1600" spc="-3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file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should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not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contain</a:t>
            </a:r>
            <a:r>
              <a:rPr sz="1600" spc="-40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any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html </a:t>
            </a:r>
            <a:r>
              <a:rPr sz="1600" spc="-39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tags.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spc="-35" dirty="0">
                <a:latin typeface="Constantia"/>
                <a:cs typeface="Constantia"/>
              </a:rPr>
              <a:t>Your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7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should</a:t>
            </a:r>
            <a:r>
              <a:rPr sz="1600" spc="1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be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20" dirty="0">
                <a:latin typeface="Constantia"/>
                <a:cs typeface="Constantia"/>
              </a:rPr>
              <a:t>saved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with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.css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extension.</a:t>
            </a:r>
            <a:r>
              <a:rPr sz="1600" spc="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An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example</a:t>
            </a:r>
            <a:r>
              <a:rPr sz="1600" spc="-5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of a</a:t>
            </a:r>
            <a:r>
              <a:rPr sz="1600" spc="-70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style</a:t>
            </a:r>
            <a:r>
              <a:rPr sz="1600" spc="-65" dirty="0">
                <a:latin typeface="Constantia"/>
                <a:cs typeface="Constantia"/>
              </a:rPr>
              <a:t> </a:t>
            </a:r>
            <a:r>
              <a:rPr sz="1600" spc="-5" dirty="0">
                <a:latin typeface="Constantia"/>
                <a:cs typeface="Constantia"/>
              </a:rPr>
              <a:t>sheet</a:t>
            </a:r>
            <a:r>
              <a:rPr sz="1600" spc="-55" dirty="0">
                <a:latin typeface="Constantia"/>
                <a:cs typeface="Constantia"/>
              </a:rPr>
              <a:t> </a:t>
            </a:r>
            <a:r>
              <a:rPr sz="1600" dirty="0">
                <a:latin typeface="Constantia"/>
                <a:cs typeface="Constantia"/>
              </a:rPr>
              <a:t>file</a:t>
            </a:r>
            <a:r>
              <a:rPr sz="1600" spc="-3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is </a:t>
            </a:r>
            <a:r>
              <a:rPr sz="1600" spc="-5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shown</a:t>
            </a:r>
            <a:r>
              <a:rPr sz="1600" spc="-25" dirty="0">
                <a:latin typeface="Constantia"/>
                <a:cs typeface="Constantia"/>
              </a:rPr>
              <a:t> </a:t>
            </a:r>
            <a:r>
              <a:rPr sz="1600" spc="-15" dirty="0">
                <a:latin typeface="Constantia"/>
                <a:cs typeface="Constantia"/>
              </a:rPr>
              <a:t>below:</a:t>
            </a: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</a:pPr>
            <a:endParaRPr sz="1600">
              <a:latin typeface="Constantia"/>
              <a:cs typeface="Constant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Constantia"/>
              <a:cs typeface="Constantia"/>
            </a:endParaRPr>
          </a:p>
          <a:p>
            <a:pPr marL="315595">
              <a:lnSpc>
                <a:spcPts val="1730"/>
              </a:lnSpc>
            </a:pPr>
            <a:r>
              <a:rPr sz="1600" spc="-5" dirty="0">
                <a:latin typeface="Constantia"/>
                <a:cs typeface="Constantia"/>
              </a:rPr>
              <a:t>hr</a:t>
            </a:r>
            <a:r>
              <a:rPr sz="1600" spc="-8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{color:red;}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535"/>
              </a:lnSpc>
            </a:pPr>
            <a:r>
              <a:rPr sz="1600" spc="-5" dirty="0">
                <a:latin typeface="Constantia"/>
                <a:cs typeface="Constantia"/>
              </a:rPr>
              <a:t>p</a:t>
            </a:r>
            <a:r>
              <a:rPr sz="1600" spc="-6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{margin-left:20px;}</a:t>
            </a:r>
            <a:endParaRPr sz="1600">
              <a:latin typeface="Constantia"/>
              <a:cs typeface="Constantia"/>
            </a:endParaRPr>
          </a:p>
          <a:p>
            <a:pPr marL="285115">
              <a:lnSpc>
                <a:spcPts val="1730"/>
              </a:lnSpc>
            </a:pPr>
            <a:r>
              <a:rPr sz="1600" spc="-10" dirty="0">
                <a:latin typeface="Constantia"/>
                <a:cs typeface="Constantia"/>
              </a:rPr>
              <a:t>body</a:t>
            </a:r>
            <a:r>
              <a:rPr sz="1600" spc="-20" dirty="0">
                <a:latin typeface="Constantia"/>
                <a:cs typeface="Constantia"/>
              </a:rPr>
              <a:t> </a:t>
            </a:r>
            <a:r>
              <a:rPr sz="1600" spc="-10" dirty="0">
                <a:latin typeface="Constantia"/>
                <a:cs typeface="Constantia"/>
              </a:rPr>
              <a:t>{background-image:url("images/back40.gif");}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2514</Words>
  <Application>Microsoft Office PowerPoint</Application>
  <PresentationFormat>On-screen Show (4:3)</PresentationFormat>
  <Paragraphs>362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MT</vt:lpstr>
      <vt:lpstr>Calibri</vt:lpstr>
      <vt:lpstr>Constantia</vt:lpstr>
      <vt:lpstr>Segoe UI Symbol</vt:lpstr>
      <vt:lpstr>Times New Roman</vt:lpstr>
      <vt:lpstr>Office Theme</vt:lpstr>
      <vt:lpstr>CSS stands for Cascading Style Sheets  Styles define how to display HTML  elements</vt:lpstr>
      <vt:lpstr>PowerPoint Presentation</vt:lpstr>
      <vt:lpstr>PowerPoint Presentation</vt:lpstr>
      <vt:lpstr>Understanding Style Rules</vt:lpstr>
      <vt:lpstr>Understanding Style Rules</vt:lpstr>
      <vt:lpstr>PowerPoint Presentation</vt:lpstr>
      <vt:lpstr>PowerPoint Presentation</vt:lpstr>
      <vt:lpstr>The class Selector</vt:lpstr>
      <vt:lpstr>Three Ways to Insert CSS</vt:lpstr>
      <vt:lpstr>PowerPoint Presentation</vt:lpstr>
      <vt:lpstr>Inline Styles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Mr. V. Dattatreya</cp:lastModifiedBy>
  <cp:revision>1</cp:revision>
  <dcterms:created xsi:type="dcterms:W3CDTF">2023-01-04T04:24:21Z</dcterms:created>
  <dcterms:modified xsi:type="dcterms:W3CDTF">2023-01-04T04:33:06Z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2012-10-23T00:00:00Z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2023-01-04T00:00:00Z</vt:filetime>
  </property>
</Properties>
</file>