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sldIdLst>
    <p:sldId id="297" r:id="rId2"/>
    <p:sldId id="259" r:id="rId3"/>
    <p:sldId id="298" r:id="rId4"/>
    <p:sldId id="261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8" r:id="rId15"/>
    <p:sldId id="310" r:id="rId16"/>
    <p:sldId id="309" r:id="rId17"/>
    <p:sldId id="296" r:id="rId18"/>
  </p:sldIdLst>
  <p:sldSz cx="12192000" cy="6858000"/>
  <p:notesSz cx="6858000" cy="9144000"/>
  <p:embeddedFontLst>
    <p:embeddedFont>
      <p:font typeface="KoPub돋움체 Bold" panose="020B0600000101010101" charset="-127"/>
      <p:bold r:id="rId20"/>
    </p:embeddedFont>
    <p:embeddedFont>
      <p:font typeface="KoPub돋움체 Medium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예림 조" initials="예조" lastIdx="3" clrIdx="0">
    <p:extLst>
      <p:ext uri="{19B8F6BF-5375-455C-9EA6-DF929625EA0E}">
        <p15:presenceInfo xmlns:p15="http://schemas.microsoft.com/office/powerpoint/2012/main" userId="cef2153a92a5c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E9D"/>
    <a:srgbClr val="585340"/>
    <a:srgbClr val="D0CABE"/>
    <a:srgbClr val="9D9EA2"/>
    <a:srgbClr val="917240"/>
    <a:srgbClr val="8E8668"/>
    <a:srgbClr val="8A151B"/>
    <a:srgbClr val="BC6367"/>
    <a:srgbClr val="F0AE78"/>
    <a:srgbClr val="9F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9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C75D-1781-4403-9142-8839C915F32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D4523-0CC3-42EE-92AD-2B2CE2A0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7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2ECAC-E3D9-43EC-9859-79844650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741F5-32C3-4251-AC50-8518DD1A7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5373-0B7E-4B0F-B1DC-37A160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4B76-96A3-4159-9462-71F8DB0278B1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DBCAE-3D83-4127-9458-F8A97B6D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7F21E-34C8-4E13-A1B0-205AC29E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475" y="6356350"/>
            <a:ext cx="2743200" cy="365125"/>
          </a:xfrm>
        </p:spPr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9B2EF-8D56-4423-A163-50A989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07295-D872-4620-BCB3-B2C59756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67A48-C3BF-4AEA-B48E-A8D20E1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5E1-FCB4-483D-85D1-C24FF18C1577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67261-FF11-4403-BECE-1186009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0ABB-BEF5-44BD-9C3E-C97D4EC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991AFA-B5A9-4F50-B649-ED29695C6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B6AA7-7F2F-4DF8-87E6-6C561796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9890-9F32-4730-AD16-2F6CCA03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9D2-9715-4B4F-BE88-D893474DF07D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B9093-903A-4EB9-9175-E43B721A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E5358-EE66-4F82-A0CD-4AD5F96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4CB6-D3D3-4AB8-8555-073065DC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A9016-4C49-4A91-8CF5-A4A2D844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876A7-BDE8-4CC8-A0CA-6ADE2C1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0E74-4616-4271-8982-C32C4E6608F3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D4F82-DFBF-4571-932D-4F2260A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FE1D-79EB-4DC7-9C87-798503E8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3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8AA99-D4C2-405B-961C-4ED11894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FC768-3437-4A9D-BC3C-F547A1A6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40D95-2F6A-4FDA-BB4E-B538871D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9153-4DC6-4300-A9CE-2514383CA00B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67C04-3405-4202-9739-F0DE1FC2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46A7D-C7B4-4A85-A267-BFD7B9C4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C5DD-7BD0-472D-B0FF-A2EB2961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EE0DF-AACB-4C6A-9F2D-CF64F756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F9279-7B69-458E-8393-2ED2E2E1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43E6D-D4F7-4599-B850-28425DE8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F4D-6112-49C3-B9A1-2389BA7CCF67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7B88C-56A9-40B4-9356-1EE64152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47D21-DB3A-44BE-83EE-98B95138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5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476D-1803-4DCE-9E47-2042CD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CB042-2633-4491-8370-63D54E5D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8D48E-DBD1-4AAA-935F-D9308B1F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540FF-91B4-4593-B086-4C29F9189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DDAFA-B428-43ED-96E5-EE3965CD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359F2-47C3-4A38-8CB3-8238F71C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7B11-89BE-42BF-90CB-E23EB2E7C47C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A761-1B27-409A-97A4-C8175E6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DD08E-6402-4EC3-8391-E1E85690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8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ECD41-88FC-41F1-BB22-702950AC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70886-A6BF-4398-AFA8-F94392C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D271-2622-49FB-A698-33083C0733FD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7C004-A31C-4B8F-B173-9791225B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622B4-182B-46A0-8B7C-898661E3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6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2D141-456C-4437-90B0-CFDBF762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3D31-1592-4C8E-B2F4-C154FDA19075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1F230-7ADC-4690-989D-F4B096E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51BC0-03C2-466C-A765-6EB44F18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63B7-8CD4-489C-B578-9D74C75C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FE057-708A-4C2A-8CFB-ABB0042A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FC46C-F0EB-47A2-BAF1-FCF75A89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4B2-9C2A-4650-AB15-29C8F1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87C0-A496-4C77-92BD-BD56ABD1C2F1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86D18-C8F1-4496-826E-CC08D102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AF90C-0D35-46E3-BD89-B8FCDEE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0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066F4-3CC7-4C0D-8E3A-7E0F294E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7842E-2162-46BE-A846-6EE9B7E1C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697EF-365B-459C-A1AF-F6F5AD24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67249-A619-4D45-B4D4-4DC3021F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5B04-B222-42CE-8164-E6AC8AF5C233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83340-5551-4EA6-822F-3DAC4D5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AF804-8BB5-476B-8C44-97550D8B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B561-A938-4ECD-AE3B-51731B3F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C8DF6-2E41-4AF8-8D96-2CC495CD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D20C0-98B6-4DBB-9665-D2DD9A85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BCBC-6434-4133-9B0F-ABA9E32AAC2E}" type="datetime1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E7BF9-3944-4ED1-848C-EBB5843F4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2B22B-9F49-49BE-8E7B-DEF3CB783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7F635-B15C-4B63-A860-DEAFF80FB321}"/>
              </a:ext>
            </a:extLst>
          </p:cNvPr>
          <p:cNvSpPr txBox="1"/>
          <p:nvPr/>
        </p:nvSpPr>
        <p:spPr>
          <a:xfrm>
            <a:off x="3192921" y="2967335"/>
            <a:ext cx="55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5400" spc="-1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5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346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JVM Runtime Data Areas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26" name="Picture 2" descr="https://javainterviewpoint-7ac9.kxcdn.com/wp-content/uploads/2016/01/JVM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8" y="1418382"/>
            <a:ext cx="5262956" cy="46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0833" y="2963694"/>
            <a:ext cx="5335474" cy="166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655013" y="1370588"/>
            <a:ext cx="25940" cy="5108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36270" y="2051433"/>
            <a:ext cx="66223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Runtime Data Areas</a:t>
            </a: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JVM</a:t>
            </a:r>
            <a:r>
              <a:rPr lang="ko-KR" altLang="en-US" dirty="0" smtClean="0">
                <a:solidFill>
                  <a:schemeClr val="bg1"/>
                </a:solidFill>
              </a:rPr>
              <a:t>이 운영체제 위에서 실행되면서 할당 받은 메모리 영역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Class Loader</a:t>
            </a:r>
            <a:r>
              <a:rPr lang="ko-KR" altLang="en-US" dirty="0" smtClean="0">
                <a:solidFill>
                  <a:schemeClr val="bg1"/>
                </a:solidFill>
              </a:rPr>
              <a:t>에서 준비한 데이터들을 보관하는 저장소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6903"/>
              </p:ext>
            </p:extLst>
          </p:nvPr>
        </p:nvGraphicFramePr>
        <p:xfrm>
          <a:off x="5736270" y="4181368"/>
          <a:ext cx="6392155" cy="96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066">
                  <a:extLst>
                    <a:ext uri="{9D8B030D-6E8A-4147-A177-3AD203B41FA5}">
                      <a16:colId xmlns:a16="http://schemas.microsoft.com/office/drawing/2014/main" val="2526322383"/>
                    </a:ext>
                  </a:extLst>
                </a:gridCol>
                <a:gridCol w="979251">
                  <a:extLst>
                    <a:ext uri="{9D8B030D-6E8A-4147-A177-3AD203B41FA5}">
                      <a16:colId xmlns:a16="http://schemas.microsoft.com/office/drawing/2014/main" val="890084230"/>
                    </a:ext>
                  </a:extLst>
                </a:gridCol>
                <a:gridCol w="920885">
                  <a:extLst>
                    <a:ext uri="{9D8B030D-6E8A-4147-A177-3AD203B41FA5}">
                      <a16:colId xmlns:a16="http://schemas.microsoft.com/office/drawing/2014/main" val="3573635382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219536392"/>
                    </a:ext>
                  </a:extLst>
                </a:gridCol>
                <a:gridCol w="1298297">
                  <a:extLst>
                    <a:ext uri="{9D8B030D-6E8A-4147-A177-3AD203B41FA5}">
                      <a16:colId xmlns:a16="http://schemas.microsoft.com/office/drawing/2014/main" val="4090182063"/>
                    </a:ext>
                  </a:extLst>
                </a:gridCol>
              </a:tblGrid>
              <a:tr h="967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(Static, Class)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Heap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Stack Area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PC Registers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Native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Method Stack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6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346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JVM Runtime Data Areas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20" y="1572561"/>
            <a:ext cx="77444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Class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</a:rPr>
              <a:t>JVM</a:t>
            </a:r>
            <a:r>
              <a:rPr lang="ko-KR" altLang="en-US" sz="2000" dirty="0" smtClean="0">
                <a:solidFill>
                  <a:schemeClr val="bg1"/>
                </a:solidFill>
              </a:rPr>
              <a:t>이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읽어들인</a:t>
            </a:r>
            <a:r>
              <a:rPr lang="ko-KR" altLang="en-US" sz="2000" dirty="0" smtClean="0">
                <a:solidFill>
                  <a:schemeClr val="bg1"/>
                </a:solidFill>
              </a:rPr>
              <a:t> 클래스와 인터페이스에 대한 런타임 상수 풀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멤버 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생성자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저장하는 공간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420" y="3035244"/>
            <a:ext cx="6492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Heap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u="sng" dirty="0" smtClean="0">
                <a:solidFill>
                  <a:schemeClr val="bg1"/>
                </a:solidFill>
              </a:rPr>
              <a:t>new 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연산자로 생성된 객체와 배열을 저장하는 공간</a:t>
            </a:r>
            <a:endParaRPr lang="en-US" altLang="ko-KR" sz="2000" b="1" u="sng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</a:rPr>
              <a:t>Class Area</a:t>
            </a:r>
            <a:r>
              <a:rPr lang="ko-KR" altLang="en-US" sz="2000" dirty="0" smtClean="0">
                <a:solidFill>
                  <a:schemeClr val="bg1"/>
                </a:solidFill>
              </a:rPr>
              <a:t>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로드된</a:t>
            </a:r>
            <a:r>
              <a:rPr lang="ko-KR" altLang="en-US" sz="2000" dirty="0" smtClean="0">
                <a:solidFill>
                  <a:schemeClr val="bg1"/>
                </a:solidFill>
              </a:rPr>
              <a:t> 클래스만 생성 가능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bg1"/>
                </a:solidFill>
              </a:rPr>
              <a:t>모든 스레드에서 공유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20" y="4799396"/>
            <a:ext cx="110017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Stack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bg1"/>
                </a:solidFill>
              </a:rPr>
              <a:t>각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스레드마다</a:t>
            </a:r>
            <a:r>
              <a:rPr lang="ko-KR" altLang="en-US" sz="2000" dirty="0" smtClean="0">
                <a:solidFill>
                  <a:schemeClr val="bg1"/>
                </a:solidFill>
              </a:rPr>
              <a:t> 하나씩 존재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u="sng" dirty="0" err="1" smtClean="0">
                <a:solidFill>
                  <a:schemeClr val="bg1"/>
                </a:solidFill>
              </a:rPr>
              <a:t>선입후출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 방식으로</a:t>
            </a:r>
            <a:r>
              <a:rPr lang="en-US" altLang="ko-KR" sz="2000" b="1" u="sng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u="sng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 호출 시 각각의 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스택 프레임</a:t>
            </a:r>
            <a:r>
              <a:rPr lang="en-US" altLang="ko-KR" sz="2000" b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해당 </a:t>
            </a:r>
            <a:r>
              <a:rPr lang="ko-KR" altLang="en-US" sz="2000" b="1" u="sng" dirty="0" err="1" smtClean="0">
                <a:solidFill>
                  <a:schemeClr val="bg1"/>
                </a:solidFill>
              </a:rPr>
              <a:t>메소드만을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 위한 공간</a:t>
            </a:r>
            <a:r>
              <a:rPr lang="en-US" altLang="ko-KR" sz="2000" b="1" u="sng" dirty="0" smtClean="0">
                <a:solidFill>
                  <a:schemeClr val="bg1"/>
                </a:solidFill>
              </a:rPr>
              <a:t>)</a:t>
            </a:r>
            <a:r>
              <a:rPr lang="ko-KR" altLang="en-US" sz="2000" b="1" u="sng" dirty="0" smtClean="0">
                <a:solidFill>
                  <a:schemeClr val="bg1"/>
                </a:solidFill>
              </a:rPr>
              <a:t>이 생성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bg1"/>
                </a:solidFill>
              </a:rPr>
              <a:t>지역변수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매개변수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연산 중 발생하는 임시 데이터 저장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bg1"/>
                </a:solidFill>
              </a:rPr>
              <a:t>메서드 수행이 끝나면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프레임별로</a:t>
            </a:r>
            <a:r>
              <a:rPr lang="ko-KR" altLang="en-US" sz="2000" dirty="0" smtClean="0">
                <a:solidFill>
                  <a:schemeClr val="bg1"/>
                </a:solidFill>
              </a:rPr>
              <a:t> 삭제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595456" y="6415967"/>
            <a:ext cx="15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rgbClr val="B7AE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598" y="3105835"/>
            <a:ext cx="414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String</a:t>
            </a:r>
            <a:r>
              <a:rPr lang="ko-KR" altLang="en-US" sz="3600" b="1" dirty="0">
                <a:solidFill>
                  <a:schemeClr val="bg1"/>
                </a:solidFill>
              </a:rPr>
              <a:t>은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Class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String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477" y="2557271"/>
            <a:ext cx="112349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String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특징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String</a:t>
            </a:r>
            <a:r>
              <a:rPr lang="ko-KR" altLang="en-US" dirty="0" smtClean="0">
                <a:solidFill>
                  <a:schemeClr val="bg1"/>
                </a:solidFill>
              </a:rPr>
              <a:t>을 생성하는 방식에는 </a:t>
            </a:r>
            <a:r>
              <a:rPr lang="en-US" altLang="ko-KR" b="1" u="sng" dirty="0" smtClean="0">
                <a:solidFill>
                  <a:schemeClr val="bg1"/>
                </a:solidFill>
              </a:rPr>
              <a:t>new </a:t>
            </a:r>
            <a:r>
              <a:rPr lang="ko-KR" altLang="en-US" b="1" u="sng" dirty="0" smtClean="0">
                <a:solidFill>
                  <a:schemeClr val="bg1"/>
                </a:solidFill>
              </a:rPr>
              <a:t>연산자</a:t>
            </a:r>
            <a:r>
              <a:rPr lang="en-US" altLang="ko-KR" b="1" u="sng" dirty="0" smtClean="0">
                <a:solidFill>
                  <a:schemeClr val="bg1"/>
                </a:solidFill>
              </a:rPr>
              <a:t>, </a:t>
            </a:r>
            <a:r>
              <a:rPr lang="ko-KR" altLang="en-US" b="1" u="sng" dirty="0" err="1" smtClean="0">
                <a:solidFill>
                  <a:schemeClr val="bg1"/>
                </a:solidFill>
              </a:rPr>
              <a:t>리터럴을</a:t>
            </a:r>
            <a:r>
              <a:rPr lang="ko-KR" altLang="en-US" b="1" u="sng" dirty="0" smtClean="0">
                <a:solidFill>
                  <a:schemeClr val="bg1"/>
                </a:solidFill>
              </a:rPr>
              <a:t> 이용</a:t>
            </a:r>
            <a:r>
              <a:rPr lang="ko-KR" altLang="en-US" dirty="0" smtClean="0">
                <a:solidFill>
                  <a:schemeClr val="bg1"/>
                </a:solidFill>
              </a:rPr>
              <a:t>한 방식이 존재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new</a:t>
            </a:r>
            <a:r>
              <a:rPr lang="ko-KR" altLang="en-US" dirty="0" smtClean="0">
                <a:solidFill>
                  <a:schemeClr val="bg1"/>
                </a:solidFill>
              </a:rPr>
              <a:t>를 통해 생성하면 </a:t>
            </a:r>
            <a:r>
              <a:rPr lang="en-US" altLang="ko-KR" b="1" u="sng" dirty="0" smtClean="0">
                <a:solidFill>
                  <a:schemeClr val="bg1"/>
                </a:solidFill>
              </a:rPr>
              <a:t>Heap </a:t>
            </a:r>
            <a:r>
              <a:rPr lang="ko-KR" altLang="en-US" b="1" u="sng" dirty="0" smtClean="0">
                <a:solidFill>
                  <a:schemeClr val="bg1"/>
                </a:solidFill>
              </a:rPr>
              <a:t>영역에 존재</a:t>
            </a:r>
            <a:r>
              <a:rPr lang="ko-KR" altLang="en-US" dirty="0" smtClean="0">
                <a:solidFill>
                  <a:schemeClr val="bg1"/>
                </a:solidFill>
              </a:rPr>
              <a:t>하게 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리터럴을</a:t>
            </a:r>
            <a:r>
              <a:rPr lang="ko-KR" altLang="en-US" dirty="0" smtClean="0">
                <a:solidFill>
                  <a:schemeClr val="bg1"/>
                </a:solidFill>
              </a:rPr>
              <a:t> 이용할 경우 </a:t>
            </a:r>
            <a:r>
              <a:rPr lang="en-US" altLang="ko-KR" b="1" u="sng" dirty="0" smtClean="0">
                <a:solidFill>
                  <a:schemeClr val="bg1"/>
                </a:solidFill>
              </a:rPr>
              <a:t>string constants pool</a:t>
            </a:r>
            <a:r>
              <a:rPr lang="ko-KR" altLang="en-US" b="1" u="sng" dirty="0" smtClean="0">
                <a:solidFill>
                  <a:schemeClr val="bg1"/>
                </a:solidFill>
              </a:rPr>
              <a:t>에 존재</a:t>
            </a:r>
            <a:endParaRPr lang="en-US" altLang="ko-KR" b="1" u="sng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String constant pool</a:t>
            </a:r>
            <a:r>
              <a:rPr lang="ko-KR" altLang="en-US" dirty="0" smtClean="0">
                <a:solidFill>
                  <a:schemeClr val="bg1"/>
                </a:solidFill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</a:rPr>
              <a:t>perm </a:t>
            </a:r>
            <a:r>
              <a:rPr lang="ko-KR" altLang="en-US" dirty="0" smtClean="0">
                <a:solidFill>
                  <a:schemeClr val="bg1"/>
                </a:solidFill>
              </a:rPr>
              <a:t>영역에 존재하였으나 </a:t>
            </a:r>
            <a:r>
              <a:rPr lang="en-US" altLang="ko-KR" b="1" u="sng" dirty="0" smtClean="0">
                <a:solidFill>
                  <a:schemeClr val="bg1"/>
                </a:solidFill>
              </a:rPr>
              <a:t>java7</a:t>
            </a:r>
            <a:r>
              <a:rPr lang="ko-KR" altLang="en-US" b="1" u="sng" dirty="0" smtClean="0">
                <a:solidFill>
                  <a:schemeClr val="bg1"/>
                </a:solidFill>
              </a:rPr>
              <a:t>이후로 </a:t>
            </a:r>
            <a:r>
              <a:rPr lang="en-US" altLang="ko-KR" b="1" u="sng" dirty="0" smtClean="0">
                <a:solidFill>
                  <a:schemeClr val="bg1"/>
                </a:solidFill>
              </a:rPr>
              <a:t>heap</a:t>
            </a:r>
            <a:r>
              <a:rPr lang="ko-KR" altLang="en-US" b="1" u="sng" dirty="0" smtClean="0">
                <a:solidFill>
                  <a:schemeClr val="bg1"/>
                </a:solidFill>
              </a:rPr>
              <a:t>영역으로 이동</a:t>
            </a:r>
            <a:endParaRPr lang="en-US" altLang="ko-KR" b="1" u="sng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String constant pool</a:t>
            </a:r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en-US" altLang="ko-KR" dirty="0" smtClean="0">
                <a:solidFill>
                  <a:schemeClr val="bg1"/>
                </a:solidFill>
              </a:rPr>
              <a:t>heap </a:t>
            </a:r>
            <a:r>
              <a:rPr lang="ko-KR" altLang="en-US" dirty="0" smtClean="0">
                <a:solidFill>
                  <a:schemeClr val="bg1"/>
                </a:solidFill>
              </a:rPr>
              <a:t>영역으로 이동하면서 </a:t>
            </a:r>
            <a:r>
              <a:rPr lang="en-US" altLang="ko-KR" b="1" u="sng" dirty="0" smtClean="0">
                <a:solidFill>
                  <a:schemeClr val="bg1"/>
                </a:solidFill>
              </a:rPr>
              <a:t>String</a:t>
            </a:r>
            <a:r>
              <a:rPr lang="ko-KR" altLang="en-US" b="1" u="sng" dirty="0" smtClean="0">
                <a:solidFill>
                  <a:schemeClr val="bg1"/>
                </a:solidFill>
              </a:rPr>
              <a:t>도 </a:t>
            </a:r>
            <a:r>
              <a:rPr lang="en-US" altLang="ko-KR" b="1" u="sng" dirty="0" smtClean="0">
                <a:solidFill>
                  <a:schemeClr val="bg1"/>
                </a:solidFill>
              </a:rPr>
              <a:t>GC</a:t>
            </a:r>
            <a:r>
              <a:rPr lang="ko-KR" altLang="en-US" b="1" u="sng" dirty="0" smtClean="0">
                <a:solidFill>
                  <a:schemeClr val="bg1"/>
                </a:solidFill>
              </a:rPr>
              <a:t>대상에 포함</a:t>
            </a:r>
            <a:endParaRPr lang="en-US" altLang="ko-KR" b="1" u="sng" dirty="0" smtClean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3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String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661498" y="1720407"/>
            <a:ext cx="19455" cy="4758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" y="1752321"/>
            <a:ext cx="4962525" cy="26860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80" y="1752321"/>
            <a:ext cx="4572755" cy="269195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72420" y="4914190"/>
            <a:ext cx="5328420" cy="856061"/>
            <a:chOff x="272420" y="6006390"/>
            <a:chExt cx="5328420" cy="85606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72420" y="6006390"/>
              <a:ext cx="5328420" cy="856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014" y="6025105"/>
              <a:ext cx="5004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false</a:t>
              </a:r>
            </a:p>
            <a:p>
              <a:r>
                <a:rPr lang="en-US" altLang="ko-KR" sz="1200" dirty="0" smtClean="0"/>
                <a:t>true</a:t>
              </a:r>
            </a:p>
            <a:p>
              <a:r>
                <a:rPr lang="en-US" altLang="ko-KR" sz="1200" dirty="0" smtClean="0"/>
                <a:t>false</a:t>
              </a:r>
            </a:p>
            <a:p>
              <a:r>
                <a:rPr lang="en-US" altLang="ko-KR" sz="1200" dirty="0" smtClean="0"/>
                <a:t>true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02480" y="4920540"/>
            <a:ext cx="5328420" cy="849712"/>
            <a:chOff x="272420" y="6006390"/>
            <a:chExt cx="5328420" cy="84971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72420" y="6006390"/>
              <a:ext cx="5328420" cy="8433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1014" y="6025105"/>
              <a:ext cx="5004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true</a:t>
              </a:r>
            </a:p>
            <a:p>
              <a:r>
                <a:rPr lang="en-US" altLang="ko-KR" sz="1200" dirty="0" smtClean="0"/>
                <a:t>false</a:t>
              </a:r>
            </a:p>
            <a:p>
              <a:r>
                <a:rPr lang="en-US" altLang="ko-KR" sz="1200" dirty="0" smtClean="0"/>
                <a:t>false</a:t>
              </a:r>
            </a:p>
            <a:p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String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0" y="1461823"/>
            <a:ext cx="10966269" cy="33260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2420" y="4786329"/>
            <a:ext cx="86504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chemeClr val="bg1"/>
                </a:solidFill>
              </a:rPr>
              <a:t>리터럴</a:t>
            </a:r>
            <a:r>
              <a:rPr lang="ko-KR" altLang="en-US" dirty="0" err="1">
                <a:solidFill>
                  <a:schemeClr val="bg1"/>
                </a:solidFill>
              </a:rPr>
              <a:t>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</a:rPr>
              <a:t>연산자로 </a:t>
            </a:r>
            <a:r>
              <a:rPr lang="ko-KR" altLang="en-US" dirty="0" err="1" smtClean="0">
                <a:solidFill>
                  <a:schemeClr val="bg1"/>
                </a:solidFill>
              </a:rPr>
              <a:t>합친경우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붙혀서</a:t>
            </a:r>
            <a:r>
              <a:rPr lang="ko-KR" altLang="en-US" dirty="0" smtClean="0">
                <a:solidFill>
                  <a:schemeClr val="bg1"/>
                </a:solidFill>
              </a:rPr>
              <a:t> 컴파일</a:t>
            </a:r>
            <a:endParaRPr lang="en-US" altLang="ko-KR" b="1" u="sng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u="sng" dirty="0" smtClean="0">
                <a:solidFill>
                  <a:schemeClr val="bg1"/>
                </a:solidFill>
              </a:rPr>
              <a:t>String</a:t>
            </a:r>
            <a:r>
              <a:rPr lang="ko-KR" altLang="en-US" b="1" u="sng" dirty="0" smtClean="0">
                <a:solidFill>
                  <a:schemeClr val="bg1"/>
                </a:solidFill>
              </a:rPr>
              <a:t>을 </a:t>
            </a:r>
            <a:r>
              <a:rPr lang="en-US" altLang="ko-KR" b="1" u="sng" dirty="0" smtClean="0">
                <a:solidFill>
                  <a:schemeClr val="bg1"/>
                </a:solidFill>
              </a:rPr>
              <a:t>+</a:t>
            </a:r>
            <a:r>
              <a:rPr lang="ko-KR" altLang="en-US" b="1" u="sng" dirty="0" smtClean="0">
                <a:solidFill>
                  <a:schemeClr val="bg1"/>
                </a:solidFill>
              </a:rPr>
              <a:t>연산자로 </a:t>
            </a:r>
            <a:r>
              <a:rPr lang="ko-KR" altLang="en-US" b="1" u="sng" dirty="0" err="1" smtClean="0">
                <a:solidFill>
                  <a:schemeClr val="bg1"/>
                </a:solidFill>
              </a:rPr>
              <a:t>합친경우</a:t>
            </a:r>
            <a:r>
              <a:rPr lang="ko-KR" altLang="en-US" b="1" u="sng" dirty="0" smtClean="0">
                <a:solidFill>
                  <a:schemeClr val="bg1"/>
                </a:solidFill>
              </a:rPr>
              <a:t> </a:t>
            </a:r>
            <a:r>
              <a:rPr lang="en-US" altLang="ko-KR" b="1" u="sng" dirty="0" err="1" smtClean="0">
                <a:solidFill>
                  <a:schemeClr val="bg1"/>
                </a:solidFill>
              </a:rPr>
              <a:t>StringBuilder</a:t>
            </a:r>
            <a:r>
              <a:rPr lang="ko-KR" altLang="en-US" b="1" u="sng" dirty="0" smtClean="0">
                <a:solidFill>
                  <a:schemeClr val="bg1"/>
                </a:solidFill>
              </a:rPr>
              <a:t>를 생성하고 </a:t>
            </a:r>
            <a:r>
              <a:rPr lang="en-US" altLang="ko-KR" b="1" u="sng" dirty="0" err="1" smtClean="0">
                <a:solidFill>
                  <a:schemeClr val="bg1"/>
                </a:solidFill>
              </a:rPr>
              <a:t>toString</a:t>
            </a:r>
            <a:r>
              <a:rPr lang="en-US" altLang="ko-KR" b="1" u="sng" dirty="0" smtClean="0">
                <a:solidFill>
                  <a:schemeClr val="bg1"/>
                </a:solidFill>
              </a:rPr>
              <a:t>()</a:t>
            </a:r>
            <a:r>
              <a:rPr lang="ko-KR" altLang="en-US" b="1" u="sng" dirty="0" smtClean="0">
                <a:solidFill>
                  <a:schemeClr val="bg1"/>
                </a:solidFill>
              </a:rPr>
              <a:t>을 호출</a:t>
            </a:r>
            <a:endParaRPr lang="en-US" altLang="ko-KR" b="1" u="sng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바이트코드 실행 명령어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javap</a:t>
            </a:r>
            <a:r>
              <a:rPr lang="en-US" altLang="ko-KR" dirty="0" smtClean="0">
                <a:solidFill>
                  <a:schemeClr val="bg1"/>
                </a:solidFill>
              </a:rPr>
              <a:t> –v –p –s –</a:t>
            </a:r>
            <a:r>
              <a:rPr lang="en-US" altLang="ko-KR" dirty="0" err="1" smtClean="0">
                <a:solidFill>
                  <a:schemeClr val="bg1"/>
                </a:solidFill>
              </a:rPr>
              <a:t>sysinfo</a:t>
            </a:r>
            <a:r>
              <a:rPr lang="en-US" altLang="ko-KR" dirty="0" smtClean="0">
                <a:solidFill>
                  <a:schemeClr val="bg1"/>
                </a:solidFill>
              </a:rPr>
              <a:t> –constants ‘</a:t>
            </a:r>
            <a:r>
              <a:rPr lang="ko-KR" altLang="en-US" dirty="0" err="1" smtClean="0">
                <a:solidFill>
                  <a:schemeClr val="bg1"/>
                </a:solidFill>
              </a:rPr>
              <a:t>클래스명</a:t>
            </a:r>
            <a:r>
              <a:rPr lang="en-US" altLang="ko-KR" dirty="0" smtClean="0">
                <a:solidFill>
                  <a:schemeClr val="bg1"/>
                </a:solidFill>
              </a:rPr>
              <a:t>’.class</a:t>
            </a:r>
          </a:p>
        </p:txBody>
      </p:sp>
    </p:spTree>
    <p:extLst>
      <p:ext uri="{BB962C8B-B14F-4D97-AF65-F5344CB8AC3E}">
        <p14:creationId xmlns:p14="http://schemas.microsoft.com/office/powerpoint/2010/main" val="1206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20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String Equals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6614811" y="1720407"/>
            <a:ext cx="19455" cy="4758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" y="1692297"/>
            <a:ext cx="5935208" cy="36930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35603" y="2618013"/>
            <a:ext cx="5658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</a:rPr>
              <a:t>String Class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Object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equals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ko-KR" altLang="en-US" dirty="0" err="1" smtClean="0">
                <a:solidFill>
                  <a:schemeClr val="bg1"/>
                </a:solidFill>
              </a:rPr>
              <a:t>오버라이딩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비교 대상 객체와 </a:t>
            </a:r>
            <a:r>
              <a:rPr lang="en-US" altLang="ko-KR" dirty="0" smtClean="0">
                <a:solidFill>
                  <a:schemeClr val="bg1"/>
                </a:solidFill>
              </a:rPr>
              <a:t>== </a:t>
            </a:r>
            <a:r>
              <a:rPr lang="ko-KR" altLang="en-US" dirty="0" smtClean="0">
                <a:solidFill>
                  <a:schemeClr val="bg1"/>
                </a:solidFill>
              </a:rPr>
              <a:t>비교 후 </a:t>
            </a:r>
            <a:r>
              <a:rPr lang="en-US" altLang="ko-KR" dirty="0" smtClean="0">
                <a:solidFill>
                  <a:schemeClr val="bg1"/>
                </a:solidFill>
              </a:rPr>
              <a:t>String instance</a:t>
            </a:r>
            <a:r>
              <a:rPr lang="ko-KR" altLang="en-US" dirty="0" smtClean="0">
                <a:solidFill>
                  <a:schemeClr val="bg1"/>
                </a:solidFill>
              </a:rPr>
              <a:t>이면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char</a:t>
            </a:r>
            <a:r>
              <a:rPr lang="ko-KR" altLang="en-US" dirty="0" smtClean="0">
                <a:solidFill>
                  <a:schemeClr val="bg1"/>
                </a:solidFill>
              </a:rPr>
              <a:t>단위로 값을 비교하여 </a:t>
            </a:r>
            <a:r>
              <a:rPr lang="en-US" altLang="ko-KR" dirty="0" smtClean="0">
                <a:solidFill>
                  <a:schemeClr val="bg1"/>
                </a:solidFill>
              </a:rPr>
              <a:t>Boolean </a:t>
            </a:r>
            <a:r>
              <a:rPr lang="ko-KR" altLang="en-US" dirty="0" smtClean="0">
                <a:solidFill>
                  <a:schemeClr val="bg1"/>
                </a:solidFill>
              </a:rPr>
              <a:t>값을 리턴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2FEA96-CA14-4A09-B33D-CBD45FFD5ADB}"/>
              </a:ext>
            </a:extLst>
          </p:cNvPr>
          <p:cNvSpPr txBox="1"/>
          <p:nvPr/>
        </p:nvSpPr>
        <p:spPr>
          <a:xfrm>
            <a:off x="5169304" y="3105834"/>
            <a:ext cx="1853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END</a:t>
            </a:r>
            <a:endParaRPr lang="ko-KR" altLang="en-US" sz="6600" spc="-15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64D104-CC39-4C15-8528-154BDB2F8943}"/>
              </a:ext>
            </a:extLst>
          </p:cNvPr>
          <p:cNvSpPr/>
          <p:nvPr/>
        </p:nvSpPr>
        <p:spPr>
          <a:xfrm>
            <a:off x="162046" y="173620"/>
            <a:ext cx="11829326" cy="6516547"/>
          </a:xfrm>
          <a:prstGeom prst="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2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34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C4D0CF-278C-4EDE-8265-FA7E06BFF100}"/>
              </a:ext>
            </a:extLst>
          </p:cNvPr>
          <p:cNvCxnSpPr>
            <a:cxnSpLocks/>
          </p:cNvCxnSpPr>
          <p:nvPr/>
        </p:nvCxnSpPr>
        <p:spPr>
          <a:xfrm>
            <a:off x="1480930" y="288144"/>
            <a:ext cx="10343914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32DB82-7B25-41E3-A107-23906469444B}"/>
              </a:ext>
            </a:extLst>
          </p:cNvPr>
          <p:cNvSpPr txBox="1"/>
          <p:nvPr/>
        </p:nvSpPr>
        <p:spPr>
          <a:xfrm>
            <a:off x="272420" y="134255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9DD36C-6A97-47D1-86F5-00BE7B375289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6DDB5-5380-46F8-A6F9-6A7907CB6A87}"/>
              </a:ext>
            </a:extLst>
          </p:cNvPr>
          <p:cNvSpPr txBox="1"/>
          <p:nvPr/>
        </p:nvSpPr>
        <p:spPr>
          <a:xfrm>
            <a:off x="6539358" y="2213572"/>
            <a:ext cx="3282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JVM – Runtime Data Areas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String Class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0BBDC-0412-48A3-ADEB-DDFB8F24CCF8}"/>
              </a:ext>
            </a:extLst>
          </p:cNvPr>
          <p:cNvSpPr txBox="1"/>
          <p:nvPr/>
        </p:nvSpPr>
        <p:spPr>
          <a:xfrm>
            <a:off x="3573966" y="2442099"/>
            <a:ext cx="181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CONTENT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753F8C-F3FB-4A26-BBA3-9BCB48FF2240}"/>
              </a:ext>
            </a:extLst>
          </p:cNvPr>
          <p:cNvCxnSpPr/>
          <p:nvPr/>
        </p:nvCxnSpPr>
        <p:spPr>
          <a:xfrm>
            <a:off x="6097588" y="2344063"/>
            <a:ext cx="0" cy="2378222"/>
          </a:xfrm>
          <a:prstGeom prst="line">
            <a:avLst/>
          </a:prstGeom>
          <a:ln>
            <a:solidFill>
              <a:srgbClr val="B7AE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5D1DE3-C3D6-4A96-B905-B19A91C4CDBA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595456" y="6415967"/>
            <a:ext cx="15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rgbClr val="B7AE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9384" y="3182779"/>
            <a:ext cx="462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자바는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Call By Value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455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 </a:t>
            </a:r>
            <a:r>
              <a:rPr lang="ko-KR" altLang="en-US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Reference 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664933" y="1914446"/>
            <a:ext cx="0" cy="31506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36270" y="2051433"/>
            <a:ext cx="6412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Call By Reference</a:t>
            </a: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변수를 참조할 수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주소값</a:t>
            </a:r>
            <a:r>
              <a:rPr lang="ko-KR" altLang="en-US" dirty="0" err="1" smtClean="0">
                <a:solidFill>
                  <a:schemeClr val="bg1"/>
                </a:solidFill>
              </a:rPr>
              <a:t>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함수의 매개변수로 전달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호출한 함수의 값에 영향을 준다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477" y="2051433"/>
            <a:ext cx="50369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bg1"/>
                </a:solidFill>
              </a:rPr>
              <a:t>Call By Value</a:t>
            </a: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변수의 </a:t>
            </a:r>
            <a:r>
              <a:rPr lang="ko-KR" altLang="en-US" b="1" dirty="0" smtClean="0">
                <a:solidFill>
                  <a:srgbClr val="FF0000"/>
                </a:solidFill>
              </a:rPr>
              <a:t>값을 복사</a:t>
            </a:r>
            <a:r>
              <a:rPr lang="ko-KR" altLang="en-US" dirty="0" smtClean="0">
                <a:solidFill>
                  <a:schemeClr val="bg1"/>
                </a:solidFill>
              </a:rPr>
              <a:t>해 함수의 매개변수를 전달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</a:rPr>
              <a:t>호출한 함수의 값에 영향을 주지 않는다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2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98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0" y="1628695"/>
            <a:ext cx="5328420" cy="3983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12" y="1628696"/>
            <a:ext cx="5733396" cy="398307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772883" y="1641396"/>
            <a:ext cx="31017" cy="482290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72420" y="5930191"/>
            <a:ext cx="5328420" cy="480379"/>
            <a:chOff x="272420" y="6006391"/>
            <a:chExt cx="5328420" cy="4803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72420" y="6006391"/>
              <a:ext cx="5328420" cy="4531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014" y="6025105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변경 전 </a:t>
              </a:r>
              <a:r>
                <a:rPr lang="en-US" altLang="ko-KR" sz="1200" dirty="0" smtClean="0"/>
                <a:t>: 1, 2</a:t>
              </a:r>
            </a:p>
            <a:p>
              <a:r>
                <a:rPr lang="ko-KR" altLang="en-US" sz="1200" dirty="0" smtClean="0"/>
                <a:t>변경 후 </a:t>
              </a:r>
              <a:r>
                <a:rPr lang="en-US" altLang="ko-KR" sz="1200" dirty="0" smtClean="0"/>
                <a:t>: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1, 2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997812" y="5922042"/>
            <a:ext cx="5328420" cy="480379"/>
            <a:chOff x="272420" y="6006391"/>
            <a:chExt cx="5328420" cy="48037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72420" y="6006391"/>
              <a:ext cx="5328420" cy="4531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1014" y="6025105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변경 전 </a:t>
              </a:r>
              <a:r>
                <a:rPr lang="en-US" altLang="ko-KR" sz="1200" dirty="0" smtClean="0"/>
                <a:t>: 1, 2</a:t>
              </a:r>
            </a:p>
            <a:p>
              <a:r>
                <a:rPr lang="ko-KR" altLang="en-US" sz="1200" dirty="0" smtClean="0"/>
                <a:t>변경 후 </a:t>
              </a:r>
              <a:r>
                <a:rPr lang="en-US" altLang="ko-KR" sz="1200" dirty="0" smtClean="0"/>
                <a:t>: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2, 1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3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98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3" y="1370588"/>
            <a:ext cx="5996539" cy="49829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8320" y="3242554"/>
            <a:ext cx="1966609" cy="47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219320" y="2554543"/>
            <a:ext cx="4605524" cy="480379"/>
            <a:chOff x="272420" y="6006391"/>
            <a:chExt cx="5328420" cy="48037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72420" y="6006391"/>
              <a:ext cx="5328420" cy="4531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014" y="6025105"/>
              <a:ext cx="1274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변경 전 </a:t>
              </a:r>
              <a:r>
                <a:rPr lang="en-US" altLang="ko-KR" sz="1200" dirty="0" smtClean="0"/>
                <a:t>: 1, 2</a:t>
              </a:r>
            </a:p>
            <a:p>
              <a:r>
                <a:rPr lang="ko-KR" altLang="en-US" sz="1200" dirty="0" smtClean="0"/>
                <a:t>변경 후 </a:t>
              </a:r>
              <a:r>
                <a:rPr lang="en-US" altLang="ko-KR" sz="1200" dirty="0" smtClean="0"/>
                <a:t>: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1, 2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2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98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664933" y="1914446"/>
            <a:ext cx="16020" cy="45641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0" y="1914445"/>
            <a:ext cx="5328420" cy="398307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5954"/>
              </p:ext>
            </p:extLst>
          </p:nvPr>
        </p:nvGraphicFramePr>
        <p:xfrm>
          <a:off x="5974946" y="2212762"/>
          <a:ext cx="5793903" cy="240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301">
                  <a:extLst>
                    <a:ext uri="{9D8B030D-6E8A-4147-A177-3AD203B41FA5}">
                      <a16:colId xmlns:a16="http://schemas.microsoft.com/office/drawing/2014/main" val="1627363469"/>
                    </a:ext>
                  </a:extLst>
                </a:gridCol>
                <a:gridCol w="1931301">
                  <a:extLst>
                    <a:ext uri="{9D8B030D-6E8A-4147-A177-3AD203B41FA5}">
                      <a16:colId xmlns:a16="http://schemas.microsoft.com/office/drawing/2014/main" val="1036844145"/>
                    </a:ext>
                  </a:extLst>
                </a:gridCol>
                <a:gridCol w="1931301">
                  <a:extLst>
                    <a:ext uri="{9D8B030D-6E8A-4147-A177-3AD203B41FA5}">
                      <a16:colId xmlns:a16="http://schemas.microsoft.com/office/drawing/2014/main" val="3068002818"/>
                    </a:ext>
                  </a:extLst>
                </a:gridCol>
              </a:tblGrid>
              <a:tr h="277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Memory(Value)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Variable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57235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 –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37328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-&gt; 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 -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35431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-&gt; 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-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77971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1213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25F41-C30A-4B5B-8ECC-BE8FCEB1C080}"/>
              </a:ext>
            </a:extLst>
          </p:cNvPr>
          <p:cNvSpPr txBox="1"/>
          <p:nvPr/>
        </p:nvSpPr>
        <p:spPr>
          <a:xfrm>
            <a:off x="367156" y="908923"/>
            <a:ext cx="198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spc="-150" dirty="0" smtClean="0">
                <a:solidFill>
                  <a:srgbClr val="5853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Call By Value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859148" y="6415967"/>
            <a:ext cx="104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0247C-2B77-4FA2-9D87-4A1CD8B0EB1F}"/>
              </a:ext>
            </a:extLst>
          </p:cNvPr>
          <p:cNvCxnSpPr>
            <a:cxnSpLocks/>
          </p:cNvCxnSpPr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2486C0-8893-48BC-B0B2-58546BCE2922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chemeClr val="bg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8B9B5-9585-42E2-856F-691585FA9F31}"/>
              </a:ext>
            </a:extLst>
          </p:cNvPr>
          <p:cNvSpPr txBox="1"/>
          <p:nvPr/>
        </p:nvSpPr>
        <p:spPr>
          <a:xfrm>
            <a:off x="150760" y="134254"/>
            <a:ext cx="14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PRESENTATION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B33C3-8324-4CAE-AB81-7C0B11FB032C}"/>
              </a:ext>
            </a:extLst>
          </p:cNvPr>
          <p:cNvSpPr txBox="1"/>
          <p:nvPr/>
        </p:nvSpPr>
        <p:spPr>
          <a:xfrm>
            <a:off x="10645277" y="641596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3488"/>
              </p:ext>
            </p:extLst>
          </p:nvPr>
        </p:nvGraphicFramePr>
        <p:xfrm>
          <a:off x="5974946" y="1752321"/>
          <a:ext cx="6041955" cy="240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837">
                  <a:extLst>
                    <a:ext uri="{9D8B030D-6E8A-4147-A177-3AD203B41FA5}">
                      <a16:colId xmlns:a16="http://schemas.microsoft.com/office/drawing/2014/main" val="1627363469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1036844145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3068002818"/>
                    </a:ext>
                  </a:extLst>
                </a:gridCol>
              </a:tblGrid>
              <a:tr h="277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Memory(Value)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Variable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57235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0x00071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 –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37328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0x00072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-&gt; 0x00071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myClass2 –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35431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0x00071 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-&gt; 0x00072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myClass1 – (swap)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77971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0x00072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myClass2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1213"/>
                  </a:ext>
                </a:extLst>
              </a:tr>
              <a:tr h="407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0x00071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myClass1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650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0" y="1720407"/>
            <a:ext cx="5086148" cy="422643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31195" y="3281464"/>
            <a:ext cx="1966609" cy="47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11029" y="4582519"/>
            <a:ext cx="1520135" cy="1809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0x00071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0x00072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5830" y="4215320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Memory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137515" y="4079132"/>
            <a:ext cx="674451" cy="88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215336" y="3529235"/>
            <a:ext cx="590145" cy="164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6A3A86-A7EC-4D77-A2DA-D02E6D9A367F}"/>
              </a:ext>
            </a:extLst>
          </p:cNvPr>
          <p:cNvCxnSpPr>
            <a:cxnSpLocks/>
          </p:cNvCxnSpPr>
          <p:nvPr/>
        </p:nvCxnSpPr>
        <p:spPr>
          <a:xfrm>
            <a:off x="5661498" y="1720407"/>
            <a:ext cx="19455" cy="47582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A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F0713E-189D-4E70-A5CB-68386AF474C9}"/>
              </a:ext>
            </a:extLst>
          </p:cNvPr>
          <p:cNvCxnSpPr>
            <a:cxnSpLocks/>
          </p:cNvCxnSpPr>
          <p:nvPr/>
        </p:nvCxnSpPr>
        <p:spPr>
          <a:xfrm>
            <a:off x="1600200" y="288144"/>
            <a:ext cx="10224644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5742A9-0873-4E13-B0D0-BFAED160FE65}"/>
              </a:ext>
            </a:extLst>
          </p:cNvPr>
          <p:cNvCxnSpPr>
            <a:cxnSpLocks/>
          </p:cNvCxnSpPr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6833C-2778-4CD8-B0AE-C4943900C8D3}"/>
              </a:ext>
            </a:extLst>
          </p:cNvPr>
          <p:cNvSpPr txBox="1"/>
          <p:nvPr/>
        </p:nvSpPr>
        <p:spPr>
          <a:xfrm>
            <a:off x="272420" y="134255"/>
            <a:ext cx="109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7AE9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SITUATION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B7AE9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E156EE6-7527-4787-A828-27DB7BA7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4BF81-1D73-48E3-88F7-1AA6B0D6AD2C}"/>
              </a:ext>
            </a:extLst>
          </p:cNvPr>
          <p:cNvSpPr txBox="1"/>
          <p:nvPr/>
        </p:nvSpPr>
        <p:spPr>
          <a:xfrm>
            <a:off x="10595456" y="6415967"/>
            <a:ext cx="15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B7AE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SADANG-STUDY</a:t>
            </a:r>
            <a:endParaRPr lang="en-US" altLang="ko-KR" sz="1400" dirty="0">
              <a:solidFill>
                <a:srgbClr val="B7AE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2694" y="3105835"/>
            <a:ext cx="739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Runtime Data Areas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는 무엇인가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502</Words>
  <Application>Microsoft Office PowerPoint</Application>
  <PresentationFormat>와이드스크린</PresentationFormat>
  <Paragraphs>185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KoPub돋움체 Bold</vt:lpstr>
      <vt:lpstr>Wingdings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crewmate</cp:lastModifiedBy>
  <cp:revision>173</cp:revision>
  <dcterms:created xsi:type="dcterms:W3CDTF">2019-11-15T11:45:02Z</dcterms:created>
  <dcterms:modified xsi:type="dcterms:W3CDTF">2020-02-18T08:24:10Z</dcterms:modified>
</cp:coreProperties>
</file>