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4" r:id="rId7"/>
    <p:sldId id="267" r:id="rId8"/>
    <p:sldId id="260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BD7"/>
    <a:srgbClr val="B3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70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5BDD6B-8C96-4927-AA52-D2198D47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630399" cy="8292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5878285" y="1782008"/>
            <a:ext cx="8360230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B380FF"/>
                </a:solidFill>
                <a:latin typeface="Arial Black" panose="020B0A04020102020204" pitchFamily="34" charset="0"/>
                <a:ea typeface="Sora" pitchFamily="34" charset="-122"/>
              </a:rPr>
              <a:t>Веб-сайт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B380FF"/>
                </a:solidFill>
                <a:latin typeface="Arial Black" panose="020B0A04020102020204" pitchFamily="34" charset="0"/>
                <a:ea typeface="Sora" pitchFamily="34" charset="-122"/>
              </a:rPr>
              <a:t>«Учимся Учить»</a:t>
            </a:r>
          </a:p>
          <a:p>
            <a:pPr marL="0" indent="0">
              <a:lnSpc>
                <a:spcPts val="7545"/>
              </a:lnSpc>
              <a:buNone/>
            </a:pPr>
            <a:r>
              <a:rPr lang="ru-RU" sz="6036" dirty="0">
                <a:solidFill>
                  <a:srgbClr val="B380FF"/>
                </a:solidFill>
                <a:latin typeface="Arial Black" panose="020B0A04020102020204" pitchFamily="34" charset="0"/>
                <a:ea typeface="Sora" pitchFamily="34" charset="-122"/>
              </a:rPr>
              <a:t>в формате журнала ППК</a:t>
            </a:r>
            <a:endParaRPr lang="en-US" sz="6036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446042-20E6-4FA9-82D1-86D3A063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4630399" cy="82921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86779" y="888325"/>
            <a:ext cx="8147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Проблема</a:t>
            </a:r>
            <a:endParaRPr lang="en-US" sz="4374" dirty="0"/>
          </a:p>
        </p:txBody>
      </p:sp>
      <p:sp>
        <p:nvSpPr>
          <p:cNvPr id="8" name="Shape 5"/>
          <p:cNvSpPr/>
          <p:nvPr/>
        </p:nvSpPr>
        <p:spPr>
          <a:xfrm>
            <a:off x="342900" y="1879138"/>
            <a:ext cx="13944600" cy="5363885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643499" y="2337589"/>
            <a:ext cx="13333758" cy="4905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3600" dirty="0">
                <a:solidFill>
                  <a:srgbClr val="B380FF"/>
                </a:solidFill>
              </a:rPr>
              <a:t>В настоящее время в системе образования РФ наиболее актуальной является проблема нехватки квалифицированных педагогических кадров в образовательных учреждениях. В целях обеспечения школы педагогическими кадрами и повышения качества их подготовки в 2021 году Министерство просвещения инициировало открытие 5 тысяч профильных педагогических классов на базе школ РФ. </a:t>
            </a:r>
            <a:br>
              <a:rPr lang="ru-RU" sz="3200" dirty="0">
                <a:solidFill>
                  <a:srgbClr val="B380FF"/>
                </a:solidFill>
              </a:rPr>
            </a:br>
            <a:endParaRPr lang="ru-RU" sz="3200" dirty="0">
              <a:solidFill>
                <a:srgbClr val="B380FF"/>
              </a:solidFill>
            </a:endParaRPr>
          </a:p>
          <a:p>
            <a:endParaRPr lang="ru-RU" sz="3200" dirty="0">
              <a:solidFill>
                <a:srgbClr val="B38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2D4E48C-8FCC-41B9-A294-00EBA653B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53439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833199" y="519470"/>
            <a:ext cx="61979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Цели и задачи проекта</a:t>
            </a:r>
            <a:endParaRPr lang="en-US" sz="6000" dirty="0"/>
          </a:p>
        </p:txBody>
      </p:sp>
      <p:sp>
        <p:nvSpPr>
          <p:cNvPr id="6" name="Shape 2"/>
          <p:cNvSpPr/>
          <p:nvPr/>
        </p:nvSpPr>
        <p:spPr>
          <a:xfrm>
            <a:off x="833199" y="21919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7" name="Text 3"/>
          <p:cNvSpPr/>
          <p:nvPr/>
        </p:nvSpPr>
        <p:spPr>
          <a:xfrm>
            <a:off x="1012627" y="2233613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268260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2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Разработка</a:t>
            </a:r>
            <a:r>
              <a:rPr lang="en-US" sz="32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200" dirty="0" err="1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интерактивной</a:t>
            </a:r>
            <a:r>
              <a:rPr lang="ru-RU" sz="32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3200" dirty="0" err="1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среды</a:t>
            </a:r>
            <a:endParaRPr lang="en-US" sz="3200" dirty="0">
              <a:solidFill>
                <a:srgbClr val="966BD7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1555313" y="3483728"/>
            <a:ext cx="38200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Разработка динамичного и вовлекающего веб-сайта, который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сделает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веб-сайт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более увлекательным и результативным.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hape 6"/>
          <p:cNvSpPr/>
          <p:nvPr/>
        </p:nvSpPr>
        <p:spPr>
          <a:xfrm>
            <a:off x="5597485" y="21919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1" name="Text 7"/>
          <p:cNvSpPr/>
          <p:nvPr/>
        </p:nvSpPr>
        <p:spPr>
          <a:xfrm>
            <a:off x="5743575" y="2233613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268260"/>
            <a:ext cx="382000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2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Привлечение пользователей</a:t>
            </a:r>
            <a:endParaRPr lang="en-US" sz="3200" dirty="0">
              <a:solidFill>
                <a:srgbClr val="966BD7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6319599" y="3411874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Привлечение обучающихся начальной школы, психолого-педагогических классов, учителей, родителей обучающихся.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Shape 10"/>
          <p:cNvSpPr/>
          <p:nvPr/>
        </p:nvSpPr>
        <p:spPr>
          <a:xfrm>
            <a:off x="833199" y="59712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5" name="Text 11"/>
          <p:cNvSpPr/>
          <p:nvPr/>
        </p:nvSpPr>
        <p:spPr>
          <a:xfrm>
            <a:off x="979765" y="6012894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6047542"/>
            <a:ext cx="47529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2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Тестирование веб-сайта</a:t>
            </a:r>
            <a:endParaRPr lang="en-US" sz="3200" dirty="0">
              <a:solidFill>
                <a:srgbClr val="966BD7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1555313" y="6527959"/>
            <a:ext cx="8388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Проведение тестирование работоспособности и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кликабельности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веб-сайта.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4F3421-01C4-4212-95AF-3E50DAF3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67998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Целевая аудитория</a:t>
            </a:r>
            <a:endParaRPr lang="en-US" sz="6000" dirty="0">
              <a:solidFill>
                <a:srgbClr val="966BD7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22649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Преподаватели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293307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Наш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веб-сайт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станет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помощником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для преподавателей, которые стремятся совершенствовать свои методики и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помогать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учащимся ППК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раскрывать свой потенциал.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5743932" y="22649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200" dirty="0">
                <a:solidFill>
                  <a:srgbClr val="966BD7"/>
                </a:solidFill>
                <a:ea typeface="Sora" pitchFamily="34" charset="-122"/>
              </a:rPr>
              <a:t>Учащиеся ППК</a:t>
            </a:r>
            <a:endParaRPr lang="en-US" sz="3200" dirty="0">
              <a:solidFill>
                <a:srgbClr val="966BD7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293307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Веб-сайт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"Учимся Учить"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создан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для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учащихся ППК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всех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уровней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подготовки, которые хотят сделать обучение более увлекательным и эффективным.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1" y="22649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2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Родители</a:t>
            </a:r>
            <a:endParaRPr lang="en-US" sz="3200" dirty="0">
              <a:solidFill>
                <a:srgbClr val="966BD7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2870894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На нашем веб-сайте так же в скором времени будет вкладка для «Родителей», на которой расположены полезные советы.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439341-ADF1-45AC-A328-CB3C5617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269802"/>
            <a:ext cx="81472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Основные функции веб-сайта</a:t>
            </a:r>
            <a:endParaRPr lang="en-US" sz="6000" dirty="0">
              <a:solidFill>
                <a:srgbClr val="966BD7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1992868" y="2408515"/>
            <a:ext cx="5166122" cy="2338149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630686"/>
            <a:ext cx="472178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600" dirty="0">
                <a:solidFill>
                  <a:srgbClr val="966BD7"/>
                </a:solidFill>
                <a:ea typeface="Sora" pitchFamily="34" charset="-122"/>
              </a:rPr>
              <a:t>Инструменты для учителей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260163" y="3458289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Захватывающие</a:t>
            </a:r>
            <a:r>
              <a:rPr lang="ru-RU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24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курсы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адаптированные под различные стили обучения.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7426285" y="2408515"/>
            <a:ext cx="5166122" cy="2338149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5" y="2630686"/>
            <a:ext cx="4721781" cy="480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Инструменты </a:t>
            </a:r>
            <a:r>
              <a:rPr lang="en-US" sz="3600" dirty="0" err="1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для</a:t>
            </a:r>
            <a:r>
              <a:rPr lang="en-US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endParaRPr lang="ru-RU" sz="3600" dirty="0">
              <a:solidFill>
                <a:srgbClr val="966BD7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en-US" sz="3600" dirty="0" err="1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преподавателей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643157" y="353995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Удобные инструменты, которые помогут преподавателям создавать и </a:t>
            </a:r>
            <a:r>
              <a:rPr lang="en-US" sz="24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проводить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24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занятия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2037993" y="496883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191006"/>
            <a:ext cx="38498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Аналитика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2260163" y="567142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Инструменты для оценки </a:t>
            </a:r>
            <a:r>
              <a:rPr lang="en-US" sz="24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прогресса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ru-RU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учеников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и анализа эффективности методик.</a:t>
            </a:r>
            <a:endParaRPr lang="en-US" sz="2400" dirty="0"/>
          </a:p>
        </p:txBody>
      </p:sp>
      <p:sp>
        <p:nvSpPr>
          <p:cNvPr id="14" name="Shape 11"/>
          <p:cNvSpPr/>
          <p:nvPr/>
        </p:nvSpPr>
        <p:spPr>
          <a:xfrm>
            <a:off x="7426285" y="496883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191006"/>
            <a:ext cx="30831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Сообщество и ресурсы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7648456" y="567142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Доступ к сообществу единомышленников и обширной базе полезных материалов.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128B87-483B-47E2-B832-A759B264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62710" y="380968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EF68B800-F600-4557-BB29-C46B4441BD8C}"/>
              </a:ext>
            </a:extLst>
          </p:cNvPr>
          <p:cNvSpPr/>
          <p:nvPr/>
        </p:nvSpPr>
        <p:spPr>
          <a:xfrm>
            <a:off x="462710" y="4474030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EE7B3E-1257-4E4C-A5C4-4AB0EBF1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6" y="579777"/>
            <a:ext cx="6086515" cy="30625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CF3E13-4CEE-475E-BFBE-4D361CC72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56" y="4728717"/>
            <a:ext cx="6086515" cy="2921106"/>
          </a:xfrm>
          <a:prstGeom prst="rect">
            <a:avLst/>
          </a:prstGeom>
        </p:spPr>
      </p:pic>
      <p:sp>
        <p:nvSpPr>
          <p:cNvPr id="11" name="Shape 2">
            <a:extLst>
              <a:ext uri="{FF2B5EF4-FFF2-40B4-BE49-F238E27FC236}">
                <a16:creationId xmlns:a16="http://schemas.microsoft.com/office/drawing/2014/main" id="{FC316EC5-1270-4712-8F40-165A614E807F}"/>
              </a:ext>
            </a:extLst>
          </p:cNvPr>
          <p:cNvSpPr/>
          <p:nvPr/>
        </p:nvSpPr>
        <p:spPr>
          <a:xfrm>
            <a:off x="7430969" y="380968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sp>
        <p:nvSpPr>
          <p:cNvPr id="12" name="Shape 2">
            <a:extLst>
              <a:ext uri="{FF2B5EF4-FFF2-40B4-BE49-F238E27FC236}">
                <a16:creationId xmlns:a16="http://schemas.microsoft.com/office/drawing/2014/main" id="{88EA98A8-371A-4C61-889B-300F67AE6F19}"/>
              </a:ext>
            </a:extLst>
          </p:cNvPr>
          <p:cNvSpPr/>
          <p:nvPr/>
        </p:nvSpPr>
        <p:spPr>
          <a:xfrm>
            <a:off x="7483995" y="4418153"/>
            <a:ext cx="6558575" cy="3430480"/>
          </a:xfrm>
          <a:prstGeom prst="roundRect">
            <a:avLst>
              <a:gd name="adj" fmla="val 2851"/>
            </a:avLst>
          </a:prstGeom>
          <a:solidFill>
            <a:srgbClr val="1A1A21"/>
          </a:solidFill>
          <a:ln/>
        </p:spPr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6E8BA9-5741-4D1E-B9C8-EB23E56F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853" y="4624413"/>
            <a:ext cx="6237514" cy="30254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470A53-9E89-436E-9A5C-E931168AE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853" y="579777"/>
            <a:ext cx="6068122" cy="30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D16E5E-C9BE-478B-883B-D97D6640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" y="0"/>
            <a:ext cx="14630400" cy="8229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6D67A-39F3-4526-BCCD-8C14A765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5" y="1861455"/>
            <a:ext cx="2301587" cy="2139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8D9FD58-16D6-4BC0-AD70-D6BDD74E6AE1}"/>
              </a:ext>
            </a:extLst>
          </p:cNvPr>
          <p:cNvSpPr/>
          <p:nvPr/>
        </p:nvSpPr>
        <p:spPr>
          <a:xfrm>
            <a:off x="3228474" y="2261504"/>
            <a:ext cx="5554980" cy="1338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966BD7"/>
                </a:solidFill>
                <a:ea typeface="Sora" pitchFamily="34" charset="-122"/>
              </a:rPr>
              <a:t>Шаблон оформления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966BD7"/>
                </a:solidFill>
                <a:ea typeface="Sora" pitchFamily="34" charset="-122"/>
              </a:rPr>
              <a:t>сайта</a:t>
            </a:r>
            <a:endParaRPr lang="en-US" sz="4374" dirty="0">
              <a:solidFill>
                <a:srgbClr val="966BD7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935654-14B6-4856-AF26-9E7D4C16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3" y="4494443"/>
            <a:ext cx="2301587" cy="757238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877A2D4D-1917-4338-9BFC-7D96BA4A942B}"/>
              </a:ext>
            </a:extLst>
          </p:cNvPr>
          <p:cNvSpPr/>
          <p:nvPr/>
        </p:nvSpPr>
        <p:spPr>
          <a:xfrm>
            <a:off x="3228476" y="4494443"/>
            <a:ext cx="5554980" cy="1338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966BD7"/>
                </a:solidFill>
                <a:ea typeface="Sora" pitchFamily="34" charset="-122"/>
              </a:rPr>
              <a:t>Основной шрифт</a:t>
            </a:r>
            <a:endParaRPr lang="en-US" sz="4374" dirty="0">
              <a:solidFill>
                <a:srgbClr val="966BD7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532599-D82A-4344-8CA7-098FDF777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22" y="6197715"/>
            <a:ext cx="2301587" cy="1085850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6495FBA1-112B-4004-AF5D-425CFE249010}"/>
              </a:ext>
            </a:extLst>
          </p:cNvPr>
          <p:cNvSpPr/>
          <p:nvPr/>
        </p:nvSpPr>
        <p:spPr>
          <a:xfrm>
            <a:off x="3228474" y="5944619"/>
            <a:ext cx="5554980" cy="1338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966BD7"/>
                </a:solidFill>
                <a:ea typeface="Sora" pitchFamily="34" charset="-122"/>
              </a:rPr>
              <a:t>Основная палитра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966BD7"/>
                </a:solidFill>
                <a:ea typeface="Sora" pitchFamily="34" charset="-122"/>
              </a:rPr>
              <a:t>цветов</a:t>
            </a: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DE28345-F1BD-4AD4-8B73-F43255E117D7}"/>
              </a:ext>
            </a:extLst>
          </p:cNvPr>
          <p:cNvSpPr/>
          <p:nvPr/>
        </p:nvSpPr>
        <p:spPr>
          <a:xfrm>
            <a:off x="4537710" y="522509"/>
            <a:ext cx="5554980" cy="13389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6000" dirty="0" err="1">
                <a:solidFill>
                  <a:srgbClr val="966BD7"/>
                </a:solidFill>
                <a:ea typeface="Sora" pitchFamily="34" charset="-122"/>
              </a:rPr>
              <a:t>Дашборд</a:t>
            </a:r>
            <a:r>
              <a:rPr lang="ru-RU" sz="6000" dirty="0">
                <a:solidFill>
                  <a:srgbClr val="966BD7"/>
                </a:solidFill>
                <a:ea typeface="Sora" pitchFamily="34" charset="-122"/>
              </a:rPr>
              <a:t> сайта</a:t>
            </a:r>
            <a:endParaRPr lang="en-US" sz="6000" dirty="0">
              <a:solidFill>
                <a:srgbClr val="966B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1992DB8-052E-47C9-9CCD-448D52EC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768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60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Ближайшие перспективы</a:t>
            </a:r>
            <a:endParaRPr lang="en-US" sz="6000" dirty="0">
              <a:solidFill>
                <a:srgbClr val="966BD7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7301389" y="2315528"/>
            <a:ext cx="27742" cy="4737259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725162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4891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8" name="Text 5"/>
          <p:cNvSpPr/>
          <p:nvPr/>
        </p:nvSpPr>
        <p:spPr>
          <a:xfrm>
            <a:off x="7244655" y="2530793"/>
            <a:ext cx="1409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315653" y="25376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Создание и </a:t>
            </a:r>
          </a:p>
          <a:p>
            <a:pPr marL="0" indent="0" algn="r">
              <a:lnSpc>
                <a:spcPts val="2734"/>
              </a:lnSpc>
              <a:buNone/>
            </a:pPr>
            <a:r>
              <a:rPr lang="ru-RU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доработка вкладок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2034066" y="328130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Создание более 4ех новых вкладок, а Так же доработка уже существующих вкладок.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hape 8"/>
          <p:cNvSpPr/>
          <p:nvPr/>
        </p:nvSpPr>
        <p:spPr>
          <a:xfrm>
            <a:off x="7565172" y="3836015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3" name="Text 10"/>
          <p:cNvSpPr/>
          <p:nvPr/>
        </p:nvSpPr>
        <p:spPr>
          <a:xfrm>
            <a:off x="7211318" y="3641646"/>
            <a:ext cx="20764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37258" y="36485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Создание личного кабинета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8537257" y="4128968"/>
            <a:ext cx="418269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Создание личного кабинета пользователя, для полного взаимодействия с сайтом и его пользователями.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287631" y="5293697"/>
            <a:ext cx="777597" cy="27742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576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8" name="Text 15"/>
          <p:cNvSpPr/>
          <p:nvPr/>
        </p:nvSpPr>
        <p:spPr>
          <a:xfrm>
            <a:off x="7211794" y="5099328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315653" y="50993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3600" dirty="0">
                <a:solidFill>
                  <a:srgbClr val="966BD7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Создание нового дизайна</a:t>
            </a:r>
            <a:endParaRPr lang="en-US" sz="3600" dirty="0">
              <a:solidFill>
                <a:srgbClr val="966BD7"/>
              </a:solidFill>
            </a:endParaRPr>
          </a:p>
        </p:txBody>
      </p:sp>
      <p:sp>
        <p:nvSpPr>
          <p:cNvPr id="20" name="Text 17"/>
          <p:cNvSpPr/>
          <p:nvPr/>
        </p:nvSpPr>
        <p:spPr>
          <a:xfrm>
            <a:off x="2037993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Создание нового дизайна, для более удобной работы с веб-сайтом.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298</Words>
  <Application>Microsoft Office PowerPoint</Application>
  <PresentationFormat>Произвольный</PresentationFormat>
  <Paragraphs>56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Noto Sans TC</vt:lpstr>
      <vt:lpstr>Sora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Arseniy Molotkov</cp:lastModifiedBy>
  <cp:revision>16</cp:revision>
  <dcterms:created xsi:type="dcterms:W3CDTF">2024-04-26T00:28:46Z</dcterms:created>
  <dcterms:modified xsi:type="dcterms:W3CDTF">2024-04-27T10:14:19Z</dcterms:modified>
</cp:coreProperties>
</file>