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8" r:id="rId12"/>
    <p:sldId id="266" r:id="rId13"/>
    <p:sldId id="269" r:id="rId14"/>
    <p:sldId id="265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5AE6-E907-4639-8B89-F7A6416FE69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7C52-33B8-44B8-B7BA-5E95B7A63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7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5AE6-E907-4639-8B89-F7A6416FE69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7C52-33B8-44B8-B7BA-5E95B7A63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5AE6-E907-4639-8B89-F7A6416FE69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7C52-33B8-44B8-B7BA-5E95B7A63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0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5AE6-E907-4639-8B89-F7A6416FE69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7C52-33B8-44B8-B7BA-5E95B7A63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5AE6-E907-4639-8B89-F7A6416FE69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7C52-33B8-44B8-B7BA-5E95B7A63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1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5AE6-E907-4639-8B89-F7A6416FE69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7C52-33B8-44B8-B7BA-5E95B7A63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8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5AE6-E907-4639-8B89-F7A6416FE69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7C52-33B8-44B8-B7BA-5E95B7A63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6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5AE6-E907-4639-8B89-F7A6416FE69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7C52-33B8-44B8-B7BA-5E95B7A63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5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5AE6-E907-4639-8B89-F7A6416FE69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7C52-33B8-44B8-B7BA-5E95B7A63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9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5AE6-E907-4639-8B89-F7A6416FE69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7C52-33B8-44B8-B7BA-5E95B7A63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7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5AE6-E907-4639-8B89-F7A6416FE69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7C52-33B8-44B8-B7BA-5E95B7A63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65AE6-E907-4639-8B89-F7A6416FE69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07C52-33B8-44B8-B7BA-5E95B7A63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7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Intelligent Agents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2 – AIMA</a:t>
            </a:r>
          </a:p>
          <a:p>
            <a:endParaRPr lang="en-US" dirty="0"/>
          </a:p>
          <a:p>
            <a:r>
              <a:rPr lang="en-US" dirty="0" smtClean="0"/>
              <a:t>Dr. </a:t>
            </a:r>
            <a:r>
              <a:rPr lang="en-US" dirty="0" err="1" smtClean="0"/>
              <a:t>Aarij</a:t>
            </a:r>
            <a:r>
              <a:rPr lang="en-US" dirty="0" smtClean="0"/>
              <a:t> </a:t>
            </a:r>
            <a:r>
              <a:rPr lang="en-US" dirty="0" err="1" smtClean="0"/>
              <a:t>Mahmood</a:t>
            </a:r>
            <a:r>
              <a:rPr lang="en-US" dirty="0" smtClean="0"/>
              <a:t> </a:t>
            </a:r>
            <a:r>
              <a:rPr lang="en-US" dirty="0" err="1" smtClean="0"/>
              <a:t>Hussaan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525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design a rational agent, we must specify the task environment</a:t>
            </a:r>
          </a:p>
          <a:p>
            <a:pPr marL="0" indent="0">
              <a:buNone/>
            </a:pPr>
            <a:r>
              <a:rPr lang="en-US" dirty="0"/>
              <a:t>Consider, e.g., the task of designing an automated taxi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Performance measure</a:t>
            </a:r>
            <a:r>
              <a:rPr lang="en-US" dirty="0" smtClean="0">
                <a:solidFill>
                  <a:schemeClr val="accent1"/>
                </a:solidFill>
              </a:rPr>
              <a:t>?? </a:t>
            </a:r>
            <a:r>
              <a:rPr lang="en-US" sz="2400" dirty="0"/>
              <a:t>safety, destination, </a:t>
            </a:r>
            <a:r>
              <a:rPr lang="en-US" sz="2400" dirty="0" smtClean="0"/>
              <a:t>profits</a:t>
            </a:r>
            <a:r>
              <a:rPr lang="en-US" sz="2400" dirty="0"/>
              <a:t>, legality, comfort, </a:t>
            </a:r>
            <a:r>
              <a:rPr lang="en-US" sz="2400" dirty="0" smtClean="0"/>
              <a:t>..</a:t>
            </a:r>
            <a:endParaRPr lang="en-US" sz="2400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Environment</a:t>
            </a:r>
            <a:r>
              <a:rPr lang="en-US" dirty="0" smtClean="0">
                <a:solidFill>
                  <a:schemeClr val="accent1"/>
                </a:solidFill>
              </a:rPr>
              <a:t>??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streets/highways</a:t>
            </a:r>
            <a:r>
              <a:rPr lang="en-US" sz="2400" dirty="0"/>
              <a:t>, </a:t>
            </a:r>
            <a:r>
              <a:rPr lang="en-US" sz="2400" dirty="0" smtClean="0"/>
              <a:t>tracks, </a:t>
            </a:r>
            <a:r>
              <a:rPr lang="en-US" sz="2400" dirty="0"/>
              <a:t>pedestrians, weather,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Actuators</a:t>
            </a:r>
            <a:r>
              <a:rPr lang="en-US" dirty="0" smtClean="0">
                <a:solidFill>
                  <a:schemeClr val="accent1"/>
                </a:solidFill>
              </a:rPr>
              <a:t>??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steering, accelerator, brake, horn, </a:t>
            </a:r>
            <a:r>
              <a:rPr lang="en-US" sz="2400" dirty="0" smtClean="0"/>
              <a:t>speaker/display,….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Sensors</a:t>
            </a:r>
            <a:r>
              <a:rPr lang="en-US" dirty="0" smtClean="0">
                <a:solidFill>
                  <a:schemeClr val="accent1"/>
                </a:solidFill>
              </a:rPr>
              <a:t>??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video, accelerometers, gauges, engine sensors, keyboard, GPS, </a:t>
            </a:r>
            <a:r>
              <a:rPr lang="en-US" sz="2400" dirty="0" smtClean="0"/>
              <a:t>:…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9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examples</a:t>
            </a:r>
            <a:endParaRPr lang="en-US" dirty="0"/>
          </a:p>
        </p:txBody>
      </p:sp>
      <p:pic>
        <p:nvPicPr>
          <p:cNvPr id="3074" name="Picture 2" descr="C:\Users\Administrator\AppData\Roaming\Mozilla\Firefox\Profiles\y9tkmian.default\epub\6\images\000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570" y="1690688"/>
            <a:ext cx="6299816" cy="502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53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Windshield Wiper Agent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Goals</a:t>
            </a:r>
            <a:r>
              <a:rPr lang="en-US" dirty="0">
                <a:solidFill>
                  <a:schemeClr val="accent1"/>
                </a:solidFill>
              </a:rPr>
              <a:t>:?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Percepts</a:t>
            </a:r>
            <a:r>
              <a:rPr lang="en-US" dirty="0">
                <a:solidFill>
                  <a:schemeClr val="accent1"/>
                </a:solidFill>
              </a:rPr>
              <a:t>:?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Sensors</a:t>
            </a:r>
            <a:r>
              <a:rPr lang="en-US" dirty="0">
                <a:solidFill>
                  <a:schemeClr val="accent1"/>
                </a:solidFill>
              </a:rPr>
              <a:t>:?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Actuators</a:t>
            </a:r>
            <a:r>
              <a:rPr lang="en-US" dirty="0">
                <a:solidFill>
                  <a:schemeClr val="accent1"/>
                </a:solidFill>
              </a:rPr>
              <a:t>: 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Actions</a:t>
            </a:r>
            <a:r>
              <a:rPr lang="en-US" dirty="0">
                <a:solidFill>
                  <a:schemeClr val="accent1"/>
                </a:solidFill>
              </a:rPr>
              <a:t>:?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Environment</a:t>
            </a:r>
            <a:r>
              <a:rPr lang="en-US" dirty="0">
                <a:solidFill>
                  <a:schemeClr val="accent1"/>
                </a:solidFill>
              </a:rPr>
              <a:t>: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82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Windshield Wiper Agent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Goals:</a:t>
            </a:r>
            <a:r>
              <a:rPr lang="en-US" dirty="0" smtClean="0"/>
              <a:t> </a:t>
            </a:r>
            <a:r>
              <a:rPr lang="en-US" dirty="0"/>
              <a:t>Keep windshields clean &amp; maintain </a:t>
            </a:r>
            <a:r>
              <a:rPr lang="en-US" dirty="0" smtClean="0"/>
              <a:t>visibility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Percepts: </a:t>
            </a:r>
            <a:r>
              <a:rPr lang="en-US" dirty="0"/>
              <a:t>Raining, </a:t>
            </a:r>
            <a:r>
              <a:rPr lang="en-US" dirty="0" smtClean="0"/>
              <a:t>Dirty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Sensors: </a:t>
            </a:r>
            <a:r>
              <a:rPr lang="en-US" dirty="0"/>
              <a:t>Camera (moist sensor</a:t>
            </a:r>
            <a:r>
              <a:rPr lang="en-US" dirty="0" smtClean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Actuators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Wipers (left, right, back</a:t>
            </a:r>
            <a:r>
              <a:rPr lang="en-US" dirty="0" smtClean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Actions: </a:t>
            </a:r>
            <a:r>
              <a:rPr lang="en-US" dirty="0"/>
              <a:t>Off, Slow, Medium, </a:t>
            </a:r>
            <a:r>
              <a:rPr lang="en-US" dirty="0" smtClean="0"/>
              <a:t>Fast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Environment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Inner city, freeways, highways, weather </a:t>
            </a:r>
            <a:r>
              <a:rPr lang="en-US" dirty="0" smtClean="0"/>
              <a:t>…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81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shopping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Performance measure?? </a:t>
            </a:r>
            <a:r>
              <a:rPr lang="en-US" dirty="0"/>
              <a:t>price, quality, appropriateness, </a:t>
            </a:r>
            <a:r>
              <a:rPr lang="en-US" dirty="0" smtClean="0"/>
              <a:t>efficiency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Environment?? </a:t>
            </a:r>
            <a:r>
              <a:rPr lang="en-US" dirty="0"/>
              <a:t>current and future WWW sites, vendors, shippers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Actuators?? </a:t>
            </a:r>
            <a:r>
              <a:rPr lang="en-US" dirty="0"/>
              <a:t>display to user, follow URL, </a:t>
            </a:r>
            <a:r>
              <a:rPr lang="en-US" dirty="0" smtClean="0"/>
              <a:t>fill </a:t>
            </a:r>
            <a:r>
              <a:rPr lang="en-US" dirty="0"/>
              <a:t>in form</a:t>
            </a:r>
          </a:p>
          <a:p>
            <a:pPr marL="0" indent="0">
              <a:buNone/>
            </a:pPr>
            <a:r>
              <a:rPr lang="fr-FR" dirty="0" err="1" smtClean="0">
                <a:solidFill>
                  <a:schemeClr val="accent1"/>
                </a:solidFill>
              </a:rPr>
              <a:t>Sensors</a:t>
            </a:r>
            <a:r>
              <a:rPr lang="fr-FR" dirty="0">
                <a:solidFill>
                  <a:schemeClr val="accent1"/>
                </a:solidFill>
              </a:rPr>
              <a:t>?? </a:t>
            </a:r>
            <a:r>
              <a:rPr lang="fr-FR" dirty="0"/>
              <a:t>HTML pages (</a:t>
            </a:r>
            <a:r>
              <a:rPr lang="fr-FR" dirty="0" err="1"/>
              <a:t>text</a:t>
            </a:r>
            <a:r>
              <a:rPr lang="fr-FR" dirty="0"/>
              <a:t>, </a:t>
            </a:r>
            <a:r>
              <a:rPr lang="fr-FR" dirty="0" err="1"/>
              <a:t>graphics</a:t>
            </a:r>
            <a:r>
              <a:rPr lang="fr-FR" dirty="0"/>
              <a:t>, scripts)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89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Interacting Agents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886535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Collision Avoidance Agent (CAA)</a:t>
            </a:r>
          </a:p>
          <a:p>
            <a:pPr lvl="1"/>
            <a:r>
              <a:rPr lang="en-US" sz="1600" b="0" i="0" u="none" strike="noStrike" baseline="0" dirty="0" smtClean="0">
                <a:solidFill>
                  <a:srgbClr val="000000"/>
                </a:solidFill>
              </a:rPr>
              <a:t>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Goals : Avoid running into obstacles</a:t>
            </a:r>
          </a:p>
          <a:p>
            <a:pPr lvl="1"/>
            <a:r>
              <a:rPr lang="en-US" sz="1600" b="0" i="0" u="none" strike="noStrike" baseline="0" dirty="0" smtClean="0">
                <a:solidFill>
                  <a:srgbClr val="000000"/>
                </a:solidFill>
              </a:rPr>
              <a:t>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Percepts: ?</a:t>
            </a:r>
          </a:p>
          <a:p>
            <a:pPr lvl="1"/>
            <a:r>
              <a:rPr lang="en-US" sz="1600" b="0" i="0" u="none" strike="noStrike" baseline="0" dirty="0" smtClean="0">
                <a:solidFill>
                  <a:srgbClr val="000000"/>
                </a:solidFill>
              </a:rPr>
              <a:t>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Sensors:?</a:t>
            </a:r>
          </a:p>
          <a:p>
            <a:pPr lvl="1"/>
            <a:r>
              <a:rPr lang="en-US" sz="1600" b="0" i="0" u="none" strike="noStrike" baseline="0" dirty="0" smtClean="0">
                <a:solidFill>
                  <a:srgbClr val="000000"/>
                </a:solidFill>
              </a:rPr>
              <a:t>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Actuators:?</a:t>
            </a:r>
          </a:p>
          <a:p>
            <a:pPr lvl="1"/>
            <a:r>
              <a:rPr lang="en-US" sz="1600" b="0" i="0" u="none" strike="noStrike" baseline="0" dirty="0" smtClean="0">
                <a:solidFill>
                  <a:srgbClr val="000000"/>
                </a:solidFill>
              </a:rPr>
              <a:t>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Actions: ?</a:t>
            </a:r>
          </a:p>
          <a:p>
            <a:pPr lvl="1"/>
            <a:r>
              <a:rPr lang="en-US" sz="1600" b="0" i="0" u="none" strike="noStrike" baseline="0" dirty="0" smtClean="0">
                <a:solidFill>
                  <a:srgbClr val="000000"/>
                </a:solidFill>
              </a:rPr>
              <a:t>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Environment: Freeway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937458"/>
            <a:ext cx="8865358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Lane Keeping Agent (LKA)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•</a:t>
            </a:r>
            <a:r>
              <a:rPr lang="en-US" sz="2000" dirty="0" smtClean="0">
                <a:solidFill>
                  <a:srgbClr val="000000"/>
                </a:solidFill>
              </a:rPr>
              <a:t>Goals : Stay </a:t>
            </a:r>
            <a:r>
              <a:rPr lang="en-US" sz="2000" dirty="0">
                <a:solidFill>
                  <a:srgbClr val="000000"/>
                </a:solidFill>
              </a:rPr>
              <a:t>in current lane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•Percepts:?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•Sensors:?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•Actuators:?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•Actions:?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•Environment: Freeway</a:t>
            </a:r>
          </a:p>
        </p:txBody>
      </p:sp>
    </p:spTree>
    <p:extLst>
      <p:ext uri="{BB962C8B-B14F-4D97-AF65-F5344CB8AC3E}">
        <p14:creationId xmlns:p14="http://schemas.microsoft.com/office/powerpoint/2010/main" val="4117601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Interacting Agents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886535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Collision Avoidance Agent (CAA)</a:t>
            </a:r>
          </a:p>
          <a:p>
            <a:pPr lvl="1"/>
            <a:r>
              <a:rPr lang="en-US" sz="1600" b="0" i="0" u="none" strike="noStrike" baseline="0" dirty="0" smtClean="0">
                <a:solidFill>
                  <a:srgbClr val="000000"/>
                </a:solidFill>
              </a:rPr>
              <a:t>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Goals : Avoid running into obstacles</a:t>
            </a:r>
          </a:p>
          <a:p>
            <a:pPr lvl="1"/>
            <a:r>
              <a:rPr lang="en-US" sz="1600" b="0" i="0" u="none" strike="noStrike" baseline="0" dirty="0" smtClean="0">
                <a:solidFill>
                  <a:srgbClr val="000000"/>
                </a:solidFill>
              </a:rPr>
              <a:t>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Percepts: </a:t>
            </a:r>
            <a:r>
              <a:rPr lang="en-US" sz="2000" dirty="0"/>
              <a:t>Obstacle distance, velocity, </a:t>
            </a:r>
            <a:r>
              <a:rPr lang="en-US" sz="2000" dirty="0" smtClean="0"/>
              <a:t>trajectory</a:t>
            </a:r>
            <a:endParaRPr lang="en-US" sz="2000" b="0" i="0" u="none" strike="noStrike" baseline="0" dirty="0" smtClean="0">
              <a:solidFill>
                <a:srgbClr val="000000"/>
              </a:solidFill>
            </a:endParaRPr>
          </a:p>
          <a:p>
            <a:pPr lvl="1"/>
            <a:r>
              <a:rPr lang="en-US" sz="1600" b="0" i="0" u="none" strike="noStrike" baseline="0" dirty="0" smtClean="0">
                <a:solidFill>
                  <a:srgbClr val="000000"/>
                </a:solidFill>
              </a:rPr>
              <a:t>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Sensors: </a:t>
            </a:r>
            <a:r>
              <a:rPr lang="en-US" sz="2000" dirty="0" smtClean="0"/>
              <a:t>Vision</a:t>
            </a:r>
            <a:r>
              <a:rPr lang="en-US" sz="2000" dirty="0"/>
              <a:t>, proximity </a:t>
            </a:r>
            <a:r>
              <a:rPr lang="en-US" sz="2000" dirty="0" smtClean="0"/>
              <a:t>sensing</a:t>
            </a:r>
            <a:endParaRPr lang="en-US" sz="2000" b="0" i="0" u="none" strike="noStrike" baseline="0" dirty="0" smtClean="0">
              <a:solidFill>
                <a:srgbClr val="000000"/>
              </a:solidFill>
            </a:endParaRPr>
          </a:p>
          <a:p>
            <a:pPr lvl="1"/>
            <a:r>
              <a:rPr lang="en-US" sz="1600" b="0" i="0" u="none" strike="noStrike" baseline="0" dirty="0" smtClean="0">
                <a:solidFill>
                  <a:srgbClr val="000000"/>
                </a:solidFill>
              </a:rPr>
              <a:t>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Actuators : </a:t>
            </a:r>
            <a:r>
              <a:rPr lang="en-US" sz="2000" dirty="0" smtClean="0"/>
              <a:t>Steering </a:t>
            </a:r>
            <a:r>
              <a:rPr lang="en-US" sz="2000" dirty="0"/>
              <a:t>Wheel, Accelerator, Brakes, Horn, </a:t>
            </a:r>
            <a:r>
              <a:rPr lang="en-US" sz="2000" dirty="0" smtClean="0"/>
              <a:t>Headlights</a:t>
            </a:r>
            <a:endParaRPr lang="en-US" sz="2000" b="0" i="0" u="none" strike="noStrike" baseline="0" dirty="0" smtClean="0">
              <a:solidFill>
                <a:srgbClr val="000000"/>
              </a:solidFill>
            </a:endParaRPr>
          </a:p>
          <a:p>
            <a:pPr lvl="1"/>
            <a:r>
              <a:rPr lang="en-US" sz="1600" b="0" i="0" u="none" strike="noStrike" baseline="0" dirty="0" smtClean="0">
                <a:solidFill>
                  <a:srgbClr val="000000"/>
                </a:solidFill>
              </a:rPr>
              <a:t>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Actions : </a:t>
            </a:r>
            <a:r>
              <a:rPr lang="en-US" sz="2000" dirty="0" smtClean="0"/>
              <a:t>Steer</a:t>
            </a:r>
            <a:r>
              <a:rPr lang="en-US" sz="2000" dirty="0"/>
              <a:t>, speed up, brake, blow horn, signal (headlights</a:t>
            </a:r>
            <a:r>
              <a:rPr lang="en-US" sz="2000" dirty="0" smtClean="0"/>
              <a:t>)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  </a:t>
            </a:r>
          </a:p>
          <a:p>
            <a:pPr lvl="1"/>
            <a:r>
              <a:rPr lang="en-US" sz="1600" b="0" i="0" u="none" strike="noStrike" baseline="0" dirty="0" smtClean="0">
                <a:solidFill>
                  <a:srgbClr val="000000"/>
                </a:solidFill>
              </a:rPr>
              <a:t>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Environment: Freeway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937458"/>
            <a:ext cx="8865358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Lane Keeping Agent (LKA)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•</a:t>
            </a:r>
            <a:r>
              <a:rPr lang="en-US" sz="2000" dirty="0" smtClean="0">
                <a:solidFill>
                  <a:srgbClr val="000000"/>
                </a:solidFill>
              </a:rPr>
              <a:t>Goals : Stay </a:t>
            </a:r>
            <a:r>
              <a:rPr lang="en-US" sz="2000" dirty="0">
                <a:solidFill>
                  <a:srgbClr val="000000"/>
                </a:solidFill>
              </a:rPr>
              <a:t>in current lane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•Percepts</a:t>
            </a:r>
            <a:r>
              <a:rPr lang="en-US" sz="2000" dirty="0" smtClean="0">
                <a:solidFill>
                  <a:srgbClr val="000000"/>
                </a:solidFill>
              </a:rPr>
              <a:t>: </a:t>
            </a:r>
            <a:r>
              <a:rPr lang="en-US" sz="2000" dirty="0"/>
              <a:t>Lane center, lane </a:t>
            </a:r>
            <a:r>
              <a:rPr lang="en-US" sz="2000" dirty="0" smtClean="0"/>
              <a:t>boundaries</a:t>
            </a:r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•Sensors</a:t>
            </a:r>
            <a:r>
              <a:rPr lang="en-US" sz="2000" dirty="0" smtClean="0">
                <a:solidFill>
                  <a:srgbClr val="000000"/>
                </a:solidFill>
              </a:rPr>
              <a:t>: Vision</a:t>
            </a:r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•Actuators</a:t>
            </a:r>
            <a:r>
              <a:rPr lang="en-US" sz="2000" dirty="0" smtClean="0">
                <a:solidFill>
                  <a:srgbClr val="000000"/>
                </a:solidFill>
              </a:rPr>
              <a:t>: </a:t>
            </a:r>
            <a:r>
              <a:rPr lang="en-US" sz="2000" dirty="0"/>
              <a:t>Steering Wheel, Accelerator, </a:t>
            </a:r>
            <a:r>
              <a:rPr lang="en-US" sz="2000" dirty="0" smtClean="0"/>
              <a:t>Brakes</a:t>
            </a:r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•Actions</a:t>
            </a:r>
            <a:r>
              <a:rPr lang="en-US" sz="2000" dirty="0" smtClean="0">
                <a:solidFill>
                  <a:srgbClr val="000000"/>
                </a:solidFill>
              </a:rPr>
              <a:t>: </a:t>
            </a:r>
            <a:r>
              <a:rPr lang="en-US" sz="2000" dirty="0"/>
              <a:t>Steer, speed up, </a:t>
            </a:r>
            <a:r>
              <a:rPr lang="en-US" sz="2000" dirty="0" smtClean="0"/>
              <a:t>brake</a:t>
            </a:r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•Environment: Freeway</a:t>
            </a:r>
          </a:p>
        </p:txBody>
      </p:sp>
    </p:spTree>
    <p:extLst>
      <p:ext uri="{BB962C8B-B14F-4D97-AF65-F5344CB8AC3E}">
        <p14:creationId xmlns:p14="http://schemas.microsoft.com/office/powerpoint/2010/main" val="3131504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Conflict Resolution by Action Selection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Override: </a:t>
            </a:r>
            <a:r>
              <a:rPr lang="en-US" dirty="0" smtClean="0"/>
              <a:t>CAA </a:t>
            </a:r>
            <a:r>
              <a:rPr lang="en-US" dirty="0"/>
              <a:t>overrides LKA</a:t>
            </a:r>
          </a:p>
          <a:p>
            <a:r>
              <a:rPr lang="en-US" b="1" dirty="0" smtClean="0"/>
              <a:t>Arbitrate: </a:t>
            </a:r>
            <a:r>
              <a:rPr lang="en-US" dirty="0" smtClean="0"/>
              <a:t>if Obstacle </a:t>
            </a:r>
            <a:r>
              <a:rPr lang="en-US" dirty="0"/>
              <a:t>is Close </a:t>
            </a:r>
            <a:r>
              <a:rPr lang="en-US" dirty="0" smtClean="0"/>
              <a:t>then CAA else LKA</a:t>
            </a:r>
            <a:endParaRPr lang="en-US" dirty="0"/>
          </a:p>
          <a:p>
            <a:r>
              <a:rPr lang="en-US" b="1" dirty="0" smtClean="0"/>
              <a:t>Compromise: </a:t>
            </a:r>
            <a:r>
              <a:rPr lang="en-US" dirty="0" smtClean="0"/>
              <a:t>Choose </a:t>
            </a:r>
            <a:r>
              <a:rPr lang="en-US" dirty="0"/>
              <a:t>action that satisfies both agents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combination of the above</a:t>
            </a:r>
          </a:p>
          <a:p>
            <a:r>
              <a:rPr lang="en-US" b="1" dirty="0" smtClean="0"/>
              <a:t>Challenges: </a:t>
            </a:r>
            <a:r>
              <a:rPr lang="en-US" dirty="0" smtClean="0"/>
              <a:t>Doing </a:t>
            </a:r>
            <a:r>
              <a:rPr lang="en-US" dirty="0"/>
              <a:t>the right 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1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Behavior and performance of 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Perception</a:t>
            </a:r>
            <a:r>
              <a:rPr lang="en-US" dirty="0" smtClean="0"/>
              <a:t>(sequence</a:t>
            </a:r>
            <a:r>
              <a:rPr lang="en-US" dirty="0"/>
              <a:t>) to </a:t>
            </a:r>
            <a:r>
              <a:rPr lang="en-US" b="1" dirty="0" smtClean="0"/>
              <a:t>Action Mapping: </a:t>
            </a:r>
            <a:r>
              <a:rPr lang="en-US" i="1" dirty="0" smtClean="0"/>
              <a:t>f 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P*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◦</a:t>
            </a:r>
            <a:r>
              <a:rPr lang="en-US" b="1" dirty="0"/>
              <a:t>Ideal mapping: </a:t>
            </a:r>
            <a:r>
              <a:rPr lang="en-US" dirty="0"/>
              <a:t>specifies which actions an agent ought to take at </a:t>
            </a:r>
            <a:r>
              <a:rPr lang="en-US" dirty="0" smtClean="0"/>
              <a:t>	any </a:t>
            </a:r>
            <a:r>
              <a:rPr lang="en-US" dirty="0"/>
              <a:t>point in time</a:t>
            </a:r>
          </a:p>
          <a:p>
            <a:pPr marL="0" indent="0">
              <a:buNone/>
            </a:pPr>
            <a:r>
              <a:rPr lang="en-US" dirty="0" smtClean="0"/>
              <a:t>	◦</a:t>
            </a:r>
            <a:r>
              <a:rPr lang="en-US" b="1" dirty="0"/>
              <a:t>Description</a:t>
            </a:r>
            <a:r>
              <a:rPr lang="en-US" b="1" dirty="0" smtClean="0"/>
              <a:t>: </a:t>
            </a:r>
            <a:r>
              <a:rPr lang="en-US" dirty="0" smtClean="0"/>
              <a:t>Look-Up-Table</a:t>
            </a:r>
            <a:r>
              <a:rPr lang="en-US" dirty="0"/>
              <a:t>, Closed Form, etc. </a:t>
            </a:r>
          </a:p>
          <a:p>
            <a:pPr marL="0" indent="0">
              <a:buNone/>
            </a:pPr>
            <a:r>
              <a:rPr lang="en-US" b="1" dirty="0" smtClean="0"/>
              <a:t>Performance </a:t>
            </a:r>
            <a:r>
              <a:rPr lang="en-US" b="1" dirty="0"/>
              <a:t>measure: </a:t>
            </a:r>
            <a:r>
              <a:rPr lang="en-US" dirty="0"/>
              <a:t>a </a:t>
            </a:r>
            <a:r>
              <a:rPr lang="en-US" i="1" dirty="0" smtClean="0"/>
              <a:t>subjective </a:t>
            </a:r>
            <a:r>
              <a:rPr lang="en-US" dirty="0" smtClean="0"/>
              <a:t>measure to </a:t>
            </a:r>
            <a:r>
              <a:rPr lang="en-US" dirty="0"/>
              <a:t>characterize how successful an agent is (e.g., speed, power usage, accuracy, money, etc.)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degree of</a:t>
            </a:r>
            <a:r>
              <a:rPr lang="en-US" dirty="0" smtClean="0"/>
              <a:t>) </a:t>
            </a:r>
            <a:r>
              <a:rPr lang="en-US" b="1" dirty="0" smtClean="0"/>
              <a:t>Autonomy</a:t>
            </a:r>
            <a:r>
              <a:rPr lang="en-US" b="1" dirty="0"/>
              <a:t>: </a:t>
            </a:r>
            <a:r>
              <a:rPr lang="en-US" dirty="0"/>
              <a:t>to what extent is the agent able to make decisions and take actions on its own?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28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Look up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515" y="1690688"/>
            <a:ext cx="76676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(Intelligent) Agent?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over-used, over-loaded, and misused term.</a:t>
            </a:r>
          </a:p>
          <a:p>
            <a:r>
              <a:rPr lang="en-US" dirty="0" smtClean="0"/>
              <a:t>Anything </a:t>
            </a:r>
            <a:r>
              <a:rPr lang="en-US" dirty="0"/>
              <a:t>that can be </a:t>
            </a:r>
            <a:r>
              <a:rPr lang="en-US" i="1" dirty="0" smtClean="0"/>
              <a:t>viewed as </a:t>
            </a:r>
            <a:r>
              <a:rPr lang="en-US" b="1" dirty="0" smtClean="0"/>
              <a:t>perceiving </a:t>
            </a:r>
            <a:r>
              <a:rPr lang="en-US" dirty="0"/>
              <a:t>its </a:t>
            </a:r>
            <a:r>
              <a:rPr lang="en-US" b="1" dirty="0" smtClean="0"/>
              <a:t>environment </a:t>
            </a:r>
            <a:r>
              <a:rPr lang="en-US" dirty="0" smtClean="0"/>
              <a:t>through </a:t>
            </a:r>
            <a:r>
              <a:rPr lang="en-US" b="1" dirty="0" smtClean="0"/>
              <a:t>sensors </a:t>
            </a:r>
            <a:r>
              <a:rPr lang="en-US" dirty="0" smtClean="0"/>
              <a:t>and </a:t>
            </a:r>
            <a:r>
              <a:rPr lang="en-US" b="1" dirty="0" smtClean="0"/>
              <a:t>acting </a:t>
            </a:r>
            <a:r>
              <a:rPr lang="en-US" dirty="0" smtClean="0"/>
              <a:t>upon </a:t>
            </a:r>
            <a:r>
              <a:rPr lang="en-US" dirty="0"/>
              <a:t>that environment through its </a:t>
            </a:r>
            <a:r>
              <a:rPr lang="en-US" b="1" dirty="0"/>
              <a:t>actuators </a:t>
            </a:r>
            <a:r>
              <a:rPr lang="en-US" dirty="0"/>
              <a:t>to maximize progress towards its </a:t>
            </a:r>
            <a:r>
              <a:rPr lang="en-US" b="1" dirty="0"/>
              <a:t>goals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028" name="Picture 4" descr="C:\Users\Administrator\AppData\Roaming\Mozilla\Firefox\Profiles\y9tkmian.default\epub\6\images\000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799" y="3930650"/>
            <a:ext cx="5238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927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Closed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r>
              <a:rPr lang="en-US" dirty="0"/>
              <a:t>(degree of rotation) = F(distance)</a:t>
            </a:r>
          </a:p>
          <a:p>
            <a:r>
              <a:rPr lang="en-US" dirty="0" smtClean="0"/>
              <a:t>E.g</a:t>
            </a:r>
            <a:r>
              <a:rPr lang="en-US" dirty="0"/>
              <a:t>., F(d) = 10/d (distance cannot be less than 1/10)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59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is an Agent different from other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6118"/>
          </a:xfrm>
        </p:spPr>
        <p:txBody>
          <a:bodyPr>
            <a:normAutofit/>
          </a:bodyPr>
          <a:lstStyle/>
          <a:p>
            <a:r>
              <a:rPr lang="en-US" dirty="0" smtClean="0"/>
              <a:t>Agents </a:t>
            </a:r>
            <a:r>
              <a:rPr lang="en-US" dirty="0"/>
              <a:t>are </a:t>
            </a:r>
            <a:r>
              <a:rPr lang="en-US" b="1" dirty="0"/>
              <a:t>autonomous</a:t>
            </a:r>
            <a:r>
              <a:rPr lang="en-US" dirty="0"/>
              <a:t>, that is, they act on behalf of the user </a:t>
            </a:r>
          </a:p>
          <a:p>
            <a:r>
              <a:rPr lang="en-US" dirty="0" smtClean="0"/>
              <a:t>Agents </a:t>
            </a:r>
            <a:r>
              <a:rPr lang="en-US" dirty="0"/>
              <a:t>contain some level of </a:t>
            </a:r>
            <a:r>
              <a:rPr lang="en-US" b="1" dirty="0"/>
              <a:t>intelligence</a:t>
            </a:r>
            <a:r>
              <a:rPr lang="en-US" dirty="0"/>
              <a:t>, from fixed rules to learning engines that allow them to adapt to changes in the environment</a:t>
            </a:r>
          </a:p>
          <a:p>
            <a:r>
              <a:rPr lang="en-US" dirty="0" smtClean="0"/>
              <a:t>Agents </a:t>
            </a:r>
            <a:r>
              <a:rPr lang="en-US" dirty="0"/>
              <a:t>don't only act </a:t>
            </a:r>
            <a:r>
              <a:rPr lang="en-US" b="1" dirty="0"/>
              <a:t>reactively</a:t>
            </a:r>
            <a:r>
              <a:rPr lang="en-US" dirty="0"/>
              <a:t>, but sometimes also </a:t>
            </a:r>
            <a:r>
              <a:rPr lang="en-US" b="1" dirty="0" smtClean="0"/>
              <a:t>proactively</a:t>
            </a:r>
          </a:p>
          <a:p>
            <a:r>
              <a:rPr lang="en-US" dirty="0" smtClean="0"/>
              <a:t>Agents have </a:t>
            </a:r>
            <a:r>
              <a:rPr lang="en-US" b="1" dirty="0" smtClean="0"/>
              <a:t>social ability</a:t>
            </a:r>
            <a:r>
              <a:rPr lang="en-US" dirty="0" smtClean="0"/>
              <a:t>, that is, they communicate with the user, the system, and other agents as required</a:t>
            </a:r>
          </a:p>
          <a:p>
            <a:r>
              <a:rPr lang="en-US" dirty="0" smtClean="0"/>
              <a:t>Agents may also </a:t>
            </a:r>
            <a:r>
              <a:rPr lang="en-US" b="1" dirty="0" smtClean="0"/>
              <a:t>cooperate </a:t>
            </a:r>
            <a:r>
              <a:rPr lang="en-US" dirty="0" smtClean="0"/>
              <a:t>with other agents to carry out more complex tasks than they themselves can handle </a:t>
            </a:r>
          </a:p>
          <a:p>
            <a:r>
              <a:rPr lang="en-US" dirty="0" smtClean="0"/>
              <a:t>Agents may </a:t>
            </a:r>
            <a:r>
              <a:rPr lang="en-US" b="1" dirty="0" smtClean="0"/>
              <a:t>migrate </a:t>
            </a:r>
            <a:r>
              <a:rPr lang="en-US" dirty="0" smtClean="0"/>
              <a:t>from one system to another to access remote resources or even to meet other agents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5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Fully observable</a:t>
            </a:r>
            <a:r>
              <a:rPr lang="en-US" dirty="0" smtClean="0"/>
              <a:t> vs. </a:t>
            </a:r>
            <a:r>
              <a:rPr lang="en-US" b="1" dirty="0" smtClean="0"/>
              <a:t>partially observable</a:t>
            </a:r>
          </a:p>
          <a:p>
            <a:r>
              <a:rPr lang="en-US" b="1" dirty="0" smtClean="0"/>
              <a:t>Single agent</a:t>
            </a:r>
            <a:r>
              <a:rPr lang="en-US" dirty="0" smtClean="0"/>
              <a:t> vs. </a:t>
            </a:r>
            <a:r>
              <a:rPr lang="en-US" b="1" dirty="0" smtClean="0"/>
              <a:t>multi-agent</a:t>
            </a:r>
            <a:endParaRPr lang="en-US" dirty="0"/>
          </a:p>
          <a:p>
            <a:r>
              <a:rPr lang="en-US" b="1" dirty="0" smtClean="0"/>
              <a:t>Deterministic</a:t>
            </a:r>
            <a:r>
              <a:rPr lang="en-US" dirty="0" smtClean="0"/>
              <a:t> vs. </a:t>
            </a:r>
            <a:r>
              <a:rPr lang="en-US" b="1" dirty="0" smtClean="0"/>
              <a:t>stochastic</a:t>
            </a:r>
          </a:p>
          <a:p>
            <a:r>
              <a:rPr lang="en-US" b="1" dirty="0" smtClean="0"/>
              <a:t>Episodic</a:t>
            </a:r>
            <a:r>
              <a:rPr lang="en-US" dirty="0" smtClean="0"/>
              <a:t> vs. </a:t>
            </a:r>
            <a:r>
              <a:rPr lang="en-US" b="1" dirty="0" smtClean="0"/>
              <a:t>sequential</a:t>
            </a:r>
          </a:p>
          <a:p>
            <a:r>
              <a:rPr lang="en-US" b="1" dirty="0" smtClean="0"/>
              <a:t>Static</a:t>
            </a:r>
            <a:r>
              <a:rPr lang="en-US" dirty="0" smtClean="0"/>
              <a:t> vs. </a:t>
            </a:r>
            <a:r>
              <a:rPr lang="en-US" b="1" dirty="0" smtClean="0"/>
              <a:t>dynamic</a:t>
            </a:r>
          </a:p>
          <a:p>
            <a:r>
              <a:rPr lang="en-US" b="1" dirty="0" smtClean="0"/>
              <a:t>Discrete</a:t>
            </a:r>
            <a:r>
              <a:rPr lang="en-US" dirty="0" smtClean="0"/>
              <a:t> vs. </a:t>
            </a:r>
            <a:r>
              <a:rPr lang="en-US" b="1" dirty="0" smtClean="0"/>
              <a:t>continuous</a:t>
            </a:r>
          </a:p>
          <a:p>
            <a:r>
              <a:rPr lang="en-US" b="1" dirty="0" smtClean="0"/>
              <a:t>(Known</a:t>
            </a:r>
            <a:r>
              <a:rPr lang="en-US" dirty="0" smtClean="0"/>
              <a:t> vs. </a:t>
            </a:r>
            <a:r>
              <a:rPr lang="en-US" b="1" dirty="0" smtClean="0"/>
              <a:t>unknown)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90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types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29637"/>
              </p:ext>
            </p:extLst>
          </p:nvPr>
        </p:nvGraphicFramePr>
        <p:xfrm>
          <a:off x="838198" y="1690688"/>
          <a:ext cx="9529690" cy="3880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938"/>
                <a:gridCol w="1905938"/>
                <a:gridCol w="1905938"/>
                <a:gridCol w="1905938"/>
                <a:gridCol w="1905938"/>
              </a:tblGrid>
              <a:tr h="5543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Solitaire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Internet Shopping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Taxi</a:t>
                      </a:r>
                      <a:endParaRPr lang="en-US" dirty="0"/>
                    </a:p>
                  </a:txBody>
                  <a:tcPr anchor="ctr"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Observable?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Deterministic?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Episodic?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Static?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Discrete?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Single-agent?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984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types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559767"/>
              </p:ext>
            </p:extLst>
          </p:nvPr>
        </p:nvGraphicFramePr>
        <p:xfrm>
          <a:off x="838198" y="1690688"/>
          <a:ext cx="9529690" cy="3880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938"/>
                <a:gridCol w="1905938"/>
                <a:gridCol w="1905938"/>
                <a:gridCol w="1905938"/>
                <a:gridCol w="1905938"/>
              </a:tblGrid>
              <a:tr h="5543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Solitaire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Internet Shopping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Taxi</a:t>
                      </a:r>
                      <a:endParaRPr lang="en-US" dirty="0"/>
                    </a:p>
                  </a:txBody>
                  <a:tcPr anchor="ctr"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Observable?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Deterministic?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Episodic?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Static?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Discrete?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Single-agent?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445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types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03990"/>
              </p:ext>
            </p:extLst>
          </p:nvPr>
        </p:nvGraphicFramePr>
        <p:xfrm>
          <a:off x="838198" y="1690688"/>
          <a:ext cx="9529690" cy="3880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938"/>
                <a:gridCol w="1905938"/>
                <a:gridCol w="1905938"/>
                <a:gridCol w="1905938"/>
                <a:gridCol w="1905938"/>
              </a:tblGrid>
              <a:tr h="5543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Solitaire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Internet Shopping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Taxi</a:t>
                      </a:r>
                      <a:endParaRPr lang="en-US" dirty="0"/>
                    </a:p>
                  </a:txBody>
                  <a:tcPr anchor="ctr"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Observable?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Deterministic?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Episodic?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Static?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Discrete?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Single-agent?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032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types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014501"/>
              </p:ext>
            </p:extLst>
          </p:nvPr>
        </p:nvGraphicFramePr>
        <p:xfrm>
          <a:off x="838198" y="1690688"/>
          <a:ext cx="9529690" cy="3880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938"/>
                <a:gridCol w="1905938"/>
                <a:gridCol w="1905938"/>
                <a:gridCol w="1905938"/>
                <a:gridCol w="1905938"/>
              </a:tblGrid>
              <a:tr h="5543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Solitaire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Internet Shopping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Taxi</a:t>
                      </a:r>
                      <a:endParaRPr lang="en-US" dirty="0"/>
                    </a:p>
                  </a:txBody>
                  <a:tcPr anchor="ctr"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Observable?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Deterministic?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Episodic?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Static?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Discrete?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Single-agent?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079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types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030857"/>
              </p:ext>
            </p:extLst>
          </p:nvPr>
        </p:nvGraphicFramePr>
        <p:xfrm>
          <a:off x="838198" y="1690688"/>
          <a:ext cx="9529690" cy="3880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938"/>
                <a:gridCol w="1905938"/>
                <a:gridCol w="1905938"/>
                <a:gridCol w="1905938"/>
                <a:gridCol w="1905938"/>
              </a:tblGrid>
              <a:tr h="5543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Solitaire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Internet Shopping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Taxi</a:t>
                      </a:r>
                      <a:endParaRPr lang="en-US" dirty="0"/>
                    </a:p>
                  </a:txBody>
                  <a:tcPr anchor="ctr"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Observable?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Deterministic?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Episodic?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Static?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Discrete?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Single-agent?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5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types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511514"/>
              </p:ext>
            </p:extLst>
          </p:nvPr>
        </p:nvGraphicFramePr>
        <p:xfrm>
          <a:off x="838198" y="1690688"/>
          <a:ext cx="9529690" cy="3880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938"/>
                <a:gridCol w="1905938"/>
                <a:gridCol w="1905938"/>
                <a:gridCol w="1905938"/>
                <a:gridCol w="1905938"/>
              </a:tblGrid>
              <a:tr h="5543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Solitaire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Internet Shopping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Taxi</a:t>
                      </a:r>
                      <a:endParaRPr lang="en-US" dirty="0"/>
                    </a:p>
                  </a:txBody>
                  <a:tcPr anchor="ctr"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Observable?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Deterministic?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Episodic?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Static?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Discrete?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Single-agent?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35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types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198" y="1690688"/>
          <a:ext cx="9529690" cy="396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938"/>
                <a:gridCol w="1905938"/>
                <a:gridCol w="1905938"/>
                <a:gridCol w="1905938"/>
                <a:gridCol w="1905938"/>
              </a:tblGrid>
              <a:tr h="5543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Solitaire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Internet Shopping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Taxi</a:t>
                      </a:r>
                      <a:endParaRPr lang="en-US" dirty="0"/>
                    </a:p>
                  </a:txBody>
                  <a:tcPr anchor="ctr"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Observable?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Deterministic?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Episodic?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Static?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Discrete?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554303">
                <a:tc>
                  <a:txBody>
                    <a:bodyPr/>
                    <a:lstStyle/>
                    <a:p>
                      <a:r>
                        <a:rPr lang="en-US" dirty="0" smtClean="0"/>
                        <a:t>Single-agent?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(except</a:t>
                      </a:r>
                      <a:r>
                        <a:rPr lang="en-US" baseline="0" dirty="0" smtClean="0"/>
                        <a:t> auctions)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38200" y="5712716"/>
            <a:ext cx="98391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solidFill>
                  <a:srgbClr val="7F0000"/>
                </a:solidFill>
                <a:latin typeface="CMBX12"/>
              </a:rPr>
              <a:t>The environment type largely determines the agent design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MSS17"/>
              </a:rPr>
              <a:t>The real world is (of course) partially observable, stochastic, sequential,</a:t>
            </a:r>
            <a:r>
              <a:rPr lang="en-US" b="0" i="0" u="none" strike="noStrike" dirty="0" smtClean="0">
                <a:solidFill>
                  <a:srgbClr val="000000"/>
                </a:solidFill>
                <a:latin typeface="CMSS17"/>
              </a:rPr>
              <a:t> 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MSS17"/>
              </a:rPr>
              <a:t>dynamic, continuous, multi-agent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an (Intelligent) Agent?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PAGE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Percepts, Actions, Goals, Environment)</a:t>
            </a:r>
          </a:p>
          <a:p>
            <a:r>
              <a:rPr lang="en-US" b="1" dirty="0" smtClean="0"/>
              <a:t>PEAS</a:t>
            </a:r>
            <a:r>
              <a:rPr lang="en-US" dirty="0" smtClean="0"/>
              <a:t>[AIMA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Performance, Environment, Actuators, Sensors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Task-specific </a:t>
            </a:r>
            <a:r>
              <a:rPr lang="en-US" dirty="0"/>
              <a:t>&amp; specialized: well-defined </a:t>
            </a:r>
            <a:r>
              <a:rPr lang="en-US" u="sng" dirty="0" smtClean="0"/>
              <a:t>goals</a:t>
            </a:r>
            <a:r>
              <a:rPr lang="en-US" dirty="0" smtClean="0"/>
              <a:t> and </a:t>
            </a:r>
            <a:r>
              <a:rPr lang="en-US" u="sng" dirty="0"/>
              <a:t>environment</a:t>
            </a:r>
          </a:p>
          <a:p>
            <a:r>
              <a:rPr lang="en-US" dirty="0" smtClean="0"/>
              <a:t>The </a:t>
            </a:r>
            <a:r>
              <a:rPr lang="en-US" dirty="0"/>
              <a:t>notion of an agent is meant </a:t>
            </a:r>
            <a:r>
              <a:rPr lang="en-US" u="sng" dirty="0"/>
              <a:t>to be a tool for analyzing systems</a:t>
            </a:r>
            <a:r>
              <a:rPr lang="en-US" dirty="0"/>
              <a:t>, 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not a different hardware or new programming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89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Intelligent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Agent = architecture + program</a:t>
            </a:r>
          </a:p>
          <a:p>
            <a:r>
              <a:rPr lang="en-US" b="1" dirty="0" smtClean="0"/>
              <a:t>Agent </a:t>
            </a:r>
            <a:r>
              <a:rPr lang="en-US" b="1" dirty="0"/>
              <a:t>program</a:t>
            </a:r>
            <a:r>
              <a:rPr lang="en-US" b="1" dirty="0" smtClean="0"/>
              <a:t>: </a:t>
            </a:r>
            <a:r>
              <a:rPr lang="en-US" dirty="0" smtClean="0"/>
              <a:t>the </a:t>
            </a:r>
            <a:r>
              <a:rPr lang="en-US" dirty="0"/>
              <a:t>implementation of </a:t>
            </a:r>
            <a:r>
              <a:rPr lang="en-US" i="1" dirty="0"/>
              <a:t>f </a:t>
            </a:r>
            <a:r>
              <a:rPr lang="en-US" dirty="0"/>
              <a:t>: P*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</a:t>
            </a:r>
            <a:r>
              <a:rPr lang="en-US" dirty="0"/>
              <a:t>, the agent’s perception-action </a:t>
            </a:r>
            <a:r>
              <a:rPr lang="en-US" dirty="0" smtClean="0"/>
              <a:t>mapping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Architecture: </a:t>
            </a:r>
            <a:r>
              <a:rPr lang="en-US" dirty="0"/>
              <a:t>a device that can execute the agent program (e.g., general-purpose computer, specialized device, </a:t>
            </a:r>
            <a:r>
              <a:rPr lang="en-US" dirty="0" err="1"/>
              <a:t>beobot</a:t>
            </a:r>
            <a:r>
              <a:rPr lang="en-US" dirty="0"/>
              <a:t>, etc.)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6092" y="3194596"/>
            <a:ext cx="8609428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Function 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Skeleton-Agent(</a:t>
            </a:r>
            <a:r>
              <a:rPr lang="en-US" b="0" i="1" u="none" strike="noStrike" baseline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Percept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 </a:t>
            </a:r>
            <a:r>
              <a:rPr lang="en-US" b="1" i="0" u="none" strike="noStrike" baseline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returns </a:t>
            </a:r>
            <a:r>
              <a:rPr lang="en-US" b="0" i="1" u="none" strike="noStrike" baseline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Action</a:t>
            </a:r>
          </a:p>
          <a:p>
            <a:pPr lvl="1"/>
            <a:r>
              <a:rPr lang="en-US" b="0" i="0" u="none" strike="noStrike" baseline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memory 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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UpdateMemory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(memory, </a:t>
            </a:r>
            <a:r>
              <a:rPr lang="en-US" b="0" i="1" u="none" strike="noStrike" baseline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Percept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</a:p>
          <a:p>
            <a:pPr lvl="1"/>
            <a:r>
              <a:rPr lang="en-US" b="0" i="1" u="none" strike="noStrike" baseline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Action </a:t>
            </a:r>
            <a:r>
              <a:rPr lang="en-US" b="0" i="1" u="none" strike="noStrike" baseline="0" dirty="0" smtClean="0">
                <a:solidFill>
                  <a:srgbClr val="00000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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ChooseBestAction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(memory)</a:t>
            </a:r>
          </a:p>
          <a:p>
            <a:pPr lvl="1"/>
            <a:r>
              <a:rPr lang="en-US" b="0" i="0" u="none" strike="noStrike" baseline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memory 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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UpdateMemory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(memory, </a:t>
            </a:r>
            <a:r>
              <a:rPr lang="en-US" b="0" i="1" u="none" strike="noStrike" baseline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Action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</a:p>
          <a:p>
            <a:r>
              <a:rPr lang="en-US" b="1" i="0" u="none" strike="noStrike" baseline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Return </a:t>
            </a:r>
            <a:r>
              <a:rPr lang="en-US" b="0" i="1" u="none" strike="noStrike" baseline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Action</a:t>
            </a:r>
            <a:endParaRPr lang="en-US" b="0" i="0" u="none" strike="noStrike" baseline="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274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look-up-table to encode </a:t>
            </a:r>
            <a:r>
              <a:rPr lang="en-US" i="1" dirty="0"/>
              <a:t>f </a:t>
            </a:r>
            <a:r>
              <a:rPr lang="en-US" dirty="0"/>
              <a:t>: P</a:t>
            </a:r>
            <a:r>
              <a:rPr lang="en-US" dirty="0" smtClean="0"/>
              <a:t>*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b="1" dirty="0" smtClean="0"/>
              <a:t>: </a:t>
            </a:r>
            <a:r>
              <a:rPr lang="en-US" dirty="0" smtClean="0"/>
              <a:t>Collision </a:t>
            </a:r>
            <a:r>
              <a:rPr lang="en-US" dirty="0"/>
              <a:t>Avoidance</a:t>
            </a:r>
          </a:p>
          <a:p>
            <a:pPr marL="457200" lvl="1" indent="0">
              <a:buNone/>
            </a:pPr>
            <a:r>
              <a:rPr lang="en-US" dirty="0" smtClean="0"/>
              <a:t>◦Sensors:3 </a:t>
            </a:r>
            <a:r>
              <a:rPr lang="en-US" dirty="0"/>
              <a:t>proximity sensors</a:t>
            </a:r>
          </a:p>
          <a:p>
            <a:pPr marL="457200" lvl="1" indent="0">
              <a:buNone/>
            </a:pPr>
            <a:r>
              <a:rPr lang="en-US" dirty="0" smtClean="0"/>
              <a:t>◦Effectors: Steering </a:t>
            </a:r>
            <a:r>
              <a:rPr lang="en-US" dirty="0"/>
              <a:t>Wheel, </a:t>
            </a:r>
            <a:r>
              <a:rPr lang="en-US" dirty="0" smtClean="0"/>
              <a:t>Brakes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to generate?</a:t>
            </a:r>
          </a:p>
          <a:p>
            <a:r>
              <a:rPr lang="en-US" dirty="0" smtClean="0"/>
              <a:t>How </a:t>
            </a:r>
            <a:r>
              <a:rPr lang="en-US" dirty="0"/>
              <a:t>large?</a:t>
            </a:r>
          </a:p>
          <a:p>
            <a:r>
              <a:rPr lang="en-US" dirty="0" smtClean="0"/>
              <a:t>How </a:t>
            </a:r>
            <a:r>
              <a:rPr lang="en-US" dirty="0"/>
              <a:t>to select action?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856" y="1943894"/>
            <a:ext cx="30194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71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look-up-table to encode </a:t>
            </a:r>
            <a:r>
              <a:rPr lang="en-US" i="1" dirty="0" smtClean="0"/>
              <a:t>f </a:t>
            </a:r>
            <a:r>
              <a:rPr lang="en-US" dirty="0" smtClean="0"/>
              <a:t>: P*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Example: Collision </a:t>
            </a:r>
            <a:r>
              <a:rPr lang="en-US" dirty="0"/>
              <a:t>Avoidance</a:t>
            </a:r>
          </a:p>
          <a:p>
            <a:pPr marL="457200" lvl="1" indent="0">
              <a:buNone/>
            </a:pPr>
            <a:r>
              <a:rPr lang="en-US" dirty="0"/>
              <a:t>◦Sensors</a:t>
            </a:r>
            <a:r>
              <a:rPr lang="en-US" dirty="0" smtClean="0"/>
              <a:t>: 3 </a:t>
            </a:r>
            <a:r>
              <a:rPr lang="en-US" dirty="0"/>
              <a:t>proximity sensors </a:t>
            </a:r>
          </a:p>
          <a:p>
            <a:pPr marL="457200" lvl="1" indent="0">
              <a:buNone/>
            </a:pPr>
            <a:r>
              <a:rPr lang="en-US" dirty="0"/>
              <a:t>◦Effectors</a:t>
            </a:r>
            <a:r>
              <a:rPr lang="en-US" dirty="0" smtClean="0"/>
              <a:t>: Steering </a:t>
            </a:r>
            <a:r>
              <a:rPr lang="en-US" dirty="0"/>
              <a:t>Wheel, Brakes</a:t>
            </a:r>
          </a:p>
          <a:p>
            <a:r>
              <a:rPr lang="en-US" dirty="0" smtClean="0"/>
              <a:t>How </a:t>
            </a:r>
            <a:r>
              <a:rPr lang="en-US" dirty="0"/>
              <a:t>to generate</a:t>
            </a:r>
            <a:r>
              <a:rPr lang="en-US" dirty="0" smtClean="0"/>
              <a:t>: for </a:t>
            </a:r>
            <a:r>
              <a:rPr lang="en-US" dirty="0"/>
              <a:t>each </a:t>
            </a:r>
            <a:r>
              <a:rPr lang="en-US" dirty="0" smtClean="0"/>
              <a:t>p ∈ P</a:t>
            </a:r>
            <a:r>
              <a:rPr lang="en-US" baseline="-25000" dirty="0" smtClean="0"/>
              <a:t>l</a:t>
            </a:r>
            <a:r>
              <a:rPr lang="en-US" dirty="0" smtClean="0"/>
              <a:t> x P</a:t>
            </a:r>
            <a:r>
              <a:rPr lang="en-US" baseline="-25000" dirty="0" smtClean="0"/>
              <a:t>m</a:t>
            </a:r>
            <a:r>
              <a:rPr lang="en-US" dirty="0" smtClean="0"/>
              <a:t> x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r</a:t>
            </a:r>
            <a:endParaRPr lang="en-US" baseline="-250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/>
              <a:t>generate </a:t>
            </a:r>
            <a:r>
              <a:rPr lang="en-US" sz="2400" dirty="0"/>
              <a:t>an appropriate action, a </a:t>
            </a:r>
            <a:r>
              <a:rPr lang="en-US" sz="2400" dirty="0" smtClean="0"/>
              <a:t>∈ S x B</a:t>
            </a:r>
            <a:endParaRPr lang="en-US" sz="2400" dirty="0"/>
          </a:p>
          <a:p>
            <a:r>
              <a:rPr lang="en-US" dirty="0" smtClean="0"/>
              <a:t>How </a:t>
            </a:r>
            <a:r>
              <a:rPr lang="en-US" dirty="0"/>
              <a:t>large</a:t>
            </a:r>
            <a:r>
              <a:rPr lang="en-US" dirty="0" smtClean="0"/>
              <a:t>: size </a:t>
            </a:r>
            <a:r>
              <a:rPr lang="en-US" dirty="0"/>
              <a:t>of table = #possible percepts * #possible actions = |Pl | |Pm| |</a:t>
            </a:r>
            <a:r>
              <a:rPr lang="en-US" dirty="0" err="1"/>
              <a:t>Pr</a:t>
            </a:r>
            <a:r>
              <a:rPr lang="en-US" dirty="0"/>
              <a:t>| |S| |B</a:t>
            </a: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/>
              <a:t>E.g</a:t>
            </a:r>
            <a:r>
              <a:rPr lang="en-US" sz="2400" dirty="0"/>
              <a:t>., P = {close, medium, </a:t>
            </a:r>
            <a:r>
              <a:rPr lang="en-US" sz="2400" dirty="0" smtClean="0"/>
              <a:t>far}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  A </a:t>
            </a:r>
            <a:r>
              <a:rPr lang="en-US" sz="2400" dirty="0"/>
              <a:t>= {left, straight, right} {on, </a:t>
            </a:r>
            <a:r>
              <a:rPr lang="en-US" sz="2400" dirty="0" smtClean="0"/>
              <a:t>off}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then </a:t>
            </a:r>
            <a:r>
              <a:rPr lang="en-US" sz="2400" dirty="0"/>
              <a:t>size of table = 27*3*2 = 162</a:t>
            </a:r>
          </a:p>
          <a:p>
            <a:r>
              <a:rPr lang="en-US" dirty="0" smtClean="0"/>
              <a:t>How </a:t>
            </a:r>
            <a:r>
              <a:rPr lang="en-US" dirty="0"/>
              <a:t>to select action</a:t>
            </a:r>
            <a:r>
              <a:rPr lang="en-US" dirty="0" smtClean="0"/>
              <a:t>? Search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059" y="1690688"/>
            <a:ext cx="30194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17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basic types in order of increasing generality:</a:t>
            </a:r>
          </a:p>
          <a:p>
            <a:pPr lvl="1"/>
            <a:r>
              <a:rPr lang="en-US" dirty="0" smtClean="0"/>
              <a:t>simple reflex </a:t>
            </a:r>
            <a:r>
              <a:rPr lang="en-US" dirty="0"/>
              <a:t>agents</a:t>
            </a:r>
          </a:p>
          <a:p>
            <a:pPr lvl="1"/>
            <a:r>
              <a:rPr lang="en-US" dirty="0" smtClean="0"/>
              <a:t>reflex </a:t>
            </a:r>
            <a:r>
              <a:rPr lang="en-US" dirty="0"/>
              <a:t>agents with state</a:t>
            </a:r>
          </a:p>
          <a:p>
            <a:pPr lvl="1"/>
            <a:r>
              <a:rPr lang="en-US" dirty="0" smtClean="0"/>
              <a:t>goal-based </a:t>
            </a:r>
            <a:r>
              <a:rPr lang="en-US" dirty="0"/>
              <a:t>agents</a:t>
            </a:r>
          </a:p>
          <a:p>
            <a:pPr lvl="1"/>
            <a:r>
              <a:rPr lang="en-US" dirty="0" smtClean="0"/>
              <a:t>utility-based </a:t>
            </a:r>
            <a:r>
              <a:rPr lang="en-US" dirty="0"/>
              <a:t>agents</a:t>
            </a:r>
          </a:p>
          <a:p>
            <a:r>
              <a:rPr lang="en-US" dirty="0"/>
              <a:t>All these can be turned into learning agents</a:t>
            </a:r>
          </a:p>
        </p:txBody>
      </p:sp>
    </p:spTree>
    <p:extLst>
      <p:ext uri="{BB962C8B-B14F-4D97-AF65-F5344CB8AC3E}">
        <p14:creationId xmlns:p14="http://schemas.microsoft.com/office/powerpoint/2010/main" val="1982045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reflex </a:t>
            </a:r>
            <a:r>
              <a:rPr lang="en-US" dirty="0"/>
              <a:t>agents</a:t>
            </a:r>
          </a:p>
        </p:txBody>
      </p:sp>
      <p:pic>
        <p:nvPicPr>
          <p:cNvPr id="5122" name="Picture 2" descr="C:\Users\Administrator\AppData\Roaming\Mozilla\Firefox\Profiles\y9tkmian.default\epub\6\images\000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5803"/>
            <a:ext cx="7110046" cy="473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183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reflex agents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10515600" cy="1212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latin typeface="CMBX12~47"/>
              </a:rPr>
              <a:t>function</a:t>
            </a:r>
            <a:r>
              <a:rPr lang="en-US" b="0" i="0" u="none" strike="noStrike" baseline="0" dirty="0" smtClean="0">
                <a:latin typeface="CMBX12~47"/>
              </a:rPr>
              <a:t> </a:t>
            </a:r>
            <a:r>
              <a:rPr lang="en-US" b="0" i="0" u="none" strike="noStrike" baseline="0" dirty="0" smtClean="0">
                <a:latin typeface="CMCSC10~4a"/>
              </a:rPr>
              <a:t>Reflex-Vacuum-Agent</a:t>
            </a:r>
            <a:r>
              <a:rPr lang="en-US" b="0" i="0" u="none" strike="noStrike" baseline="0" dirty="0" smtClean="0">
                <a:latin typeface="CMSS17~4d"/>
              </a:rPr>
              <a:t>( [</a:t>
            </a:r>
            <a:r>
              <a:rPr lang="en-US" b="0" i="0" u="none" strike="noStrike" baseline="0" dirty="0" smtClean="0">
                <a:latin typeface="CMTI12"/>
              </a:rPr>
              <a:t>location</a:t>
            </a:r>
            <a:r>
              <a:rPr lang="en-US" b="0" i="0" u="none" strike="noStrike" baseline="0" dirty="0" smtClean="0">
                <a:latin typeface="CMSS17~4d"/>
              </a:rPr>
              <a:t>, </a:t>
            </a:r>
            <a:r>
              <a:rPr lang="en-US" b="0" i="0" u="none" strike="noStrike" baseline="0" dirty="0" smtClean="0">
                <a:latin typeface="CMTI12"/>
              </a:rPr>
              <a:t>status</a:t>
            </a:r>
            <a:r>
              <a:rPr lang="en-US" b="0" i="0" u="none" strike="noStrike" baseline="0" dirty="0" smtClean="0">
                <a:latin typeface="CMSS17~4d"/>
              </a:rPr>
              <a:t>]) </a:t>
            </a:r>
            <a:r>
              <a:rPr lang="en-US" b="1" i="0" u="none" strike="noStrike" baseline="0" dirty="0" smtClean="0">
                <a:latin typeface="CMBX12~47"/>
              </a:rPr>
              <a:t>returns </a:t>
            </a:r>
            <a:r>
              <a:rPr lang="en-US" b="1" i="0" u="none" strike="noStrike" baseline="0" dirty="0" smtClean="0">
                <a:latin typeface="CMSS17~4d"/>
              </a:rPr>
              <a:t>an action</a:t>
            </a:r>
          </a:p>
          <a:p>
            <a:pPr lvl="1"/>
            <a:r>
              <a:rPr lang="en-US" b="0" i="0" u="none" strike="noStrike" baseline="0" dirty="0" smtClean="0">
                <a:latin typeface="CMBX12~47"/>
              </a:rPr>
              <a:t>if </a:t>
            </a:r>
            <a:r>
              <a:rPr lang="en-US" b="0" i="0" u="none" strike="noStrike" baseline="0" dirty="0" smtClean="0">
                <a:latin typeface="CMTI12"/>
              </a:rPr>
              <a:t>status </a:t>
            </a:r>
            <a:r>
              <a:rPr lang="en-US" b="0" i="0" u="none" strike="noStrike" baseline="0" dirty="0" smtClean="0">
                <a:latin typeface="CMSS17~4d"/>
              </a:rPr>
              <a:t>= </a:t>
            </a:r>
            <a:r>
              <a:rPr lang="en-US" b="0" i="0" u="none" strike="noStrike" baseline="0" dirty="0" smtClean="0">
                <a:latin typeface="CMTI12"/>
              </a:rPr>
              <a:t>Dirty </a:t>
            </a:r>
            <a:r>
              <a:rPr lang="en-US" b="0" i="0" u="none" strike="noStrike" baseline="0" dirty="0" smtClean="0">
                <a:latin typeface="CMBX12~47"/>
              </a:rPr>
              <a:t>then return </a:t>
            </a:r>
            <a:r>
              <a:rPr lang="en-US" b="0" i="0" u="none" strike="noStrike" baseline="0" dirty="0" smtClean="0">
                <a:latin typeface="CMTI12"/>
              </a:rPr>
              <a:t>Suck</a:t>
            </a:r>
          </a:p>
          <a:p>
            <a:pPr lvl="1"/>
            <a:r>
              <a:rPr lang="en-US" b="0" i="0" u="none" strike="noStrike" baseline="0" dirty="0" smtClean="0">
                <a:latin typeface="CMBX12~47"/>
              </a:rPr>
              <a:t>else if </a:t>
            </a:r>
            <a:r>
              <a:rPr lang="en-US" b="0" i="0" u="none" strike="noStrike" baseline="0" dirty="0" smtClean="0">
                <a:latin typeface="CMTI12"/>
              </a:rPr>
              <a:t>location </a:t>
            </a:r>
            <a:r>
              <a:rPr lang="en-US" b="0" i="0" u="none" strike="noStrike" baseline="0" dirty="0" smtClean="0">
                <a:latin typeface="CMSS17~4d"/>
              </a:rPr>
              <a:t>= </a:t>
            </a:r>
            <a:r>
              <a:rPr lang="en-US" b="0" i="0" u="none" strike="noStrike" baseline="0" dirty="0" smtClean="0">
                <a:latin typeface="CMTI12"/>
              </a:rPr>
              <a:t>A </a:t>
            </a:r>
            <a:r>
              <a:rPr lang="en-US" b="0" i="0" u="none" strike="noStrike" baseline="0" dirty="0" smtClean="0">
                <a:latin typeface="CMBX12~47"/>
              </a:rPr>
              <a:t>then return </a:t>
            </a:r>
            <a:r>
              <a:rPr lang="en-US" b="0" i="0" u="none" strike="noStrike" baseline="0" dirty="0" smtClean="0">
                <a:latin typeface="CMTI12"/>
              </a:rPr>
              <a:t>Right</a:t>
            </a:r>
          </a:p>
          <a:p>
            <a:pPr lvl="1"/>
            <a:r>
              <a:rPr lang="en-US" b="0" i="0" u="none" strike="noStrike" baseline="0" dirty="0" smtClean="0">
                <a:latin typeface="CMBX12~47"/>
              </a:rPr>
              <a:t>else if </a:t>
            </a:r>
            <a:r>
              <a:rPr lang="en-US" b="0" i="0" u="none" strike="noStrike" baseline="0" dirty="0" smtClean="0">
                <a:latin typeface="CMTI12"/>
              </a:rPr>
              <a:t>location </a:t>
            </a:r>
            <a:r>
              <a:rPr lang="en-US" b="0" i="0" u="none" strike="noStrike" baseline="0" dirty="0" smtClean="0">
                <a:latin typeface="CMSS17~4d"/>
              </a:rPr>
              <a:t>= </a:t>
            </a:r>
            <a:r>
              <a:rPr lang="en-US" b="0" i="0" u="none" strike="noStrike" baseline="0" dirty="0" smtClean="0">
                <a:latin typeface="CMTI12"/>
              </a:rPr>
              <a:t>B </a:t>
            </a:r>
            <a:r>
              <a:rPr lang="en-US" b="0" i="0" u="none" strike="noStrike" baseline="0" dirty="0" smtClean="0">
                <a:latin typeface="CMBX12~47"/>
              </a:rPr>
              <a:t>then return </a:t>
            </a:r>
            <a:r>
              <a:rPr lang="en-US" b="0" i="0" u="none" strike="noStrike" baseline="0" dirty="0" smtClean="0">
                <a:latin typeface="CMTI12"/>
              </a:rPr>
              <a:t>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47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Reflex </a:t>
            </a:r>
            <a:r>
              <a:rPr lang="en-US" dirty="0"/>
              <a:t>agents with state</a:t>
            </a:r>
          </a:p>
        </p:txBody>
      </p:sp>
      <p:pic>
        <p:nvPicPr>
          <p:cNvPr id="7170" name="Picture 2" descr="C:\Users\Administrator\AppData\Roaming\Mozilla\Firefox\Profiles\y9tkmian.default\epub\6\images\000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6" y="1403252"/>
            <a:ext cx="10776194" cy="491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236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Reflex agents with state</a:t>
            </a:r>
            <a:endParaRPr lang="en-US" dirty="0"/>
          </a:p>
        </p:txBody>
      </p:sp>
      <p:pic>
        <p:nvPicPr>
          <p:cNvPr id="8194" name="Picture 2" descr="C:\Users\Administrator\AppData\Roaming\Mozilla\Firefox\Profiles\y9tkmian.default\epub\6\images\000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9098"/>
            <a:ext cx="10210946" cy="343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572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Goal-based agents</a:t>
            </a:r>
          </a:p>
        </p:txBody>
      </p:sp>
      <p:pic>
        <p:nvPicPr>
          <p:cNvPr id="9218" name="Picture 2" descr="C:\Users\Administrator\AppData\Roaming\Mozilla\Firefox\Profiles\y9tkmian.default\epub\6\images\0002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9" y="1690688"/>
            <a:ext cx="9889403" cy="451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092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Utility-based agents</a:t>
            </a:r>
          </a:p>
        </p:txBody>
      </p:sp>
      <p:pic>
        <p:nvPicPr>
          <p:cNvPr id="10242" name="Picture 2" descr="C:\Users\Administrator\AppData\Roaming\Mozilla\Firefox\Profiles\y9tkmian.default\epub\6\images\000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15794"/>
            <a:ext cx="10580893" cy="482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55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Percept</a:t>
            </a:r>
          </a:p>
          <a:p>
            <a:pPr lvl="1"/>
            <a:r>
              <a:rPr lang="en-US" dirty="0" smtClean="0"/>
              <a:t>agent’s perceptual inputs at any given instant</a:t>
            </a:r>
          </a:p>
          <a:p>
            <a:r>
              <a:rPr lang="en-US" dirty="0" smtClean="0"/>
              <a:t>Percept Sequence</a:t>
            </a:r>
          </a:p>
          <a:p>
            <a:pPr lvl="1"/>
            <a:r>
              <a:rPr lang="en-US" dirty="0" smtClean="0"/>
              <a:t>the complete history of everything the agent has ever perceived</a:t>
            </a:r>
          </a:p>
          <a:p>
            <a:r>
              <a:rPr lang="en-US" dirty="0" smtClean="0"/>
              <a:t>Agent’s action depends upon the complete history of percept sequence to date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63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agents</a:t>
            </a:r>
          </a:p>
        </p:txBody>
      </p:sp>
      <p:pic>
        <p:nvPicPr>
          <p:cNvPr id="11266" name="Picture 2" descr="C:\Users\Administrator\AppData\Roaming\Mozilla\Firefox\Profiles\y9tkmian.default\epub\6\images\000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10" y="1548411"/>
            <a:ext cx="9262402" cy="461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232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Agents</a:t>
            </a:r>
            <a:r>
              <a:rPr lang="en-US" dirty="0"/>
              <a:t> interact with </a:t>
            </a:r>
            <a:r>
              <a:rPr lang="en-US" dirty="0">
                <a:solidFill>
                  <a:schemeClr val="accent1"/>
                </a:solidFill>
              </a:rPr>
              <a:t>environments</a:t>
            </a:r>
            <a:r>
              <a:rPr lang="en-US" dirty="0"/>
              <a:t> through </a:t>
            </a:r>
            <a:r>
              <a:rPr lang="en-US" dirty="0">
                <a:solidFill>
                  <a:schemeClr val="accent1"/>
                </a:solidFill>
              </a:rPr>
              <a:t>actuators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sensors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agent function </a:t>
            </a:r>
            <a:r>
              <a:rPr lang="en-US" dirty="0"/>
              <a:t>describes what the agent does in all circumstances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performance measure </a:t>
            </a:r>
            <a:r>
              <a:rPr lang="en-US" dirty="0"/>
              <a:t>evaluates the environment sequence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perfectly rational agent </a:t>
            </a:r>
            <a:r>
              <a:rPr lang="en-US" dirty="0"/>
              <a:t>maximizes expected performance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Agent programs </a:t>
            </a:r>
            <a:r>
              <a:rPr lang="en-US" dirty="0"/>
              <a:t>implement (some) agent functions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PEAS</a:t>
            </a:r>
            <a:r>
              <a:rPr lang="fr-FR" dirty="0"/>
              <a:t> descriptions </a:t>
            </a:r>
            <a:r>
              <a:rPr lang="fr-FR" dirty="0" err="1" smtClean="0"/>
              <a:t>define</a:t>
            </a:r>
            <a:r>
              <a:rPr lang="fr-FR" dirty="0" smtClean="0"/>
              <a:t>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environments</a:t>
            </a:r>
            <a:endParaRPr lang="fr-FR" dirty="0"/>
          </a:p>
          <a:p>
            <a:pPr marL="0" indent="0">
              <a:buNone/>
            </a:pPr>
            <a:r>
              <a:rPr lang="en-US" dirty="0"/>
              <a:t>Environments are categorized along several dimensions: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observable? deterministic? episodic? static? discrete? single-agent?</a:t>
            </a:r>
          </a:p>
          <a:p>
            <a:pPr marL="0" indent="0">
              <a:buNone/>
            </a:pPr>
            <a:r>
              <a:rPr lang="en-US" dirty="0"/>
              <a:t>Several basic agent architectures exist: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reflex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chemeClr val="accent1"/>
                </a:solidFill>
              </a:rPr>
              <a:t>reflex </a:t>
            </a:r>
            <a:r>
              <a:rPr lang="en-US" dirty="0">
                <a:solidFill>
                  <a:schemeClr val="accent1"/>
                </a:solidFill>
              </a:rPr>
              <a:t>with state, goal-based, utility-based</a:t>
            </a:r>
          </a:p>
        </p:txBody>
      </p:sp>
    </p:spTree>
    <p:extLst>
      <p:ext uri="{BB962C8B-B14F-4D97-AF65-F5344CB8AC3E}">
        <p14:creationId xmlns:p14="http://schemas.microsoft.com/office/powerpoint/2010/main" val="142557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and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Agents include humans, robots, </a:t>
            </a:r>
            <a:r>
              <a:rPr lang="en-US" dirty="0" err="1"/>
              <a:t>softbots</a:t>
            </a:r>
            <a:r>
              <a:rPr lang="en-US" dirty="0"/>
              <a:t>, thermostats, etc.</a:t>
            </a:r>
          </a:p>
          <a:p>
            <a:r>
              <a:rPr lang="en-US" dirty="0"/>
              <a:t>The agent function maps from percept histories to actions:</a:t>
            </a:r>
          </a:p>
          <a:p>
            <a:pPr marL="0" indent="0">
              <a:buNone/>
            </a:pPr>
            <a:r>
              <a:rPr lang="en-US" dirty="0" smtClean="0"/>
              <a:t>	f </a:t>
            </a:r>
            <a:r>
              <a:rPr lang="en-US" dirty="0"/>
              <a:t>: </a:t>
            </a:r>
            <a:r>
              <a:rPr lang="en-US" dirty="0" smtClean="0"/>
              <a:t>P*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A</a:t>
            </a:r>
          </a:p>
          <a:p>
            <a:r>
              <a:rPr lang="en-US" dirty="0"/>
              <a:t>The agent program runs on the physical architecture to produce 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674" y="4001294"/>
            <a:ext cx="42481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3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Vacuum-cleaner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Percepts</a:t>
            </a:r>
            <a:r>
              <a:rPr lang="en-US" dirty="0"/>
              <a:t>: location and contents, e.g., [</a:t>
            </a:r>
            <a:r>
              <a:rPr lang="en-US" dirty="0" err="1"/>
              <a:t>A;Dirty</a:t>
            </a:r>
            <a:r>
              <a:rPr lang="en-US" dirty="0"/>
              <a:t>]</a:t>
            </a:r>
          </a:p>
          <a:p>
            <a:r>
              <a:rPr lang="en-US" dirty="0"/>
              <a:t>Actions: Left, Right, Suck, </a:t>
            </a:r>
            <a:r>
              <a:rPr lang="en-US" dirty="0" err="1"/>
              <a:t>NoOp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64" y="1690687"/>
            <a:ext cx="5658276" cy="289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7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vacuum-cleaner agent</a:t>
            </a:r>
          </a:p>
        </p:txBody>
      </p:sp>
      <p:pic>
        <p:nvPicPr>
          <p:cNvPr id="2050" name="Picture 2" descr="C:\Users\Administrator\AppData\Roaming\Mozilla\Firefox\Profiles\y9tkmian.default\epub\6\images\0001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23" y="1690689"/>
            <a:ext cx="5681023" cy="240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47323" y="4300768"/>
            <a:ext cx="920214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latin typeface="CMBX12~47"/>
              </a:rPr>
              <a:t>function</a:t>
            </a:r>
            <a:r>
              <a:rPr lang="en-US" b="0" i="0" u="none" strike="noStrike" baseline="0" dirty="0" smtClean="0">
                <a:latin typeface="CMBX12~47"/>
              </a:rPr>
              <a:t> </a:t>
            </a:r>
            <a:r>
              <a:rPr lang="en-US" b="0" i="0" u="none" strike="noStrike" baseline="0" dirty="0" smtClean="0">
                <a:latin typeface="CMCSC10~4a"/>
              </a:rPr>
              <a:t>Reflex-Vacuum-Agent</a:t>
            </a:r>
            <a:r>
              <a:rPr lang="en-US" b="0" i="0" u="none" strike="noStrike" baseline="0" dirty="0" smtClean="0">
                <a:latin typeface="CMSS17~4d"/>
              </a:rPr>
              <a:t>( [</a:t>
            </a:r>
            <a:r>
              <a:rPr lang="en-US" b="0" i="0" u="none" strike="noStrike" baseline="0" dirty="0" err="1" smtClean="0">
                <a:latin typeface="CMTI12"/>
              </a:rPr>
              <a:t>location</a:t>
            </a:r>
            <a:r>
              <a:rPr lang="en-US" b="0" i="0" u="none" strike="noStrike" baseline="0" dirty="0" err="1" smtClean="0">
                <a:latin typeface="CMSS17~4d"/>
              </a:rPr>
              <a:t>,</a:t>
            </a:r>
            <a:r>
              <a:rPr lang="en-US" b="0" i="0" u="none" strike="noStrike" baseline="0" dirty="0" err="1" smtClean="0">
                <a:latin typeface="CMTI12"/>
              </a:rPr>
              <a:t>status</a:t>
            </a:r>
            <a:r>
              <a:rPr lang="en-US" b="0" i="0" u="none" strike="noStrike" baseline="0" dirty="0" smtClean="0">
                <a:latin typeface="CMSS17~4d"/>
              </a:rPr>
              <a:t>]) </a:t>
            </a:r>
            <a:r>
              <a:rPr lang="en-US" b="1" i="0" u="none" strike="noStrike" baseline="0" dirty="0" smtClean="0">
                <a:latin typeface="CMBX12~47"/>
              </a:rPr>
              <a:t>returns </a:t>
            </a:r>
            <a:r>
              <a:rPr lang="en-US" b="1" i="0" u="none" strike="noStrike" baseline="0" dirty="0" smtClean="0">
                <a:latin typeface="CMSS17~4d"/>
              </a:rPr>
              <a:t>an action</a:t>
            </a:r>
          </a:p>
          <a:p>
            <a:r>
              <a:rPr lang="en-US" b="0" i="0" u="none" strike="noStrike" baseline="0" dirty="0" smtClean="0">
                <a:latin typeface="CMBX12~47"/>
              </a:rPr>
              <a:t>	</a:t>
            </a:r>
            <a:r>
              <a:rPr lang="en-US" b="1" i="0" u="none" strike="noStrike" baseline="0" dirty="0" smtClean="0">
                <a:latin typeface="CMBX12~47"/>
              </a:rPr>
              <a:t>if</a:t>
            </a:r>
            <a:r>
              <a:rPr lang="en-US" b="0" i="0" u="none" strike="noStrike" baseline="0" dirty="0" smtClean="0">
                <a:latin typeface="CMBX12~47"/>
              </a:rPr>
              <a:t> </a:t>
            </a:r>
            <a:r>
              <a:rPr lang="en-US" b="0" i="0" u="none" strike="noStrike" baseline="0" dirty="0" smtClean="0">
                <a:latin typeface="CMTI12"/>
              </a:rPr>
              <a:t>status </a:t>
            </a:r>
            <a:r>
              <a:rPr lang="en-US" b="0" i="0" u="none" strike="noStrike" baseline="0" dirty="0" smtClean="0">
                <a:latin typeface="CMSS17~4d"/>
              </a:rPr>
              <a:t>= </a:t>
            </a:r>
            <a:r>
              <a:rPr lang="en-US" b="0" i="0" u="none" strike="noStrike" baseline="0" dirty="0" smtClean="0">
                <a:latin typeface="CMTI12"/>
              </a:rPr>
              <a:t>Dirty </a:t>
            </a:r>
            <a:r>
              <a:rPr lang="en-US" b="1" i="0" u="none" strike="noStrike" baseline="0" dirty="0" smtClean="0">
                <a:latin typeface="CMBX12~47"/>
              </a:rPr>
              <a:t>then return </a:t>
            </a:r>
            <a:r>
              <a:rPr lang="en-US" b="0" i="0" u="none" strike="noStrike" baseline="0" dirty="0" smtClean="0">
                <a:latin typeface="CMTI12"/>
              </a:rPr>
              <a:t>Suck</a:t>
            </a:r>
          </a:p>
          <a:p>
            <a:r>
              <a:rPr lang="en-US" b="0" i="0" u="none" strike="noStrike" baseline="0" dirty="0" smtClean="0">
                <a:latin typeface="CMBX12~47"/>
              </a:rPr>
              <a:t>	</a:t>
            </a:r>
            <a:r>
              <a:rPr lang="en-US" b="1" i="0" u="none" strike="noStrike" baseline="0" dirty="0" smtClean="0">
                <a:latin typeface="CMBX12~47"/>
              </a:rPr>
              <a:t>else if </a:t>
            </a:r>
            <a:r>
              <a:rPr lang="en-US" b="0" i="0" u="none" strike="noStrike" baseline="0" dirty="0" smtClean="0">
                <a:latin typeface="CMTI12"/>
              </a:rPr>
              <a:t>location </a:t>
            </a:r>
            <a:r>
              <a:rPr lang="en-US" b="0" i="0" u="none" strike="noStrike" baseline="0" dirty="0" smtClean="0">
                <a:latin typeface="CMSS17~4d"/>
              </a:rPr>
              <a:t>= </a:t>
            </a:r>
            <a:r>
              <a:rPr lang="en-US" b="0" i="0" u="none" strike="noStrike" baseline="0" dirty="0" smtClean="0">
                <a:latin typeface="CMTI12"/>
              </a:rPr>
              <a:t>A </a:t>
            </a:r>
            <a:r>
              <a:rPr lang="en-US" b="1" i="0" u="none" strike="noStrike" baseline="0" dirty="0" smtClean="0">
                <a:latin typeface="CMBX12~47"/>
              </a:rPr>
              <a:t>then return </a:t>
            </a:r>
            <a:r>
              <a:rPr lang="en-US" b="0" i="0" u="none" strike="noStrike" baseline="0" dirty="0" smtClean="0">
                <a:latin typeface="CMTI12"/>
              </a:rPr>
              <a:t>Right</a:t>
            </a:r>
          </a:p>
          <a:p>
            <a:r>
              <a:rPr lang="en-US" b="0" i="0" u="none" strike="noStrike" baseline="0" dirty="0" smtClean="0">
                <a:latin typeface="CMBX12~47"/>
              </a:rPr>
              <a:t>	</a:t>
            </a:r>
            <a:r>
              <a:rPr lang="en-US" b="1" i="0" u="none" strike="noStrike" baseline="0" dirty="0" smtClean="0">
                <a:latin typeface="CMBX12~47"/>
              </a:rPr>
              <a:t>else if </a:t>
            </a:r>
            <a:r>
              <a:rPr lang="en-US" b="0" i="0" u="none" strike="noStrike" baseline="0" dirty="0" smtClean="0">
                <a:latin typeface="CMTI12"/>
              </a:rPr>
              <a:t>location </a:t>
            </a:r>
            <a:r>
              <a:rPr lang="en-US" b="0" i="0" u="none" strike="noStrike" baseline="0" dirty="0" smtClean="0">
                <a:latin typeface="CMSS17~4d"/>
              </a:rPr>
              <a:t>= </a:t>
            </a:r>
            <a:r>
              <a:rPr lang="en-US" b="0" i="0" u="none" strike="noStrike" baseline="0" dirty="0" smtClean="0">
                <a:latin typeface="CMTI12"/>
              </a:rPr>
              <a:t>B </a:t>
            </a:r>
            <a:r>
              <a:rPr lang="en-US" b="1" i="0" u="none" strike="noStrike" baseline="0" dirty="0" smtClean="0">
                <a:latin typeface="CMBX12~47"/>
              </a:rPr>
              <a:t>then return </a:t>
            </a:r>
            <a:r>
              <a:rPr lang="en-US" b="0" i="0" u="none" strike="noStrike" baseline="0" dirty="0" smtClean="0">
                <a:latin typeface="CMTI12"/>
              </a:rPr>
              <a:t>Left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7323" y="5704488"/>
            <a:ext cx="6096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MSS17"/>
              </a:rPr>
              <a:t>What is the </a:t>
            </a:r>
            <a:r>
              <a:rPr lang="en-US" b="0" i="0" u="none" strike="noStrike" baseline="0" dirty="0" smtClean="0">
                <a:solidFill>
                  <a:srgbClr val="7F0000"/>
                </a:solidFill>
                <a:latin typeface="CMBX12"/>
              </a:rPr>
              <a:t>right 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MSS17"/>
              </a:rPr>
              <a:t>function?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MSS17"/>
              </a:rPr>
              <a:t>Can it be implemented in a small agent program?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0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Fixed performance measure evaluates the environment sequence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point per square cleaned up in time T?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point per clean square per time step, minus one per move?</a:t>
            </a:r>
          </a:p>
          <a:p>
            <a:pPr lvl="1"/>
            <a:r>
              <a:rPr lang="en-US" dirty="0" smtClean="0"/>
              <a:t>penalize </a:t>
            </a:r>
            <a:r>
              <a:rPr lang="en-US" dirty="0"/>
              <a:t>for &gt; k dirty squares?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rational agent </a:t>
            </a:r>
            <a:r>
              <a:rPr lang="en-US" dirty="0"/>
              <a:t>chooses whichever action maximizes the </a:t>
            </a:r>
            <a:r>
              <a:rPr lang="en-US" dirty="0">
                <a:solidFill>
                  <a:srgbClr val="FF0000"/>
                </a:solidFill>
              </a:rPr>
              <a:t>expected </a:t>
            </a:r>
            <a:r>
              <a:rPr lang="en-US" dirty="0"/>
              <a:t>value </a:t>
            </a:r>
            <a:r>
              <a:rPr lang="en-US" dirty="0" smtClean="0"/>
              <a:t>of the </a:t>
            </a:r>
            <a:r>
              <a:rPr lang="en-US" dirty="0"/>
              <a:t>performance measure </a:t>
            </a:r>
            <a:r>
              <a:rPr lang="en-US" dirty="0">
                <a:solidFill>
                  <a:srgbClr val="FF0000"/>
                </a:solidFill>
              </a:rPr>
              <a:t>given the percept sequence to </a:t>
            </a:r>
            <a:r>
              <a:rPr lang="en-US" dirty="0" smtClean="0">
                <a:solidFill>
                  <a:srgbClr val="FF0000"/>
                </a:solidFill>
              </a:rPr>
              <a:t>date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Rational </a:t>
            </a:r>
            <a:r>
              <a:rPr lang="en-US" dirty="0" smtClean="0"/>
              <a:t>!= </a:t>
            </a:r>
            <a:r>
              <a:rPr lang="en-US" dirty="0"/>
              <a:t>omniscient</a:t>
            </a:r>
          </a:p>
          <a:p>
            <a:pPr lvl="1"/>
            <a:r>
              <a:rPr lang="en-US" dirty="0" smtClean="0"/>
              <a:t>percepts </a:t>
            </a:r>
            <a:r>
              <a:rPr lang="en-US" dirty="0"/>
              <a:t>may not supply all relevant information</a:t>
            </a:r>
          </a:p>
          <a:p>
            <a:pPr marL="0" indent="0">
              <a:buNone/>
            </a:pPr>
            <a:r>
              <a:rPr lang="en-US" dirty="0"/>
              <a:t>Rational </a:t>
            </a:r>
            <a:r>
              <a:rPr lang="en-US" dirty="0" smtClean="0"/>
              <a:t>!= </a:t>
            </a:r>
            <a:r>
              <a:rPr lang="en-US" dirty="0"/>
              <a:t>clairvoyant</a:t>
            </a:r>
          </a:p>
          <a:p>
            <a:pPr lvl="1"/>
            <a:r>
              <a:rPr lang="en-US" dirty="0" smtClean="0"/>
              <a:t>action </a:t>
            </a:r>
            <a:r>
              <a:rPr lang="en-US" dirty="0"/>
              <a:t>outcomes may not be as expected</a:t>
            </a:r>
          </a:p>
          <a:p>
            <a:pPr marL="0" indent="0">
              <a:buNone/>
            </a:pPr>
            <a:r>
              <a:rPr lang="en-US" dirty="0"/>
              <a:t>Hence, rational </a:t>
            </a:r>
            <a:r>
              <a:rPr lang="en-US" dirty="0" smtClean="0"/>
              <a:t>!= </a:t>
            </a:r>
            <a:r>
              <a:rPr lang="en-US" dirty="0"/>
              <a:t>successful</a:t>
            </a:r>
          </a:p>
          <a:p>
            <a:pPr marL="0" indent="0">
              <a:buNone/>
            </a:pPr>
            <a:r>
              <a:rPr lang="en-US" dirty="0"/>
              <a:t>Rational </a:t>
            </a:r>
            <a:r>
              <a:rPr lang="en-US" dirty="0" smtClean="0"/>
              <a:t>=&gt; </a:t>
            </a:r>
            <a:r>
              <a:rPr lang="en-US" dirty="0"/>
              <a:t>exploration, learning, autonomy</a:t>
            </a:r>
          </a:p>
        </p:txBody>
      </p:sp>
    </p:spTree>
    <p:extLst>
      <p:ext uri="{BB962C8B-B14F-4D97-AF65-F5344CB8AC3E}">
        <p14:creationId xmlns:p14="http://schemas.microsoft.com/office/powerpoint/2010/main" val="311855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design a rational agent, we must specify the task environment</a:t>
            </a:r>
          </a:p>
          <a:p>
            <a:pPr marL="0" indent="0">
              <a:buNone/>
            </a:pPr>
            <a:r>
              <a:rPr lang="en-US" dirty="0"/>
              <a:t>Consider, e.g., the task of designing an automated taxi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Performance measure??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Environment??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Actuators??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Sensors??</a:t>
            </a:r>
          </a:p>
        </p:txBody>
      </p:sp>
    </p:spTree>
    <p:extLst>
      <p:ext uri="{BB962C8B-B14F-4D97-AF65-F5344CB8AC3E}">
        <p14:creationId xmlns:p14="http://schemas.microsoft.com/office/powerpoint/2010/main" val="85588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1468</Words>
  <Application>Microsoft Office PowerPoint</Application>
  <PresentationFormat>Widescreen</PresentationFormat>
  <Paragraphs>378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Arial</vt:lpstr>
      <vt:lpstr>Bookman Old Style</vt:lpstr>
      <vt:lpstr>Calibri</vt:lpstr>
      <vt:lpstr>Calibri Light</vt:lpstr>
      <vt:lpstr>CMBX12</vt:lpstr>
      <vt:lpstr>CMBX12~47</vt:lpstr>
      <vt:lpstr>CMCSC10~4a</vt:lpstr>
      <vt:lpstr>CMSS17</vt:lpstr>
      <vt:lpstr>CMSS17~4d</vt:lpstr>
      <vt:lpstr>CMTI12</vt:lpstr>
      <vt:lpstr>Wingdings</vt:lpstr>
      <vt:lpstr>Office Theme</vt:lpstr>
      <vt:lpstr>Intelligent Agents</vt:lpstr>
      <vt:lpstr>What is an (Intelligent) Agent?</vt:lpstr>
      <vt:lpstr>What is an (Intelligent) Agent?</vt:lpstr>
      <vt:lpstr>Agent</vt:lpstr>
      <vt:lpstr>Agents and environments</vt:lpstr>
      <vt:lpstr>Vacuum-cleaner world</vt:lpstr>
      <vt:lpstr>A vacuum-cleaner agent</vt:lpstr>
      <vt:lpstr>Rationality</vt:lpstr>
      <vt:lpstr>Agent </vt:lpstr>
      <vt:lpstr>Agent </vt:lpstr>
      <vt:lpstr>Some more examples</vt:lpstr>
      <vt:lpstr>A Windshield Wiper Agent </vt:lpstr>
      <vt:lpstr>A Windshield Wiper Agent </vt:lpstr>
      <vt:lpstr>Internet shopping agent</vt:lpstr>
      <vt:lpstr>Interacting Agents</vt:lpstr>
      <vt:lpstr>Interacting Agents</vt:lpstr>
      <vt:lpstr>Conflict Resolution by Action Selection Agents</vt:lpstr>
      <vt:lpstr>Behavior and performance of IAs</vt:lpstr>
      <vt:lpstr>Look up table</vt:lpstr>
      <vt:lpstr>Closed form</vt:lpstr>
      <vt:lpstr>How is an Agent different from other software?</vt:lpstr>
      <vt:lpstr>Environment types</vt:lpstr>
      <vt:lpstr>Environment types</vt:lpstr>
      <vt:lpstr>Environment types</vt:lpstr>
      <vt:lpstr>Environment types</vt:lpstr>
      <vt:lpstr>Environment types</vt:lpstr>
      <vt:lpstr>Environment types</vt:lpstr>
      <vt:lpstr>Environment types</vt:lpstr>
      <vt:lpstr>Environment types</vt:lpstr>
      <vt:lpstr>Structure of Intelligent Agents</vt:lpstr>
      <vt:lpstr>Using a look-up-table to encode f : P*  A</vt:lpstr>
      <vt:lpstr>Using a look-up-table to encode f : P*  A</vt:lpstr>
      <vt:lpstr>Agent types</vt:lpstr>
      <vt:lpstr>Simple reflex agents</vt:lpstr>
      <vt:lpstr>Simple reflex agents</vt:lpstr>
      <vt:lpstr>Reflex agents with state</vt:lpstr>
      <vt:lpstr>Reflex agents with state</vt:lpstr>
      <vt:lpstr>Goal-based agents</vt:lpstr>
      <vt:lpstr>Utility-based agents</vt:lpstr>
      <vt:lpstr>Learning agents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dc:creator>Admin</dc:creator>
  <cp:lastModifiedBy>Admin</cp:lastModifiedBy>
  <cp:revision>39</cp:revision>
  <dcterms:created xsi:type="dcterms:W3CDTF">2013-09-10T05:28:28Z</dcterms:created>
  <dcterms:modified xsi:type="dcterms:W3CDTF">2013-09-17T11:13:34Z</dcterms:modified>
</cp:coreProperties>
</file>