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2"/>
  </p:notesMasterIdLst>
  <p:handoutMasterIdLst>
    <p:handoutMasterId r:id="rId53"/>
  </p:handoutMasterIdLst>
  <p:sldIdLst>
    <p:sldId id="795" r:id="rId2"/>
    <p:sldId id="796" r:id="rId3"/>
    <p:sldId id="738" r:id="rId4"/>
    <p:sldId id="797" r:id="rId5"/>
    <p:sldId id="871" r:id="rId6"/>
    <p:sldId id="872" r:id="rId7"/>
    <p:sldId id="798" r:id="rId8"/>
    <p:sldId id="799" r:id="rId9"/>
    <p:sldId id="804" r:id="rId10"/>
    <p:sldId id="868" r:id="rId11"/>
    <p:sldId id="856" r:id="rId12"/>
    <p:sldId id="800" r:id="rId13"/>
    <p:sldId id="845" r:id="rId14"/>
    <p:sldId id="754" r:id="rId15"/>
    <p:sldId id="861" r:id="rId16"/>
    <p:sldId id="862" r:id="rId17"/>
    <p:sldId id="753" r:id="rId18"/>
    <p:sldId id="801" r:id="rId19"/>
    <p:sldId id="847" r:id="rId20"/>
    <p:sldId id="742" r:id="rId21"/>
    <p:sldId id="802" r:id="rId22"/>
    <p:sldId id="849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749" r:id="rId38"/>
    <p:sldId id="750" r:id="rId39"/>
    <p:sldId id="770" r:id="rId40"/>
    <p:sldId id="848" r:id="rId41"/>
    <p:sldId id="854" r:id="rId42"/>
    <p:sldId id="855" r:id="rId43"/>
    <p:sldId id="858" r:id="rId44"/>
    <p:sldId id="867" r:id="rId45"/>
    <p:sldId id="860" r:id="rId46"/>
    <p:sldId id="863" r:id="rId47"/>
    <p:sldId id="864" r:id="rId48"/>
    <p:sldId id="865" r:id="rId49"/>
    <p:sldId id="771" r:id="rId50"/>
    <p:sldId id="859" r:id="rId51"/>
  </p:sldIdLst>
  <p:sldSz cx="12192000" cy="6858000"/>
  <p:notesSz cx="7099300" cy="10234613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792" autoAdjust="0"/>
  </p:normalViewPr>
  <p:slideViewPr>
    <p:cSldViewPr>
      <p:cViewPr>
        <p:scale>
          <a:sx n="125" d="100"/>
          <a:sy n="125" d="100"/>
        </p:scale>
        <p:origin x="-3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AF19E-84D5-46F0-A260-D54E8B8C2C8D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steps through value iteration; snapshots of values shown on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388" y="762000"/>
            <a:ext cx="8634412" cy="57562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Convergence*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 smtClean="0">
                <a:latin typeface="Calibri"/>
                <a:cs typeface="Calibri"/>
              </a:rPr>
              <a:t>How do we know the </a:t>
            </a:r>
            <a:r>
              <a:rPr lang="en-US" sz="2000" dirty="0" err="1" smtClean="0">
                <a:latin typeface="Calibri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cs typeface="Calibri"/>
              </a:rPr>
              <a:t>k</a:t>
            </a:r>
            <a:r>
              <a:rPr lang="en-US" sz="2000" dirty="0" smtClean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 smtClean="0">
                <a:latin typeface="Calibri"/>
                <a:cs typeface="Calibri"/>
              </a:rPr>
              <a:t>M</a:t>
            </a:r>
            <a:r>
              <a:rPr lang="en-US" sz="2000" dirty="0" smtClean="0">
                <a:latin typeface="Calibri"/>
                <a:cs typeface="Calibri"/>
              </a:rPr>
              <a:t> holds the actual </a:t>
            </a:r>
            <a:r>
              <a:rPr lang="en-US" sz="2000" dirty="0" err="1" smtClean="0">
                <a:latin typeface="Calibri"/>
                <a:cs typeface="Calibri"/>
              </a:rPr>
              <a:t>untruncated</a:t>
            </a:r>
            <a:r>
              <a:rPr lang="en-US" sz="2000" dirty="0" smtClean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Sketch: For any state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can be viewed as depth k+1 </a:t>
            </a:r>
            <a:r>
              <a:rPr lang="en-US" sz="1800" dirty="0" err="1" smtClean="0">
                <a:latin typeface="Calibri"/>
                <a:cs typeface="Calibri"/>
              </a:rPr>
              <a:t>expectimax</a:t>
            </a:r>
            <a:r>
              <a:rPr lang="en-US" sz="1800" dirty="0" smtClean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has actual rewards while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 smtClean="0">
                <a:latin typeface="Calibri"/>
                <a:cs typeface="Calibri"/>
              </a:rPr>
              <a:t>MAX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It is at worst R</a:t>
            </a:r>
            <a:r>
              <a:rPr lang="en-US" sz="1800" baseline="-25000" dirty="0" smtClean="0">
                <a:latin typeface="Calibri"/>
                <a:cs typeface="Calibri"/>
              </a:rPr>
              <a:t>MIN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But everything is discounted by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are at most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max|R</a:t>
            </a:r>
            <a:r>
              <a:rPr lang="en-US" sz="1800" dirty="0" smtClean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as k increases, the values converge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7966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Methods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Evaluation</a:t>
            </a: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Fixed Policies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 smtClean="0">
                <a:latin typeface="Calibri"/>
                <a:cs typeface="Calibri"/>
              </a:rPr>
              <a:t>Expectimax</a:t>
            </a:r>
            <a:r>
              <a:rPr lang="en-US" sz="2400" dirty="0" smtClean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If we fixed some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 smtClean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the optimal 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what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 says to do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V</a:t>
            </a:r>
            <a:r>
              <a:rPr lang="en-US" sz="2000" baseline="300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 smtClean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58868" y="48006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How do we calculate the V’s for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Efficiency: O(S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Solve with </a:t>
            </a:r>
            <a:r>
              <a:rPr lang="en-US" sz="2000" dirty="0" err="1" smtClean="0">
                <a:latin typeface="Calibri"/>
                <a:cs typeface="Calibri"/>
              </a:rPr>
              <a:t>Matlab</a:t>
            </a:r>
            <a:r>
              <a:rPr lang="en-US" sz="2000" dirty="0" smtClean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Extraction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It’s not obvious!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We need to do a mini-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 (one step)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800" dirty="0" smtClean="0"/>
              <a:t>This is called </a:t>
            </a:r>
            <a:r>
              <a:rPr lang="en-US" sz="2800" dirty="0" smtClean="0">
                <a:solidFill>
                  <a:srgbClr val="C00000"/>
                </a:solidFill>
              </a:rPr>
              <a:t>policy extraction</a:t>
            </a:r>
            <a:r>
              <a:rPr lang="en-US" sz="2800" dirty="0" smtClean="0"/>
              <a:t>, since it gets the policy implied by the values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</a:t>
            </a:r>
            <a:r>
              <a:rPr lang="en-US" dirty="0" smtClean="0">
                <a:latin typeface="Calibri" pitchFamily="34" charset="0"/>
              </a:rPr>
              <a:t>agent’</a:t>
            </a:r>
            <a:r>
              <a:rPr lang="en-US" altLang="ja-JP" dirty="0" smtClean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actions do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not always go as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planned</a:t>
            </a:r>
            <a:endParaRPr lang="en-US" altLang="ja-JP" sz="2000" dirty="0">
              <a:solidFill>
                <a:schemeClr val="accent2"/>
              </a:solidFill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endParaRPr lang="en-US" dirty="0" smtClean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If </a:t>
            </a:r>
            <a:r>
              <a:rPr lang="en-US" dirty="0">
                <a:latin typeface="Calibri" pitchFamily="34" charset="0"/>
              </a:rPr>
              <a:t>there is a wall in the direction the agent would have been taken, the agent stays </a:t>
            </a:r>
            <a:r>
              <a:rPr lang="en-US" dirty="0" smtClean="0">
                <a:latin typeface="Calibri" pitchFamily="34" charset="0"/>
              </a:rPr>
              <a:t>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Small </a:t>
            </a:r>
            <a:r>
              <a:rPr lang="en-US" altLang="ja-JP" dirty="0" smtClean="0">
                <a:latin typeface="Calibri" pitchFamily="34" charset="0"/>
              </a:rPr>
              <a:t>“living” </a:t>
            </a:r>
            <a:r>
              <a:rPr lang="en-US" altLang="ja-JP" dirty="0">
                <a:latin typeface="Calibri" pitchFamily="34" charset="0"/>
              </a:rPr>
              <a:t>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</a:t>
            </a:r>
            <a:r>
              <a:rPr lang="en-US" dirty="0" smtClean="0">
                <a:latin typeface="Calibri" pitchFamily="34" charset="0"/>
              </a:rPr>
              <a:t>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(discounted) rewards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q-values:</a:t>
            </a:r>
          </a:p>
          <a:p>
            <a:endParaRPr lang="en-US" sz="28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Completely trivial to decide!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lesson: actions are easier to select from q-values than values!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37813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Problems with Value Iteration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A) per iteration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MDPs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Transitions P(</a:t>
            </a:r>
            <a:r>
              <a:rPr lang="en-US" sz="2400" dirty="0" err="1" smtClean="0"/>
              <a:t>s’|s,a</a:t>
            </a:r>
            <a:r>
              <a:rPr lang="en-US" sz="2400" dirty="0" smtClean="0"/>
              <a:t>) (or T(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Rewards R(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 (and discount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Start state s</a:t>
            </a:r>
            <a:r>
              <a:rPr lang="en-US" sz="2400" baseline="-25000" dirty="0" smtClean="0"/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Policy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Utility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convergence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 smtClean="0"/>
              <a:t>Repeat steps until policy converges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 smtClean="0"/>
          </a:p>
          <a:p>
            <a:r>
              <a:rPr lang="en-US" sz="2400" dirty="0" smtClean="0"/>
              <a:t>Evaluation: For fixed current policy </a:t>
            </a:r>
            <a:r>
              <a:rPr lang="en-US" sz="2400" dirty="0" smtClean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Iterate until values converge:</a:t>
            </a: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/>
              <a:t>Improvement: For fixed values, get a better policy using policy extraction</a:t>
            </a:r>
          </a:p>
          <a:p>
            <a:pPr lvl="1"/>
            <a:r>
              <a:rPr lang="en-US" sz="2000" dirty="0" smtClean="0"/>
              <a:t>One-step look-ahead:</a:t>
            </a:r>
          </a:p>
          <a:p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 smtClean="0"/>
              <a:t>Both value iteration and policy iteration compute the same thing (all optimal values)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value iteration:</a:t>
            </a:r>
          </a:p>
          <a:p>
            <a:pPr lvl="1"/>
            <a:r>
              <a:rPr lang="en-US" sz="2200" dirty="0" smtClean="0"/>
              <a:t>Every iteration updates both the values and (implicitly) the policy</a:t>
            </a:r>
          </a:p>
          <a:p>
            <a:pPr lvl="1"/>
            <a:r>
              <a:rPr lang="en-US" sz="2200" dirty="0" smtClean="0"/>
              <a:t>We don’t track the policy, but taking the max over actions implicitly </a:t>
            </a:r>
            <a:r>
              <a:rPr lang="en-US" sz="2200" dirty="0" err="1" smtClean="0"/>
              <a:t>recomputes</a:t>
            </a:r>
            <a:r>
              <a:rPr lang="en-US" sz="2200" dirty="0" smtClean="0"/>
              <a:t> it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policy iteration:</a:t>
            </a:r>
          </a:p>
          <a:p>
            <a:pPr lvl="1"/>
            <a:r>
              <a:rPr lang="en-US" sz="2200" dirty="0" smtClean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 smtClean="0"/>
              <a:t>After the policy is evaluated, a new policy is chosen (slow like a value iteration pass)</a:t>
            </a:r>
          </a:p>
          <a:p>
            <a:pPr lvl="1"/>
            <a:r>
              <a:rPr lang="en-US" sz="2200" dirty="0" smtClean="0"/>
              <a:t>The new policy will be better (or we’re done)</a:t>
            </a:r>
          </a:p>
          <a:p>
            <a:pPr lvl="4"/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Quantities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(s,a,s’) is a </a:t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i="1">
                <a:solidFill>
                  <a:srgbClr val="C00000"/>
                </a:solidFill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 is a </a:t>
            </a:r>
            <a:r>
              <a:rPr lang="en-US" sz="2000" i="1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values (L9D1)]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MDP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you want to….</a:t>
            </a:r>
          </a:p>
          <a:p>
            <a:pPr lvl="1"/>
            <a:r>
              <a:rPr lang="en-US" sz="2400" dirty="0" smtClean="0"/>
              <a:t>Compute optimal values: use value iteration or policy iteration</a:t>
            </a:r>
          </a:p>
          <a:p>
            <a:pPr lvl="1"/>
            <a:r>
              <a:rPr lang="en-US" sz="2400" dirty="0" smtClean="0"/>
              <a:t>Compute values for a particular policy: use policy evaluation</a:t>
            </a:r>
          </a:p>
          <a:p>
            <a:pPr lvl="1"/>
            <a:r>
              <a:rPr lang="en-US" sz="2400" dirty="0" smtClean="0"/>
              <a:t>Turn your values into a policy: use policy extraction (one-step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These all look the same!</a:t>
            </a:r>
          </a:p>
          <a:p>
            <a:pPr lvl="1"/>
            <a:r>
              <a:rPr lang="en-US" sz="2400" dirty="0" smtClean="0"/>
              <a:t>They basically are – they are all variations of Bellman updates</a:t>
            </a:r>
          </a:p>
          <a:p>
            <a:pPr lvl="1"/>
            <a:r>
              <a:rPr lang="en-US" sz="2400" dirty="0" smtClean="0"/>
              <a:t>They all use 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</a:t>
            </a:r>
            <a:r>
              <a:rPr lang="en-US" sz="2400" dirty="0" err="1" smtClean="0"/>
              <a:t>expectimax</a:t>
            </a:r>
            <a:r>
              <a:rPr lang="en-US" sz="2400" dirty="0" smtClean="0"/>
              <a:t> fragments</a:t>
            </a:r>
          </a:p>
          <a:p>
            <a:pPr lvl="1"/>
            <a:r>
              <a:rPr lang="en-US" sz="2400" dirty="0" smtClean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Bandits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Double-Bandit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 smtClean="0"/>
              <a:t>Actions: </a:t>
            </a:r>
            <a:r>
              <a:rPr lang="en-US" sz="2400" i="1" dirty="0" smtClean="0">
                <a:solidFill>
                  <a:srgbClr val="3333FF"/>
                </a:solidFill>
              </a:rPr>
              <a:t>Blue</a:t>
            </a:r>
            <a:r>
              <a:rPr lang="en-US" sz="2400" i="1" dirty="0" smtClean="0"/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 smtClean="0"/>
              <a:t>States: </a:t>
            </a:r>
            <a:r>
              <a:rPr lang="en-US" sz="2400" dirty="0" smtClean="0">
                <a:solidFill>
                  <a:srgbClr val="008000"/>
                </a:solidFill>
              </a:rPr>
              <a:t>Win</a:t>
            </a:r>
            <a:r>
              <a:rPr lang="en-US" sz="2400" dirty="0" smtClean="0">
                <a:solidFill>
                  <a:schemeClr val="tx1"/>
                </a:solidFill>
              </a:rPr>
              <a:t>, Lose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Offline Planning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do not actually play the game!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libri"/>
                <a:cs typeface="Calibri"/>
              </a:rPr>
              <a:t>Play Red</a:t>
            </a:r>
            <a:endParaRPr lang="en-US" sz="2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Play Blue</a:t>
            </a:r>
            <a:endParaRPr lang="en-US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Value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150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100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8000"/>
                  </a:solidFill>
                  <a:latin typeface="Calibri"/>
                  <a:cs typeface="Calibri"/>
                </a:rPr>
                <a:t>W</a:t>
              </a:r>
              <a:endParaRPr lang="en-US" sz="28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L</a:t>
              </a:r>
              <a:endParaRPr lang="en-US" sz="2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Rules changed!  Red’s win chance is different.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 smtClean="0"/>
              <a:t>That wasn’t planning, it was learning!</a:t>
            </a:r>
          </a:p>
          <a:p>
            <a:pPr lvl="1"/>
            <a:r>
              <a:rPr lang="en-US" sz="2400" dirty="0" smtClean="0"/>
              <a:t>Specifically, reinforcement learning</a:t>
            </a:r>
          </a:p>
          <a:p>
            <a:pPr lvl="1"/>
            <a:r>
              <a:rPr lang="en-US" sz="2400" dirty="0" smtClean="0"/>
              <a:t>There was an MDP, but you couldn’t solve it with just computation</a:t>
            </a:r>
          </a:p>
          <a:p>
            <a:pPr lvl="1"/>
            <a:r>
              <a:rPr lang="en-US" sz="2400" dirty="0" smtClean="0"/>
              <a:t>You needed to actually act to figure it out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ideas in reinforcement learning that came up</a:t>
            </a:r>
          </a:p>
          <a:p>
            <a:pPr lvl="1"/>
            <a:r>
              <a:rPr lang="en-US" sz="2400" dirty="0" smtClean="0"/>
              <a:t>Exploration: you have to try unknown actions to get information</a:t>
            </a:r>
          </a:p>
          <a:p>
            <a:pPr lvl="1"/>
            <a:r>
              <a:rPr lang="en-US" sz="2400" dirty="0" smtClean="0"/>
              <a:t>Exploitation: eventually, you have to use what you know</a:t>
            </a:r>
          </a:p>
          <a:p>
            <a:pPr lvl="1"/>
            <a:r>
              <a:rPr lang="en-US" sz="2400" dirty="0" smtClean="0"/>
              <a:t>Regret: even if you learn intelligently, you make mistakes</a:t>
            </a:r>
          </a:p>
          <a:p>
            <a:pPr lvl="1"/>
            <a:r>
              <a:rPr lang="en-US" sz="2400" dirty="0" smtClean="0"/>
              <a:t>Sampling: because of chance, you have to try things repeatedly</a:t>
            </a:r>
          </a:p>
          <a:p>
            <a:pPr lvl="1"/>
            <a:r>
              <a:rPr lang="en-US" sz="2400" dirty="0" smtClean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0" y="13716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Reinforcement Learning!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 value iteration, we update every state in each iteration</a:t>
            </a:r>
          </a:p>
          <a:p>
            <a:pPr>
              <a:defRPr/>
            </a:pPr>
            <a:endParaRPr lang="en-US" sz="2400" dirty="0" smtClean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 smtClean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 Values V*</a:t>
            </a:r>
            <a:endParaRPr lang="en-US" dirty="0"/>
          </a:p>
        </p:txBody>
      </p:sp>
      <p:pic>
        <p:nvPicPr>
          <p:cNvPr id="3" name="Picture 2" descr="Screen Shot 2014-08-11 at 12.1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083733"/>
            <a:ext cx="62865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82" y="1295401"/>
            <a:ext cx="8572499" cy="57149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: Q*</a:t>
            </a:r>
            <a:endParaRPr lang="en-US" dirty="0"/>
          </a:p>
        </p:txBody>
      </p:sp>
      <p:pic>
        <p:nvPicPr>
          <p:cNvPr id="3" name="Picture 2" descr="Screen Shot 2014-08-11 at 12.1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4" y="1143000"/>
            <a:ext cx="6245153" cy="5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Bellman Equations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to be optimal: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1: Take correct first action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2: Keep being optimal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400" dirty="0" smtClean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2971800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3561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147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2000" dirty="0" err="1" smtClean="0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58678</TotalTime>
  <Words>2047</Words>
  <Application>Microsoft Office PowerPoint</Application>
  <PresentationFormat>Custom</PresentationFormat>
  <Paragraphs>471</Paragraphs>
  <Slides>50</Slides>
  <Notes>23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dan-berkeley-nlp-v1</vt:lpstr>
      <vt:lpstr>CS 188: Artificial Intelligence </vt:lpstr>
      <vt:lpstr>Example: Grid World</vt:lpstr>
      <vt:lpstr>Recap: MDPs</vt:lpstr>
      <vt:lpstr>Optimal Quantities</vt:lpstr>
      <vt:lpstr>Gridworld Values V*</vt:lpstr>
      <vt:lpstr>Gridworld: Q*</vt:lpstr>
      <vt:lpstr>The Bellman Equations</vt:lpstr>
      <vt:lpstr>The Bellman Equations</vt:lpstr>
      <vt:lpstr>Value Iteration</vt:lpstr>
      <vt:lpstr>Convergence*</vt:lpstr>
      <vt:lpstr>Policy Methods</vt:lpstr>
      <vt:lpstr>Policy Evaluation</vt:lpstr>
      <vt:lpstr>Fixed Policies</vt:lpstr>
      <vt:lpstr>Utilities for a Fixed Policy</vt:lpstr>
      <vt:lpstr>Example: Policy Evaluation</vt:lpstr>
      <vt:lpstr>Example: Policy Evaluation</vt:lpstr>
      <vt:lpstr>Policy Evaluation</vt:lpstr>
      <vt:lpstr>Policy Extraction</vt:lpstr>
      <vt:lpstr>Computing Actions from Values</vt:lpstr>
      <vt:lpstr>Computing Actions from Q-Values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Policy Iteration</vt:lpstr>
      <vt:lpstr>Comparison</vt:lpstr>
      <vt:lpstr>Summary: MDP Algorithms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  <vt:lpstr>Interlude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Windows User</cp:lastModifiedBy>
  <cp:revision>2654</cp:revision>
  <cp:lastPrinted>2014-02-18T19:00:09Z</cp:lastPrinted>
  <dcterms:created xsi:type="dcterms:W3CDTF">2004-08-27T04:16:05Z</dcterms:created>
  <dcterms:modified xsi:type="dcterms:W3CDTF">2018-09-20T04:35:15Z</dcterms:modified>
</cp:coreProperties>
</file>