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30"/>
  </p:notesMasterIdLst>
  <p:handoutMasterIdLst>
    <p:handoutMasterId r:id="rId31"/>
  </p:handoutMasterIdLst>
  <p:sldIdLst>
    <p:sldId id="302" r:id="rId2"/>
    <p:sldId id="309" r:id="rId3"/>
    <p:sldId id="663" r:id="rId4"/>
    <p:sldId id="267" r:id="rId5"/>
    <p:sldId id="313" r:id="rId6"/>
    <p:sldId id="268" r:id="rId7"/>
    <p:sldId id="269" r:id="rId8"/>
    <p:sldId id="270" r:id="rId9"/>
    <p:sldId id="669" r:id="rId10"/>
    <p:sldId id="670" r:id="rId11"/>
    <p:sldId id="287" r:id="rId12"/>
    <p:sldId id="292" r:id="rId13"/>
    <p:sldId id="271" r:id="rId14"/>
    <p:sldId id="272" r:id="rId15"/>
    <p:sldId id="666" r:id="rId16"/>
    <p:sldId id="667" r:id="rId17"/>
    <p:sldId id="331" r:id="rId18"/>
    <p:sldId id="334" r:id="rId19"/>
    <p:sldId id="668" r:id="rId20"/>
    <p:sldId id="332" r:id="rId21"/>
    <p:sldId id="315" r:id="rId22"/>
    <p:sldId id="337" r:id="rId23"/>
    <p:sldId id="338" r:id="rId24"/>
    <p:sldId id="664" r:id="rId25"/>
    <p:sldId id="324" r:id="rId26"/>
    <p:sldId id="336" r:id="rId27"/>
    <p:sldId id="333" r:id="rId28"/>
    <p:sldId id="665" r:id="rId29"/>
  </p:sldIdLst>
  <p:sldSz cx="12192000" cy="6858000"/>
  <p:notesSz cx="7302500" cy="9588500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3333FF"/>
    <a:srgbClr val="CC00CC"/>
    <a:srgbClr val="FFFF00"/>
    <a:srgbClr val="FF3300"/>
    <a:srgbClr val="FFCC00"/>
    <a:srgbClr val="FF9999"/>
    <a:srgbClr val="9900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20" autoAdjust="0"/>
  </p:normalViewPr>
  <p:slideViewPr>
    <p:cSldViewPr>
      <p:cViewPr varScale="1">
        <p:scale>
          <a:sx n="90" d="100"/>
          <a:sy n="90" d="100"/>
        </p:scale>
        <p:origin x="232" y="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5438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algn="r"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5438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927218C1-594E-A94E-95F4-26DFF0AD86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39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5438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algn="r"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5438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CD7DE18D-B477-5540-A418-45080CBABE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84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21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86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0E11D-7034-644F-ACDF-0961FF4298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B7AE3-A7DC-6F48-B5B2-E849EC185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B3582B-6514-F64F-B98B-15EDDDED2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8E58B9-5DCE-C749-A388-A65B9B24CF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A45FB-0697-A64A-9D51-5116823B5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DD655-17A6-EB4F-8BC4-1ED74EF1A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2B5484-33E2-FE4D-B1E3-75D9311FF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AEBA02-6DF4-4F48-8623-473B1E1CF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F0988-FE3D-BD44-95D6-6939512C4D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C8A888-4110-E642-8E4A-93BA40A9C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B8A1A2-B5DF-3D40-8B8B-515E22E761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5A20CE7E-3045-584A-B330-59BDFC9F30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300" dirty="0"/>
              <a:t>Bayes’ Nets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133600"/>
            <a:ext cx="4800599" cy="3498476"/>
          </a:xfrm>
          <a:prstGeom prst="rect">
            <a:avLst/>
          </a:prstGeom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6003922"/>
            <a:ext cx="12192000" cy="76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Instructors: Sergey Levine --- University of California, Berkeley</a:t>
            </a:r>
          </a:p>
          <a:p>
            <a:pPr algn="ctr">
              <a:spcBef>
                <a:spcPct val="50000"/>
              </a:spcBef>
            </a:pPr>
            <a:r>
              <a:rPr lang="en-US" sz="1400" dirty="0">
                <a:latin typeface="Calibri"/>
                <a:cs typeface="Calibri"/>
              </a:rPr>
              <a:t>[These slides were created by Dan Klein and Pieter Abbeel for CS188 Intro to AI at UC Berkeley.  All CS188 materials are available at http://</a:t>
            </a:r>
            <a:r>
              <a:rPr lang="en-US" sz="1400" dirty="0" err="1">
                <a:latin typeface="Calibri"/>
                <a:cs typeface="Calibri"/>
              </a:rPr>
              <a:t>ai.berkeley.edu</a:t>
            </a:r>
            <a:r>
              <a:rPr lang="en-US" sz="1400" dirty="0">
                <a:latin typeface="Calibri"/>
                <a:cs typeface="Calibri"/>
              </a:rPr>
              <a:t>.]</a:t>
            </a:r>
          </a:p>
        </p:txBody>
      </p:sp>
    </p:spTree>
    <p:extLst>
      <p:ext uri="{BB962C8B-B14F-4D97-AF65-F5344CB8AC3E}">
        <p14:creationId xmlns:p14="http://schemas.microsoft.com/office/powerpoint/2010/main" val="881656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Ghostbusters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176" lvl="1" indent="0" eaLnBrk="1" hangingPunct="1">
              <a:buNone/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1200" dirty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4953000" y="1569011"/>
            <a:ext cx="117699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Ghost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3048000" y="3380677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R1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17" name="AutoShape 6">
            <a:extLst>
              <a:ext uri="{FF2B5EF4-FFF2-40B4-BE49-F238E27FC236}">
                <a16:creationId xmlns:a16="http://schemas.microsoft.com/office/drawing/2014/main" id="{8916225B-0C87-4841-8573-165DC9EA6764}"/>
              </a:ext>
            </a:extLst>
          </p:cNvPr>
          <p:cNvCxnSpPr>
            <a:cxnSpLocks noChangeShapeType="1"/>
            <a:stCxn id="19461" idx="3"/>
            <a:endCxn id="8" idx="7"/>
          </p:cNvCxnSpPr>
          <p:nvPr/>
        </p:nvCxnSpPr>
        <p:spPr bwMode="auto">
          <a:xfrm flipH="1">
            <a:off x="3698408" y="2219419"/>
            <a:ext cx="1426958" cy="1272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C49732-6CF5-A245-B398-A88D590494C5}"/>
              </a:ext>
            </a:extLst>
          </p:cNvPr>
          <p:cNvGrpSpPr/>
          <p:nvPr/>
        </p:nvGrpSpPr>
        <p:grpSpPr>
          <a:xfrm>
            <a:off x="9334500" y="1373188"/>
            <a:ext cx="2432050" cy="2432050"/>
            <a:chOff x="8384474" y="1468056"/>
            <a:chExt cx="2432050" cy="2432050"/>
          </a:xfrm>
        </p:grpSpPr>
        <p:pic>
          <p:nvPicPr>
            <p:cNvPr id="12" name="Picture 10">
              <a:extLst>
                <a:ext uri="{FF2B5EF4-FFF2-40B4-BE49-F238E27FC236}">
                  <a16:creationId xmlns:a16="http://schemas.microsoft.com/office/drawing/2014/main" id="{1647BC63-BBCD-6E4C-8C42-3E9FDDF5F4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4474" y="1468056"/>
              <a:ext cx="2432050" cy="243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5B0E22B-9712-5A46-A4D0-75B157E73E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7642" y="3108960"/>
              <a:ext cx="658368" cy="658368"/>
            </a:xfrm>
            <a:prstGeom prst="rect">
              <a:avLst/>
            </a:prstGeom>
            <a:noFill/>
            <a:ln w="107950">
              <a:solidFill>
                <a:srgbClr val="FFFF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47EABFB-2A11-AA46-8B29-E666B730A8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45832" y="1597294"/>
              <a:ext cx="658368" cy="658368"/>
            </a:xfrm>
            <a:prstGeom prst="rect">
              <a:avLst/>
            </a:prstGeom>
            <a:noFill/>
            <a:ln w="107950">
              <a:solidFill>
                <a:srgbClr val="FFFF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8630E40-26F3-8142-82CF-CCA0107D5AE1}"/>
                </a:ext>
              </a:extLst>
            </p:cNvPr>
            <p:cNvSpPr/>
            <p:nvPr/>
          </p:nvSpPr>
          <p:spPr>
            <a:xfrm>
              <a:off x="9378950" y="1720850"/>
              <a:ext cx="460375" cy="406400"/>
            </a:xfrm>
            <a:prstGeom prst="rect">
              <a:avLst/>
            </a:prstGeom>
            <a:solidFill>
              <a:srgbClr val="47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0.07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6BA5A64-3CC4-AA47-9A78-F5BCA816104E}"/>
                </a:ext>
              </a:extLst>
            </p:cNvPr>
            <p:cNvSpPr/>
            <p:nvPr/>
          </p:nvSpPr>
          <p:spPr>
            <a:xfrm>
              <a:off x="10144125" y="1710737"/>
              <a:ext cx="460375" cy="406400"/>
            </a:xfrm>
            <a:prstGeom prst="rect">
              <a:avLst/>
            </a:prstGeom>
            <a:solidFill>
              <a:srgbClr val="47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&lt;.01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533AE3F-43BE-DA46-BB2E-25D008C9829F}"/>
                </a:ext>
              </a:extLst>
            </p:cNvPr>
            <p:cNvSpPr/>
            <p:nvPr/>
          </p:nvSpPr>
          <p:spPr>
            <a:xfrm>
              <a:off x="8616638" y="1702506"/>
              <a:ext cx="460375" cy="406400"/>
            </a:xfrm>
            <a:prstGeom prst="rect">
              <a:avLst/>
            </a:prstGeom>
            <a:solidFill>
              <a:srgbClr val="47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A18CED0-C1C5-3C4A-A842-CDC67A9DF532}"/>
                </a:ext>
              </a:extLst>
            </p:cNvPr>
            <p:cNvSpPr/>
            <p:nvPr/>
          </p:nvSpPr>
          <p:spPr>
            <a:xfrm>
              <a:off x="10144125" y="2468284"/>
              <a:ext cx="460375" cy="406400"/>
            </a:xfrm>
            <a:prstGeom prst="rect">
              <a:avLst/>
            </a:prstGeom>
            <a:solidFill>
              <a:srgbClr val="47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0.07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A86B74A-D7E3-3A43-AB53-952E8D113CD5}"/>
                </a:ext>
              </a:extLst>
            </p:cNvPr>
            <p:cNvSpPr/>
            <p:nvPr/>
          </p:nvSpPr>
          <p:spPr>
            <a:xfrm>
              <a:off x="9390763" y="2482406"/>
              <a:ext cx="460375" cy="406400"/>
            </a:xfrm>
            <a:prstGeom prst="rect">
              <a:avLst/>
            </a:prstGeom>
            <a:solidFill>
              <a:srgbClr val="47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5960E65-ABC9-E643-A7C0-3200ECC97255}"/>
                </a:ext>
              </a:extLst>
            </p:cNvPr>
            <p:cNvSpPr/>
            <p:nvPr/>
          </p:nvSpPr>
          <p:spPr>
            <a:xfrm>
              <a:off x="10123526" y="3234944"/>
              <a:ext cx="460375" cy="406400"/>
            </a:xfrm>
            <a:prstGeom prst="rect">
              <a:avLst/>
            </a:prstGeom>
            <a:solidFill>
              <a:srgbClr val="47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0.24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91907AF-02AC-324E-BBD5-8508ACA9193E}"/>
                </a:ext>
              </a:extLst>
            </p:cNvPr>
            <p:cNvSpPr/>
            <p:nvPr/>
          </p:nvSpPr>
          <p:spPr>
            <a:xfrm>
              <a:off x="9378950" y="3253295"/>
              <a:ext cx="460375" cy="406400"/>
            </a:xfrm>
            <a:prstGeom prst="rect">
              <a:avLst/>
            </a:prstGeom>
            <a:solidFill>
              <a:srgbClr val="47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0.07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6ABD97-3D75-744C-8B96-BDFE841312DB}"/>
                </a:ext>
              </a:extLst>
            </p:cNvPr>
            <p:cNvSpPr/>
            <p:nvPr/>
          </p:nvSpPr>
          <p:spPr>
            <a:xfrm>
              <a:off x="8616638" y="2482850"/>
              <a:ext cx="460375" cy="406400"/>
            </a:xfrm>
            <a:prstGeom prst="rect">
              <a:avLst/>
            </a:prstGeom>
            <a:solidFill>
              <a:srgbClr val="47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0.07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C9337C3-6696-2743-A374-94A6842501AE}"/>
                </a:ext>
              </a:extLst>
            </p:cNvPr>
            <p:cNvSpPr/>
            <p:nvPr/>
          </p:nvSpPr>
          <p:spPr>
            <a:xfrm>
              <a:off x="8616638" y="3253295"/>
              <a:ext cx="460375" cy="406400"/>
            </a:xfrm>
            <a:prstGeom prst="rect">
              <a:avLst/>
            </a:prstGeom>
            <a:solidFill>
              <a:srgbClr val="47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&lt;.01</a:t>
              </a:r>
            </a:p>
          </p:txBody>
        </p:sp>
      </p:grpSp>
      <p:sp>
        <p:nvSpPr>
          <p:cNvPr id="29" name="Oval 4">
            <a:extLst>
              <a:ext uri="{FF2B5EF4-FFF2-40B4-BE49-F238E27FC236}">
                <a16:creationId xmlns:a16="http://schemas.microsoft.com/office/drawing/2014/main" id="{B0283336-94D2-D440-AAF6-C3B77B1FC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0495" y="3361627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R2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30" name="AutoShape 6">
            <a:extLst>
              <a:ext uri="{FF2B5EF4-FFF2-40B4-BE49-F238E27FC236}">
                <a16:creationId xmlns:a16="http://schemas.microsoft.com/office/drawing/2014/main" id="{26981BC0-020D-CD4C-B8A0-61EA1322BBCD}"/>
              </a:ext>
            </a:extLst>
          </p:cNvPr>
          <p:cNvCxnSpPr>
            <a:cxnSpLocks noChangeShapeType="1"/>
            <a:stCxn id="19461" idx="4"/>
            <a:endCxn id="29" idx="0"/>
          </p:cNvCxnSpPr>
          <p:nvPr/>
        </p:nvCxnSpPr>
        <p:spPr bwMode="auto">
          <a:xfrm>
            <a:off x="5541495" y="2331011"/>
            <a:ext cx="0" cy="103061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1" name="Oval 4">
            <a:extLst>
              <a:ext uri="{FF2B5EF4-FFF2-40B4-BE49-F238E27FC236}">
                <a16:creationId xmlns:a16="http://schemas.microsoft.com/office/drawing/2014/main" id="{0F3302BA-259D-524C-9076-460F0B411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295" y="3361627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R3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32" name="AutoShape 6">
            <a:extLst>
              <a:ext uri="{FF2B5EF4-FFF2-40B4-BE49-F238E27FC236}">
                <a16:creationId xmlns:a16="http://schemas.microsoft.com/office/drawing/2014/main" id="{008CE866-3DA8-334A-BEC1-6A54B862890E}"/>
              </a:ext>
            </a:extLst>
          </p:cNvPr>
          <p:cNvCxnSpPr>
            <a:cxnSpLocks noChangeShapeType="1"/>
            <a:stCxn id="19461" idx="5"/>
            <a:endCxn id="31" idx="1"/>
          </p:cNvCxnSpPr>
          <p:nvPr/>
        </p:nvCxnSpPr>
        <p:spPr bwMode="auto">
          <a:xfrm>
            <a:off x="5957624" y="2219419"/>
            <a:ext cx="1524263" cy="1253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99188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 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Net: Insurance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7497763" cy="495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312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 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Net: Car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1447800"/>
            <a:ext cx="8509000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62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0636"/>
            <a:ext cx="11379200" cy="47291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T: Traffic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R: It rains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L: Low pressure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D: Roof drips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B: Ballgame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C: Cavity</a:t>
            </a:r>
          </a:p>
          <a:p>
            <a:pPr lvl="2">
              <a:lnSpc>
                <a:spcPct val="90000"/>
              </a:lnSpc>
            </a:pPr>
            <a:endParaRPr lang="en-US" sz="16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47800"/>
            <a:ext cx="7086600" cy="4724400"/>
          </a:xfrm>
          <a:prstGeom prst="rect">
            <a:avLst/>
          </a:prstGeom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Can we build 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Can we build it?</a:t>
            </a:r>
          </a:p>
        </p:txBody>
      </p:sp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5400"/>
            <a:ext cx="11379200" cy="4729164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/>
                <a:cs typeface="Calibri"/>
              </a:rPr>
              <a:t>Variables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B: Burglary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A: Alarm goes off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M: Mary calls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J: John calls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E: Earthquake!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295400"/>
            <a:ext cx="6759927" cy="44957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 Net Syntax and Semantics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667000"/>
            <a:ext cx="12382500" cy="82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5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 Net Syntax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5943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set of nodes, one per variable </a:t>
            </a:r>
            <a:r>
              <a:rPr lang="en-US" sz="2400" i="1" dirty="0">
                <a:solidFill>
                  <a:srgbClr val="990099"/>
                </a:solidFill>
                <a:latin typeface="Calibri"/>
                <a:cs typeface="Calibri"/>
              </a:rPr>
              <a:t>X</a:t>
            </a:r>
            <a:r>
              <a:rPr lang="en-US" sz="2800" i="1" baseline="-25000" dirty="0">
                <a:solidFill>
                  <a:srgbClr val="990099"/>
                </a:solidFill>
                <a:latin typeface="Calibri"/>
                <a:cs typeface="Calibri"/>
              </a:rPr>
              <a:t>i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directed, acyclic graph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conditional distribution for each node given its </a:t>
            </a:r>
            <a:r>
              <a:rPr lang="en-US" sz="2400" b="1" i="1" dirty="0">
                <a:solidFill>
                  <a:srgbClr val="FF0000"/>
                </a:solidFill>
                <a:latin typeface="Calibri"/>
                <a:cs typeface="Calibri"/>
              </a:rPr>
              <a:t>parent variables</a:t>
            </a:r>
            <a:r>
              <a:rPr lang="en-US" sz="2400" dirty="0">
                <a:latin typeface="Calibri"/>
                <a:cs typeface="Calibri"/>
              </a:rPr>
              <a:t> in the graph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b="1" i="1" dirty="0">
                <a:solidFill>
                  <a:srgbClr val="FF0000"/>
                </a:solidFill>
                <a:latin typeface="Calibri"/>
                <a:cs typeface="Calibri"/>
              </a:rPr>
              <a:t>CPT</a:t>
            </a:r>
            <a:r>
              <a:rPr lang="en-US" sz="2000" dirty="0">
                <a:latin typeface="Calibri"/>
                <a:cs typeface="Calibri"/>
              </a:rPr>
              <a:t>: conditional probability table: each row is a distribution for child given a configuration of its parents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Description of a noisy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causal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process</a:t>
            </a:r>
          </a:p>
          <a:p>
            <a:pPr lvl="4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914400" y="5867400"/>
            <a:ext cx="107442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i="1" dirty="0">
                <a:solidFill>
                  <a:srgbClr val="CC0000"/>
                </a:solidFill>
                <a:latin typeface="Calibri"/>
                <a:cs typeface="Calibri"/>
              </a:rPr>
              <a:t>A Bayes net = Topology (graph) + Local Conditional Probabilities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6172200" y="2819400"/>
          <a:ext cx="2895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5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660066"/>
                          </a:solidFill>
                        </a:rPr>
                        <a:t>Ghost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660066"/>
                          </a:solidFill>
                        </a:rPr>
                        <a:t>P(Color</a:t>
                      </a:r>
                      <a:r>
                        <a:rPr lang="en-US" sz="1400" baseline="-25000" dirty="0">
                          <a:solidFill>
                            <a:srgbClr val="660066"/>
                          </a:solidFill>
                        </a:rPr>
                        <a:t>1,1</a:t>
                      </a:r>
                      <a:r>
                        <a:rPr lang="en-US" sz="1200" dirty="0">
                          <a:solidFill>
                            <a:srgbClr val="660066"/>
                          </a:solidFill>
                        </a:rPr>
                        <a:t> | Ghost)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66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660066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660066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660066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660066"/>
                          </a:solidFill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660066"/>
                          </a:solidFill>
                        </a:rPr>
                        <a:t>(1,1)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660066"/>
                          </a:solidFill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660066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660066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660066"/>
                          </a:solidFill>
                        </a:rPr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660066"/>
                          </a:solidFill>
                        </a:rPr>
                        <a:t>(1,2)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660066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660066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660066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660066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660066"/>
                          </a:solidFill>
                        </a:rPr>
                        <a:t>(1,3)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660066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660066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660066"/>
                          </a:solidFill>
                        </a:rPr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660066"/>
                          </a:solidFill>
                        </a:rPr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660066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66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66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66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66006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8153400" y="3962400"/>
            <a:ext cx="4428066" cy="1337728"/>
            <a:chOff x="7064022" y="5334000"/>
            <a:chExt cx="4428066" cy="1337728"/>
          </a:xfrm>
        </p:grpSpPr>
        <p:grpSp>
          <p:nvGrpSpPr>
            <p:cNvPr id="18" name="Group 17"/>
            <p:cNvGrpSpPr/>
            <p:nvPr/>
          </p:nvGrpSpPr>
          <p:grpSpPr>
            <a:xfrm>
              <a:off x="8534400" y="5334000"/>
              <a:ext cx="990600" cy="457200"/>
              <a:chOff x="8534400" y="5334000"/>
              <a:chExt cx="990600" cy="457200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8534400" y="5334000"/>
                <a:ext cx="9906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8610600" y="5365424"/>
                <a:ext cx="8005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Ghost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7064022" y="6206062"/>
              <a:ext cx="990600" cy="457200"/>
              <a:chOff x="8534400" y="5334000"/>
              <a:chExt cx="990600" cy="4572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8534400" y="5334000"/>
                <a:ext cx="9906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554156" y="5351313"/>
                <a:ext cx="950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Color</a:t>
                </a:r>
                <a:r>
                  <a:rPr lang="en-US" baseline="-25000" dirty="0"/>
                  <a:t>1,1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8260645" y="6203240"/>
              <a:ext cx="990600" cy="457200"/>
              <a:chOff x="8534400" y="5334000"/>
              <a:chExt cx="990600" cy="45720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8534400" y="5334000"/>
                <a:ext cx="9906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8554156" y="5351313"/>
                <a:ext cx="950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Color</a:t>
                </a:r>
                <a:r>
                  <a:rPr lang="en-US" baseline="-25000" dirty="0"/>
                  <a:t>1,2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501488" y="6214528"/>
              <a:ext cx="990600" cy="457200"/>
              <a:chOff x="8534400" y="5334000"/>
              <a:chExt cx="990600" cy="45720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8534400" y="5334000"/>
                <a:ext cx="9906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554156" y="5351313"/>
                <a:ext cx="950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Color</a:t>
                </a:r>
                <a:r>
                  <a:rPr lang="en-US" baseline="-25000" dirty="0"/>
                  <a:t>3,3</a:t>
                </a:r>
              </a:p>
            </p:txBody>
          </p:sp>
        </p:grpSp>
        <p:cxnSp>
          <p:nvCxnSpPr>
            <p:cNvPr id="22" name="Straight Arrow Connector 21"/>
            <p:cNvCxnSpPr>
              <a:stCxn id="37" idx="3"/>
              <a:endCxn id="35" idx="7"/>
            </p:cNvCxnSpPr>
            <p:nvPr/>
          </p:nvCxnSpPr>
          <p:spPr>
            <a:xfrm flipH="1">
              <a:off x="7909552" y="5724245"/>
              <a:ext cx="769918" cy="5487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34" idx="0"/>
            </p:cNvCxnSpPr>
            <p:nvPr/>
          </p:nvCxnSpPr>
          <p:spPr>
            <a:xfrm flipH="1">
              <a:off x="8755501" y="5791200"/>
              <a:ext cx="83699" cy="42935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37" idx="4"/>
            </p:cNvCxnSpPr>
            <p:nvPr/>
          </p:nvCxnSpPr>
          <p:spPr>
            <a:xfrm>
              <a:off x="9029700" y="5791200"/>
              <a:ext cx="213078" cy="40357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9242778" y="5757333"/>
              <a:ext cx="536222" cy="43744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37" idx="5"/>
            </p:cNvCxnSpPr>
            <p:nvPr/>
          </p:nvCxnSpPr>
          <p:spPr>
            <a:xfrm>
              <a:off x="9379930" y="5724245"/>
              <a:ext cx="1288070" cy="5410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9601200" y="6400800"/>
              <a:ext cx="375356" cy="76200"/>
              <a:chOff x="10555111" y="5562600"/>
              <a:chExt cx="375356" cy="7620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0555111" y="5568245"/>
                <a:ext cx="70556" cy="705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0707511" y="5562600"/>
                <a:ext cx="70556" cy="705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0859911" y="5562600"/>
                <a:ext cx="70556" cy="705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9601200" y="2895600"/>
          <a:ext cx="2590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1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640">
                <a:tc gridSpan="4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660066"/>
                          </a:solidFill>
                        </a:rPr>
                        <a:t>P(Ghost)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660066"/>
                          </a:solidFill>
                        </a:rPr>
                        <a:t>(1,1)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660066"/>
                          </a:solidFill>
                        </a:rPr>
                        <a:t>(1,2)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660066"/>
                          </a:solidFill>
                        </a:rPr>
                        <a:t>(1,3)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660066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660066"/>
                          </a:solidFill>
                        </a:rPr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660066"/>
                          </a:solidFill>
                        </a:rPr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660066"/>
                          </a:solidFill>
                        </a:rPr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660066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94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199" y="1143001"/>
            <a:ext cx="2666998" cy="1773729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sp>
        <p:nvSpPr>
          <p:cNvPr id="5" name="Oval 4"/>
          <p:cNvSpPr/>
          <p:nvPr/>
        </p:nvSpPr>
        <p:spPr>
          <a:xfrm>
            <a:off x="2514600" y="1524000"/>
            <a:ext cx="15240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B</a:t>
            </a:r>
            <a:r>
              <a:rPr lang="en-US" dirty="0">
                <a:latin typeface="Calibri"/>
                <a:cs typeface="Calibri"/>
              </a:rPr>
              <a:t>urglary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4343400" y="1554162"/>
            <a:ext cx="19050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E</a:t>
            </a:r>
            <a:r>
              <a:rPr lang="en-US" dirty="0">
                <a:latin typeface="Calibri"/>
                <a:cs typeface="Calibri"/>
              </a:rPr>
              <a:t>arthquake</a:t>
            </a:r>
          </a:p>
        </p:txBody>
      </p:sp>
      <p:sp>
        <p:nvSpPr>
          <p:cNvPr id="7" name="Oval 6"/>
          <p:cNvSpPr/>
          <p:nvPr/>
        </p:nvSpPr>
        <p:spPr>
          <a:xfrm>
            <a:off x="3810000" y="3048000"/>
            <a:ext cx="1143000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A</a:t>
            </a:r>
            <a:r>
              <a:rPr lang="en-US" dirty="0">
                <a:latin typeface="Calibri"/>
                <a:cs typeface="Calibri"/>
              </a:rPr>
              <a:t>larm</a:t>
            </a:r>
          </a:p>
        </p:txBody>
      </p:sp>
      <p:sp>
        <p:nvSpPr>
          <p:cNvPr id="8" name="Oval 7"/>
          <p:cNvSpPr/>
          <p:nvPr/>
        </p:nvSpPr>
        <p:spPr>
          <a:xfrm>
            <a:off x="2438400" y="4648200"/>
            <a:ext cx="1066800" cy="8985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J</a:t>
            </a:r>
            <a:r>
              <a:rPr lang="en-US" dirty="0">
                <a:latin typeface="Calibri"/>
                <a:cs typeface="Calibri"/>
              </a:rPr>
              <a:t>ohn calls</a:t>
            </a:r>
          </a:p>
        </p:txBody>
      </p:sp>
      <p:sp>
        <p:nvSpPr>
          <p:cNvPr id="9" name="Oval 8"/>
          <p:cNvSpPr/>
          <p:nvPr/>
        </p:nvSpPr>
        <p:spPr>
          <a:xfrm>
            <a:off x="5181600" y="4648200"/>
            <a:ext cx="10668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M</a:t>
            </a:r>
            <a:r>
              <a:rPr lang="en-US" dirty="0">
                <a:latin typeface="Calibri"/>
                <a:cs typeface="Calibri"/>
              </a:rPr>
              <a:t>ary calls</a:t>
            </a:r>
          </a:p>
        </p:txBody>
      </p:sp>
      <p:cxnSp>
        <p:nvCxnSpPr>
          <p:cNvPr id="11" name="Straight Arrow Connector 10"/>
          <p:cNvCxnSpPr>
            <a:stCxn id="5" idx="4"/>
            <a:endCxn id="7" idx="1"/>
          </p:cNvCxnSpPr>
          <p:nvPr/>
        </p:nvCxnSpPr>
        <p:spPr>
          <a:xfrm>
            <a:off x="3276600" y="2286000"/>
            <a:ext cx="700788" cy="907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7" idx="7"/>
          </p:cNvCxnSpPr>
          <p:nvPr/>
        </p:nvCxnSpPr>
        <p:spPr>
          <a:xfrm flipH="1">
            <a:off x="4785612" y="2392362"/>
            <a:ext cx="510288" cy="8007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flipH="1">
            <a:off x="2971800" y="3893530"/>
            <a:ext cx="1005588" cy="754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9" idx="0"/>
          </p:cNvCxnSpPr>
          <p:nvPr/>
        </p:nvCxnSpPr>
        <p:spPr>
          <a:xfrm>
            <a:off x="4785612" y="3893530"/>
            <a:ext cx="929388" cy="754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914400" y="1295400"/>
          <a:ext cx="1219200" cy="101123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07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0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false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0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6324600" y="2438400"/>
          <a:ext cx="2286000" cy="220958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 gridSpan="2"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false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true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false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false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false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false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81000" y="5029200"/>
          <a:ext cx="1828800" cy="161578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04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false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87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false</a:t>
                      </a:r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6400800" y="1219200"/>
          <a:ext cx="1219200" cy="101123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07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0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false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0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6400800" y="5029200"/>
          <a:ext cx="1828800" cy="163109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false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false</a:t>
                      </a:r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839200" y="4114800"/>
            <a:ext cx="3200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free parameters in each CPT:</a:t>
            </a:r>
          </a:p>
          <a:p>
            <a:endParaRPr lang="en-US" dirty="0"/>
          </a:p>
          <a:p>
            <a:r>
              <a:rPr lang="en-US" dirty="0"/>
              <a:t>Parent domain sizes </a:t>
            </a:r>
            <a:r>
              <a:rPr lang="en-US" dirty="0">
                <a:solidFill>
                  <a:srgbClr val="CC00CC"/>
                </a:solidFill>
              </a:rPr>
              <a:t>d</a:t>
            </a:r>
            <a:r>
              <a:rPr lang="en-US" sz="2000" baseline="-25000" dirty="0">
                <a:solidFill>
                  <a:srgbClr val="CC00CC"/>
                </a:solidFill>
              </a:rPr>
              <a:t>1</a:t>
            </a:r>
            <a:r>
              <a:rPr lang="en-US" dirty="0">
                <a:solidFill>
                  <a:srgbClr val="CC00CC"/>
                </a:solidFill>
              </a:rPr>
              <a:t>,…,</a:t>
            </a:r>
            <a:r>
              <a:rPr lang="en-US" dirty="0" err="1">
                <a:solidFill>
                  <a:srgbClr val="CC00CC"/>
                </a:solidFill>
              </a:rPr>
              <a:t>d</a:t>
            </a:r>
            <a:r>
              <a:rPr lang="en-US" sz="2000" baseline="-25000" dirty="0" err="1">
                <a:solidFill>
                  <a:srgbClr val="CC00CC"/>
                </a:solidFill>
              </a:rPr>
              <a:t>k</a:t>
            </a:r>
            <a:endParaRPr lang="en-US" sz="2000" baseline="-25000" dirty="0">
              <a:solidFill>
                <a:srgbClr val="CC00CC"/>
              </a:solidFill>
            </a:endParaRPr>
          </a:p>
          <a:p>
            <a:endParaRPr lang="en-US" dirty="0"/>
          </a:p>
          <a:p>
            <a:r>
              <a:rPr lang="en-US" dirty="0"/>
              <a:t>Child domain size </a:t>
            </a:r>
            <a:r>
              <a:rPr lang="en-US" dirty="0">
                <a:solidFill>
                  <a:srgbClr val="CC00CC"/>
                </a:solidFill>
              </a:rPr>
              <a:t>d </a:t>
            </a:r>
          </a:p>
          <a:p>
            <a:r>
              <a:rPr lang="en-US" dirty="0">
                <a:solidFill>
                  <a:srgbClr val="000000"/>
                </a:solidFill>
              </a:rPr>
              <a:t>Each table row must sum to 1</a:t>
            </a:r>
          </a:p>
          <a:p>
            <a:endParaRPr lang="en-US" dirty="0"/>
          </a:p>
          <a:p>
            <a:r>
              <a:rPr lang="en-US" sz="2400" dirty="0">
                <a:solidFill>
                  <a:srgbClr val="CC00CC"/>
                </a:solidFill>
              </a:rPr>
              <a:t>(d-1) </a:t>
            </a:r>
            <a:r>
              <a:rPr lang="en-US" sz="2400" dirty="0" err="1">
                <a:solidFill>
                  <a:srgbClr val="CC00CC"/>
                </a:solidFill>
              </a:rPr>
              <a:t>Π</a:t>
            </a:r>
            <a:r>
              <a:rPr lang="en-US" sz="2800" baseline="-25000" dirty="0" err="1">
                <a:solidFill>
                  <a:srgbClr val="CC00CC"/>
                </a:solidFill>
              </a:rPr>
              <a:t>i</a:t>
            </a:r>
            <a:r>
              <a:rPr lang="en-US" sz="2400" dirty="0">
                <a:solidFill>
                  <a:srgbClr val="CC00CC"/>
                </a:solidFill>
              </a:rPr>
              <a:t> d</a:t>
            </a:r>
            <a:r>
              <a:rPr lang="en-US" sz="2800" baseline="-25000" dirty="0">
                <a:solidFill>
                  <a:srgbClr val="CC00CC"/>
                </a:solidFill>
              </a:rPr>
              <a:t>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09800" y="114300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67400" y="114300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91200" y="335280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86000" y="594360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67400" y="594360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1644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9" grpId="0"/>
      <p:bldP spid="30" grpId="0"/>
      <p:bldP spid="31" grpId="0"/>
      <p:bldP spid="32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formula for sparse BNs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</a:t>
            </a:r>
          </a:p>
          <a:p>
            <a:pPr lvl="1"/>
            <a:r>
              <a:rPr lang="en-US" i="1" dirty="0">
                <a:solidFill>
                  <a:srgbClr val="CC00CC"/>
                </a:solidFill>
              </a:rPr>
              <a:t>n</a:t>
            </a:r>
            <a:r>
              <a:rPr lang="en-US" dirty="0"/>
              <a:t> variables</a:t>
            </a:r>
          </a:p>
          <a:p>
            <a:pPr lvl="1"/>
            <a:r>
              <a:rPr lang="en-US" dirty="0"/>
              <a:t>Maximum domain size is </a:t>
            </a:r>
            <a:r>
              <a:rPr lang="en-US" i="1" dirty="0">
                <a:solidFill>
                  <a:srgbClr val="CC00CC"/>
                </a:solidFill>
              </a:rPr>
              <a:t>d</a:t>
            </a:r>
          </a:p>
          <a:p>
            <a:pPr lvl="1"/>
            <a:r>
              <a:rPr lang="en-US" dirty="0"/>
              <a:t>Maximum number of parents is </a:t>
            </a:r>
            <a:r>
              <a:rPr lang="en-US" i="1" dirty="0">
                <a:solidFill>
                  <a:srgbClr val="CC00CC"/>
                </a:solidFill>
              </a:rPr>
              <a:t>k</a:t>
            </a:r>
          </a:p>
          <a:p>
            <a:r>
              <a:rPr lang="en-US" dirty="0"/>
              <a:t>Full joint distribution has size </a:t>
            </a:r>
            <a:r>
              <a:rPr lang="en-US" i="1" dirty="0">
                <a:solidFill>
                  <a:srgbClr val="CC00CC"/>
                </a:solidFill>
              </a:rPr>
              <a:t>O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d</a:t>
            </a:r>
            <a:r>
              <a:rPr lang="en-US" i="1" baseline="30000" dirty="0" err="1">
                <a:solidFill>
                  <a:srgbClr val="CC00CC"/>
                </a:solidFill>
              </a:rPr>
              <a:t>n</a:t>
            </a:r>
            <a:r>
              <a:rPr lang="en-US" dirty="0">
                <a:solidFill>
                  <a:srgbClr val="CC00CC"/>
                </a:solidFill>
              </a:rPr>
              <a:t>)</a:t>
            </a:r>
          </a:p>
          <a:p>
            <a:r>
              <a:rPr lang="en-US" dirty="0"/>
              <a:t>Bayes net has size </a:t>
            </a:r>
            <a:r>
              <a:rPr lang="en-US" i="1" dirty="0">
                <a:solidFill>
                  <a:srgbClr val="CC00CC"/>
                </a:solidFill>
              </a:rPr>
              <a:t>O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n </a:t>
            </a:r>
            <a:r>
              <a:rPr lang="en-US" sz="4400" i="1" baseline="18000" dirty="0">
                <a:solidFill>
                  <a:srgbClr val="CC00CC"/>
                </a:solidFill>
              </a:rPr>
              <a:t>.</a:t>
            </a:r>
            <a:r>
              <a:rPr lang="en-US" i="1" dirty="0" err="1">
                <a:solidFill>
                  <a:srgbClr val="CC00CC"/>
                </a:solidFill>
              </a:rPr>
              <a:t>d</a:t>
            </a:r>
            <a:r>
              <a:rPr lang="en-US" i="1" baseline="30000" dirty="0" err="1">
                <a:solidFill>
                  <a:srgbClr val="CC00CC"/>
                </a:solidFill>
              </a:rPr>
              <a:t>k</a:t>
            </a:r>
            <a:r>
              <a:rPr lang="en-US" dirty="0">
                <a:solidFill>
                  <a:srgbClr val="CC00CC"/>
                </a:solidFill>
              </a:rPr>
              <a:t>)</a:t>
            </a:r>
          </a:p>
          <a:p>
            <a:pPr lvl="1"/>
            <a:r>
              <a:rPr lang="en-US" dirty="0"/>
              <a:t>Linear scaling with </a:t>
            </a:r>
            <a:r>
              <a:rPr lang="en-US" i="1" dirty="0">
                <a:solidFill>
                  <a:srgbClr val="CC00CC"/>
                </a:solidFill>
              </a:rPr>
              <a:t>n</a:t>
            </a:r>
            <a:r>
              <a:rPr lang="en-US" dirty="0"/>
              <a:t> as long as causal structure is local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58B9-5DCE-C749-A388-A65B9B24CF0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2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-33295"/>
            <a:ext cx="65532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 net global semantics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24000"/>
            <a:ext cx="8229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Bayes nets encode joint distributions as product of conditional distributions on each variable:</a:t>
            </a:r>
          </a:p>
          <a:p>
            <a:pPr marL="1371531" lvl="3" indent="0">
              <a:lnSpc>
                <a:spcPct val="80000"/>
              </a:lnSpc>
              <a:buNone/>
            </a:pPr>
            <a:r>
              <a:rPr lang="en-US" sz="32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32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32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3600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sz="3200" i="1" dirty="0">
                <a:solidFill>
                  <a:srgbClr val="CC00CC"/>
                </a:solidFill>
                <a:sym typeface="Symbol"/>
              </a:rPr>
              <a:t>,..,X</a:t>
            </a:r>
            <a:r>
              <a:rPr lang="en-US" sz="3600" i="1" baseline="-25000" dirty="0">
                <a:solidFill>
                  <a:srgbClr val="CC00CC"/>
                </a:solidFill>
                <a:sym typeface="Symbol"/>
              </a:rPr>
              <a:t>n</a:t>
            </a:r>
            <a:r>
              <a:rPr lang="en-US" sz="3200" dirty="0">
                <a:solidFill>
                  <a:srgbClr val="CC00CC"/>
                </a:solidFill>
                <a:sym typeface="Symbol"/>
              </a:rPr>
              <a:t>)  =  </a:t>
            </a:r>
            <a:r>
              <a:rPr lang="en-US" sz="3200" dirty="0">
                <a:solidFill>
                  <a:srgbClr val="990099"/>
                </a:solidFill>
                <a:sym typeface="Symbol"/>
              </a:rPr>
              <a:t></a:t>
            </a:r>
            <a:r>
              <a:rPr lang="en-US" sz="3600" i="1" baseline="-25000" dirty="0" err="1">
                <a:solidFill>
                  <a:srgbClr val="CC00CC"/>
                </a:solidFill>
                <a:sym typeface="Symbol"/>
              </a:rPr>
              <a:t>i</a:t>
            </a:r>
            <a:r>
              <a:rPr lang="en-US" sz="36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32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32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32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sym typeface="Symbol"/>
              </a:rPr>
              <a:t>i</a:t>
            </a:r>
            <a:r>
              <a:rPr lang="en-US" sz="32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3200" dirty="0">
                <a:solidFill>
                  <a:srgbClr val="CC00CC"/>
                </a:solidFill>
                <a:sym typeface="Symbol"/>
              </a:rPr>
              <a:t>| </a:t>
            </a:r>
            <a:r>
              <a:rPr lang="en-US" sz="3200" i="1" dirty="0">
                <a:solidFill>
                  <a:srgbClr val="CC00CC"/>
                </a:solidFill>
                <a:sym typeface="Symbol"/>
              </a:rPr>
              <a:t>Parents</a:t>
            </a:r>
            <a:r>
              <a:rPr lang="en-US" sz="32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32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sym typeface="Symbol"/>
              </a:rPr>
              <a:t>i</a:t>
            </a:r>
            <a:r>
              <a:rPr lang="en-US" sz="3200" dirty="0">
                <a:solidFill>
                  <a:srgbClr val="CC00CC"/>
                </a:solidFill>
                <a:sym typeface="Symbol"/>
              </a:rPr>
              <a:t>))</a:t>
            </a:r>
            <a:endParaRPr lang="en-US" sz="3200" dirty="0"/>
          </a:p>
          <a:p>
            <a:pPr marL="457176" lvl="1" indent="0" eaLnBrk="1" hangingPunct="1">
              <a:lnSpc>
                <a:spcPct val="80000"/>
              </a:lnSpc>
              <a:buNone/>
            </a:pPr>
            <a:endParaRPr lang="en-US" sz="2000" dirty="0">
              <a:latin typeface="Calibri"/>
              <a:cs typeface="Calibri"/>
            </a:endParaRPr>
          </a:p>
          <a:p>
            <a:pPr marL="457176" lvl="1" indent="0" eaLnBrk="1" hangingPunct="1">
              <a:lnSpc>
                <a:spcPct val="80000"/>
              </a:lnSpc>
              <a:buNone/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6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1478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4800" y="1371600"/>
                <a:ext cx="10210800" cy="4876800"/>
              </a:xfrm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sz="2400" dirty="0">
                    <a:latin typeface="Calibri"/>
                    <a:cs typeface="Calibri"/>
                  </a:rPr>
                  <a:t>A probability model specifies a probability for every possible world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latin typeface="Calibri"/>
                    <a:cs typeface="Calibri"/>
                  </a:rPr>
                  <a:t>Typically, possible worlds are defined by assignments to a set of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cs typeface="Calibri"/>
                      </a:rPr>
                      <m:t>,…,</m:t>
                    </m:r>
                  </m:oMath>
                </a14:m>
                <a:r>
                  <a:rPr lang="en-US" sz="2000" dirty="0">
                    <a:solidFill>
                      <a:srgbClr val="CC00CC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latin typeface="Calibri"/>
                  <a:cs typeface="Calibri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latin typeface="Calibri"/>
                    <a:cs typeface="Calibri"/>
                  </a:rPr>
                  <a:t>In that case, the probability model is a joint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𝑃</m:t>
                        </m:r>
                        <m:r>
                          <a:rPr lang="en-US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cs typeface="Calibri"/>
                      </a:rPr>
                      <m:t>,…,</m:t>
                    </m:r>
                  </m:oMath>
                </a14:m>
                <a:r>
                  <a:rPr lang="en-US" sz="2000" dirty="0">
                    <a:solidFill>
                      <a:srgbClr val="CC00CC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endParaRPr lang="en-US" sz="2000" dirty="0">
                  <a:latin typeface="Calibri"/>
                  <a:cs typeface="Calibri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latin typeface="Calibri"/>
                    <a:cs typeface="Calibri"/>
                  </a:rPr>
                  <a:t>Written as a table, this would be exponential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e>
                      <m:sup/>
                    </m:sSup>
                  </m:oMath>
                </a14:m>
                <a:r>
                  <a:rPr lang="en-US" sz="2000" dirty="0">
                    <a:latin typeface="Calibri"/>
                    <a:cs typeface="Calibri"/>
                  </a:rPr>
                  <a:t>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latin typeface="Calibri"/>
                    <a:cs typeface="Calibri"/>
                  </a:rPr>
                  <a:t>Independence: joint distribution = product of marginal distributions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  <m:r>
                              <a:rPr lang="en-US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𝑦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𝑃</m:t>
                        </m:r>
                        <m:r>
                          <a:rPr lang="en-US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)</m:t>
                        </m:r>
                      </m:e>
                      <m:sub/>
                    </m:sSub>
                  </m:oMath>
                </a14:m>
                <a:r>
                  <a:rPr lang="en-US" sz="2000" dirty="0">
                    <a:latin typeface="Calibri"/>
                    <a:cs typeface="Calibri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cs typeface="Calibri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0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cs typeface="Calibri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</m:e>
                    </m:d>
                    <m:r>
                      <a:rPr lang="en-US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0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cs typeface="Calibri"/>
                      </a:rPr>
                      <m:t>𝑦</m:t>
                    </m:r>
                    <m:r>
                      <a:rPr lang="en-US" sz="20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CC00CC"/>
                  </a:solidFill>
                  <a:latin typeface="Calibri"/>
                  <a:cs typeface="Calibri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latin typeface="Calibri"/>
                    <a:cs typeface="Calibri"/>
                  </a:rPr>
                  <a:t>E.g.,  probability model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e>
                      <m:sup/>
                    </m:sSup>
                  </m:oMath>
                </a14:m>
                <a:r>
                  <a:rPr lang="en-US" sz="2000" dirty="0">
                    <a:latin typeface="Calibri"/>
                    <a:cs typeface="Calibri"/>
                  </a:rPr>
                  <a:t>coins represented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e>
                      <m:sup/>
                    </m:sSup>
                  </m:oMath>
                </a14:m>
                <a:r>
                  <a:rPr lang="en-US" sz="2000" dirty="0">
                    <a:latin typeface="Calibri"/>
                    <a:cs typeface="Calibri"/>
                  </a:rPr>
                  <a:t> numbers instead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C00CC"/>
                    </a:solidFill>
                    <a:latin typeface="Calibri"/>
                    <a:cs typeface="Calibri"/>
                  </a:rPr>
                  <a:t> </a:t>
                </a:r>
                <a:endParaRPr lang="en-US" sz="2000" dirty="0">
                  <a:latin typeface="Calibri"/>
                  <a:cs typeface="Calibri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sz="2400" dirty="0">
                    <a:latin typeface="Calibri"/>
                    <a:cs typeface="Calibri"/>
                  </a:rPr>
                  <a:t>Independence is rare in practice: within a domain, most variables correlated</a:t>
                </a:r>
              </a:p>
              <a:p>
                <a:pPr>
                  <a:lnSpc>
                    <a:spcPct val="80000"/>
                  </a:lnSpc>
                </a:pPr>
                <a:endParaRPr lang="en-US" sz="800" dirty="0">
                  <a:latin typeface="Calibri"/>
                  <a:cs typeface="Calibri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sz="2400" dirty="0">
                    <a:latin typeface="Calibri"/>
                    <a:cs typeface="Calibri"/>
                  </a:rPr>
                  <a:t>Conditional independence is much more common: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olidFill>
                      <a:srgbClr val="CC00CC"/>
                    </a:solidFill>
                    <a:latin typeface="Calibri"/>
                    <a:cs typeface="Calibri"/>
                  </a:rPr>
                  <a:t>Toothache</a:t>
                </a:r>
                <a:r>
                  <a:rPr lang="en-US" sz="2000" dirty="0">
                    <a:latin typeface="Calibri"/>
                    <a:cs typeface="Calibri"/>
                  </a:rPr>
                  <a:t> and </a:t>
                </a:r>
                <a:r>
                  <a:rPr lang="en-US" sz="2000" dirty="0">
                    <a:solidFill>
                      <a:srgbClr val="CC00CC"/>
                    </a:solidFill>
                    <a:latin typeface="Calibri"/>
                    <a:cs typeface="Calibri"/>
                  </a:rPr>
                  <a:t>Catch</a:t>
                </a:r>
                <a:r>
                  <a:rPr lang="en-US" sz="2000" dirty="0">
                    <a:latin typeface="Calibri"/>
                    <a:cs typeface="Calibri"/>
                  </a:rPr>
                  <a:t> are conditionally independent given </a:t>
                </a:r>
                <a:r>
                  <a:rPr lang="en-US" sz="2000" dirty="0">
                    <a:solidFill>
                      <a:srgbClr val="CC00CC"/>
                    </a:solidFill>
                    <a:latin typeface="Calibri"/>
                    <a:cs typeface="Calibri"/>
                  </a:rPr>
                  <a:t>Cavity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olidFill>
                      <a:srgbClr val="CC00CC"/>
                    </a:solidFill>
                    <a:latin typeface="Calibri"/>
                    <a:cs typeface="Calibri"/>
                  </a:rPr>
                  <a:t>Traffic</a:t>
                </a:r>
                <a:r>
                  <a:rPr lang="en-US" sz="2000" dirty="0">
                    <a:latin typeface="Calibri"/>
                    <a:cs typeface="Calibri"/>
                  </a:rPr>
                  <a:t> and </a:t>
                </a:r>
                <a:r>
                  <a:rPr lang="en-US" sz="2000" dirty="0">
                    <a:solidFill>
                      <a:srgbClr val="CC00CC"/>
                    </a:solidFill>
                    <a:latin typeface="Calibri"/>
                    <a:cs typeface="Calibri"/>
                  </a:rPr>
                  <a:t>Umbrella</a:t>
                </a:r>
                <a:r>
                  <a:rPr lang="en-US" sz="2000" dirty="0">
                    <a:latin typeface="Calibri"/>
                    <a:cs typeface="Calibri"/>
                  </a:rPr>
                  <a:t> are conditionally independent given </a:t>
                </a:r>
                <a:r>
                  <a:rPr lang="en-US" sz="2000" dirty="0">
                    <a:solidFill>
                      <a:srgbClr val="CC00CC"/>
                    </a:solidFill>
                    <a:latin typeface="Calibri"/>
                    <a:cs typeface="Calibri"/>
                  </a:rPr>
                  <a:t>Rain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olidFill>
                      <a:srgbClr val="CC00CC"/>
                    </a:solidFill>
                    <a:latin typeface="Calibri"/>
                    <a:cs typeface="Calibri"/>
                  </a:rPr>
                  <a:t>Alarm</a:t>
                </a:r>
                <a:r>
                  <a:rPr lang="en-US" sz="2000" dirty="0">
                    <a:latin typeface="Calibri"/>
                    <a:cs typeface="Calibri"/>
                  </a:rPr>
                  <a:t> and </a:t>
                </a:r>
                <a:r>
                  <a:rPr lang="en-US" sz="2000" dirty="0">
                    <a:solidFill>
                      <a:srgbClr val="CC00CC"/>
                    </a:solidFill>
                    <a:latin typeface="Calibri"/>
                    <a:cs typeface="Calibri"/>
                  </a:rPr>
                  <a:t>Fire</a:t>
                </a:r>
                <a:r>
                  <a:rPr lang="en-US" sz="2000" dirty="0">
                    <a:latin typeface="Calibri"/>
                    <a:cs typeface="Calibri"/>
                  </a:rPr>
                  <a:t> are conditionally independent given </a:t>
                </a:r>
                <a:r>
                  <a:rPr lang="en-US" sz="2000" dirty="0">
                    <a:solidFill>
                      <a:srgbClr val="CC00CC"/>
                    </a:solidFill>
                    <a:latin typeface="Calibri"/>
                    <a:cs typeface="Calibri"/>
                  </a:rPr>
                  <a:t>Smoke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olidFill>
                      <a:srgbClr val="CC00CC"/>
                    </a:solidFill>
                    <a:latin typeface="Calibri"/>
                    <a:cs typeface="Calibri"/>
                  </a:rPr>
                  <a:t>Reading1</a:t>
                </a:r>
                <a:r>
                  <a:rPr lang="en-US" sz="2000" dirty="0">
                    <a:latin typeface="Calibri"/>
                    <a:cs typeface="Calibri"/>
                  </a:rPr>
                  <a:t> and </a:t>
                </a:r>
                <a:r>
                  <a:rPr lang="en-US" sz="2000" dirty="0">
                    <a:solidFill>
                      <a:srgbClr val="CC00CC"/>
                    </a:solidFill>
                    <a:latin typeface="Calibri"/>
                    <a:cs typeface="Calibri"/>
                  </a:rPr>
                  <a:t>Reading2</a:t>
                </a:r>
                <a:r>
                  <a:rPr lang="en-US" sz="2000" dirty="0">
                    <a:latin typeface="Calibri"/>
                    <a:cs typeface="Calibri"/>
                  </a:rPr>
                  <a:t> are conditionally independent given </a:t>
                </a:r>
                <a:r>
                  <a:rPr lang="en-US" sz="2000" dirty="0">
                    <a:solidFill>
                      <a:srgbClr val="CC00CC"/>
                    </a:solidFill>
                    <a:latin typeface="Calibri"/>
                    <a:cs typeface="Calibri"/>
                  </a:rPr>
                  <a:t>Ghost</a:t>
                </a:r>
                <a:r>
                  <a:rPr lang="en-US" sz="2000" dirty="0">
                    <a:latin typeface="Calibri"/>
                    <a:cs typeface="Calibri"/>
                  </a:rPr>
                  <a:t> location</a:t>
                </a:r>
              </a:p>
            </p:txBody>
          </p:sp>
        </mc:Choice>
        <mc:Fallback>
          <p:sp>
            <p:nvSpPr>
              <p:cNvPr id="10147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10210800" cy="4876800"/>
              </a:xfrm>
              <a:blipFill>
                <a:blip r:embed="rId2"/>
                <a:stretch>
                  <a:fillRect l="-871" t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Reminders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9A9C44-489D-A946-8F4B-00413E74EEE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512" y="2286000"/>
            <a:ext cx="1308673" cy="1250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822216-8E60-4647-BB65-CDCCD08B151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967" y="3657600"/>
            <a:ext cx="1473218" cy="8809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27448E-1FB5-D348-99F9-B63E36354D1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348" y="4495800"/>
            <a:ext cx="1904999" cy="987713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65002CB-28BB-A948-AEF2-D61499A99AC2}"/>
              </a:ext>
            </a:extLst>
          </p:cNvPr>
          <p:cNvGrpSpPr/>
          <p:nvPr/>
        </p:nvGrpSpPr>
        <p:grpSpPr>
          <a:xfrm>
            <a:off x="9136122" y="5898983"/>
            <a:ext cx="880988" cy="880988"/>
            <a:chOff x="8384476" y="1468056"/>
            <a:chExt cx="2432050" cy="2432050"/>
          </a:xfrm>
        </p:grpSpPr>
        <p:pic>
          <p:nvPicPr>
            <p:cNvPr id="23" name="Picture 10">
              <a:extLst>
                <a:ext uri="{FF2B5EF4-FFF2-40B4-BE49-F238E27FC236}">
                  <a16:creationId xmlns:a16="http://schemas.microsoft.com/office/drawing/2014/main" id="{5534FEC8-9597-C943-A201-5D8FC7DF40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4476" y="1468056"/>
              <a:ext cx="2432050" cy="243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AED264F-BAB5-0547-A3B2-603B5D39EA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7642" y="3108960"/>
              <a:ext cx="658368" cy="658368"/>
            </a:xfrm>
            <a:prstGeom prst="rect">
              <a:avLst/>
            </a:prstGeom>
            <a:noFill/>
            <a:ln w="107950">
              <a:solidFill>
                <a:srgbClr val="FFFF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BECE089-B33F-E04F-8F35-A922EE6566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45832" y="1597294"/>
              <a:ext cx="658368" cy="658368"/>
            </a:xfrm>
            <a:prstGeom prst="rect">
              <a:avLst/>
            </a:prstGeom>
            <a:noFill/>
            <a:ln w="107950">
              <a:solidFill>
                <a:srgbClr val="FFFF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E9925B-A120-C24F-BEE8-269D61BD90FB}"/>
                </a:ext>
              </a:extLst>
            </p:cNvPr>
            <p:cNvSpPr/>
            <p:nvPr/>
          </p:nvSpPr>
          <p:spPr>
            <a:xfrm>
              <a:off x="9378950" y="1720850"/>
              <a:ext cx="460375" cy="406400"/>
            </a:xfrm>
            <a:prstGeom prst="rect">
              <a:avLst/>
            </a:prstGeom>
            <a:solidFill>
              <a:srgbClr val="47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?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900778-D568-8C42-923B-634664C0CCB3}"/>
                </a:ext>
              </a:extLst>
            </p:cNvPr>
            <p:cNvSpPr/>
            <p:nvPr/>
          </p:nvSpPr>
          <p:spPr>
            <a:xfrm>
              <a:off x="10144125" y="1710737"/>
              <a:ext cx="460375" cy="406400"/>
            </a:xfrm>
            <a:prstGeom prst="rect">
              <a:avLst/>
            </a:prstGeom>
            <a:solidFill>
              <a:srgbClr val="47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?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6275FA9-F6B5-554D-A141-FCCAC645434E}"/>
                </a:ext>
              </a:extLst>
            </p:cNvPr>
            <p:cNvSpPr/>
            <p:nvPr/>
          </p:nvSpPr>
          <p:spPr>
            <a:xfrm>
              <a:off x="8616638" y="1702506"/>
              <a:ext cx="460375" cy="406400"/>
            </a:xfrm>
            <a:prstGeom prst="rect">
              <a:avLst/>
            </a:prstGeom>
            <a:solidFill>
              <a:srgbClr val="47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?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44B8F6-7604-0640-B3A7-77D58495266D}"/>
                </a:ext>
              </a:extLst>
            </p:cNvPr>
            <p:cNvSpPr/>
            <p:nvPr/>
          </p:nvSpPr>
          <p:spPr>
            <a:xfrm>
              <a:off x="10144125" y="2468284"/>
              <a:ext cx="460375" cy="406400"/>
            </a:xfrm>
            <a:prstGeom prst="rect">
              <a:avLst/>
            </a:prstGeom>
            <a:solidFill>
              <a:srgbClr val="47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?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B7231CA-89DF-B247-995F-CE873CB2A84E}"/>
                </a:ext>
              </a:extLst>
            </p:cNvPr>
            <p:cNvSpPr/>
            <p:nvPr/>
          </p:nvSpPr>
          <p:spPr>
            <a:xfrm>
              <a:off x="9390763" y="2482406"/>
              <a:ext cx="460375" cy="406400"/>
            </a:xfrm>
            <a:prstGeom prst="rect">
              <a:avLst/>
            </a:prstGeom>
            <a:solidFill>
              <a:srgbClr val="47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?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8E0FBE1-7D4F-CA4F-9DAF-7E2CF00DB1C7}"/>
                </a:ext>
              </a:extLst>
            </p:cNvPr>
            <p:cNvSpPr/>
            <p:nvPr/>
          </p:nvSpPr>
          <p:spPr>
            <a:xfrm>
              <a:off x="10123526" y="3234944"/>
              <a:ext cx="460375" cy="406400"/>
            </a:xfrm>
            <a:prstGeom prst="rect">
              <a:avLst/>
            </a:prstGeom>
            <a:solidFill>
              <a:srgbClr val="47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?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2B49E2A-9EB1-104D-B66C-3E6D3CA5998A}"/>
                </a:ext>
              </a:extLst>
            </p:cNvPr>
            <p:cNvSpPr/>
            <p:nvPr/>
          </p:nvSpPr>
          <p:spPr>
            <a:xfrm>
              <a:off x="9378950" y="3253295"/>
              <a:ext cx="460375" cy="406400"/>
            </a:xfrm>
            <a:prstGeom prst="rect">
              <a:avLst/>
            </a:prstGeom>
            <a:solidFill>
              <a:srgbClr val="47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?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33EA119-92A4-CF45-9CFC-16F27957ED25}"/>
                </a:ext>
              </a:extLst>
            </p:cNvPr>
            <p:cNvSpPr/>
            <p:nvPr/>
          </p:nvSpPr>
          <p:spPr>
            <a:xfrm>
              <a:off x="8616638" y="2482850"/>
              <a:ext cx="460375" cy="406400"/>
            </a:xfrm>
            <a:prstGeom prst="rect">
              <a:avLst/>
            </a:prstGeom>
            <a:solidFill>
              <a:srgbClr val="47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?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910EA33-6481-3E49-AFB4-411A2205596C}"/>
                </a:ext>
              </a:extLst>
            </p:cNvPr>
            <p:cNvSpPr/>
            <p:nvPr/>
          </p:nvSpPr>
          <p:spPr>
            <a:xfrm>
              <a:off x="8616638" y="3253295"/>
              <a:ext cx="460375" cy="406400"/>
            </a:xfrm>
            <a:prstGeom prst="rect">
              <a:avLst/>
            </a:prstGeom>
            <a:solidFill>
              <a:srgbClr val="47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?</a:t>
              </a:r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964C2385-688A-7E41-8D5C-FB6AA011F856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316" y="5672211"/>
            <a:ext cx="1553576" cy="102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8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914400" y="1981200"/>
            <a:ext cx="609600" cy="304800"/>
          </a:xfrm>
          <a:prstGeom prst="rect">
            <a:avLst/>
          </a:prstGeom>
          <a:solidFill>
            <a:srgbClr val="FF91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10400" y="1905000"/>
            <a:ext cx="609600" cy="304800"/>
          </a:xfrm>
          <a:prstGeom prst="rect">
            <a:avLst/>
          </a:prstGeom>
          <a:solidFill>
            <a:srgbClr val="FF91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248400" y="3581400"/>
            <a:ext cx="609600" cy="304800"/>
          </a:xfrm>
          <a:prstGeom prst="rect">
            <a:avLst/>
          </a:prstGeom>
          <a:solidFill>
            <a:srgbClr val="FF91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781800" y="3581400"/>
            <a:ext cx="609600" cy="304800"/>
          </a:xfrm>
          <a:prstGeom prst="rect">
            <a:avLst/>
          </a:prstGeom>
          <a:solidFill>
            <a:srgbClr val="FF91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391400" y="3581400"/>
            <a:ext cx="609600" cy="304800"/>
          </a:xfrm>
          <a:prstGeom prst="rect">
            <a:avLst/>
          </a:prstGeom>
          <a:solidFill>
            <a:srgbClr val="FF91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1000" y="5715000"/>
            <a:ext cx="533400" cy="381000"/>
          </a:xfrm>
          <a:prstGeom prst="rect">
            <a:avLst/>
          </a:prstGeom>
          <a:solidFill>
            <a:srgbClr val="FF91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600200" y="5715000"/>
            <a:ext cx="609600" cy="381000"/>
          </a:xfrm>
          <a:prstGeom prst="rect">
            <a:avLst/>
          </a:prstGeom>
          <a:solidFill>
            <a:srgbClr val="FF91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400800" y="5791200"/>
            <a:ext cx="533400" cy="304800"/>
          </a:xfrm>
          <a:prstGeom prst="rect">
            <a:avLst/>
          </a:prstGeom>
          <a:solidFill>
            <a:srgbClr val="FF91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620000" y="5791200"/>
            <a:ext cx="533400" cy="304800"/>
          </a:xfrm>
          <a:prstGeom prst="rect">
            <a:avLst/>
          </a:prstGeom>
          <a:solidFill>
            <a:srgbClr val="FF91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4400" y="1600200"/>
            <a:ext cx="6096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010400" y="1524000"/>
            <a:ext cx="6096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91400" y="2819400"/>
            <a:ext cx="6096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600200" y="5334000"/>
            <a:ext cx="6096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620000" y="5410200"/>
            <a:ext cx="6096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914400" y="1295400"/>
          <a:ext cx="1219200" cy="101123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07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0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false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0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4800" y="1143000"/>
            <a:ext cx="2870200" cy="58419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CC00CC"/>
                </a:solidFill>
              </a:rPr>
              <a:t>P(</a:t>
            </a:r>
            <a:r>
              <a:rPr lang="en-US" sz="2400" dirty="0" err="1">
                <a:solidFill>
                  <a:srgbClr val="CC00CC"/>
                </a:solidFill>
              </a:rPr>
              <a:t>b,</a:t>
            </a:r>
            <a:r>
              <a:rPr lang="en-US" sz="2400" dirty="0" err="1">
                <a:solidFill>
                  <a:srgbClr val="CC00CC"/>
                </a:solidFill>
                <a:sym typeface="Symbol"/>
              </a:rPr>
              <a:t>e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, a,</a:t>
            </a:r>
            <a:r>
              <a:rPr lang="en-US" sz="2400" dirty="0">
                <a:solidFill>
                  <a:srgbClr val="CC00CC"/>
                </a:solidFill>
              </a:rPr>
              <a:t>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j, m) 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58B9-5DCE-C749-A388-A65B9B24CF0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14600" y="1524000"/>
            <a:ext cx="15240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B</a:t>
            </a:r>
            <a:r>
              <a:rPr lang="en-US" dirty="0">
                <a:latin typeface="Calibri"/>
                <a:cs typeface="Calibri"/>
              </a:rPr>
              <a:t>urglary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4343400" y="1554162"/>
            <a:ext cx="19050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E</a:t>
            </a:r>
            <a:r>
              <a:rPr lang="en-US" dirty="0">
                <a:latin typeface="Calibri"/>
                <a:cs typeface="Calibri"/>
              </a:rPr>
              <a:t>arthquake</a:t>
            </a:r>
          </a:p>
        </p:txBody>
      </p:sp>
      <p:sp>
        <p:nvSpPr>
          <p:cNvPr id="7" name="Oval 6"/>
          <p:cNvSpPr/>
          <p:nvPr/>
        </p:nvSpPr>
        <p:spPr>
          <a:xfrm>
            <a:off x="3810000" y="3048000"/>
            <a:ext cx="1143000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A</a:t>
            </a:r>
            <a:r>
              <a:rPr lang="en-US" dirty="0">
                <a:latin typeface="Calibri"/>
                <a:cs typeface="Calibri"/>
              </a:rPr>
              <a:t>larm</a:t>
            </a:r>
          </a:p>
        </p:txBody>
      </p:sp>
      <p:sp>
        <p:nvSpPr>
          <p:cNvPr id="8" name="Oval 7"/>
          <p:cNvSpPr/>
          <p:nvPr/>
        </p:nvSpPr>
        <p:spPr>
          <a:xfrm>
            <a:off x="2438400" y="4648200"/>
            <a:ext cx="1066800" cy="8985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J</a:t>
            </a:r>
            <a:r>
              <a:rPr lang="en-US" dirty="0">
                <a:latin typeface="Calibri"/>
                <a:cs typeface="Calibri"/>
              </a:rPr>
              <a:t>ohn calls</a:t>
            </a:r>
          </a:p>
        </p:txBody>
      </p:sp>
      <p:sp>
        <p:nvSpPr>
          <p:cNvPr id="9" name="Oval 8"/>
          <p:cNvSpPr/>
          <p:nvPr/>
        </p:nvSpPr>
        <p:spPr>
          <a:xfrm>
            <a:off x="5181600" y="4648200"/>
            <a:ext cx="10668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M</a:t>
            </a:r>
            <a:r>
              <a:rPr lang="en-US" dirty="0">
                <a:latin typeface="Calibri"/>
                <a:cs typeface="Calibri"/>
              </a:rPr>
              <a:t>ary calls</a:t>
            </a:r>
          </a:p>
        </p:txBody>
      </p:sp>
      <p:cxnSp>
        <p:nvCxnSpPr>
          <p:cNvPr id="10" name="Straight Arrow Connector 9"/>
          <p:cNvCxnSpPr>
            <a:stCxn id="5" idx="4"/>
            <a:endCxn id="7" idx="1"/>
          </p:cNvCxnSpPr>
          <p:nvPr/>
        </p:nvCxnSpPr>
        <p:spPr>
          <a:xfrm>
            <a:off x="3276600" y="2286000"/>
            <a:ext cx="700788" cy="907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4"/>
            <a:endCxn id="7" idx="7"/>
          </p:cNvCxnSpPr>
          <p:nvPr/>
        </p:nvCxnSpPr>
        <p:spPr>
          <a:xfrm flipH="1">
            <a:off x="4785612" y="2392362"/>
            <a:ext cx="510288" cy="8007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8" idx="0"/>
          </p:cNvCxnSpPr>
          <p:nvPr/>
        </p:nvCxnSpPr>
        <p:spPr>
          <a:xfrm flipH="1">
            <a:off x="2971800" y="3893530"/>
            <a:ext cx="1005588" cy="754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5"/>
            <a:endCxn id="9" idx="0"/>
          </p:cNvCxnSpPr>
          <p:nvPr/>
        </p:nvCxnSpPr>
        <p:spPr>
          <a:xfrm>
            <a:off x="4785612" y="3893530"/>
            <a:ext cx="929388" cy="754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6324600" y="2438400"/>
          <a:ext cx="2286000" cy="220958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 gridSpan="2"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false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true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false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false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false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false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381000" y="5029200"/>
          <a:ext cx="1828800" cy="161578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04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false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87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false</a:t>
                      </a:r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6400800" y="1219200"/>
          <a:ext cx="1219200" cy="101123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07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0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false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0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6400800" y="5029200"/>
          <a:ext cx="1828800" cy="163109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false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false</a:t>
                      </a:r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8001000" y="1676400"/>
            <a:ext cx="609600" cy="58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000" dirty="0">
                <a:solidFill>
                  <a:srgbClr val="CC00CC"/>
                </a:solidFill>
              </a:rPr>
              <a:t>P(b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) 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8534400" y="1676400"/>
            <a:ext cx="838200" cy="58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CC00CC"/>
                </a:solidFill>
              </a:rPr>
              <a:t>P(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e) 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9220200" y="1676400"/>
            <a:ext cx="1219200" cy="58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CC00CC"/>
                </a:solidFill>
              </a:rPr>
              <a:t>P(</a:t>
            </a:r>
            <a:r>
              <a:rPr lang="en-US" sz="2000" dirty="0" err="1">
                <a:solidFill>
                  <a:srgbClr val="CC00CC"/>
                </a:solidFill>
              </a:rPr>
              <a:t>a|b</a:t>
            </a:r>
            <a:r>
              <a:rPr lang="en-US" sz="2000" dirty="0">
                <a:solidFill>
                  <a:srgbClr val="CC00CC"/>
                </a:solidFill>
              </a:rPr>
              <a:t>,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e) 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10287000" y="1676400"/>
            <a:ext cx="990600" cy="58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CC00CC"/>
                </a:solidFill>
              </a:rPr>
              <a:t>P(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sz="2000" dirty="0" err="1">
                <a:solidFill>
                  <a:srgbClr val="CC00CC"/>
                </a:solidFill>
                <a:sym typeface="Symbol"/>
              </a:rPr>
              <a:t>j|a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) 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11125200" y="1676400"/>
            <a:ext cx="1143000" cy="58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CC00CC"/>
                </a:solidFill>
              </a:rPr>
              <a:t>P(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sz="2000" dirty="0" err="1">
                <a:solidFill>
                  <a:srgbClr val="CC00CC"/>
                </a:solidFill>
                <a:sym typeface="Symbol"/>
              </a:rPr>
              <a:t>m|a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) 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8839200" y="2286000"/>
            <a:ext cx="3352800" cy="58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sym typeface="Symbol"/>
              </a:rPr>
              <a:t>=.001x.998x.94x.1x.3=.000028 </a:t>
            </a:r>
          </a:p>
        </p:txBody>
      </p:sp>
    </p:spTree>
    <p:extLst>
      <p:ext uri="{BB962C8B-B14F-4D97-AF65-F5344CB8AC3E}">
        <p14:creationId xmlns:p14="http://schemas.microsoft.com/office/powerpoint/2010/main" val="256291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-33295"/>
            <a:ext cx="65532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Probabilities in BNs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10744200" cy="4800600"/>
          </a:xfrm>
        </p:spPr>
        <p:txBody>
          <a:bodyPr/>
          <a:lstStyle/>
          <a:p>
            <a:pPr marL="342882" lvl="3" indent="-342882">
              <a:lnSpc>
                <a:spcPct val="80000"/>
              </a:lnSpc>
              <a:buClr>
                <a:schemeClr val="accent2"/>
              </a:buClr>
            </a:pPr>
            <a:r>
              <a:rPr lang="en-US" sz="2400" dirty="0">
                <a:solidFill>
                  <a:srgbClr val="000090"/>
                </a:solidFill>
                <a:latin typeface="Calibri"/>
                <a:cs typeface="Calibri"/>
              </a:rPr>
              <a:t>Why are we guaranteed that setting </a:t>
            </a:r>
            <a:endParaRPr lang="en-US" sz="2800" i="1" dirty="0">
              <a:solidFill>
                <a:srgbClr val="CC00CC"/>
              </a:solidFill>
              <a:sym typeface="Symbol"/>
            </a:endParaRPr>
          </a:p>
          <a:p>
            <a:pPr marL="0" lvl="3" indent="0">
              <a:lnSpc>
                <a:spcPct val="80000"/>
              </a:lnSpc>
              <a:buClr>
                <a:schemeClr val="accent2"/>
              </a:buClr>
              <a:buNone/>
            </a:pPr>
            <a:r>
              <a:rPr lang="en-US" sz="2800" i="1" dirty="0">
                <a:solidFill>
                  <a:srgbClr val="CC00CC"/>
                </a:solidFill>
                <a:sym typeface="Symbol"/>
              </a:rPr>
              <a:t>                  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3200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,..,X</a:t>
            </a:r>
            <a:r>
              <a:rPr lang="en-US" sz="3200" i="1" baseline="-25000" dirty="0">
                <a:solidFill>
                  <a:srgbClr val="CC00CC"/>
                </a:solidFill>
                <a:sym typeface="Symbol"/>
              </a:rPr>
              <a:t>n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  =  </a:t>
            </a:r>
            <a:r>
              <a:rPr lang="en-US" sz="2800" dirty="0">
                <a:solidFill>
                  <a:srgbClr val="990099"/>
                </a:solidFill>
                <a:sym typeface="Symbol"/>
              </a:rPr>
              <a:t></a:t>
            </a:r>
            <a:r>
              <a:rPr lang="en-US" sz="3200" i="1" baseline="-25000" dirty="0" err="1">
                <a:solidFill>
                  <a:srgbClr val="CC00CC"/>
                </a:solidFill>
                <a:sym typeface="Symbol"/>
              </a:rPr>
              <a:t>i</a:t>
            </a:r>
            <a:r>
              <a:rPr lang="en-US" sz="32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i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|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Parents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i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))</a:t>
            </a:r>
            <a:endParaRPr lang="en-US" sz="2800" dirty="0"/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 results in a proper joint distribution?  </a:t>
            </a:r>
            <a:endParaRPr lang="en-US" sz="1200" dirty="0">
              <a:latin typeface="Calibri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marL="342882" lvl="3" indent="-342882">
              <a:lnSpc>
                <a:spcPct val="80000"/>
              </a:lnSpc>
              <a:buClr>
                <a:schemeClr val="accent2"/>
              </a:buClr>
            </a:pPr>
            <a:r>
              <a:rPr lang="en-US" sz="2400" dirty="0">
                <a:latin typeface="Calibri"/>
                <a:cs typeface="Calibri"/>
              </a:rPr>
              <a:t>Chain rule (valid for all distributions):  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3200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,..,X</a:t>
            </a:r>
            <a:r>
              <a:rPr lang="en-US" sz="3200" i="1" baseline="-25000" dirty="0">
                <a:solidFill>
                  <a:srgbClr val="CC00CC"/>
                </a:solidFill>
                <a:sym typeface="Symbol"/>
              </a:rPr>
              <a:t>n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  =  </a:t>
            </a:r>
            <a:r>
              <a:rPr lang="en-US" sz="2800" dirty="0">
                <a:solidFill>
                  <a:srgbClr val="990099"/>
                </a:solidFill>
                <a:sym typeface="Symbol"/>
              </a:rPr>
              <a:t></a:t>
            </a:r>
            <a:r>
              <a:rPr lang="en-US" sz="3200" i="1" baseline="-25000" dirty="0" err="1">
                <a:solidFill>
                  <a:srgbClr val="CC00CC"/>
                </a:solidFill>
                <a:sym typeface="Symbol"/>
              </a:rPr>
              <a:t>i</a:t>
            </a:r>
            <a:r>
              <a:rPr lang="en-US" sz="32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i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|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,…,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i-</a:t>
            </a:r>
            <a:r>
              <a:rPr lang="en-US" sz="2800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</a:t>
            </a:r>
            <a:endParaRPr lang="en-US" sz="2800" dirty="0">
              <a:sym typeface="Symbol"/>
            </a:endParaRPr>
          </a:p>
          <a:p>
            <a:pPr marL="342882" lvl="3" indent="-342882">
              <a:lnSpc>
                <a:spcPct val="80000"/>
              </a:lnSpc>
              <a:buClr>
                <a:schemeClr val="accent2"/>
              </a:buClr>
            </a:pPr>
            <a:endParaRPr lang="en-US" sz="2800" u="sng" dirty="0">
              <a:latin typeface="Calibri"/>
              <a:cs typeface="Calibri"/>
              <a:sym typeface="Symbol"/>
            </a:endParaRPr>
          </a:p>
          <a:p>
            <a:pPr marL="342882" lvl="3" indent="-342882">
              <a:lnSpc>
                <a:spcPct val="80000"/>
              </a:lnSpc>
              <a:buClr>
                <a:schemeClr val="accent2"/>
              </a:buClr>
            </a:pPr>
            <a:r>
              <a:rPr lang="en-US" sz="2400" u="sng" dirty="0">
                <a:latin typeface="Calibri"/>
                <a:cs typeface="Calibri"/>
              </a:rPr>
              <a:t>Assume</a:t>
            </a:r>
            <a:r>
              <a:rPr lang="en-US" sz="2400" dirty="0">
                <a:latin typeface="Calibri"/>
                <a:cs typeface="Calibri"/>
              </a:rPr>
              <a:t> conditional independences: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i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|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,…,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i-</a:t>
            </a:r>
            <a:r>
              <a:rPr lang="en-US" sz="2800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 =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i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|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Parents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i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))</a:t>
            </a:r>
          </a:p>
          <a:p>
            <a:pPr marL="800060" lvl="4" indent="-342882">
              <a:lnSpc>
                <a:spcPct val="80000"/>
              </a:lnSpc>
            </a:pPr>
            <a:r>
              <a:rPr lang="en-US" dirty="0"/>
              <a:t>When adding node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i</a:t>
            </a:r>
            <a:r>
              <a:rPr lang="en-US" dirty="0"/>
              <a:t>, ensure parents “shield” it from other predecessors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sym typeface="Wingdings"/>
            </a:endParaRPr>
          </a:p>
          <a:p>
            <a:pPr marL="0" lvl="3" indent="0">
              <a:lnSpc>
                <a:spcPct val="80000"/>
              </a:lnSpc>
              <a:buClr>
                <a:schemeClr val="accent2"/>
              </a:buClr>
              <a:buNone/>
            </a:pPr>
            <a:r>
              <a:rPr lang="en-US" sz="2400" dirty="0">
                <a:latin typeface="Calibri"/>
                <a:cs typeface="Calibri"/>
                <a:sym typeface="Wingdings"/>
              </a:rPr>
              <a:t> Consequence: 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3200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,..,X</a:t>
            </a:r>
            <a:r>
              <a:rPr lang="en-US" sz="3200" i="1" baseline="-25000" dirty="0">
                <a:solidFill>
                  <a:srgbClr val="CC00CC"/>
                </a:solidFill>
                <a:sym typeface="Symbol"/>
              </a:rPr>
              <a:t>n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  =  </a:t>
            </a:r>
            <a:r>
              <a:rPr lang="en-US" sz="2800" dirty="0">
                <a:solidFill>
                  <a:srgbClr val="990099"/>
                </a:solidFill>
                <a:sym typeface="Symbol"/>
              </a:rPr>
              <a:t></a:t>
            </a:r>
            <a:r>
              <a:rPr lang="en-US" sz="3200" i="1" baseline="-25000" dirty="0" err="1">
                <a:solidFill>
                  <a:srgbClr val="CC00CC"/>
                </a:solidFill>
                <a:sym typeface="Symbol"/>
              </a:rPr>
              <a:t>i</a:t>
            </a:r>
            <a:r>
              <a:rPr lang="en-US" sz="32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i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|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Parents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i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))</a:t>
            </a:r>
            <a:endParaRPr lang="en-US" sz="24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So the topology implies that certain conditional independencies hold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7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2794000" cy="4729164"/>
          </a:xfrm>
        </p:spPr>
        <p:txBody>
          <a:bodyPr/>
          <a:lstStyle/>
          <a:p>
            <a:r>
              <a:rPr lang="en-US" dirty="0"/>
              <a:t>Burglary</a:t>
            </a:r>
          </a:p>
          <a:p>
            <a:r>
              <a:rPr lang="en-US" dirty="0"/>
              <a:t>Earthquake</a:t>
            </a:r>
          </a:p>
          <a:p>
            <a:r>
              <a:rPr lang="en-US" dirty="0"/>
              <a:t>Alarm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58B9-5DCE-C749-A388-A65B9B24CF01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199" y="1143001"/>
            <a:ext cx="2666998" cy="177372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505200" y="1981200"/>
            <a:ext cx="15240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B</a:t>
            </a:r>
            <a:r>
              <a:rPr lang="en-US" dirty="0">
                <a:latin typeface="Calibri"/>
                <a:cs typeface="Calibri"/>
              </a:rPr>
              <a:t>urglary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6400800" y="1981200"/>
            <a:ext cx="19050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E</a:t>
            </a:r>
            <a:r>
              <a:rPr lang="en-US" dirty="0">
                <a:latin typeface="Calibri"/>
                <a:cs typeface="Calibri"/>
              </a:rPr>
              <a:t>arthquake</a:t>
            </a:r>
          </a:p>
        </p:txBody>
      </p:sp>
      <p:sp>
        <p:nvSpPr>
          <p:cNvPr id="9" name="Oval 8"/>
          <p:cNvSpPr/>
          <p:nvPr/>
        </p:nvSpPr>
        <p:spPr>
          <a:xfrm>
            <a:off x="5181600" y="3048000"/>
            <a:ext cx="1143000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A</a:t>
            </a:r>
            <a:r>
              <a:rPr lang="en-US" dirty="0">
                <a:latin typeface="Calibri"/>
                <a:cs typeface="Calibri"/>
              </a:rPr>
              <a:t>larm</a:t>
            </a:r>
          </a:p>
        </p:txBody>
      </p:sp>
      <p:cxnSp>
        <p:nvCxnSpPr>
          <p:cNvPr id="10" name="Straight Arrow Connector 9"/>
          <p:cNvCxnSpPr>
            <a:stCxn id="7" idx="5"/>
            <a:endCxn id="9" idx="1"/>
          </p:cNvCxnSpPr>
          <p:nvPr/>
        </p:nvCxnSpPr>
        <p:spPr>
          <a:xfrm>
            <a:off x="4806015" y="2631608"/>
            <a:ext cx="542973" cy="561462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9" idx="7"/>
          </p:cNvCxnSpPr>
          <p:nvPr/>
        </p:nvCxnSpPr>
        <p:spPr>
          <a:xfrm flipH="1">
            <a:off x="6157212" y="2696648"/>
            <a:ext cx="522569" cy="496422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6"/>
            <a:endCxn id="8" idx="2"/>
          </p:cNvCxnSpPr>
          <p:nvPr/>
        </p:nvCxnSpPr>
        <p:spPr>
          <a:xfrm>
            <a:off x="5029200" y="2362200"/>
            <a:ext cx="1371600" cy="3810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86400" y="1905000"/>
            <a:ext cx="404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77000" y="2819400"/>
            <a:ext cx="404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0" y="2743200"/>
            <a:ext cx="404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2438400" y="1066800"/>
          <a:ext cx="1219200" cy="101123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07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0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false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0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781800" y="3429212"/>
          <a:ext cx="2286000" cy="220958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 gridSpan="2"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false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true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false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false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false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false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8382000" y="1219200"/>
          <a:ext cx="1219200" cy="101123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07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0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false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0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7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5" grpId="0"/>
      <p:bldP spid="15" grpId="1"/>
      <p:bldP spid="16" grpId="0"/>
      <p:bldP spid="16" grpId="1"/>
      <p:bldP spid="17" grpId="0"/>
      <p:bldP spid="1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2794000" cy="4729164"/>
          </a:xfrm>
        </p:spPr>
        <p:txBody>
          <a:bodyPr/>
          <a:lstStyle/>
          <a:p>
            <a:r>
              <a:rPr lang="en-US" dirty="0"/>
              <a:t>Alarm</a:t>
            </a:r>
          </a:p>
          <a:p>
            <a:r>
              <a:rPr lang="en-US" dirty="0"/>
              <a:t>Burglary</a:t>
            </a:r>
          </a:p>
          <a:p>
            <a:r>
              <a:rPr lang="en-US" dirty="0"/>
              <a:t>Earthquake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58B9-5DCE-C749-A388-A65B9B24CF01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199" y="1143001"/>
            <a:ext cx="2666998" cy="177372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505200" y="3276600"/>
            <a:ext cx="15240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B</a:t>
            </a:r>
            <a:r>
              <a:rPr lang="en-US" dirty="0">
                <a:latin typeface="Calibri"/>
                <a:cs typeface="Calibri"/>
              </a:rPr>
              <a:t>urglary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6553200" y="3276600"/>
            <a:ext cx="19050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E</a:t>
            </a:r>
            <a:r>
              <a:rPr lang="en-US" dirty="0">
                <a:latin typeface="Calibri"/>
                <a:cs typeface="Calibri"/>
              </a:rPr>
              <a:t>arthquake</a:t>
            </a:r>
          </a:p>
        </p:txBody>
      </p:sp>
      <p:sp>
        <p:nvSpPr>
          <p:cNvPr id="9" name="Oval 8"/>
          <p:cNvSpPr/>
          <p:nvPr/>
        </p:nvSpPr>
        <p:spPr>
          <a:xfrm>
            <a:off x="4953000" y="1371600"/>
            <a:ext cx="1143000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A</a:t>
            </a:r>
            <a:r>
              <a:rPr lang="en-US" dirty="0">
                <a:latin typeface="Calibri"/>
                <a:cs typeface="Calibri"/>
              </a:rPr>
              <a:t>larm</a:t>
            </a:r>
          </a:p>
        </p:txBody>
      </p:sp>
      <p:cxnSp>
        <p:nvCxnSpPr>
          <p:cNvPr id="10" name="Straight Arrow Connector 9"/>
          <p:cNvCxnSpPr>
            <a:stCxn id="9" idx="3"/>
            <a:endCxn id="7" idx="0"/>
          </p:cNvCxnSpPr>
          <p:nvPr/>
        </p:nvCxnSpPr>
        <p:spPr>
          <a:xfrm flipH="1">
            <a:off x="4267200" y="2217130"/>
            <a:ext cx="853188" cy="105947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5"/>
            <a:endCxn id="8" idx="1"/>
          </p:cNvCxnSpPr>
          <p:nvPr/>
        </p:nvCxnSpPr>
        <p:spPr>
          <a:xfrm>
            <a:off x="5928612" y="2217130"/>
            <a:ext cx="903569" cy="1182222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6"/>
            <a:endCxn id="8" idx="2"/>
          </p:cNvCxnSpPr>
          <p:nvPr/>
        </p:nvCxnSpPr>
        <p:spPr>
          <a:xfrm>
            <a:off x="5029200" y="3657600"/>
            <a:ext cx="1524000" cy="3810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24600" y="2286000"/>
            <a:ext cx="404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86400" y="3733800"/>
            <a:ext cx="404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67200" y="2209800"/>
            <a:ext cx="404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3581400" y="1143000"/>
          <a:ext cx="1219200" cy="101123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07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0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false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079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8610600" y="3048000"/>
          <a:ext cx="2286000" cy="227065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P(E|A,B)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 gridSpan="2"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false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true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false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false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false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false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1524000" y="3352800"/>
          <a:ext cx="1828800" cy="161578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04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false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87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false</a:t>
                      </a:r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209800" y="3962400"/>
            <a:ext cx="404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753600" y="3733800"/>
            <a:ext cx="404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0115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5" grpId="0"/>
      <p:bldP spid="15" grpId="1"/>
      <p:bldP spid="16" grpId="0"/>
      <p:bldP spid="16" grpId="1"/>
      <p:bldP spid="17" grpId="0"/>
      <p:bldP spid="17" grpId="1"/>
      <p:bldP spid="29" grpId="0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1371600"/>
            <a:ext cx="10287000" cy="6858000"/>
          </a:xfrm>
          <a:prstGeom prst="rect">
            <a:avLst/>
          </a:prstGeom>
        </p:spPr>
      </p:pic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Causality?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0"/>
            <a:ext cx="6908800" cy="5232399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When Bayes nets reflect the true causal patterns:</a:t>
            </a:r>
          </a:p>
          <a:p>
            <a:pPr lvl="8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Often simpler (fewer parents, fewer parameters)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Often easier to assess probabilities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Often more robust: e.g., changes in frequency of burglaries should not affect the rest of the model!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BNs need not actually be causal</a:t>
            </a:r>
          </a:p>
          <a:p>
            <a:pPr lvl="7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Sometimes no causal net exists over the domain (especially if variables are missing)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E.g. consider the variables </a:t>
            </a:r>
            <a:r>
              <a:rPr lang="en-US" sz="2000" i="1" dirty="0">
                <a:latin typeface="Calibri"/>
                <a:cs typeface="Calibri"/>
              </a:rPr>
              <a:t>Traffic</a:t>
            </a:r>
            <a:r>
              <a:rPr lang="en-US" sz="2000" dirty="0">
                <a:latin typeface="Calibri"/>
                <a:cs typeface="Calibri"/>
              </a:rPr>
              <a:t> and </a:t>
            </a:r>
            <a:r>
              <a:rPr lang="en-US" sz="2000" i="1" dirty="0">
                <a:latin typeface="Calibri"/>
                <a:cs typeface="Calibri"/>
              </a:rPr>
              <a:t>Umbrella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End up with arrows that reflect correlation, not causation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What do the arrows really mean?</a:t>
            </a:r>
          </a:p>
          <a:p>
            <a:pPr lvl="7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Topology may happen to encode causal structure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CC0000"/>
                </a:solidFill>
                <a:latin typeface="Calibri"/>
                <a:cs typeface="Calibri"/>
              </a:rPr>
              <a:t>Topology really encodes conditional independence:     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 P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000" i="1" baseline="-25000" dirty="0">
                <a:solidFill>
                  <a:srgbClr val="CC00CC"/>
                </a:solidFill>
                <a:sym typeface="Symbol"/>
              </a:rPr>
              <a:t>i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| 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000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,…,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000" i="1" baseline="-25000" dirty="0">
                <a:solidFill>
                  <a:srgbClr val="CC00CC"/>
                </a:solidFill>
                <a:sym typeface="Symbol"/>
              </a:rPr>
              <a:t>i-</a:t>
            </a:r>
            <a:r>
              <a:rPr lang="en-US" sz="2000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) = 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000" i="1" baseline="-25000" dirty="0">
                <a:solidFill>
                  <a:srgbClr val="CC00CC"/>
                </a:solidFill>
                <a:sym typeface="Symbol"/>
              </a:rPr>
              <a:t>i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| 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Parents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000" i="1" baseline="-25000" dirty="0">
                <a:solidFill>
                  <a:srgbClr val="CC00CC"/>
                </a:solidFill>
                <a:sym typeface="Symbol"/>
              </a:rPr>
              <a:t>i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25455022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11379200" cy="1193799"/>
          </a:xfrm>
        </p:spPr>
        <p:txBody>
          <a:bodyPr/>
          <a:lstStyle/>
          <a:p>
            <a:r>
              <a:rPr lang="en-US" sz="2400" b="1" i="1" dirty="0">
                <a:solidFill>
                  <a:srgbClr val="0000FF"/>
                </a:solidFill>
              </a:rPr>
              <a:t>Every variable is conditionally independent of its non-descendants given its parents</a:t>
            </a:r>
          </a:p>
          <a:p>
            <a:r>
              <a:rPr lang="en-US" sz="2400" dirty="0"/>
              <a:t>Conditional independence semantics &lt;=&gt; global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58B9-5DCE-C749-A388-A65B9B24CF01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 descr="nondescendant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959" y="2451100"/>
            <a:ext cx="4753841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88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7001"/>
            <a:ext cx="6781800" cy="4729164"/>
          </a:xfrm>
        </p:spPr>
        <p:txBody>
          <a:bodyPr/>
          <a:lstStyle/>
          <a:p>
            <a:r>
              <a:rPr lang="en-US" sz="2400" dirty="0" err="1"/>
              <a:t>JohnCalls</a:t>
            </a:r>
            <a:r>
              <a:rPr lang="en-US" sz="2400" dirty="0"/>
              <a:t> independent of Burglary given Alarm?</a:t>
            </a:r>
          </a:p>
          <a:p>
            <a:pPr lvl="1"/>
            <a:r>
              <a:rPr lang="en-US" sz="2000" dirty="0"/>
              <a:t>Yes</a:t>
            </a:r>
          </a:p>
          <a:p>
            <a:r>
              <a:rPr lang="en-US" sz="2400" dirty="0" err="1"/>
              <a:t>JohnCalls</a:t>
            </a:r>
            <a:r>
              <a:rPr lang="en-US" sz="2400" dirty="0"/>
              <a:t> independent of </a:t>
            </a:r>
            <a:r>
              <a:rPr lang="en-US" sz="2400" dirty="0" err="1"/>
              <a:t>MaryCalls</a:t>
            </a:r>
            <a:r>
              <a:rPr lang="en-US" sz="2400" dirty="0"/>
              <a:t> given Alarm?</a:t>
            </a:r>
          </a:p>
          <a:p>
            <a:pPr lvl="1"/>
            <a:r>
              <a:rPr lang="en-US" sz="2000" dirty="0"/>
              <a:t>Yes</a:t>
            </a:r>
          </a:p>
          <a:p>
            <a:r>
              <a:rPr lang="en-US" sz="2400" dirty="0"/>
              <a:t>Burglary independent of Earthquake?</a:t>
            </a:r>
          </a:p>
          <a:p>
            <a:pPr lvl="1"/>
            <a:r>
              <a:rPr lang="en-US" sz="2000" dirty="0"/>
              <a:t>Yes</a:t>
            </a:r>
          </a:p>
          <a:p>
            <a:r>
              <a:rPr lang="en-US" sz="2400" dirty="0"/>
              <a:t>Burglary independent of Earthquake given Alarm?</a:t>
            </a:r>
          </a:p>
          <a:p>
            <a:pPr lvl="1"/>
            <a:r>
              <a:rPr lang="en-US" sz="2000" dirty="0"/>
              <a:t>NO!</a:t>
            </a:r>
          </a:p>
          <a:p>
            <a:pPr lvl="1"/>
            <a:r>
              <a:rPr lang="en-US" sz="2000" dirty="0"/>
              <a:t>Given that the alarm has sounded, both burglary and earthquake become more likely</a:t>
            </a:r>
          </a:p>
          <a:p>
            <a:pPr lvl="1"/>
            <a:r>
              <a:rPr lang="en-US" sz="2000" dirty="0"/>
              <a:t>But if we then learn that a burglary has happened, the alarm is </a:t>
            </a:r>
            <a:r>
              <a:rPr lang="en-US" sz="2000" b="1" i="1" dirty="0">
                <a:solidFill>
                  <a:srgbClr val="FF0000"/>
                </a:solidFill>
              </a:rPr>
              <a:t>explained away </a:t>
            </a:r>
            <a:r>
              <a:rPr lang="en-US" sz="2000" dirty="0"/>
              <a:t>and the probability of earthquake drops back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58B9-5DCE-C749-A388-A65B9B24CF0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934200" y="1981200"/>
            <a:ext cx="15240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B</a:t>
            </a:r>
            <a:r>
              <a:rPr lang="en-US" dirty="0">
                <a:latin typeface="Calibri"/>
                <a:cs typeface="Calibri"/>
              </a:rPr>
              <a:t>urglary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9829800" y="1981200"/>
            <a:ext cx="19050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E</a:t>
            </a:r>
            <a:r>
              <a:rPr lang="en-US" dirty="0">
                <a:latin typeface="Calibri"/>
                <a:cs typeface="Calibri"/>
              </a:rPr>
              <a:t>arthquake</a:t>
            </a:r>
          </a:p>
        </p:txBody>
      </p:sp>
      <p:sp>
        <p:nvSpPr>
          <p:cNvPr id="7" name="Oval 6"/>
          <p:cNvSpPr/>
          <p:nvPr/>
        </p:nvSpPr>
        <p:spPr>
          <a:xfrm>
            <a:off x="8610600" y="3048000"/>
            <a:ext cx="1143000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A</a:t>
            </a:r>
            <a:r>
              <a:rPr lang="en-US" dirty="0">
                <a:latin typeface="Calibri"/>
                <a:cs typeface="Calibri"/>
              </a:rPr>
              <a:t>larm</a:t>
            </a:r>
          </a:p>
        </p:txBody>
      </p:sp>
      <p:sp>
        <p:nvSpPr>
          <p:cNvPr id="8" name="Oval 7"/>
          <p:cNvSpPr/>
          <p:nvPr/>
        </p:nvSpPr>
        <p:spPr>
          <a:xfrm>
            <a:off x="7162800" y="4343400"/>
            <a:ext cx="1066800" cy="8985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J</a:t>
            </a:r>
            <a:r>
              <a:rPr lang="en-US" dirty="0">
                <a:latin typeface="Calibri"/>
                <a:cs typeface="Calibri"/>
              </a:rPr>
              <a:t>ohn calls</a:t>
            </a:r>
          </a:p>
        </p:txBody>
      </p:sp>
      <p:sp>
        <p:nvSpPr>
          <p:cNvPr id="9" name="Oval 8"/>
          <p:cNvSpPr/>
          <p:nvPr/>
        </p:nvSpPr>
        <p:spPr>
          <a:xfrm>
            <a:off x="10058400" y="4343400"/>
            <a:ext cx="10668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M</a:t>
            </a:r>
            <a:r>
              <a:rPr lang="en-US" dirty="0">
                <a:latin typeface="Calibri"/>
                <a:cs typeface="Calibri"/>
              </a:rPr>
              <a:t>ary calls</a:t>
            </a:r>
          </a:p>
        </p:txBody>
      </p:sp>
      <p:cxnSp>
        <p:nvCxnSpPr>
          <p:cNvPr id="10" name="Straight Arrow Connector 9"/>
          <p:cNvCxnSpPr>
            <a:stCxn id="5" idx="5"/>
            <a:endCxn id="7" idx="1"/>
          </p:cNvCxnSpPr>
          <p:nvPr/>
        </p:nvCxnSpPr>
        <p:spPr>
          <a:xfrm>
            <a:off x="8235015" y="2631608"/>
            <a:ext cx="542973" cy="561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7"/>
          </p:cNvCxnSpPr>
          <p:nvPr/>
        </p:nvCxnSpPr>
        <p:spPr>
          <a:xfrm flipH="1">
            <a:off x="9586212" y="2696648"/>
            <a:ext cx="522569" cy="496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8" idx="7"/>
          </p:cNvCxnSpPr>
          <p:nvPr/>
        </p:nvCxnSpPr>
        <p:spPr>
          <a:xfrm flipH="1">
            <a:off x="8073371" y="3893530"/>
            <a:ext cx="704617" cy="581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5"/>
            <a:endCxn id="9" idx="1"/>
          </p:cNvCxnSpPr>
          <p:nvPr/>
        </p:nvCxnSpPr>
        <p:spPr>
          <a:xfrm>
            <a:off x="9586212" y="3893530"/>
            <a:ext cx="628417" cy="583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781800" y="1828800"/>
            <a:ext cx="5105400" cy="236220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305800" y="1219200"/>
            <a:ext cx="2173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V-structure</a:t>
            </a:r>
          </a:p>
        </p:txBody>
      </p:sp>
    </p:spTree>
    <p:extLst>
      <p:ext uri="{BB962C8B-B14F-4D97-AF65-F5344CB8AC3E}">
        <p14:creationId xmlns:p14="http://schemas.microsoft.com/office/powerpoint/2010/main" val="203772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blanket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7001"/>
            <a:ext cx="12192000" cy="1117599"/>
          </a:xfrm>
        </p:spPr>
        <p:txBody>
          <a:bodyPr/>
          <a:lstStyle/>
          <a:p>
            <a:r>
              <a:rPr lang="en-US" sz="2400" dirty="0"/>
              <a:t>A variable’s Markov blanket consists of parents, children, children’s other parents</a:t>
            </a:r>
          </a:p>
          <a:p>
            <a:r>
              <a:rPr lang="en-US" sz="2400" b="1" i="1" dirty="0">
                <a:solidFill>
                  <a:srgbClr val="0000FF"/>
                </a:solidFill>
              </a:rPr>
              <a:t>Every variable is conditionally independent of all other variables given its Markov blanket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58B9-5DCE-C749-A388-A65B9B24CF01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 descr="markov-blanke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362200"/>
            <a:ext cx="4335149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421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en-US" altLang="ja-JP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Nets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0" y="1397001"/>
            <a:ext cx="68580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So far: how a Bayes net encodes a joint distribution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Next: how to answer queries, i.e., compute conditional probabilities of queries given evidence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367" y="1524000"/>
            <a:ext cx="5332633" cy="38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7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Ghostbusters, Revisited</a:t>
            </a:r>
          </a:p>
        </p:txBody>
      </p:sp>
      <p:sp>
        <p:nvSpPr>
          <p:cNvPr id="1052675" name="Rectangle 3"/>
          <p:cNvSpPr>
            <a:spLocks noGrp="1" noChangeArrowheads="1"/>
          </p:cNvSpPr>
          <p:nvPr>
            <p:ph idx="1"/>
          </p:nvPr>
        </p:nvSpPr>
        <p:spPr>
          <a:xfrm>
            <a:off x="1433958" y="1682750"/>
            <a:ext cx="5764213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What about two readings? What is    </a:t>
            </a:r>
            <a:r>
              <a:rPr lang="en-US" sz="2400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-250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-250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2400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/>
              <a:t>?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Readings are conditionally independent given the ghost location!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-250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-250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2400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-250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2400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-250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2400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Applying Bayes’ rule in full: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sz="24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400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sz="2400" baseline="-250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-250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sz="2400" dirty="0">
                <a:solidFill>
                  <a:srgbClr val="CC00CC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 </a:t>
            </a:r>
            <a:r>
              <a:rPr lang="en-US" sz="24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-250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-250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2400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= </a:t>
            </a:r>
            <a:r>
              <a:rPr lang="en-US" sz="2400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-250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2400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-250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2400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90000"/>
              </a:lnSpc>
            </a:pPr>
            <a:r>
              <a:rPr lang="en-US" sz="2400" i="1" u="sng" dirty="0"/>
              <a:t>Bayesian updating</a:t>
            </a:r>
            <a:r>
              <a:rPr lang="en-US" sz="2400" dirty="0"/>
              <a:t> using low-dimensional conditional distributions!!</a:t>
            </a:r>
            <a:endParaRPr lang="en-US" sz="2400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AD691C-29FA-A54C-9DB5-E21F4BDC063B}"/>
              </a:ext>
            </a:extLst>
          </p:cNvPr>
          <p:cNvGrpSpPr/>
          <p:nvPr/>
        </p:nvGrpSpPr>
        <p:grpSpPr>
          <a:xfrm>
            <a:off x="8384474" y="1468056"/>
            <a:ext cx="2432050" cy="2432050"/>
            <a:chOff x="8384474" y="1468056"/>
            <a:chExt cx="2432050" cy="2432050"/>
          </a:xfrm>
        </p:grpSpPr>
        <p:pic>
          <p:nvPicPr>
            <p:cNvPr id="24580" name="Picture 10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4474" y="1468056"/>
              <a:ext cx="2432050" cy="243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CC26E2A-E446-0F40-8035-14CD8CD9B0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7642" y="3108960"/>
              <a:ext cx="658368" cy="658368"/>
            </a:xfrm>
            <a:prstGeom prst="rect">
              <a:avLst/>
            </a:prstGeom>
            <a:noFill/>
            <a:ln w="107950">
              <a:solidFill>
                <a:srgbClr val="FFFF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75A1F9-F836-0D4D-87E6-E83DB14AA7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45832" y="1597294"/>
              <a:ext cx="658368" cy="658368"/>
            </a:xfrm>
            <a:prstGeom prst="rect">
              <a:avLst/>
            </a:prstGeom>
            <a:noFill/>
            <a:ln w="107950">
              <a:solidFill>
                <a:srgbClr val="FFFF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1410D-3C9D-A346-A28F-384126724DFE}"/>
                </a:ext>
              </a:extLst>
            </p:cNvPr>
            <p:cNvSpPr/>
            <p:nvPr/>
          </p:nvSpPr>
          <p:spPr>
            <a:xfrm>
              <a:off x="9378950" y="1720850"/>
              <a:ext cx="460375" cy="406400"/>
            </a:xfrm>
            <a:prstGeom prst="rect">
              <a:avLst/>
            </a:prstGeom>
            <a:solidFill>
              <a:srgbClr val="47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3786926-B34D-5349-B579-FBF2CBF73FB2}"/>
                </a:ext>
              </a:extLst>
            </p:cNvPr>
            <p:cNvSpPr/>
            <p:nvPr/>
          </p:nvSpPr>
          <p:spPr>
            <a:xfrm>
              <a:off x="10144125" y="1710737"/>
              <a:ext cx="460375" cy="406400"/>
            </a:xfrm>
            <a:prstGeom prst="rect">
              <a:avLst/>
            </a:prstGeom>
            <a:solidFill>
              <a:srgbClr val="47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555A14-FE51-EA44-A42D-4E673CD50F0A}"/>
                </a:ext>
              </a:extLst>
            </p:cNvPr>
            <p:cNvSpPr/>
            <p:nvPr/>
          </p:nvSpPr>
          <p:spPr>
            <a:xfrm>
              <a:off x="8616638" y="1702506"/>
              <a:ext cx="460375" cy="406400"/>
            </a:xfrm>
            <a:prstGeom prst="rect">
              <a:avLst/>
            </a:prstGeom>
            <a:solidFill>
              <a:srgbClr val="47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AF075EB-BEE0-724B-B64F-564F12EC8DA4}"/>
                </a:ext>
              </a:extLst>
            </p:cNvPr>
            <p:cNvSpPr/>
            <p:nvPr/>
          </p:nvSpPr>
          <p:spPr>
            <a:xfrm>
              <a:off x="10144125" y="2468284"/>
              <a:ext cx="460375" cy="406400"/>
            </a:xfrm>
            <a:prstGeom prst="rect">
              <a:avLst/>
            </a:prstGeom>
            <a:solidFill>
              <a:srgbClr val="47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1F74828-72AC-BB41-A920-3FA08F5941D7}"/>
                </a:ext>
              </a:extLst>
            </p:cNvPr>
            <p:cNvSpPr/>
            <p:nvPr/>
          </p:nvSpPr>
          <p:spPr>
            <a:xfrm>
              <a:off x="9390763" y="2482406"/>
              <a:ext cx="460375" cy="406400"/>
            </a:xfrm>
            <a:prstGeom prst="rect">
              <a:avLst/>
            </a:prstGeom>
            <a:solidFill>
              <a:srgbClr val="47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105607-1C12-7541-95A5-A495AF5C8177}"/>
                </a:ext>
              </a:extLst>
            </p:cNvPr>
            <p:cNvSpPr/>
            <p:nvPr/>
          </p:nvSpPr>
          <p:spPr>
            <a:xfrm>
              <a:off x="10123526" y="3234944"/>
              <a:ext cx="460375" cy="406400"/>
            </a:xfrm>
            <a:prstGeom prst="rect">
              <a:avLst/>
            </a:prstGeom>
            <a:solidFill>
              <a:srgbClr val="47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107F38-8F6E-634E-A7F8-377E2D0208B8}"/>
                </a:ext>
              </a:extLst>
            </p:cNvPr>
            <p:cNvSpPr/>
            <p:nvPr/>
          </p:nvSpPr>
          <p:spPr>
            <a:xfrm>
              <a:off x="9378950" y="3253295"/>
              <a:ext cx="460375" cy="406400"/>
            </a:xfrm>
            <a:prstGeom prst="rect">
              <a:avLst/>
            </a:prstGeom>
            <a:solidFill>
              <a:srgbClr val="47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91464E9-61CB-0648-8D68-1762BC375F7F}"/>
                </a:ext>
              </a:extLst>
            </p:cNvPr>
            <p:cNvSpPr/>
            <p:nvPr/>
          </p:nvSpPr>
          <p:spPr>
            <a:xfrm>
              <a:off x="8616638" y="2482850"/>
              <a:ext cx="460375" cy="406400"/>
            </a:xfrm>
            <a:prstGeom prst="rect">
              <a:avLst/>
            </a:prstGeom>
            <a:solidFill>
              <a:srgbClr val="47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D44621-811D-F443-AEAB-04D310B3D762}"/>
                </a:ext>
              </a:extLst>
            </p:cNvPr>
            <p:cNvSpPr/>
            <p:nvPr/>
          </p:nvSpPr>
          <p:spPr>
            <a:xfrm>
              <a:off x="8616638" y="3253295"/>
              <a:ext cx="460375" cy="406400"/>
            </a:xfrm>
            <a:prstGeom prst="rect">
              <a:avLst/>
            </a:prstGeom>
            <a:solidFill>
              <a:srgbClr val="47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3AC221-0F29-1B45-B480-0C4B6D1B36DB}"/>
              </a:ext>
            </a:extLst>
          </p:cNvPr>
          <p:cNvGrpSpPr/>
          <p:nvPr/>
        </p:nvGrpSpPr>
        <p:grpSpPr>
          <a:xfrm>
            <a:off x="8384474" y="4024184"/>
            <a:ext cx="2432050" cy="2432050"/>
            <a:chOff x="8384474" y="1468056"/>
            <a:chExt cx="2432050" cy="2432050"/>
          </a:xfrm>
        </p:grpSpPr>
        <p:pic>
          <p:nvPicPr>
            <p:cNvPr id="21" name="Picture 10">
              <a:extLst>
                <a:ext uri="{FF2B5EF4-FFF2-40B4-BE49-F238E27FC236}">
                  <a16:creationId xmlns:a16="http://schemas.microsoft.com/office/drawing/2014/main" id="{FC7468A3-E9A8-9A4F-89EA-8EE17AF583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4474" y="1468056"/>
              <a:ext cx="2432050" cy="243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837B734-9302-AC49-980F-44BF98442B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7642" y="3108960"/>
              <a:ext cx="658368" cy="658368"/>
            </a:xfrm>
            <a:prstGeom prst="rect">
              <a:avLst/>
            </a:prstGeom>
            <a:noFill/>
            <a:ln w="107950">
              <a:solidFill>
                <a:srgbClr val="FFFF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3E4A305-743F-CC45-9AA4-216604E62E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45832" y="1597294"/>
              <a:ext cx="658368" cy="658368"/>
            </a:xfrm>
            <a:prstGeom prst="rect">
              <a:avLst/>
            </a:prstGeom>
            <a:noFill/>
            <a:ln w="107950">
              <a:solidFill>
                <a:srgbClr val="FFFF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3F966B8-4479-1D4F-B6A3-683D128E512F}"/>
                </a:ext>
              </a:extLst>
            </p:cNvPr>
            <p:cNvSpPr/>
            <p:nvPr/>
          </p:nvSpPr>
          <p:spPr>
            <a:xfrm>
              <a:off x="9378950" y="1720850"/>
              <a:ext cx="460375" cy="406400"/>
            </a:xfrm>
            <a:prstGeom prst="rect">
              <a:avLst/>
            </a:prstGeom>
            <a:solidFill>
              <a:srgbClr val="47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0.07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88CFF60-C738-9C4C-B0DC-351C1A1D7652}"/>
                </a:ext>
              </a:extLst>
            </p:cNvPr>
            <p:cNvSpPr/>
            <p:nvPr/>
          </p:nvSpPr>
          <p:spPr>
            <a:xfrm>
              <a:off x="10144125" y="1710737"/>
              <a:ext cx="460375" cy="406400"/>
            </a:xfrm>
            <a:prstGeom prst="rect">
              <a:avLst/>
            </a:prstGeom>
            <a:solidFill>
              <a:srgbClr val="47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&lt;.01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14ED4DC-E30B-BD4C-B36E-86F33E6C84F7}"/>
                </a:ext>
              </a:extLst>
            </p:cNvPr>
            <p:cNvSpPr/>
            <p:nvPr/>
          </p:nvSpPr>
          <p:spPr>
            <a:xfrm>
              <a:off x="8616638" y="1702506"/>
              <a:ext cx="460375" cy="406400"/>
            </a:xfrm>
            <a:prstGeom prst="rect">
              <a:avLst/>
            </a:prstGeom>
            <a:solidFill>
              <a:srgbClr val="47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0.24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10E38A9-215B-A248-B581-83EA3FDBC5EF}"/>
                </a:ext>
              </a:extLst>
            </p:cNvPr>
            <p:cNvSpPr/>
            <p:nvPr/>
          </p:nvSpPr>
          <p:spPr>
            <a:xfrm>
              <a:off x="10144125" y="2468284"/>
              <a:ext cx="460375" cy="406400"/>
            </a:xfrm>
            <a:prstGeom prst="rect">
              <a:avLst/>
            </a:prstGeom>
            <a:solidFill>
              <a:srgbClr val="47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0.07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FA25A39-9CAF-1A4C-A275-FC0A5C11952E}"/>
                </a:ext>
              </a:extLst>
            </p:cNvPr>
            <p:cNvSpPr/>
            <p:nvPr/>
          </p:nvSpPr>
          <p:spPr>
            <a:xfrm>
              <a:off x="9390763" y="2482406"/>
              <a:ext cx="460375" cy="406400"/>
            </a:xfrm>
            <a:prstGeom prst="rect">
              <a:avLst/>
            </a:prstGeom>
            <a:solidFill>
              <a:srgbClr val="47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0.24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9B8C47A-E4D3-0846-9339-238139FA31D4}"/>
                </a:ext>
              </a:extLst>
            </p:cNvPr>
            <p:cNvSpPr/>
            <p:nvPr/>
          </p:nvSpPr>
          <p:spPr>
            <a:xfrm>
              <a:off x="10123526" y="3234944"/>
              <a:ext cx="460375" cy="406400"/>
            </a:xfrm>
            <a:prstGeom prst="rect">
              <a:avLst/>
            </a:prstGeom>
            <a:solidFill>
              <a:srgbClr val="47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0.24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EE572C-E389-7F43-91A0-2EC3DF5A4C75}"/>
                </a:ext>
              </a:extLst>
            </p:cNvPr>
            <p:cNvSpPr/>
            <p:nvPr/>
          </p:nvSpPr>
          <p:spPr>
            <a:xfrm>
              <a:off x="9378950" y="3253295"/>
              <a:ext cx="460375" cy="406400"/>
            </a:xfrm>
            <a:prstGeom prst="rect">
              <a:avLst/>
            </a:prstGeom>
            <a:solidFill>
              <a:srgbClr val="47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0.07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F88EC21-55BF-7043-BFDD-DC500019630F}"/>
                </a:ext>
              </a:extLst>
            </p:cNvPr>
            <p:cNvSpPr/>
            <p:nvPr/>
          </p:nvSpPr>
          <p:spPr>
            <a:xfrm>
              <a:off x="8616638" y="2482850"/>
              <a:ext cx="460375" cy="406400"/>
            </a:xfrm>
            <a:prstGeom prst="rect">
              <a:avLst/>
            </a:prstGeom>
            <a:solidFill>
              <a:srgbClr val="47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0.07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94B0802-F6D0-7542-BC92-56573FC5EC27}"/>
                </a:ext>
              </a:extLst>
            </p:cNvPr>
            <p:cNvSpPr/>
            <p:nvPr/>
          </p:nvSpPr>
          <p:spPr>
            <a:xfrm>
              <a:off x="8616638" y="3253295"/>
              <a:ext cx="460375" cy="406400"/>
            </a:xfrm>
            <a:prstGeom prst="rect">
              <a:avLst/>
            </a:prstGeom>
            <a:solidFill>
              <a:srgbClr val="47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&lt;.01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588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 Nets: Big Picture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1447800"/>
            <a:ext cx="7317022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 Nets: Big Picture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24" y="3581400"/>
            <a:ext cx="4182456" cy="304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447800"/>
            <a:ext cx="4115264" cy="1860625"/>
          </a:xfrm>
          <a:prstGeom prst="rect">
            <a:avLst/>
          </a:prstGeom>
        </p:spPr>
      </p:pic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143000"/>
            <a:ext cx="8077664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800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solidFill>
                  <a:srgbClr val="CC0000"/>
                </a:solidFill>
                <a:latin typeface="Calibri"/>
                <a:cs typeface="Calibri"/>
              </a:rPr>
              <a:t>Bayes nets: </a:t>
            </a:r>
            <a:r>
              <a:rPr lang="en-US" sz="2800" dirty="0">
                <a:latin typeface="Calibri"/>
                <a:cs typeface="Calibri"/>
              </a:rPr>
              <a:t>a technique for describing              </a:t>
            </a:r>
            <a:r>
              <a:rPr lang="en-US" sz="2800" dirty="0">
                <a:solidFill>
                  <a:srgbClr val="3333FF"/>
                </a:solidFill>
                <a:latin typeface="Calibri"/>
                <a:cs typeface="Calibri"/>
              </a:rPr>
              <a:t>complex joint distributions</a:t>
            </a:r>
            <a:r>
              <a:rPr lang="en-US" sz="2800" dirty="0">
                <a:latin typeface="Calibri"/>
                <a:cs typeface="Calibri"/>
              </a:rPr>
              <a:t> (models) using         </a:t>
            </a:r>
            <a:r>
              <a:rPr lang="en-US" sz="2800" dirty="0">
                <a:solidFill>
                  <a:srgbClr val="00B050"/>
                </a:solidFill>
                <a:latin typeface="Calibri"/>
                <a:cs typeface="Calibri"/>
              </a:rPr>
              <a:t>simple, local distributions</a:t>
            </a:r>
            <a:r>
              <a:rPr lang="en-US" sz="2800" dirty="0">
                <a:latin typeface="Calibri"/>
                <a:cs typeface="Calibri"/>
              </a:rPr>
              <a:t> (conditional probabilities)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subset of the general class of </a:t>
            </a: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graphical models</a:t>
            </a: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Take advantage of local causality: 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the world is composed of many variables, 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each interacting locally with a few others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For about 10 min, we</a:t>
            </a:r>
            <a:r>
              <a:rPr lang="ja-JP" altLang="en-US" sz="2800" dirty="0">
                <a:latin typeface="Calibri"/>
                <a:cs typeface="Calibri"/>
              </a:rPr>
              <a:t>’</a:t>
            </a:r>
            <a:r>
              <a:rPr lang="en-US" sz="2800" dirty="0" err="1">
                <a:latin typeface="Calibri"/>
                <a:cs typeface="Calibri"/>
              </a:rPr>
              <a:t>ll</a:t>
            </a:r>
            <a:r>
              <a:rPr lang="en-US" sz="2800" dirty="0">
                <a:latin typeface="Calibri"/>
                <a:cs typeface="Calibri"/>
              </a:rPr>
              <a:t> be vague about how these interactions are specified</a:t>
            </a:r>
          </a:p>
        </p:txBody>
      </p:sp>
    </p:spTree>
    <p:extLst>
      <p:ext uri="{BB962C8B-B14F-4D97-AF65-F5344CB8AC3E}">
        <p14:creationId xmlns:p14="http://schemas.microsoft.com/office/powerpoint/2010/main" val="335925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Graphical Model Notation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56388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Nodes: variables (with domains)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Can be assigned (observed) or unassigned (unobserved)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Arcs: interactions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Similar to CSP constraints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Indicate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direct influence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between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Formally: encode conditional independence (more later)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For now: imagine that arrows mean direct causation (in general, they don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t!)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58" b="49960"/>
          <a:stretch>
            <a:fillRect/>
          </a:stretch>
        </p:blipFill>
        <p:spPr bwMode="auto">
          <a:xfrm>
            <a:off x="6553200" y="1676400"/>
            <a:ext cx="1447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5715000" y="3125787"/>
            <a:ext cx="2805113" cy="1979613"/>
            <a:chOff x="3600" y="2208"/>
            <a:chExt cx="1767" cy="1247"/>
          </a:xfrm>
        </p:grpSpPr>
        <p:pic>
          <p:nvPicPr>
            <p:cNvPr id="17415" name="Picture 6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/>
            <a:stretch>
              <a:fillRect/>
            </a:stretch>
          </p:blipFill>
          <p:spPr bwMode="auto">
            <a:xfrm>
              <a:off x="3600" y="2208"/>
              <a:ext cx="1767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6" name="Rectangle 7"/>
            <p:cNvSpPr>
              <a:spLocks noChangeArrowheads="1"/>
            </p:cNvSpPr>
            <p:nvPr/>
          </p:nvSpPr>
          <p:spPr bwMode="auto">
            <a:xfrm>
              <a:off x="3600" y="2208"/>
              <a:ext cx="336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3276600"/>
            <a:ext cx="3047998" cy="18227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219200"/>
            <a:ext cx="27432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Coin Flips</a:t>
            </a:r>
          </a:p>
        </p:txBody>
      </p:sp>
      <p:sp>
        <p:nvSpPr>
          <p:cNvPr id="1843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N independent coin flips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No interactions between variables: </a:t>
            </a: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absolute independence</a:t>
            </a:r>
          </a:p>
          <a:p>
            <a:pPr eaLnBrk="1" hangingPunct="1"/>
            <a:endParaRPr lang="en-US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14478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X</a:t>
            </a:r>
            <a:r>
              <a:rPr lang="en-US" sz="2800" baseline="-25000" dirty="0">
                <a:latin typeface="Calibri"/>
                <a:cs typeface="Calibri"/>
              </a:rPr>
              <a:t>1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31242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2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65532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i="1" baseline="-25000">
                <a:latin typeface="Calibri"/>
                <a:cs typeface="Calibri"/>
              </a:rPr>
              <a:t>n</a:t>
            </a:r>
          </a:p>
        </p:txBody>
      </p:sp>
      <p:pic>
        <p:nvPicPr>
          <p:cNvPr id="1843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5052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928" y="1447800"/>
            <a:ext cx="2871386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18436" grpId="0" animBg="1"/>
      <p:bldP spid="184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libri"/>
                <a:cs typeface="Calibri"/>
              </a:rPr>
              <a:t>Variables: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T: There is traffic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U: I’m holding my umbrella</a:t>
            </a:r>
          </a:p>
          <a:p>
            <a:pPr lvl="1"/>
            <a:r>
              <a:rPr lang="en-US" sz="2000" dirty="0">
                <a:latin typeface="Calibri"/>
                <a:cs typeface="Calibri"/>
              </a:rPr>
              <a:t>R: It rains</a:t>
            </a: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1200" dirty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6893394" y="4912192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U</a:t>
            </a:r>
            <a:endParaRPr lang="en-US" sz="2800" baseline="-250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1" y="1143000"/>
            <a:ext cx="3886198" cy="1628965"/>
          </a:xfrm>
          <a:prstGeom prst="rect">
            <a:avLst/>
          </a:prstGeom>
        </p:spPr>
      </p:pic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5353050" y="3376612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3774608" y="4912192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10" name="AutoShape 6"/>
          <p:cNvCxnSpPr>
            <a:cxnSpLocks noChangeShapeType="1"/>
            <a:stCxn id="8" idx="3"/>
            <a:endCxn id="9" idx="7"/>
          </p:cNvCxnSpPr>
          <p:nvPr/>
        </p:nvCxnSpPr>
        <p:spPr bwMode="auto">
          <a:xfrm flipH="1">
            <a:off x="4425016" y="4027020"/>
            <a:ext cx="1039626" cy="99676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295400"/>
            <a:ext cx="1496345" cy="1447800"/>
          </a:xfrm>
          <a:prstGeom prst="rect">
            <a:avLst/>
          </a:prstGeom>
        </p:spPr>
      </p:pic>
      <p:cxnSp>
        <p:nvCxnSpPr>
          <p:cNvPr id="17" name="AutoShape 6">
            <a:extLst>
              <a:ext uri="{FF2B5EF4-FFF2-40B4-BE49-F238E27FC236}">
                <a16:creationId xmlns:a16="http://schemas.microsoft.com/office/drawing/2014/main" id="{8916225B-0C87-4841-8573-165DC9EA6764}"/>
              </a:ext>
            </a:extLst>
          </p:cNvPr>
          <p:cNvCxnSpPr>
            <a:cxnSpLocks noChangeShapeType="1"/>
            <a:stCxn id="8" idx="5"/>
            <a:endCxn id="19461" idx="1"/>
          </p:cNvCxnSpPr>
          <p:nvPr/>
        </p:nvCxnSpPr>
        <p:spPr bwMode="auto">
          <a:xfrm>
            <a:off x="6003458" y="4027020"/>
            <a:ext cx="1001528" cy="99676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EFF61AE-BB36-EE48-B865-166A0CF846E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993362"/>
            <a:ext cx="3485614" cy="1807238"/>
          </a:xfrm>
          <a:prstGeom prst="rect">
            <a:avLst/>
          </a:prstGeom>
        </p:spPr>
      </p:pic>
      <p:cxnSp>
        <p:nvCxnSpPr>
          <p:cNvPr id="21" name="AutoShape 6">
            <a:extLst>
              <a:ext uri="{FF2B5EF4-FFF2-40B4-BE49-F238E27FC236}">
                <a16:creationId xmlns:a16="http://schemas.microsoft.com/office/drawing/2014/main" id="{CBEBCF4B-DDA0-434C-931E-C7BBC7A6F920}"/>
              </a:ext>
            </a:extLst>
          </p:cNvPr>
          <p:cNvCxnSpPr>
            <a:cxnSpLocks noChangeShapeType="1"/>
            <a:stCxn id="9" idx="6"/>
            <a:endCxn id="19461" idx="2"/>
          </p:cNvCxnSpPr>
          <p:nvPr/>
        </p:nvCxnSpPr>
        <p:spPr bwMode="auto">
          <a:xfrm>
            <a:off x="4536608" y="5293192"/>
            <a:ext cx="2356786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6">
            <a:extLst>
              <a:ext uri="{FF2B5EF4-FFF2-40B4-BE49-F238E27FC236}">
                <a16:creationId xmlns:a16="http://schemas.microsoft.com/office/drawing/2014/main" id="{E1B183C5-B812-B840-9851-31A5437311C8}"/>
              </a:ext>
            </a:extLst>
          </p:cNvPr>
          <p:cNvCxnSpPr>
            <a:cxnSpLocks noChangeShapeType="1"/>
            <a:stCxn id="19461" idx="2"/>
            <a:endCxn id="9" idx="6"/>
          </p:cNvCxnSpPr>
          <p:nvPr/>
        </p:nvCxnSpPr>
        <p:spPr bwMode="auto">
          <a:xfrm flipH="1">
            <a:off x="4536608" y="5293192"/>
            <a:ext cx="2356786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Smoke alarm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libri"/>
                <a:cs typeface="Calibri"/>
              </a:rPr>
              <a:t>Variables: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F: There is fire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S: There is smoke</a:t>
            </a:r>
          </a:p>
          <a:p>
            <a:pPr lvl="1"/>
            <a:r>
              <a:rPr lang="en-US" sz="2000" dirty="0">
                <a:latin typeface="Calibri"/>
                <a:cs typeface="Calibri"/>
              </a:rPr>
              <a:t>A: Alarm sounds</a:t>
            </a: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1200" dirty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endParaRPr lang="en-US" sz="2400" dirty="0">
              <a:latin typeface="Calibri"/>
              <a:cs typeface="Calibri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3F1468-BAD7-194F-92F5-7E6BF518589A}"/>
              </a:ext>
            </a:extLst>
          </p:cNvPr>
          <p:cNvGrpSpPr/>
          <p:nvPr/>
        </p:nvGrpSpPr>
        <p:grpSpPr>
          <a:xfrm>
            <a:off x="3774608" y="1569011"/>
            <a:ext cx="2355382" cy="4105181"/>
            <a:chOff x="3774608" y="1569011"/>
            <a:chExt cx="2355382" cy="4105181"/>
          </a:xfrm>
        </p:grpSpPr>
        <p:sp>
          <p:nvSpPr>
            <p:cNvPr id="19461" name="Oval 5"/>
            <p:cNvSpPr>
              <a:spLocks noChangeArrowheads="1"/>
            </p:cNvSpPr>
            <p:nvPr/>
          </p:nvSpPr>
          <p:spPr bwMode="auto">
            <a:xfrm>
              <a:off x="5367990" y="1569011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 i="1" dirty="0">
                  <a:latin typeface="Calibri"/>
                  <a:cs typeface="Calibri"/>
                </a:rPr>
                <a:t>F</a:t>
              </a:r>
              <a:endParaRPr lang="en-US" sz="2800" baseline="-25000" dirty="0">
                <a:latin typeface="Calibri"/>
                <a:cs typeface="Calibri"/>
              </a:endParaRPr>
            </a:p>
          </p:txBody>
        </p:sp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5367990" y="3380583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 i="1" dirty="0">
                  <a:latin typeface="Calibri"/>
                  <a:cs typeface="Calibri"/>
                </a:rPr>
                <a:t>S</a:t>
              </a:r>
              <a:endParaRPr lang="en-US" sz="2800" baseline="-25000" dirty="0">
                <a:latin typeface="Calibri"/>
                <a:cs typeface="Calibri"/>
              </a:endParaRP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3774608" y="4912192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 i="1" dirty="0">
                  <a:latin typeface="Calibri"/>
                  <a:cs typeface="Calibri"/>
                </a:rPr>
                <a:t>A</a:t>
              </a:r>
              <a:endParaRPr lang="en-US" sz="2800" baseline="-25000" dirty="0">
                <a:latin typeface="Calibri"/>
                <a:cs typeface="Calibri"/>
              </a:endParaRPr>
            </a:p>
          </p:txBody>
        </p:sp>
        <p:cxnSp>
          <p:nvCxnSpPr>
            <p:cNvPr id="10" name="AutoShape 6"/>
            <p:cNvCxnSpPr>
              <a:cxnSpLocks noChangeShapeType="1"/>
              <a:stCxn id="8" idx="3"/>
              <a:endCxn id="9" idx="7"/>
            </p:cNvCxnSpPr>
            <p:nvPr/>
          </p:nvCxnSpPr>
          <p:spPr bwMode="auto">
            <a:xfrm flipH="1">
              <a:off x="4425016" y="4030991"/>
              <a:ext cx="1054566" cy="99279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AutoShape 6">
              <a:extLst>
                <a:ext uri="{FF2B5EF4-FFF2-40B4-BE49-F238E27FC236}">
                  <a16:creationId xmlns:a16="http://schemas.microsoft.com/office/drawing/2014/main" id="{8916225B-0C87-4841-8573-165DC9EA6764}"/>
                </a:ext>
              </a:extLst>
            </p:cNvPr>
            <p:cNvCxnSpPr>
              <a:cxnSpLocks noChangeShapeType="1"/>
              <a:stCxn id="19461" idx="4"/>
              <a:endCxn id="8" idx="0"/>
            </p:cNvCxnSpPr>
            <p:nvPr/>
          </p:nvCxnSpPr>
          <p:spPr bwMode="auto">
            <a:xfrm>
              <a:off x="5748990" y="2331011"/>
              <a:ext cx="0" cy="104957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F1D169A-7884-7549-A920-A59EBC282E0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183808"/>
            <a:ext cx="4038600" cy="265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0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12 -- probability.pptx</Template>
  <TotalTime>55598</TotalTime>
  <Words>1624</Words>
  <Application>Microsoft Macintosh PowerPoint</Application>
  <PresentationFormat>Widescreen</PresentationFormat>
  <Paragraphs>494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Times New Roman</vt:lpstr>
      <vt:lpstr>Wingdings</vt:lpstr>
      <vt:lpstr>dan-berkeley-nlp-v1</vt:lpstr>
      <vt:lpstr>CS 188: Artificial Intelligence </vt:lpstr>
      <vt:lpstr>Reminders</vt:lpstr>
      <vt:lpstr>Ghostbusters, Revisited</vt:lpstr>
      <vt:lpstr>Bayes Nets: Big Picture</vt:lpstr>
      <vt:lpstr>Bayes Nets: Big Picture</vt:lpstr>
      <vt:lpstr>Graphical Model Notation</vt:lpstr>
      <vt:lpstr>Example: Coin Flips</vt:lpstr>
      <vt:lpstr>Example: Traffic</vt:lpstr>
      <vt:lpstr>Example: Smoke alarm</vt:lpstr>
      <vt:lpstr>Example: Ghostbusters</vt:lpstr>
      <vt:lpstr>Example Bayes’ Net: Insurance</vt:lpstr>
      <vt:lpstr>Example Bayes’ Net: Car</vt:lpstr>
      <vt:lpstr>Can we build it?</vt:lpstr>
      <vt:lpstr>Can we build it?</vt:lpstr>
      <vt:lpstr>Bayes Net Syntax and Semantics</vt:lpstr>
      <vt:lpstr>Bayes Net Syntax</vt:lpstr>
      <vt:lpstr>Example: Alarm Network</vt:lpstr>
      <vt:lpstr>General formula for sparse BNs</vt:lpstr>
      <vt:lpstr>Bayes net global semantics</vt:lpstr>
      <vt:lpstr>Example</vt:lpstr>
      <vt:lpstr>Probabilities in BNs</vt:lpstr>
      <vt:lpstr>Example: Burglary</vt:lpstr>
      <vt:lpstr>Example: Burglary</vt:lpstr>
      <vt:lpstr>Causality?</vt:lpstr>
      <vt:lpstr>Conditional independence semantics</vt:lpstr>
      <vt:lpstr>Example</vt:lpstr>
      <vt:lpstr>Markov blanket</vt:lpstr>
      <vt:lpstr>Bayes Nets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Stuart RUSSELL</cp:lastModifiedBy>
  <cp:revision>3303</cp:revision>
  <cp:lastPrinted>2014-03-18T18:14:25Z</cp:lastPrinted>
  <dcterms:created xsi:type="dcterms:W3CDTF">2004-08-27T04:16:05Z</dcterms:created>
  <dcterms:modified xsi:type="dcterms:W3CDTF">2019-03-13T06:48:17Z</dcterms:modified>
</cp:coreProperties>
</file>