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31"/>
  </p:notesMasterIdLst>
  <p:handoutMasterIdLst>
    <p:handoutMasterId r:id="rId32"/>
  </p:handoutMasterIdLst>
  <p:sldIdLst>
    <p:sldId id="457" r:id="rId2"/>
    <p:sldId id="668" r:id="rId3"/>
    <p:sldId id="324" r:id="rId4"/>
    <p:sldId id="455" r:id="rId5"/>
    <p:sldId id="456" r:id="rId6"/>
    <p:sldId id="424" r:id="rId7"/>
    <p:sldId id="390" r:id="rId8"/>
    <p:sldId id="303" r:id="rId9"/>
    <p:sldId id="305" r:id="rId10"/>
    <p:sldId id="450" r:id="rId11"/>
    <p:sldId id="449" r:id="rId12"/>
    <p:sldId id="430" r:id="rId13"/>
    <p:sldId id="311" r:id="rId14"/>
    <p:sldId id="312" r:id="rId15"/>
    <p:sldId id="333" r:id="rId16"/>
    <p:sldId id="355" r:id="rId17"/>
    <p:sldId id="451" r:id="rId18"/>
    <p:sldId id="335" r:id="rId19"/>
    <p:sldId id="452" r:id="rId20"/>
    <p:sldId id="436" r:id="rId21"/>
    <p:sldId id="336" r:id="rId22"/>
    <p:sldId id="453" r:id="rId23"/>
    <p:sldId id="337" r:id="rId24"/>
    <p:sldId id="338" r:id="rId25"/>
    <p:sldId id="398" r:id="rId26"/>
    <p:sldId id="395" r:id="rId27"/>
    <p:sldId id="396" r:id="rId28"/>
    <p:sldId id="397" r:id="rId29"/>
    <p:sldId id="454" r:id="rId30"/>
  </p:sldIdLst>
  <p:sldSz cx="12192000" cy="6858000"/>
  <p:notesSz cx="7315200" cy="96012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333FF"/>
    <a:srgbClr val="80EFFF"/>
    <a:srgbClr val="FFFF00"/>
    <a:srgbClr val="FF3300"/>
    <a:srgbClr val="CC00CC"/>
    <a:srgbClr val="FFCC00"/>
    <a:srgbClr val="FF9999"/>
    <a:srgbClr val="99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3" autoAdjust="0"/>
    <p:restoredTop sz="95728" autoAdjust="0"/>
  </p:normalViewPr>
  <p:slideViewPr>
    <p:cSldViewPr>
      <p:cViewPr varScale="1">
        <p:scale>
          <a:sx n="104" d="100"/>
          <a:sy n="104" d="100"/>
        </p:scale>
        <p:origin x="100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3576A76-EAAE-494F-9F7F-EC8DD1141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93E6AE6-BA58-4D01-BFA7-9066FA1BC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1200">
              <a:latin typeface="Calibri"/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9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0F13DAB-E8A7-49D8-9B00-67FF064195A2}" type="slidenum">
              <a:rPr lang="en-US" sz="1300"/>
              <a:pPr eaLnBrk="1" hangingPunct="1"/>
              <a:t>13</a:t>
            </a:fld>
            <a:endParaRPr 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61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this model simpler (no reason for fan-in constraint)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8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DBA-8484-455D-B245-CB37572AF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F2AE3-E00A-49E3-84D4-020B69DEF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293A6-559F-4294-A2FB-84D948A6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1BBA2E-7FD9-46B8-A226-C36B49A97B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1409C-11F8-4378-A9C8-ED515D87E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F41DF-D8B8-41F6-9DEF-CF73457948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CC272-083A-4C84-813A-D9CF7008B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B74DA-79AF-4B05-95C9-B7F6D7E3A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FD908-86D3-45AB-ADF7-3B2458B2F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54A4C-ECA7-4D89-B689-5883706A9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13666-7D53-408E-8CAE-D86E2DAC0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41FC258-4C93-4B3A-BC1B-47590C715D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0038-EBAA-B14C-A66F-B59BDEDE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EF9C-A7D5-4D47-A64B-83F2CF74E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Midterm: Wednesday 7pm-9pm</a:t>
            </a:r>
          </a:p>
          <a:p>
            <a:pPr lvl="1"/>
            <a:r>
              <a:rPr lang="en-US" dirty="0"/>
              <a:t>See midterm prep page (posted on Piazza, </a:t>
            </a:r>
            <a:r>
              <a:rPr lang="en-US" dirty="0" err="1"/>
              <a:t>inst.eecs</a:t>
            </a:r>
            <a:r>
              <a:rPr lang="en-US" dirty="0"/>
              <a:t> page)</a:t>
            </a:r>
          </a:p>
          <a:p>
            <a:pPr lvl="1"/>
            <a:r>
              <a:rPr lang="en-US" dirty="0"/>
              <a:t>Four rooms; your room determined by </a:t>
            </a:r>
            <a:r>
              <a:rPr lang="en-US" b="1" i="1" u="sng" dirty="0">
                <a:solidFill>
                  <a:srgbClr val="3333FF"/>
                </a:solidFill>
              </a:rPr>
              <a:t>last two digits of your SID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solidFill>
                  <a:srgbClr val="3333FF"/>
                </a:solidFill>
              </a:rPr>
              <a:t>00-32</a:t>
            </a:r>
            <a:r>
              <a:rPr lang="en-US" dirty="0"/>
              <a:t>: </a:t>
            </a:r>
            <a:r>
              <a:rPr lang="en-US" dirty="0" err="1"/>
              <a:t>Dwinelle</a:t>
            </a:r>
            <a:r>
              <a:rPr lang="en-US" dirty="0"/>
              <a:t> 155</a:t>
            </a:r>
          </a:p>
          <a:p>
            <a:pPr lvl="2"/>
            <a:r>
              <a:rPr lang="en-US" dirty="0">
                <a:solidFill>
                  <a:srgbClr val="3333FF"/>
                </a:solidFill>
              </a:rPr>
              <a:t>33-45</a:t>
            </a:r>
            <a:r>
              <a:rPr lang="en-US" dirty="0"/>
              <a:t>: Genetics and Plant Biology 100</a:t>
            </a:r>
          </a:p>
          <a:p>
            <a:pPr lvl="2"/>
            <a:r>
              <a:rPr lang="en-US" dirty="0">
                <a:solidFill>
                  <a:srgbClr val="3333FF"/>
                </a:solidFill>
              </a:rPr>
              <a:t>46-62</a:t>
            </a:r>
            <a:r>
              <a:rPr lang="en-US" dirty="0"/>
              <a:t>: Hearst Annex A1</a:t>
            </a:r>
          </a:p>
          <a:p>
            <a:pPr lvl="2"/>
            <a:r>
              <a:rPr lang="en-US" dirty="0">
                <a:solidFill>
                  <a:srgbClr val="3333FF"/>
                </a:solidFill>
              </a:rPr>
              <a:t>63-99</a:t>
            </a:r>
            <a:r>
              <a:rPr lang="en-US" dirty="0"/>
              <a:t>: Pimentel 1</a:t>
            </a:r>
          </a:p>
          <a:p>
            <a:pPr lvl="1"/>
            <a:r>
              <a:rPr lang="en-US" dirty="0"/>
              <a:t>Discussions this week </a:t>
            </a:r>
            <a:r>
              <a:rPr lang="en-US" i="1" u="sng" dirty="0">
                <a:solidFill>
                  <a:srgbClr val="3333FF"/>
                </a:solidFill>
              </a:rPr>
              <a:t>by topic</a:t>
            </a:r>
          </a:p>
          <a:p>
            <a:r>
              <a:rPr lang="en-US" dirty="0"/>
              <a:t>Survey: complete it before midterm; 80% participation = +1pt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A6448-CD03-CF40-90E3-ED67BC33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7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43000" y="4876800"/>
            <a:ext cx="1219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5410200"/>
            <a:ext cx="1219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4876800"/>
            <a:ext cx="1828800" cy="381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10600" y="4876800"/>
            <a:ext cx="1828800" cy="3810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601200" y="5410200"/>
            <a:ext cx="2362200" cy="381000"/>
          </a:xfrm>
          <a:prstGeom prst="rect">
            <a:avLst/>
          </a:prstGeom>
          <a:solidFill>
            <a:srgbClr val="80E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33800" y="5410200"/>
            <a:ext cx="2362200" cy="381000"/>
          </a:xfrm>
          <a:prstGeom prst="rect">
            <a:avLst/>
          </a:prstGeom>
          <a:solidFill>
            <a:srgbClr val="80E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91200" y="4876800"/>
            <a:ext cx="1371600" cy="381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77000" y="5410200"/>
            <a:ext cx="1371600" cy="3810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785600" cy="4851399"/>
          </a:xfrm>
        </p:spPr>
        <p:txBody>
          <a:bodyPr/>
          <a:lstStyle/>
          <a:p>
            <a:r>
              <a:rPr lang="en-US" dirty="0"/>
              <a:t>Consider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uwy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uwz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uxy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uxz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vwy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vwz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 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vxy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+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vxz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 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16 multiplies, 7 adds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Lots of repeated </a:t>
            </a:r>
            <a:r>
              <a:rPr lang="en-US" dirty="0" err="1">
                <a:solidFill>
                  <a:srgbClr val="000000"/>
                </a:solidFill>
                <a:cs typeface="Calibri" pitchFamily="34" charset="0"/>
              </a:rPr>
              <a:t>subexpressions</a:t>
            </a:r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!</a:t>
            </a:r>
          </a:p>
          <a:p>
            <a:r>
              <a:rPr lang="en-US" dirty="0"/>
              <a:t>Rewrite as 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u+v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)(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w+x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)(</a:t>
            </a:r>
            <a:r>
              <a:rPr lang="en-US" b="1" dirty="0" err="1">
                <a:solidFill>
                  <a:srgbClr val="FF0000"/>
                </a:solidFill>
                <a:cs typeface="Calibri" pitchFamily="34" charset="0"/>
              </a:rPr>
              <a:t>y+z</a:t>
            </a:r>
            <a:r>
              <a:rPr lang="en-US" b="1" dirty="0">
                <a:solidFill>
                  <a:srgbClr val="FF0000"/>
                </a:solidFill>
                <a:cs typeface="Calibri" pitchFamily="34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2 multiplies, 3 adds</a:t>
            </a:r>
          </a:p>
          <a:p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baseline="-250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CC00CC"/>
                </a:solidFill>
              </a:rPr>
              <a:t>) P(e) P(</a:t>
            </a:r>
            <a:r>
              <a:rPr lang="en-US" dirty="0" err="1">
                <a:solidFill>
                  <a:srgbClr val="CC00CC"/>
                </a:solidFill>
              </a:rPr>
              <a:t>a|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j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m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r>
              <a:rPr lang="en-US" dirty="0">
                <a:solidFill>
                  <a:srgbClr val="CC00CC"/>
                </a:solidFill>
                <a:cs typeface="Calibri" pitchFamily="34" charset="0"/>
              </a:rPr>
              <a:t>= </a:t>
            </a:r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dirty="0" err="1">
                <a:solidFill>
                  <a:srgbClr val="CC00CC"/>
                </a:solidFill>
              </a:rPr>
              <a:t>a|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 +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dirty="0" err="1">
                <a:solidFill>
                  <a:srgbClr val="CC00CC"/>
                </a:solidFill>
              </a:rPr>
              <a:t>a|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,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C00CC"/>
                </a:solidFill>
              </a:rPr>
              <a:t>    + </a:t>
            </a:r>
            <a:r>
              <a:rPr lang="en-US" sz="2800" dirty="0">
                <a:solidFill>
                  <a:srgbClr val="000000"/>
                </a:solidFill>
                <a:cs typeface="Calibri" pitchFamily="34" charset="0"/>
              </a:rPr>
              <a:t>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dirty="0" err="1">
                <a:solidFill>
                  <a:srgbClr val="CC00CC"/>
                </a:solidFill>
              </a:rPr>
              <a:t>a|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j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m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 +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dirty="0" err="1">
                <a:solidFill>
                  <a:srgbClr val="CC00CC"/>
                </a:solidFill>
              </a:rPr>
              <a:t>a|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,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j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m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  <a:p>
            <a:pPr marL="0" lvl="1" indent="0">
              <a:buClr>
                <a:schemeClr val="accent2"/>
              </a:buClr>
              <a:buNone/>
            </a:pPr>
            <a:r>
              <a:rPr lang="en-US" sz="2800" dirty="0">
                <a:solidFill>
                  <a:srgbClr val="CC00CC"/>
                </a:solidFill>
                <a:cs typeface="Calibri" pitchFamily="34" charset="0"/>
              </a:rPr>
              <a:t>	</a:t>
            </a:r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Lots of repeated </a:t>
            </a:r>
            <a:r>
              <a:rPr lang="en-US" dirty="0" err="1">
                <a:solidFill>
                  <a:srgbClr val="000000"/>
                </a:solidFill>
                <a:cs typeface="Calibri" pitchFamily="34" charset="0"/>
              </a:rPr>
              <a:t>subexpressions</a:t>
            </a:r>
            <a:r>
              <a:rPr lang="en-US" dirty="0">
                <a:solidFill>
                  <a:srgbClr val="000000"/>
                </a:solidFill>
                <a:cs typeface="Calibri" pitchFamily="34" charset="0"/>
              </a:rPr>
              <a:t>!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alibri" pitchFamily="34" charset="0"/>
            </a:endParaRPr>
          </a:p>
          <a:p>
            <a:pPr marL="457176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elimination: The basic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729164"/>
          </a:xfrm>
        </p:spPr>
        <p:txBody>
          <a:bodyPr/>
          <a:lstStyle/>
          <a:p>
            <a:r>
              <a:rPr lang="en-US" dirty="0"/>
              <a:t>Move summations inwards as far as possible</a:t>
            </a:r>
          </a:p>
          <a:p>
            <a:pPr lvl="1"/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CC00CC"/>
                </a:solidFill>
              </a:rPr>
              <a:t> |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j</a:t>
            </a:r>
            <a:r>
              <a:rPr lang="en-US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m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baseline="-250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j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m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lvl="1"/>
            <a:r>
              <a:rPr lang="en-US" i="1" dirty="0">
                <a:solidFill>
                  <a:srgbClr val="CC00CC"/>
                </a:solidFill>
                <a:sym typeface="Symbol"/>
              </a:rPr>
              <a:t>          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b="1" dirty="0">
                <a:solidFill>
                  <a:schemeClr val="tx2"/>
                </a:solidFill>
                <a:sym typeface="Symbol"/>
              </a:rPr>
              <a:t></a:t>
            </a:r>
            <a:r>
              <a:rPr lang="en-US" b="1" i="1" baseline="-25000" dirty="0">
                <a:solidFill>
                  <a:schemeClr val="tx2"/>
                </a:solidFill>
                <a:sym typeface="Symbol"/>
              </a:rPr>
              <a:t>e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b="1" dirty="0">
                <a:solidFill>
                  <a:srgbClr val="000000"/>
                </a:solidFill>
                <a:sym typeface="Symbol"/>
              </a:rPr>
              <a:t></a:t>
            </a:r>
            <a:r>
              <a:rPr lang="en-US" b="1" i="1" baseline="-25000" dirty="0">
                <a:solidFill>
                  <a:srgbClr val="000000"/>
                </a:solidFill>
                <a:sym typeface="Symbol"/>
              </a:rPr>
              <a:t>a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j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m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r>
              <a:rPr lang="en-US" dirty="0"/>
              <a:t>Do the calculation from the inside out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I.e., sum over </a:t>
            </a:r>
            <a:r>
              <a:rPr lang="en-US" i="1" dirty="0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first, then sum over </a:t>
            </a:r>
            <a:r>
              <a:rPr lang="en-US" i="1" dirty="0">
                <a:solidFill>
                  <a:srgbClr val="CC00CC"/>
                </a:solidFill>
              </a:rPr>
              <a:t>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Problem: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</a:rPr>
              <a:t>isn’t a single number, it’s a bunch of different numbers depending on the values of </a:t>
            </a:r>
            <a:r>
              <a:rPr lang="en-US" i="1" dirty="0">
                <a:solidFill>
                  <a:srgbClr val="CC00CC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i="1" dirty="0">
                <a:solidFill>
                  <a:srgbClr val="CC00CC"/>
                </a:solidFill>
              </a:rPr>
              <a:t>e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Solution: use arrays of numbers (of various dimensions) with appropriate operations on them; these are called </a:t>
            </a:r>
            <a:r>
              <a:rPr lang="en-US" b="1" i="1" dirty="0">
                <a:solidFill>
                  <a:srgbClr val="FF0000"/>
                </a:solidFill>
              </a:rPr>
              <a:t>factors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752600"/>
            <a:ext cx="3352800" cy="19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5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Zoo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143000"/>
            <a:ext cx="8305800" cy="56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4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534" y="1905000"/>
            <a:ext cx="5379013" cy="4495800"/>
          </a:xfrm>
          <a:prstGeom prst="rect">
            <a:avLst/>
          </a:prstGeom>
        </p:spPr>
      </p:pic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Factor Zoo I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343400" cy="4906963"/>
          </a:xfrm>
        </p:spPr>
        <p:txBody>
          <a:bodyPr/>
          <a:lstStyle/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Joint distribution: P(X,Y)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Entries P(</a:t>
            </a:r>
            <a:r>
              <a:rPr lang="en-US" sz="2000" dirty="0" err="1">
                <a:ea typeface="ＭＳ Ｐゴシック" pitchFamily="34" charset="-128"/>
                <a:cs typeface="Calibri" pitchFamily="34" charset="0"/>
              </a:rPr>
              <a:t>x,y</a:t>
            </a: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) for all x, y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|</a:t>
            </a:r>
            <a:r>
              <a:rPr lang="en-US" sz="2000" dirty="0" err="1">
                <a:ea typeface="ＭＳ Ｐゴシック" pitchFamily="34" charset="-128"/>
                <a:cs typeface="Calibri" pitchFamily="34" charset="0"/>
              </a:rPr>
              <a:t>X|x|Y</a:t>
            </a: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| matrix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Sums to 1</a:t>
            </a: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endParaRPr lang="en-US" sz="2400" dirty="0">
              <a:ea typeface="ＭＳ Ｐゴシック" pitchFamily="34" charset="-128"/>
              <a:cs typeface="Calibri" pitchFamily="34" charset="0"/>
            </a:endParaRPr>
          </a:p>
          <a:p>
            <a:r>
              <a:rPr lang="en-US" sz="2400" dirty="0">
                <a:ea typeface="ＭＳ Ｐゴシック" pitchFamily="34" charset="-128"/>
                <a:cs typeface="Calibri" pitchFamily="34" charset="0"/>
              </a:rPr>
              <a:t>Projected joint: P(</a:t>
            </a:r>
            <a:r>
              <a:rPr lang="en-US" sz="2400" dirty="0" err="1">
                <a:ea typeface="ＭＳ Ｐゴシック" pitchFamily="34" charset="-128"/>
                <a:cs typeface="Calibri" pitchFamily="34" charset="0"/>
              </a:rPr>
              <a:t>x,Y</a:t>
            </a:r>
            <a:r>
              <a:rPr lang="en-US" sz="2400" dirty="0">
                <a:ea typeface="ＭＳ Ｐゴシック" pitchFamily="34" charset="-128"/>
                <a:cs typeface="Calibri" pitchFamily="34" charset="0"/>
              </a:rPr>
              <a:t>)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A slice of the joint distribution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Entries P(</a:t>
            </a:r>
            <a:r>
              <a:rPr lang="en-US" sz="2000" dirty="0" err="1">
                <a:ea typeface="ＭＳ Ｐゴシック" pitchFamily="34" charset="-128"/>
                <a:cs typeface="Calibri" pitchFamily="34" charset="0"/>
              </a:rPr>
              <a:t>x,y</a:t>
            </a:r>
            <a:r>
              <a:rPr lang="en-US" sz="2000" dirty="0">
                <a:ea typeface="ＭＳ Ｐゴシック" pitchFamily="34" charset="-128"/>
                <a:cs typeface="Calibri" pitchFamily="34" charset="0"/>
              </a:rPr>
              <a:t>) for one x, all y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|Y|-element vector</a:t>
            </a:r>
          </a:p>
          <a:p>
            <a:pPr lvl="1"/>
            <a:r>
              <a:rPr lang="en-US" sz="2000" dirty="0">
                <a:ea typeface="ＭＳ Ｐゴシック" pitchFamily="34" charset="-128"/>
                <a:cs typeface="Calibri" pitchFamily="34" charset="0"/>
              </a:rPr>
              <a:t>Sums to P(x)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94541"/>
              </p:ext>
            </p:extLst>
          </p:nvPr>
        </p:nvGraphicFramePr>
        <p:xfrm>
          <a:off x="4800600" y="1800224"/>
          <a:ext cx="2209800" cy="14763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34000" y="1295400"/>
            <a:ext cx="1055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6800" y="3962400"/>
            <a:ext cx="1021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a</a:t>
            </a:r>
            <a:r>
              <a:rPr lang="en-US" sz="2400" dirty="0" err="1">
                <a:solidFill>
                  <a:srgbClr val="CC00CC"/>
                </a:solidFill>
              </a:rPr>
              <a:t>,</a:t>
            </a:r>
            <a:r>
              <a:rPr lang="en-US" sz="2400" i="1" dirty="0" err="1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249022"/>
            <a:ext cx="6849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Calibri" pitchFamily="34" charset="0"/>
              </a:rPr>
              <a:t>Number of variables (capitals) = dimensionality of the table</a:t>
            </a:r>
          </a:p>
        </p:txBody>
      </p:sp>
      <p:graphicFrame>
        <p:nvGraphicFramePr>
          <p:cNvPr id="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130400"/>
              </p:ext>
            </p:extLst>
          </p:nvPr>
        </p:nvGraphicFramePr>
        <p:xfrm>
          <a:off x="4724400" y="4495800"/>
          <a:ext cx="2133600" cy="983548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281435"/>
            <a:ext cx="4216657" cy="2576564"/>
          </a:xfrm>
          <a:prstGeom prst="rect">
            <a:avLst/>
          </a:prstGeom>
        </p:spPr>
      </p:pic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Factor Zoo II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52400" y="1632744"/>
            <a:ext cx="4191000" cy="4615656"/>
          </a:xfrm>
        </p:spPr>
        <p:txBody>
          <a:bodyPr/>
          <a:lstStyle/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Single conditional: P(Y | x)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Entries P(y | x) for fixed x, all y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Sums to 1</a:t>
            </a:r>
          </a:p>
          <a:p>
            <a:pPr lvl="1"/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Family of conditionals: </a:t>
            </a:r>
          </a:p>
          <a:p>
            <a:pPr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	P(X |Y)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Multiple conditionals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Entries P(x | y) for all x, y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Sums to |Y|</a:t>
            </a: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439334"/>
            <a:ext cx="3505200" cy="2570231"/>
          </a:xfrm>
          <a:prstGeom prst="rect">
            <a:avLst/>
          </a:prstGeom>
        </p:spPr>
      </p:pic>
      <p:graphicFrame>
        <p:nvGraphicFramePr>
          <p:cNvPr id="1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839035"/>
              </p:ext>
            </p:extLst>
          </p:nvPr>
        </p:nvGraphicFramePr>
        <p:xfrm>
          <a:off x="8382000" y="1800224"/>
          <a:ext cx="2133600" cy="983548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915400" y="1295400"/>
            <a:ext cx="1016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J</a:t>
            </a:r>
            <a:r>
              <a:rPr lang="en-US" sz="2400" dirty="0" err="1">
                <a:solidFill>
                  <a:srgbClr val="CC00CC"/>
                </a:solidFill>
              </a:rPr>
              <a:t>|</a:t>
            </a:r>
            <a:r>
              <a:rPr lang="en-US" sz="2400" i="1" dirty="0" err="1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graphicFrame>
        <p:nvGraphicFramePr>
          <p:cNvPr id="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47111"/>
              </p:ext>
            </p:extLst>
          </p:nvPr>
        </p:nvGraphicFramePr>
        <p:xfrm>
          <a:off x="8001000" y="5029200"/>
          <a:ext cx="2133600" cy="1476375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9067800" y="4338935"/>
            <a:ext cx="105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|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10800" y="5373469"/>
            <a:ext cx="1427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C00CC"/>
                </a:solidFill>
              </a:rPr>
              <a:t>}</a:t>
            </a:r>
            <a:r>
              <a:rPr lang="en-US" sz="2400" dirty="0">
                <a:solidFill>
                  <a:srgbClr val="CC00CC"/>
                </a:solidFill>
              </a:rPr>
              <a:t> -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J</a:t>
            </a:r>
            <a:r>
              <a:rPr lang="en-US" sz="2400" dirty="0" err="1">
                <a:solidFill>
                  <a:srgbClr val="CC00CC"/>
                </a:solidFill>
              </a:rPr>
              <a:t>|</a:t>
            </a:r>
            <a:r>
              <a:rPr lang="en-US" sz="2400" i="1" dirty="0" err="1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10800" y="5830669"/>
            <a:ext cx="1647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C00CC"/>
                </a:solidFill>
              </a:rPr>
              <a:t>}</a:t>
            </a:r>
            <a:r>
              <a:rPr lang="en-US" sz="2400" dirty="0">
                <a:solidFill>
                  <a:srgbClr val="CC00CC"/>
                </a:solidFill>
              </a:rPr>
              <a:t> -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|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371600"/>
            <a:ext cx="4093443" cy="1286637"/>
          </a:xfrm>
          <a:prstGeom prst="rect">
            <a:avLst/>
          </a:prstGeom>
        </p:spPr>
      </p:pic>
      <p:sp>
        <p:nvSpPr>
          <p:cNvPr id="30729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Operation 1: </a:t>
            </a:r>
            <a:r>
              <a:rPr lang="en-US" dirty="0" err="1">
                <a:ea typeface="ＭＳ Ｐゴシック" pitchFamily="34" charset="-128"/>
              </a:rPr>
              <a:t>Pointwise</a:t>
            </a:r>
            <a:r>
              <a:rPr lang="en-US" dirty="0">
                <a:ea typeface="ＭＳ Ｐゴシック" pitchFamily="34" charset="-128"/>
              </a:rPr>
              <a:t> product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1"/>
            <a:ext cx="7162800" cy="2590800"/>
          </a:xfrm>
        </p:spPr>
        <p:txBody>
          <a:bodyPr/>
          <a:lstStyle/>
          <a:p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First basic operation: </a:t>
            </a:r>
            <a:r>
              <a:rPr lang="en-US" sz="2400" b="1" i="1" dirty="0" err="1">
                <a:solidFill>
                  <a:srgbClr val="CC0000"/>
                </a:solidFill>
                <a:ea typeface="ＭＳ Ｐゴシック" pitchFamily="34" charset="-128"/>
              </a:rPr>
              <a:t>pointwise</a:t>
            </a:r>
            <a:r>
              <a:rPr lang="en-US" sz="2400" b="1" i="1" dirty="0">
                <a:solidFill>
                  <a:srgbClr val="CC0000"/>
                </a:solidFill>
                <a:ea typeface="ＭＳ Ｐゴシック" pitchFamily="34" charset="-128"/>
              </a:rPr>
              <a:t> product 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of factors </a:t>
            </a:r>
            <a:r>
              <a:rPr lang="en-US" sz="2400" dirty="0">
                <a:ea typeface="ＭＳ Ｐゴシック" pitchFamily="34" charset="-128"/>
              </a:rPr>
              <a:t>(similar to a</a:t>
            </a:r>
            <a:r>
              <a:rPr lang="en-US" sz="2000" dirty="0">
                <a:solidFill>
                  <a:srgbClr val="CC0000"/>
                </a:solidFill>
                <a:ea typeface="ＭＳ Ｐゴシック" pitchFamily="34" charset="-128"/>
              </a:rPr>
              <a:t> </a:t>
            </a:r>
            <a:r>
              <a:rPr lang="en-US" sz="2400" b="1" i="1" dirty="0">
                <a:solidFill>
                  <a:srgbClr val="CC0000"/>
                </a:solidFill>
                <a:ea typeface="ＭＳ Ｐゴシック" pitchFamily="34" charset="-128"/>
              </a:rPr>
              <a:t>database join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, </a:t>
            </a:r>
            <a:r>
              <a:rPr lang="en-US" sz="2400" b="1" i="1" dirty="0">
                <a:solidFill>
                  <a:srgbClr val="0000FF"/>
                </a:solidFill>
                <a:ea typeface="ＭＳ Ｐゴシック" pitchFamily="34" charset="-128"/>
              </a:rPr>
              <a:t>not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 matrix multiply!)</a:t>
            </a:r>
            <a:endParaRPr lang="en-US" sz="2400" b="1" i="1" dirty="0">
              <a:solidFill>
                <a:srgbClr val="000090"/>
              </a:solidFill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New factor has</a:t>
            </a:r>
            <a:r>
              <a:rPr lang="en-US" sz="2000" b="1" i="1" dirty="0">
                <a:solidFill>
                  <a:srgbClr val="0000FF"/>
                </a:solidFill>
                <a:ea typeface="ＭＳ Ｐゴシック" pitchFamily="34" charset="-128"/>
              </a:rPr>
              <a:t> union </a:t>
            </a:r>
            <a:r>
              <a:rPr lang="en-US" sz="2000" dirty="0">
                <a:ea typeface="ＭＳ Ｐゴシック" pitchFamily="34" charset="-128"/>
              </a:rPr>
              <a:t>of variables of the two original factors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Each entry is the product of the corresponding entries from the original factors</a:t>
            </a:r>
          </a:p>
          <a:p>
            <a:pPr lvl="4"/>
            <a:endParaRPr lang="en-US" sz="1200" dirty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|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  x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  =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4191000"/>
            <a:ext cx="105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|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76600" y="4415135"/>
            <a:ext cx="816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21461" y="4186535"/>
            <a:ext cx="1055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graphicFrame>
        <p:nvGraphicFramePr>
          <p:cNvPr id="2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23110"/>
              </p:ext>
            </p:extLst>
          </p:nvPr>
        </p:nvGraphicFramePr>
        <p:xfrm>
          <a:off x="8001000" y="4724400"/>
          <a:ext cx="2209800" cy="14763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84500"/>
              </p:ext>
            </p:extLst>
          </p:nvPr>
        </p:nvGraphicFramePr>
        <p:xfrm>
          <a:off x="4953000" y="4724400"/>
          <a:ext cx="2133600" cy="1476375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37426"/>
              </p:ext>
            </p:extLst>
          </p:nvPr>
        </p:nvGraphicFramePr>
        <p:xfrm>
          <a:off x="2971800" y="4953000"/>
          <a:ext cx="1485900" cy="983548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495800" y="518160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C00CC"/>
                </a:solidFill>
              </a:rPr>
              <a:t>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56902" y="518160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C00CC"/>
                </a:solidFill>
              </a:rPr>
              <a:t>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6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Making larger factors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3" b="-2095"/>
          <a:stretch/>
        </p:blipFill>
        <p:spPr>
          <a:xfrm>
            <a:off x="2286000" y="1143000"/>
            <a:ext cx="6859656" cy="1991364"/>
          </a:xfrm>
          <a:prstGeom prst="rect">
            <a:avLst/>
          </a:prstGeom>
        </p:spPr>
      </p:pic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00400"/>
            <a:ext cx="7162800" cy="1295400"/>
          </a:xfrm>
        </p:spPr>
        <p:txBody>
          <a:bodyPr/>
          <a:lstStyle/>
          <a:p>
            <a:pPr lvl="4"/>
            <a:endParaRPr lang="en-US" sz="1200" dirty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A,J</a:t>
            </a:r>
            <a:r>
              <a:rPr lang="en-US" sz="2400" dirty="0">
                <a:solidFill>
                  <a:srgbClr val="CC00CC"/>
                </a:solidFill>
              </a:rPr>
              <a:t>)  x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A,M</a:t>
            </a:r>
            <a:r>
              <a:rPr lang="en-US" sz="2400" dirty="0">
                <a:solidFill>
                  <a:srgbClr val="CC00CC"/>
                </a:solidFill>
              </a:rPr>
              <a:t>)  =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J,M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0661" y="4186535"/>
            <a:ext cx="1055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99707"/>
              </p:ext>
            </p:extLst>
          </p:nvPr>
        </p:nvGraphicFramePr>
        <p:xfrm>
          <a:off x="1600200" y="4724400"/>
          <a:ext cx="2209800" cy="14763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38600" y="518160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C00CC"/>
                </a:solidFill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6902" y="5181600"/>
            <a:ext cx="42431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C00CC"/>
                </a:solidFill>
              </a:rPr>
              <a:t>=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4861" y="4191000"/>
            <a:ext cx="1158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M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graphicFrame>
        <p:nvGraphicFramePr>
          <p:cNvPr id="1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11783"/>
              </p:ext>
            </p:extLst>
          </p:nvPr>
        </p:nvGraphicFramePr>
        <p:xfrm>
          <a:off x="4648200" y="4728865"/>
          <a:ext cx="2286000" cy="1476375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 descr="factor-a-fal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10" y="4215548"/>
            <a:ext cx="2108415" cy="1401811"/>
          </a:xfrm>
          <a:prstGeom prst="rect">
            <a:avLst/>
          </a:prstGeom>
        </p:spPr>
      </p:pic>
      <p:pic>
        <p:nvPicPr>
          <p:cNvPr id="13" name="Picture 12" descr="factor-a-tr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572000"/>
            <a:ext cx="2375065" cy="153680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44200" y="5791200"/>
            <a:ext cx="88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A=true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55586" y="5257800"/>
            <a:ext cx="874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90"/>
                </a:solidFill>
              </a:rPr>
              <a:t>A=false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357169" y="3657600"/>
            <a:ext cx="1397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M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Example: Making larger factors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3" b="-2095"/>
          <a:stretch/>
        </p:blipFill>
        <p:spPr>
          <a:xfrm>
            <a:off x="2286000" y="1143000"/>
            <a:ext cx="6859656" cy="1991364"/>
          </a:xfrm>
          <a:prstGeom prst="rect">
            <a:avLst/>
          </a:prstGeom>
        </p:spPr>
      </p:pic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200400"/>
            <a:ext cx="7162800" cy="2057400"/>
          </a:xfrm>
        </p:spPr>
        <p:txBody>
          <a:bodyPr/>
          <a:lstStyle/>
          <a:p>
            <a:pPr lvl="4"/>
            <a:endParaRPr lang="en-US" sz="1200" dirty="0">
              <a:ea typeface="ＭＳ Ｐゴシック" pitchFamily="34" charset="-128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U,V</a:t>
            </a:r>
            <a:r>
              <a:rPr lang="en-US" sz="2400" dirty="0">
                <a:solidFill>
                  <a:srgbClr val="CC00CC"/>
                </a:solidFill>
              </a:rPr>
              <a:t>)  x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V,W</a:t>
            </a:r>
            <a:r>
              <a:rPr lang="en-US" sz="2400" dirty="0">
                <a:solidFill>
                  <a:srgbClr val="CC00CC"/>
                </a:solidFill>
              </a:rPr>
              <a:t>) x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W,X</a:t>
            </a:r>
            <a:r>
              <a:rPr lang="en-US" sz="2400" dirty="0">
                <a:solidFill>
                  <a:srgbClr val="CC00CC"/>
                </a:solidFill>
              </a:rPr>
              <a:t>)  =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U,V,W,X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400" dirty="0">
                <a:ea typeface="ＭＳ Ｐゴシック" pitchFamily="34" charset="-128"/>
              </a:rPr>
              <a:t>Sizes: </a:t>
            </a:r>
            <a:r>
              <a:rPr lang="en-US" sz="2400" dirty="0">
                <a:solidFill>
                  <a:srgbClr val="CC00CC"/>
                </a:solidFill>
              </a:rPr>
              <a:t>[10,10]  x  [10,10] x  [10,10] =  [10,10,10,10] 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90"/>
                </a:solidFill>
              </a:rPr>
              <a:t>I.e., 300 numbers blows up to 10,000 numbers!</a:t>
            </a:r>
          </a:p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90"/>
                </a:solidFill>
              </a:rPr>
              <a:t>Factor blowup can make VE very expensive</a:t>
            </a:r>
          </a:p>
          <a:p>
            <a:pPr>
              <a:spcBef>
                <a:spcPct val="0"/>
              </a:spcBef>
            </a:pPr>
            <a:endParaRPr lang="en-US" sz="2400" dirty="0">
              <a:solidFill>
                <a:srgbClr val="CC00CC"/>
              </a:solidFill>
            </a:endParaRPr>
          </a:p>
          <a:p>
            <a:pPr>
              <a:spcBef>
                <a:spcPct val="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149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447800"/>
            <a:ext cx="5065966" cy="3583354"/>
          </a:xfrm>
          <a:prstGeom prst="rect">
            <a:avLst/>
          </a:prstGeom>
        </p:spPr>
      </p:pic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Operation 2: Summing out a variable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97001"/>
            <a:ext cx="5867400" cy="2108199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Second basic operation: </a:t>
            </a:r>
            <a:r>
              <a:rPr lang="en-US" sz="2400" b="1" i="1" dirty="0">
                <a:solidFill>
                  <a:srgbClr val="CC0000"/>
                </a:solidFill>
                <a:ea typeface="ＭＳ Ｐゴシック" pitchFamily="34" charset="-128"/>
              </a:rPr>
              <a:t>summing out</a:t>
            </a:r>
            <a:r>
              <a:rPr lang="en-US" sz="2400" b="1" i="1" dirty="0">
                <a:solidFill>
                  <a:srgbClr val="000090"/>
                </a:solidFill>
                <a:ea typeface="ＭＳ Ｐゴシック" pitchFamily="34" charset="-128"/>
              </a:rPr>
              <a:t> 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</a:rPr>
              <a:t>(or eliminating) a variable from a factor</a:t>
            </a:r>
            <a:endParaRPr lang="en-US" sz="500" dirty="0">
              <a:ea typeface="ＭＳ Ｐゴシック" pitchFamily="34" charset="-128"/>
            </a:endParaRPr>
          </a:p>
          <a:p>
            <a:pPr lvl="1"/>
            <a:r>
              <a:rPr lang="en-US" sz="2000" dirty="0">
                <a:ea typeface="ＭＳ Ｐゴシック" pitchFamily="34" charset="-128"/>
              </a:rPr>
              <a:t>Shrinks a factor to a smaller one</a:t>
            </a:r>
            <a:endParaRPr lang="en-US" sz="1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j 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  <a:r>
              <a:rPr lang="en-US" sz="2400" i="1" dirty="0">
                <a:solidFill>
                  <a:srgbClr val="CC00CC"/>
                </a:solidFill>
              </a:rPr>
              <a:t> </a:t>
            </a:r>
            <a:r>
              <a:rPr lang="en-US" sz="2400" dirty="0">
                <a:solidFill>
                  <a:srgbClr val="CC00CC"/>
                </a:solidFill>
              </a:rPr>
              <a:t>=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A,j</a:t>
            </a:r>
            <a:r>
              <a:rPr lang="en-US" sz="2400" dirty="0">
                <a:solidFill>
                  <a:srgbClr val="CC00CC"/>
                </a:solidFill>
              </a:rPr>
              <a:t>) +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A,</a:t>
            </a:r>
            <a:r>
              <a:rPr lang="en-US" sz="2400" dirty="0" err="1">
                <a:solidFill>
                  <a:srgbClr val="CC00CC"/>
                </a:solidFill>
                <a:sym typeface="Symbol"/>
              </a:rPr>
              <a:t></a:t>
            </a:r>
            <a:r>
              <a:rPr lang="en-US" sz="2400" i="1" dirty="0" err="1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 =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</p:txBody>
      </p:sp>
      <p:graphicFrame>
        <p:nvGraphicFramePr>
          <p:cNvPr id="11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78513"/>
              </p:ext>
            </p:extLst>
          </p:nvPr>
        </p:nvGraphicFramePr>
        <p:xfrm>
          <a:off x="457200" y="4419600"/>
          <a:ext cx="2209800" cy="147637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 \ 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0.855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34910"/>
              </p:ext>
            </p:extLst>
          </p:nvPr>
        </p:nvGraphicFramePr>
        <p:xfrm>
          <a:off x="5029200" y="4648200"/>
          <a:ext cx="1485900" cy="983548"/>
        </p:xfrm>
        <a:graphic>
          <a:graphicData uri="http://schemas.openxmlformats.org/drawingml/2006/table">
            <a:tbl>
              <a:tblPr/>
              <a:tblGrid>
                <a:gridCol w="88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7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0" y="4114800"/>
            <a:ext cx="816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66800" y="3886200"/>
            <a:ext cx="1055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,</a:t>
            </a:r>
            <a:r>
              <a:rPr lang="en-US" sz="2400" i="1" dirty="0">
                <a:solidFill>
                  <a:srgbClr val="CC00CC"/>
                </a:solidFill>
              </a:rPr>
              <a:t>J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048000" y="5029200"/>
            <a:ext cx="1676400" cy="304800"/>
          </a:xfrm>
          <a:prstGeom prst="rightArrow">
            <a:avLst/>
          </a:prstGeom>
          <a:solidFill>
            <a:srgbClr val="3366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76600" y="4583668"/>
            <a:ext cx="12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 out </a:t>
            </a:r>
            <a:r>
              <a:rPr lang="en-US" i="1" dirty="0">
                <a:solidFill>
                  <a:srgbClr val="CC00CC"/>
                </a:solidFill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3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4800600"/>
            <a:ext cx="2551366" cy="1804680"/>
          </a:xfrm>
          <a:prstGeom prst="rect">
            <a:avLst/>
          </a:prstGeom>
        </p:spPr>
      </p:pic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Summing out from a product of factors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97001"/>
            <a:ext cx="9601200" cy="2108199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Project the factors each way first, then sum the products</a:t>
            </a:r>
          </a:p>
          <a:p>
            <a:pPr marL="342882" lvl="1" indent="-342882">
              <a:buClr>
                <a:schemeClr val="accent2"/>
              </a:buClr>
            </a:pPr>
            <a:r>
              <a:rPr lang="en-US" sz="2400" dirty="0">
                <a:ea typeface="ＭＳ Ｐゴシック" pitchFamily="34" charset="-128"/>
              </a:rPr>
              <a:t>Example: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a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j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m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marL="342882" lvl="1" indent="-342882">
              <a:buClr>
                <a:schemeClr val="accent2"/>
              </a:buClr>
            </a:pPr>
            <a:r>
              <a:rPr lang="en-US" sz="2400" dirty="0">
                <a:solidFill>
                  <a:srgbClr val="CC00CC"/>
                </a:solidFill>
              </a:rPr>
              <a:t>                  =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x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j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</a:rPr>
              <a:t>x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m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 + </a:t>
            </a:r>
          </a:p>
          <a:p>
            <a:pPr marL="342882" lvl="1" indent="-342882">
              <a:buClr>
                <a:schemeClr val="accent2"/>
              </a:buClr>
            </a:pPr>
            <a:r>
              <a:rPr lang="en-US" i="1" dirty="0">
                <a:solidFill>
                  <a:srgbClr val="CC00CC"/>
                </a:solidFill>
              </a:rPr>
              <a:t>                 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,</a:t>
            </a:r>
            <a:r>
              <a:rPr lang="en-US" i="1" dirty="0" err="1">
                <a:solidFill>
                  <a:srgbClr val="CC00CC"/>
                </a:solidFill>
              </a:rPr>
              <a:t>e</a:t>
            </a:r>
            <a:r>
              <a:rPr lang="en-US" dirty="0">
                <a:solidFill>
                  <a:srgbClr val="CC00CC"/>
                </a:solidFill>
              </a:rPr>
              <a:t>) x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j</a:t>
            </a:r>
            <a:r>
              <a:rPr lang="en-US" dirty="0">
                <a:solidFill>
                  <a:srgbClr val="CC00CC"/>
                </a:solidFill>
              </a:rPr>
              <a:t>|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 x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m</a:t>
            </a:r>
            <a:r>
              <a:rPr lang="en-US" dirty="0">
                <a:solidFill>
                  <a:srgbClr val="CC00CC"/>
                </a:solidFill>
              </a:rPr>
              <a:t>|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>
                <a:solidFill>
                  <a:srgbClr val="CC00CC"/>
                </a:solidFill>
              </a:rPr>
              <a:t>a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marL="342882" lvl="1" indent="-342882">
              <a:buClr>
                <a:schemeClr val="accent2"/>
              </a:buClr>
            </a:pPr>
            <a:endParaRPr lang="en-US" dirty="0">
              <a:solidFill>
                <a:srgbClr val="CC00CC"/>
              </a:solidFill>
            </a:endParaRPr>
          </a:p>
          <a:p>
            <a:pPr marL="342882" lvl="1" indent="-342882">
              <a:buClr>
                <a:schemeClr val="accent2"/>
              </a:buClr>
            </a:pPr>
            <a:endParaRPr lang="en-US" dirty="0">
              <a:solidFill>
                <a:srgbClr val="CC00CC"/>
              </a:solidFill>
            </a:endParaRPr>
          </a:p>
          <a:p>
            <a:endParaRPr lang="en-US" sz="2400" dirty="0">
              <a:solidFill>
                <a:srgbClr val="CC00CC"/>
              </a:solidFill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191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-33295"/>
            <a:ext cx="65532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Bayes net global semantics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>
                <a:latin typeface="Calibri"/>
                <a:cs typeface="Calibri"/>
              </a:rPr>
              <a:t>Bayes nets encode joint distributions as product of conditional distributions on each variable:</a:t>
            </a:r>
          </a:p>
          <a:p>
            <a:pPr marL="1371531" lvl="3" indent="0">
              <a:lnSpc>
                <a:spcPct val="80000"/>
              </a:lnSpc>
              <a:buNone/>
            </a:pPr>
            <a:r>
              <a:rPr lang="en-US" sz="32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,..,X</a:t>
            </a:r>
            <a:r>
              <a:rPr lang="en-US" sz="3600" i="1" baseline="-25000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)  =  </a:t>
            </a:r>
            <a:r>
              <a:rPr lang="en-US" sz="32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3600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36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Parents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3200" dirty="0">
                <a:solidFill>
                  <a:srgbClr val="CC00CC"/>
                </a:solidFill>
                <a:sym typeface="Symbol"/>
              </a:rPr>
              <a:t>))</a:t>
            </a:r>
            <a:endParaRPr lang="en-US" sz="3200" dirty="0"/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>
              <a:latin typeface="Calibri"/>
              <a:cs typeface="Calibri"/>
            </a:endParaRPr>
          </a:p>
          <a:p>
            <a:pPr marL="457176" lvl="1" indent="0" eaLnBrk="1" hangingPunct="1">
              <a:lnSpc>
                <a:spcPct val="80000"/>
              </a:lnSpc>
              <a:buNone/>
            </a:pP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1524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00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10515600" cy="532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540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Variable Elimination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5638800" cy="4373565"/>
          </a:xfrm>
        </p:spPr>
        <p:txBody>
          <a:bodyPr/>
          <a:lstStyle/>
          <a:p>
            <a:pPr marL="342882" lvl="2" indent="-342882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Query: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Q</a:t>
            </a:r>
            <a:r>
              <a:rPr lang="en-US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=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,..,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k</a:t>
            </a:r>
            <a:r>
              <a:rPr lang="en-US" dirty="0">
                <a:solidFill>
                  <a:srgbClr val="CC00CC"/>
                </a:solidFill>
                <a:sym typeface="Symbol"/>
              </a:rPr>
              <a:t>=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k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</a:t>
            </a:r>
            <a:endParaRPr lang="en-US" sz="2000" dirty="0">
              <a:solidFill>
                <a:srgbClr val="CC00CC"/>
              </a:solidFill>
              <a:sym typeface="Symbol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Start with initial factors: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Local CPTs (but instantiated by evidence)</a:t>
            </a: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While there are still hidden variables (not Q or evidence):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Pick a hidden variable 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Join all factors mentioning 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Eliminate (sum out) H</a:t>
            </a:r>
          </a:p>
          <a:p>
            <a:pPr lvl="1">
              <a:lnSpc>
                <a:spcPct val="90000"/>
              </a:lnSpc>
            </a:pP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Join all remaining factors and normalize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733800"/>
            <a:ext cx="3053791" cy="1546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981200"/>
            <a:ext cx="2252280" cy="1295399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5715000"/>
            <a:ext cx="685800" cy="900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919" y="6019800"/>
            <a:ext cx="1307806" cy="4110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785600" cy="472916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C00CC"/>
                </a:solidFill>
              </a:rPr>
              <a:t>function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008000"/>
                </a:solidFill>
              </a:rPr>
              <a:t>VariableElimination</a:t>
            </a:r>
            <a:r>
              <a:rPr lang="en-US" dirty="0"/>
              <a:t>(</a:t>
            </a:r>
            <a:r>
              <a:rPr lang="en-US" i="1" dirty="0">
                <a:solidFill>
                  <a:srgbClr val="0000FF"/>
                </a:solidFill>
              </a:rPr>
              <a:t>Q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b="1" i="1" dirty="0">
                <a:solidFill>
                  <a:srgbClr val="0000FF"/>
                </a:solidFill>
              </a:rPr>
              <a:t>e</a:t>
            </a:r>
            <a:r>
              <a:rPr lang="en-US" dirty="0"/>
              <a:t>, </a:t>
            </a:r>
            <a:r>
              <a:rPr lang="en-US" i="1" dirty="0" err="1">
                <a:solidFill>
                  <a:srgbClr val="0000FF"/>
                </a:solidFill>
              </a:rPr>
              <a:t>bn</a:t>
            </a:r>
            <a:r>
              <a:rPr lang="en-US" dirty="0"/>
              <a:t>) </a:t>
            </a:r>
            <a:r>
              <a:rPr lang="en-US" b="1" dirty="0">
                <a:solidFill>
                  <a:srgbClr val="CC00CC"/>
                </a:solidFill>
              </a:rPr>
              <a:t>returns</a:t>
            </a:r>
            <a:r>
              <a:rPr lang="en-US" b="1" dirty="0"/>
              <a:t> </a:t>
            </a:r>
            <a:r>
              <a:rPr lang="en-US" dirty="0"/>
              <a:t>a distribution over </a:t>
            </a:r>
            <a:r>
              <a:rPr lang="en-US" i="1" dirty="0">
                <a:solidFill>
                  <a:srgbClr val="0000FF"/>
                </a:solidFill>
              </a:rPr>
              <a:t>Q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</a:rPr>
              <a:t>factors</a:t>
            </a:r>
            <a:r>
              <a:rPr lang="en-US" dirty="0"/>
              <a:t> ← [ 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00CC"/>
                </a:solidFill>
              </a:rPr>
              <a:t>for each </a:t>
            </a:r>
            <a:r>
              <a:rPr lang="en-US" i="1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 </a:t>
            </a:r>
            <a:r>
              <a:rPr lang="en-US" b="1" dirty="0">
                <a:solidFill>
                  <a:srgbClr val="CC00CC"/>
                </a:solidFill>
              </a:rPr>
              <a:t>in</a:t>
            </a:r>
            <a:r>
              <a:rPr lang="en-US" b="1" dirty="0"/>
              <a:t> </a:t>
            </a:r>
            <a:r>
              <a:rPr lang="en-US" dirty="0">
                <a:solidFill>
                  <a:srgbClr val="008000"/>
                </a:solidFill>
              </a:rPr>
              <a:t>ORDER</a:t>
            </a:r>
            <a:r>
              <a:rPr lang="en-US" dirty="0"/>
              <a:t>(</a:t>
            </a:r>
            <a:r>
              <a:rPr lang="en-US" i="1" dirty="0" err="1">
                <a:solidFill>
                  <a:srgbClr val="0000FF"/>
                </a:solidFill>
              </a:rPr>
              <a:t>bn</a:t>
            </a:r>
            <a:r>
              <a:rPr lang="en-US" dirty="0" err="1"/>
              <a:t>.vars</a:t>
            </a:r>
            <a:r>
              <a:rPr lang="en-US" dirty="0"/>
              <a:t>) </a:t>
            </a:r>
            <a:r>
              <a:rPr lang="en-US" b="1" dirty="0">
                <a:solidFill>
                  <a:srgbClr val="CC00CC"/>
                </a:solidFill>
              </a:rPr>
              <a:t>do</a:t>
            </a:r>
            <a:r>
              <a:rPr lang="en-US" b="1" dirty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i="1" dirty="0">
                <a:solidFill>
                  <a:srgbClr val="0000FF"/>
                </a:solidFill>
              </a:rPr>
              <a:t>factors</a:t>
            </a:r>
            <a:r>
              <a:rPr lang="en-US" dirty="0"/>
              <a:t> ← [</a:t>
            </a:r>
            <a:r>
              <a:rPr lang="en-US" dirty="0">
                <a:solidFill>
                  <a:srgbClr val="008000"/>
                </a:solidFill>
              </a:rPr>
              <a:t>MAKE-FACTOR</a:t>
            </a:r>
            <a:r>
              <a:rPr lang="en-US" dirty="0"/>
              <a:t>(</a:t>
            </a:r>
            <a:r>
              <a:rPr lang="en-US" i="1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, </a:t>
            </a:r>
            <a:r>
              <a:rPr lang="en-US" b="1" i="1" dirty="0">
                <a:solidFill>
                  <a:srgbClr val="0000FF"/>
                </a:solidFill>
              </a:rPr>
              <a:t>e</a:t>
            </a:r>
            <a:r>
              <a:rPr lang="en-US" dirty="0"/>
              <a:t>)|</a:t>
            </a:r>
            <a:r>
              <a:rPr lang="en-US" i="1" dirty="0">
                <a:solidFill>
                  <a:srgbClr val="0000FF"/>
                </a:solidFill>
              </a:rPr>
              <a:t>factors</a:t>
            </a:r>
            <a:r>
              <a:rPr lang="en-US" dirty="0"/>
              <a:t>] </a:t>
            </a:r>
          </a:p>
          <a:p>
            <a:pPr marL="0" indent="0">
              <a:buNone/>
            </a:pPr>
            <a:r>
              <a:rPr lang="en-US" b="1" dirty="0"/>
              <a:t>        </a:t>
            </a:r>
            <a:r>
              <a:rPr lang="en-US" b="1" dirty="0">
                <a:solidFill>
                  <a:srgbClr val="CC00CC"/>
                </a:solidFill>
              </a:rPr>
              <a:t>if</a:t>
            </a:r>
            <a:r>
              <a:rPr lang="en-US" b="1" dirty="0"/>
              <a:t> </a:t>
            </a:r>
            <a:r>
              <a:rPr lang="en-US" i="1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 is a hidden variable </a:t>
            </a:r>
            <a:r>
              <a:rPr lang="en-US" b="1" dirty="0">
                <a:solidFill>
                  <a:srgbClr val="CC00CC"/>
                </a:solidFill>
              </a:rPr>
              <a:t>then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i="1" dirty="0">
                <a:solidFill>
                  <a:srgbClr val="0000FF"/>
                </a:solidFill>
              </a:rPr>
              <a:t>factors</a:t>
            </a:r>
            <a:r>
              <a:rPr lang="en-US" dirty="0"/>
              <a:t> ← </a:t>
            </a:r>
            <a:r>
              <a:rPr lang="en-US" dirty="0">
                <a:solidFill>
                  <a:srgbClr val="008000"/>
                </a:solidFill>
              </a:rPr>
              <a:t>SUM-OUT</a:t>
            </a:r>
            <a:r>
              <a:rPr lang="en-US" dirty="0"/>
              <a:t>(</a:t>
            </a:r>
            <a:r>
              <a:rPr lang="en-US" i="1" dirty="0" err="1">
                <a:solidFill>
                  <a:srgbClr val="0000FF"/>
                </a:solidFill>
              </a:rPr>
              <a:t>var</a:t>
            </a:r>
            <a:r>
              <a:rPr lang="en-US" dirty="0" err="1"/>
              <a:t>,</a:t>
            </a:r>
            <a:r>
              <a:rPr lang="en-US" i="1" dirty="0" err="1">
                <a:solidFill>
                  <a:srgbClr val="0000FF"/>
                </a:solidFill>
              </a:rPr>
              <a:t>factors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00CC"/>
                </a:solidFill>
              </a:rPr>
              <a:t>return</a:t>
            </a:r>
            <a:r>
              <a:rPr lang="en-US" b="1" dirty="0"/>
              <a:t> </a:t>
            </a:r>
            <a:r>
              <a:rPr lang="en-US" dirty="0">
                <a:solidFill>
                  <a:srgbClr val="008000"/>
                </a:solidFill>
              </a:rPr>
              <a:t>NORMALIZE</a:t>
            </a:r>
            <a:r>
              <a:rPr lang="en-US" dirty="0"/>
              <a:t>(</a:t>
            </a:r>
            <a:r>
              <a:rPr lang="en-US" dirty="0">
                <a:solidFill>
                  <a:srgbClr val="008000"/>
                </a:solidFill>
              </a:rPr>
              <a:t>POINTWISE-PRODUCT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factors</a:t>
            </a:r>
            <a:r>
              <a:rPr lang="en-US" dirty="0"/>
              <a:t>))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2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41993" name="Text Box 20"/>
          <p:cNvSpPr txBox="1">
            <a:spLocks noChangeArrowheads="1"/>
          </p:cNvSpPr>
          <p:nvPr/>
        </p:nvSpPr>
        <p:spPr bwMode="auto">
          <a:xfrm>
            <a:off x="762000" y="3276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Choose 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00400" y="4179888"/>
            <a:ext cx="762000" cy="685800"/>
            <a:chOff x="3200400" y="4179888"/>
            <a:chExt cx="762000" cy="685800"/>
          </a:xfrm>
        </p:grpSpPr>
        <p:sp>
          <p:nvSpPr>
            <p:cNvPr id="26635" name="AutoShape 24"/>
            <p:cNvSpPr>
              <a:spLocks noChangeArrowheads="1"/>
            </p:cNvSpPr>
            <p:nvPr/>
          </p:nvSpPr>
          <p:spPr bwMode="auto">
            <a:xfrm>
              <a:off x="3200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639" name="Picture 33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063" y="4421188"/>
              <a:ext cx="219075" cy="20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4343400" y="4179888"/>
            <a:ext cx="762000" cy="685800"/>
            <a:chOff x="4343400" y="4179888"/>
            <a:chExt cx="762000" cy="685800"/>
          </a:xfrm>
        </p:grpSpPr>
        <p:sp>
          <p:nvSpPr>
            <p:cNvPr id="26636" name="AutoShape 26"/>
            <p:cNvSpPr>
              <a:spLocks noChangeArrowheads="1"/>
            </p:cNvSpPr>
            <p:nvPr/>
          </p:nvSpPr>
          <p:spPr bwMode="auto">
            <a:xfrm>
              <a:off x="4343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640" name="Picture 34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4394200"/>
              <a:ext cx="2428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Picture 1" descr="alarm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486" y="1295400"/>
            <a:ext cx="1816908" cy="190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2362200"/>
            <a:ext cx="76962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,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</a:rPr>
              <a:t>     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47800"/>
            <a:ext cx="2751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Query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 </a:t>
            </a:r>
            <a:r>
              <a:rPr lang="en-US" sz="2800" dirty="0">
                <a:solidFill>
                  <a:srgbClr val="CC00CC"/>
                </a:solidFill>
              </a:rPr>
              <a:t>| 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>
                <a:solidFill>
                  <a:srgbClr val="CC00CC"/>
                </a:solidFill>
              </a:rPr>
              <a:t>) 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914400" y="3733800"/>
            <a:ext cx="2057400" cy="1384995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,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    </a:t>
            </a:r>
          </a:p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endParaRPr lang="en-US" sz="2800" i="1" dirty="0">
              <a:solidFill>
                <a:srgbClr val="CC00CC"/>
              </a:solidFill>
            </a:endParaRPr>
          </a:p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A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53000" y="4267200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4400" y="5486400"/>
            <a:ext cx="51054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3" grpId="0"/>
      <p:bldP spid="3" grpId="0" animBg="1"/>
      <p:bldP spid="26" grpId="0"/>
      <p:bldP spid="27" grpId="0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Example</a:t>
            </a:r>
          </a:p>
        </p:txBody>
      </p:sp>
      <p:sp>
        <p:nvSpPr>
          <p:cNvPr id="29709" name="AutoShape 22"/>
          <p:cNvSpPr>
            <a:spLocks noChangeArrowheads="1"/>
          </p:cNvSpPr>
          <p:nvPr/>
        </p:nvSpPr>
        <p:spPr bwMode="auto">
          <a:xfrm>
            <a:off x="7086600" y="5105400"/>
            <a:ext cx="1447800" cy="685800"/>
          </a:xfrm>
          <a:prstGeom prst="rightArrow">
            <a:avLst>
              <a:gd name="adj1" fmla="val 50000"/>
              <a:gd name="adj2" fmla="val 804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  <a:cs typeface="Calibri" pitchFamily="34" charset="0"/>
              </a:rPr>
              <a:t>Normalize</a:t>
            </a:r>
          </a:p>
        </p:txBody>
      </p:sp>
      <p:pic>
        <p:nvPicPr>
          <p:cNvPr id="28" name="Picture 27" descr="alarm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486" y="1295400"/>
            <a:ext cx="1816908" cy="1905000"/>
          </a:xfrm>
          <a:prstGeom prst="rect">
            <a:avLst/>
          </a:prstGeom>
        </p:spPr>
      </p:pic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1295400" y="19050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Choose 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886200" y="2438400"/>
            <a:ext cx="762000" cy="685800"/>
            <a:chOff x="3200400" y="4179888"/>
            <a:chExt cx="762000" cy="685800"/>
          </a:xfrm>
        </p:grpSpPr>
        <p:sp>
          <p:nvSpPr>
            <p:cNvPr id="30" name="AutoShape 24"/>
            <p:cNvSpPr>
              <a:spLocks noChangeArrowheads="1"/>
            </p:cNvSpPr>
            <p:nvPr/>
          </p:nvSpPr>
          <p:spPr bwMode="auto">
            <a:xfrm>
              <a:off x="3200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1" name="Picture 33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063" y="4421188"/>
              <a:ext cx="219075" cy="20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5029200" y="2438400"/>
            <a:ext cx="762000" cy="685800"/>
            <a:chOff x="4343400" y="4179888"/>
            <a:chExt cx="762000" cy="685800"/>
          </a:xfrm>
        </p:grpSpPr>
        <p:sp>
          <p:nvSpPr>
            <p:cNvPr id="33" name="AutoShape 26"/>
            <p:cNvSpPr>
              <a:spLocks noChangeArrowheads="1"/>
            </p:cNvSpPr>
            <p:nvPr/>
          </p:nvSpPr>
          <p:spPr bwMode="auto">
            <a:xfrm>
              <a:off x="4343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4" name="Picture 34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4394200"/>
              <a:ext cx="2428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" name="Rectangle 34"/>
          <p:cNvSpPr/>
          <p:nvPr/>
        </p:nvSpPr>
        <p:spPr>
          <a:xfrm>
            <a:off x="1447800" y="2362200"/>
            <a:ext cx="2286000" cy="954107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    </a:t>
            </a:r>
          </a:p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B,E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38800" y="2525712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371600" y="1229380"/>
            <a:ext cx="51054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E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1295400" y="445609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Finish with B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886200" y="5065693"/>
            <a:ext cx="762000" cy="685800"/>
            <a:chOff x="3200400" y="4179888"/>
            <a:chExt cx="762000" cy="685800"/>
          </a:xfrm>
        </p:grpSpPr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>
              <a:off x="3200400" y="4179888"/>
              <a:ext cx="762000" cy="685800"/>
            </a:xfrm>
            <a:prstGeom prst="rightArrow">
              <a:avLst>
                <a:gd name="adj1" fmla="val 50000"/>
                <a:gd name="adj2" fmla="val 4236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1" name="Picture 33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063" y="4421188"/>
              <a:ext cx="219075" cy="20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" name="Rectangle 41"/>
          <p:cNvSpPr/>
          <p:nvPr/>
        </p:nvSpPr>
        <p:spPr>
          <a:xfrm>
            <a:off x="1447800" y="4913293"/>
            <a:ext cx="2286000" cy="954107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     </a:t>
            </a:r>
          </a:p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724400" y="5153005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,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371600" y="3617893"/>
            <a:ext cx="3657600" cy="523220"/>
          </a:xfrm>
          <a:prstGeom prst="rect">
            <a:avLst/>
          </a:prstGeom>
          <a:ln w="28575" cmpd="sng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     </a:t>
            </a:r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 err="1">
                <a:solidFill>
                  <a:srgbClr val="CC00CC"/>
                </a:solidFill>
              </a:rPr>
              <a:t>|</a:t>
            </a:r>
            <a:r>
              <a:rPr lang="en-US" sz="2800" i="1" dirty="0" err="1">
                <a:solidFill>
                  <a:srgbClr val="CC00CC"/>
                </a:solidFill>
              </a:rPr>
              <a:t>B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229600" y="5181600"/>
            <a:ext cx="2286000" cy="523220"/>
          </a:xfrm>
          <a:prstGeom prst="rect">
            <a:avLst/>
          </a:prstGeom>
          <a:ln w="28575" cmpd="sng">
            <a:noFill/>
          </a:ln>
        </p:spPr>
        <p:txBody>
          <a:bodyPr wrap="square">
            <a:spAutoFit/>
          </a:bodyPr>
          <a:lstStyle/>
          <a:p>
            <a:pPr lvl="1"/>
            <a:r>
              <a:rPr lang="en-US" sz="2800" i="1" dirty="0">
                <a:solidFill>
                  <a:srgbClr val="CC00CC"/>
                </a:solidFill>
              </a:rPr>
              <a:t>P</a:t>
            </a:r>
            <a:r>
              <a:rPr lang="en-US" sz="2800" dirty="0">
                <a:solidFill>
                  <a:srgbClr val="CC00CC"/>
                </a:solidFill>
              </a:rPr>
              <a:t>(</a:t>
            </a:r>
            <a:r>
              <a:rPr lang="en-US" sz="2800" i="1" dirty="0">
                <a:solidFill>
                  <a:srgbClr val="CC00CC"/>
                </a:solidFill>
              </a:rPr>
              <a:t>B </a:t>
            </a:r>
            <a:r>
              <a:rPr lang="en-US" sz="2800" dirty="0">
                <a:solidFill>
                  <a:srgbClr val="CC00CC"/>
                </a:solidFill>
              </a:rPr>
              <a:t>|</a:t>
            </a:r>
            <a:r>
              <a:rPr lang="en-US" sz="2800" i="1" dirty="0">
                <a:solidFill>
                  <a:srgbClr val="CC00CC"/>
                </a:solidFill>
              </a:rPr>
              <a:t> </a:t>
            </a:r>
            <a:r>
              <a:rPr lang="en-US" sz="2800" i="1" dirty="0" err="1">
                <a:solidFill>
                  <a:srgbClr val="CC00CC"/>
                </a:solidFill>
              </a:rPr>
              <a:t>j,m</a:t>
            </a:r>
            <a:r>
              <a:rPr lang="en-US" sz="2800" dirty="0">
                <a:solidFill>
                  <a:srgbClr val="CC00CC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9" grpId="0" animBg="1"/>
      <p:bldP spid="27" grpId="0"/>
      <p:bldP spid="35" grpId="0"/>
      <p:bldP spid="36" grpId="0"/>
      <p:bldP spid="38" grpId="0"/>
      <p:bldP spid="42" grpId="0"/>
      <p:bldP spid="43" grpId="0"/>
      <p:bldP spid="44" grpId="0" animBg="1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Order matters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10287000" cy="4572000"/>
          </a:xfrm>
        </p:spPr>
        <p:txBody>
          <a:bodyPr/>
          <a:lstStyle/>
          <a:p>
            <a:pPr lvl="1"/>
            <a:r>
              <a:rPr lang="en-US" dirty="0">
                <a:solidFill>
                  <a:srgbClr val="000090"/>
                </a:solidFill>
              </a:rPr>
              <a:t>Order the terms Z, A, B C, D</a:t>
            </a:r>
          </a:p>
          <a:p>
            <a:pPr lvl="2"/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D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z,a,b,c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c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lvl="2"/>
            <a:r>
              <a:rPr lang="en-US" i="1" dirty="0">
                <a:solidFill>
                  <a:srgbClr val="CC00CC"/>
                </a:solidFill>
                <a:sym typeface="Symbol"/>
              </a:rPr>
              <a:t>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z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a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b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c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c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Largest factor has 2 variables (D,Z)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Order the terms A, B C, D, Z</a:t>
            </a:r>
          </a:p>
          <a:p>
            <a:pPr lvl="2"/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D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a,b,c,z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c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</a:p>
          <a:p>
            <a:pPr lvl="2"/>
            <a:r>
              <a:rPr lang="en-US" i="1" dirty="0">
                <a:solidFill>
                  <a:srgbClr val="CC00CC"/>
                </a:solidFill>
                <a:sym typeface="Symbol"/>
              </a:rPr>
              <a:t>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= 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a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b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c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z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a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b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  <a:r>
              <a:rPr lang="en-US" i="1" dirty="0">
                <a:solidFill>
                  <a:srgbClr val="CC00CC"/>
                </a:solidFill>
              </a:rPr>
              <a:t> 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c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 err="1">
                <a:solidFill>
                  <a:srgbClr val="CC00CC"/>
                </a:solidFill>
              </a:rPr>
              <a:t>D</a:t>
            </a:r>
            <a:r>
              <a:rPr lang="en-US" dirty="0" err="1">
                <a:solidFill>
                  <a:srgbClr val="CC00CC"/>
                </a:solidFill>
              </a:rPr>
              <a:t>|</a:t>
            </a:r>
            <a:r>
              <a:rPr lang="en-US" i="1" dirty="0" err="1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z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Largest factor has 4 variables (A,B,C,D)</a:t>
            </a:r>
            <a:endParaRPr lang="en-US" sz="2000" dirty="0">
              <a:solidFill>
                <a:srgbClr val="000000"/>
              </a:solidFill>
              <a:ea typeface="ＭＳ Ｐゴシック" pitchFamily="34" charset="-128"/>
              <a:cs typeface="Calibri" pitchFamily="34" charset="0"/>
            </a:endParaRPr>
          </a:p>
          <a:p>
            <a:pPr lvl="1"/>
            <a:r>
              <a:rPr lang="en-US" dirty="0">
                <a:solidFill>
                  <a:srgbClr val="000090"/>
                </a:solidFill>
                <a:ea typeface="ＭＳ Ｐゴシック" pitchFamily="34" charset="-128"/>
                <a:cs typeface="Calibri" pitchFamily="34" charset="0"/>
              </a:rPr>
              <a:t>In general, with </a:t>
            </a:r>
            <a:r>
              <a:rPr lang="en-US" i="1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n</a:t>
            </a:r>
            <a:r>
              <a:rPr lang="en-US" dirty="0">
                <a:solidFill>
                  <a:srgbClr val="000090"/>
                </a:solidFill>
                <a:ea typeface="ＭＳ Ｐゴシック" pitchFamily="34" charset="-128"/>
                <a:cs typeface="Calibri" pitchFamily="34" charset="0"/>
              </a:rPr>
              <a:t> leaves, factor of size 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2</a:t>
            </a:r>
            <a:r>
              <a:rPr lang="en-US" sz="3600" i="1" baseline="30000" dirty="0">
                <a:solidFill>
                  <a:srgbClr val="CC00CC"/>
                </a:solidFill>
                <a:ea typeface="ＭＳ Ｐゴシック" pitchFamily="34" charset="-128"/>
                <a:cs typeface="Calibri" pitchFamily="34" charset="0"/>
              </a:rPr>
              <a:t>n</a:t>
            </a:r>
            <a:endParaRPr lang="en-US" sz="3600" i="1" baseline="30000" dirty="0">
              <a:solidFill>
                <a:srgbClr val="CC00CC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48600" y="1219200"/>
            <a:ext cx="4163291" cy="1716157"/>
            <a:chOff x="4142509" y="1295400"/>
            <a:chExt cx="4163291" cy="1716157"/>
          </a:xfrm>
        </p:grpSpPr>
        <p:sp>
          <p:nvSpPr>
            <p:cNvPr id="86" name="Oval 85"/>
            <p:cNvSpPr/>
            <p:nvPr/>
          </p:nvSpPr>
          <p:spPr bwMode="auto">
            <a:xfrm>
              <a:off x="7647709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en-US" sz="2400" i="1" baseline="-250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11" idx="4"/>
              <a:endCxn id="34" idx="0"/>
            </p:cNvCxnSpPr>
            <p:nvPr/>
          </p:nvCxnSpPr>
          <p:spPr bwMode="auto">
            <a:xfrm>
              <a:off x="6168737" y="1849576"/>
              <a:ext cx="637309" cy="54906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1" idx="4"/>
              <a:endCxn id="12" idx="7"/>
            </p:cNvCxnSpPr>
            <p:nvPr/>
          </p:nvCxnSpPr>
          <p:spPr bwMode="auto">
            <a:xfrm flipH="1">
              <a:off x="4704225" y="1849576"/>
              <a:ext cx="1464512" cy="6388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1" idx="4"/>
              <a:endCxn id="13" idx="0"/>
            </p:cNvCxnSpPr>
            <p:nvPr/>
          </p:nvCxnSpPr>
          <p:spPr bwMode="auto">
            <a:xfrm flipH="1">
              <a:off x="5614555" y="1849576"/>
              <a:ext cx="554182" cy="54906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 bwMode="auto">
            <a:xfrm>
              <a:off x="5839691" y="1295400"/>
              <a:ext cx="658091" cy="55417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>
              <a:normAutofit fontScale="92500" lnSpcReduction="20000"/>
            </a:bodyPr>
            <a:lstStyle/>
            <a:p>
              <a:pPr algn="ctr">
                <a:defRPr/>
              </a:pPr>
              <a:r>
                <a:rPr lang="en-US" sz="24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Z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4142509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en-US" sz="2400" i="1" baseline="-250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5285509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en-US" sz="2400" i="1" baseline="-250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stCxn id="11" idx="4"/>
              <a:endCxn id="86" idx="1"/>
            </p:cNvCxnSpPr>
            <p:nvPr/>
          </p:nvCxnSpPr>
          <p:spPr bwMode="auto">
            <a:xfrm>
              <a:off x="6168737" y="1849576"/>
              <a:ext cx="1575347" cy="6388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 bwMode="auto">
            <a:xfrm>
              <a:off x="6477000" y="2398644"/>
              <a:ext cx="658091" cy="61291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CC00CC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en-US" sz="2400" i="1" baseline="-25000" dirty="0">
                <a:solidFill>
                  <a:srgbClr val="CC00CC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/>
          <a:lstStyle/>
          <a:p>
            <a:r>
              <a:rPr lang="en-US" sz="4000" dirty="0">
                <a:ea typeface="ＭＳ Ｐゴシック" pitchFamily="34" charset="-128"/>
              </a:rPr>
              <a:t>VE: Computational and Space Complexity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1295400" y="1397001"/>
            <a:ext cx="9753600" cy="4729164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The computational and space complexity of variable elimination is determined by the largest factor (and it’s space that kills you)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The elimination ordering can greatly affect the size of the largest factor. 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E.g., previous slide</a:t>
            </a:r>
            <a:r>
              <a:rPr lang="en-US" altLang="en-US" sz="2000" dirty="0">
                <a:ea typeface="ＭＳ Ｐゴシック" pitchFamily="34" charset="-128"/>
              </a:rPr>
              <a:t>’</a:t>
            </a:r>
            <a:r>
              <a:rPr lang="en-US" sz="2000" dirty="0">
                <a:ea typeface="ＭＳ Ｐゴシック" pitchFamily="34" charset="-128"/>
              </a:rPr>
              <a:t>s example 2</a:t>
            </a:r>
            <a:r>
              <a:rPr lang="en-US" sz="2000" baseline="30000" dirty="0">
                <a:ea typeface="ＭＳ Ｐゴシック" pitchFamily="34" charset="-128"/>
              </a:rPr>
              <a:t>n</a:t>
            </a:r>
            <a:r>
              <a:rPr lang="en-US" sz="2000" dirty="0">
                <a:ea typeface="ＭＳ Ｐゴシック" pitchFamily="34" charset="-128"/>
              </a:rPr>
              <a:t> vs. 2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Does there always exist an ordering that only results in small factors?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ea typeface="ＭＳ Ｐゴシック" pitchFamily="34" charset="-128"/>
              </a:rPr>
              <a:t>No!</a:t>
            </a: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Worst Case Complexity? Reduction from 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0" y="1397001"/>
            <a:ext cx="6553200" cy="47291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CNF clauses:</a:t>
            </a:r>
          </a:p>
          <a:p>
            <a:pPr marL="914381" lvl="1" indent="-514350">
              <a:buFont typeface="+mj-lt"/>
              <a:buAutoNum type="arabicPeriod"/>
            </a:pPr>
            <a:r>
              <a:rPr lang="en-US" dirty="0">
                <a:solidFill>
                  <a:srgbClr val="CC00CC"/>
                </a:solidFill>
              </a:rPr>
              <a:t>A v B v C</a:t>
            </a:r>
          </a:p>
          <a:p>
            <a:pPr marL="914381" lvl="1" indent="-514350">
              <a:buFont typeface="+mj-lt"/>
              <a:buAutoNum type="arabicPeriod"/>
            </a:pPr>
            <a:r>
              <a:rPr lang="en-US" dirty="0">
                <a:solidFill>
                  <a:srgbClr val="CC00CC"/>
                </a:solidFill>
              </a:rPr>
              <a:t>C v D v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A</a:t>
            </a:r>
          </a:p>
          <a:p>
            <a:pPr marL="914381" lvl="1" indent="-514350">
              <a:buFont typeface="+mj-lt"/>
              <a:buAutoNum type="arabicPeriod"/>
            </a:pPr>
            <a:r>
              <a:rPr lang="en-US" dirty="0">
                <a:solidFill>
                  <a:srgbClr val="CC00CC"/>
                </a:solidFill>
              </a:rPr>
              <a:t>B v C v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dirty="0">
                <a:solidFill>
                  <a:srgbClr val="CC00CC"/>
                </a:solidFill>
              </a:rPr>
              <a:t>D</a:t>
            </a:r>
          </a:p>
          <a:p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(AND) &gt; 0 </a:t>
            </a:r>
            <a:r>
              <a:rPr lang="en-US" dirty="0" err="1">
                <a:solidFill>
                  <a:srgbClr val="000090"/>
                </a:solidFill>
              </a:rPr>
              <a:t>iff</a:t>
            </a:r>
            <a:r>
              <a:rPr lang="en-US" dirty="0">
                <a:solidFill>
                  <a:srgbClr val="000090"/>
                </a:solidFill>
              </a:rPr>
              <a:t> clauses are </a:t>
            </a:r>
            <a:r>
              <a:rPr lang="en-US" dirty="0" err="1">
                <a:solidFill>
                  <a:srgbClr val="000090"/>
                </a:solidFill>
              </a:rPr>
              <a:t>satisfiable</a:t>
            </a:r>
            <a:endParaRPr lang="en-US" dirty="0">
              <a:solidFill>
                <a:srgbClr val="000090"/>
              </a:solidFill>
            </a:endParaRPr>
          </a:p>
          <a:p>
            <a:pPr lvl="1"/>
            <a:r>
              <a:rPr lang="en-US" dirty="0">
                <a:solidFill>
                  <a:srgbClr val="000090"/>
                </a:solidFill>
              </a:rPr>
              <a:t>=&gt; NP-hard</a:t>
            </a:r>
          </a:p>
          <a:p>
            <a:r>
              <a:rPr lang="en-US" dirty="0">
                <a:solidFill>
                  <a:srgbClr val="CC00CC"/>
                </a:solidFill>
              </a:rPr>
              <a:t>P(AND) = S x 0.5</a:t>
            </a:r>
            <a:r>
              <a:rPr lang="en-US" sz="3600" baseline="30000" dirty="0">
                <a:solidFill>
                  <a:srgbClr val="CC00CC"/>
                </a:solidFill>
              </a:rPr>
              <a:t>n</a:t>
            </a:r>
            <a:r>
              <a:rPr lang="en-US" dirty="0">
                <a:solidFill>
                  <a:srgbClr val="CC00CC"/>
                </a:solidFill>
              </a:rPr>
              <a:t> </a:t>
            </a:r>
            <a:r>
              <a:rPr lang="en-US" dirty="0">
                <a:solidFill>
                  <a:srgbClr val="000090"/>
                </a:solidFill>
              </a:rPr>
              <a:t>where </a:t>
            </a:r>
            <a:r>
              <a:rPr lang="en-US" dirty="0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000090"/>
                </a:solidFill>
              </a:rPr>
              <a:t> is the number of satisfying assignments for clauses</a:t>
            </a:r>
          </a:p>
          <a:p>
            <a:pPr lvl="1"/>
            <a:r>
              <a:rPr lang="en-US" dirty="0">
                <a:solidFill>
                  <a:srgbClr val="000090"/>
                </a:solidFill>
              </a:rPr>
              <a:t>=&gt; #P-hard</a:t>
            </a:r>
          </a:p>
        </p:txBody>
      </p:sp>
      <p:pic>
        <p:nvPicPr>
          <p:cNvPr id="4" name="Picture 3" descr="bn-3s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5548295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Polytrees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0" y="1676399"/>
            <a:ext cx="5105400" cy="4449765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A </a:t>
            </a:r>
            <a:r>
              <a:rPr lang="en-US" sz="2400" dirty="0" err="1">
                <a:ea typeface="ＭＳ Ｐゴシック" pitchFamily="34" charset="-128"/>
              </a:rPr>
              <a:t>polytree</a:t>
            </a:r>
            <a:r>
              <a:rPr lang="en-US" sz="2400" dirty="0">
                <a:ea typeface="ＭＳ Ｐゴシック" pitchFamily="34" charset="-128"/>
              </a:rPr>
              <a:t> is a directed graph with no undirected cycles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For poly-trees the complexity of variable elimination is </a:t>
            </a:r>
            <a:r>
              <a:rPr lang="en-US" sz="2400" b="1" i="1" dirty="0">
                <a:solidFill>
                  <a:srgbClr val="0000FF"/>
                </a:solidFill>
                <a:ea typeface="ＭＳ Ｐゴシック" pitchFamily="34" charset="-128"/>
              </a:rPr>
              <a:t>linear in the network size </a:t>
            </a:r>
            <a:r>
              <a:rPr lang="en-US" sz="2400" dirty="0">
                <a:ea typeface="ＭＳ Ｐゴシック" pitchFamily="34" charset="-128"/>
              </a:rPr>
              <a:t>if you eliminate from the leave towards the roots</a:t>
            </a:r>
          </a:p>
          <a:p>
            <a:pPr lvl="1"/>
            <a:r>
              <a:rPr lang="en-US" sz="1600" dirty="0">
                <a:ea typeface="ＭＳ Ｐゴシック" pitchFamily="34" charset="-128"/>
              </a:rPr>
              <a:t>This is essentially the same theorem as for tree-structured CSPs</a:t>
            </a:r>
          </a:p>
          <a:p>
            <a:pPr lvl="1"/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2" name="Oval 1"/>
          <p:cNvSpPr/>
          <p:nvPr/>
        </p:nvSpPr>
        <p:spPr>
          <a:xfrm>
            <a:off x="6781800" y="19812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486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152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7818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2484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150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152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7818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484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3" idx="5"/>
            <a:endCxn id="2" idx="1"/>
          </p:cNvCxnSpPr>
          <p:nvPr/>
        </p:nvCxnSpPr>
        <p:spPr>
          <a:xfrm>
            <a:off x="65736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4"/>
            <a:endCxn id="2" idx="0"/>
          </p:cNvCxnSpPr>
          <p:nvPr/>
        </p:nvCxnSpPr>
        <p:spPr>
          <a:xfrm>
            <a:off x="6972300" y="17526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3"/>
            <a:endCxn id="2" idx="7"/>
          </p:cNvCxnSpPr>
          <p:nvPr/>
        </p:nvCxnSpPr>
        <p:spPr>
          <a:xfrm flipH="1">
            <a:off x="71070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3"/>
            <a:endCxn id="10" idx="7"/>
          </p:cNvCxnSpPr>
          <p:nvPr/>
        </p:nvCxnSpPr>
        <p:spPr>
          <a:xfrm flipH="1">
            <a:off x="6040204" y="2306404"/>
            <a:ext cx="7973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" idx="3"/>
            <a:endCxn id="9" idx="7"/>
          </p:cNvCxnSpPr>
          <p:nvPr/>
        </p:nvCxnSpPr>
        <p:spPr>
          <a:xfrm flipH="1">
            <a:off x="6573604" y="23064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" idx="4"/>
            <a:endCxn id="8" idx="0"/>
          </p:cNvCxnSpPr>
          <p:nvPr/>
        </p:nvCxnSpPr>
        <p:spPr>
          <a:xfrm>
            <a:off x="6972300" y="23622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5"/>
            <a:endCxn id="7" idx="1"/>
          </p:cNvCxnSpPr>
          <p:nvPr/>
        </p:nvCxnSpPr>
        <p:spPr>
          <a:xfrm>
            <a:off x="7107004" y="23064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" idx="5"/>
            <a:endCxn id="6" idx="1"/>
          </p:cNvCxnSpPr>
          <p:nvPr/>
        </p:nvCxnSpPr>
        <p:spPr>
          <a:xfrm>
            <a:off x="7107004" y="2306404"/>
            <a:ext cx="7973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0134600" y="19812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12014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6680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1346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96012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9067800" y="25908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06680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1346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601200" y="137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stCxn id="45" idx="5"/>
            <a:endCxn id="37" idx="1"/>
          </p:cNvCxnSpPr>
          <p:nvPr/>
        </p:nvCxnSpPr>
        <p:spPr>
          <a:xfrm>
            <a:off x="99264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4"/>
            <a:endCxn id="37" idx="0"/>
          </p:cNvCxnSpPr>
          <p:nvPr/>
        </p:nvCxnSpPr>
        <p:spPr>
          <a:xfrm>
            <a:off x="10325100" y="17526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3"/>
            <a:endCxn id="37" idx="7"/>
          </p:cNvCxnSpPr>
          <p:nvPr/>
        </p:nvCxnSpPr>
        <p:spPr>
          <a:xfrm flipH="1">
            <a:off x="10459804" y="16968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3"/>
            <a:endCxn id="42" idx="0"/>
          </p:cNvCxnSpPr>
          <p:nvPr/>
        </p:nvCxnSpPr>
        <p:spPr>
          <a:xfrm flipH="1">
            <a:off x="9258300" y="1696804"/>
            <a:ext cx="398696" cy="8939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5" idx="4"/>
            <a:endCxn id="41" idx="7"/>
          </p:cNvCxnSpPr>
          <p:nvPr/>
        </p:nvCxnSpPr>
        <p:spPr>
          <a:xfrm>
            <a:off x="9791700" y="1752600"/>
            <a:ext cx="134704" cy="8939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4"/>
            <a:endCxn id="40" idx="0"/>
          </p:cNvCxnSpPr>
          <p:nvPr/>
        </p:nvCxnSpPr>
        <p:spPr>
          <a:xfrm>
            <a:off x="10325100" y="2362200"/>
            <a:ext cx="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7" idx="5"/>
            <a:endCxn id="39" idx="1"/>
          </p:cNvCxnSpPr>
          <p:nvPr/>
        </p:nvCxnSpPr>
        <p:spPr>
          <a:xfrm>
            <a:off x="10459804" y="2306404"/>
            <a:ext cx="2639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5"/>
            <a:endCxn id="38" idx="0"/>
          </p:cNvCxnSpPr>
          <p:nvPr/>
        </p:nvCxnSpPr>
        <p:spPr>
          <a:xfrm>
            <a:off x="10993204" y="1696804"/>
            <a:ext cx="398696" cy="8939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3246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6962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1628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6294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0960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5626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1628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66294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60960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>
            <a:stCxn id="67" idx="4"/>
            <a:endCxn id="59" idx="1"/>
          </p:cNvCxnSpPr>
          <p:nvPr/>
        </p:nvCxnSpPr>
        <p:spPr>
          <a:xfrm>
            <a:off x="6286500" y="43434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4"/>
            <a:endCxn id="59" idx="0"/>
          </p:cNvCxnSpPr>
          <p:nvPr/>
        </p:nvCxnSpPr>
        <p:spPr>
          <a:xfrm flipH="1">
            <a:off x="6515100" y="43434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5" idx="3"/>
            <a:endCxn id="76" idx="0"/>
          </p:cNvCxnSpPr>
          <p:nvPr/>
        </p:nvCxnSpPr>
        <p:spPr>
          <a:xfrm flipH="1">
            <a:off x="7124700" y="4287604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3"/>
            <a:endCxn id="64" idx="7"/>
          </p:cNvCxnSpPr>
          <p:nvPr/>
        </p:nvCxnSpPr>
        <p:spPr>
          <a:xfrm flipH="1">
            <a:off x="5887804" y="4897204"/>
            <a:ext cx="4925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9" idx="3"/>
            <a:endCxn id="63" idx="7"/>
          </p:cNvCxnSpPr>
          <p:nvPr/>
        </p:nvCxnSpPr>
        <p:spPr>
          <a:xfrm>
            <a:off x="6380396" y="4897204"/>
            <a:ext cx="40808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59" idx="4"/>
            <a:endCxn id="62" idx="0"/>
          </p:cNvCxnSpPr>
          <p:nvPr/>
        </p:nvCxnSpPr>
        <p:spPr>
          <a:xfrm>
            <a:off x="6515100" y="49530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6" idx="4"/>
            <a:endCxn id="61" idx="1"/>
          </p:cNvCxnSpPr>
          <p:nvPr/>
        </p:nvCxnSpPr>
        <p:spPr>
          <a:xfrm>
            <a:off x="7124700" y="49530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76" idx="5"/>
          </p:cNvCxnSpPr>
          <p:nvPr/>
        </p:nvCxnSpPr>
        <p:spPr>
          <a:xfrm>
            <a:off x="7259404" y="4897204"/>
            <a:ext cx="472188" cy="31978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69342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>
            <a:stCxn id="76" idx="4"/>
            <a:endCxn id="62" idx="7"/>
          </p:cNvCxnSpPr>
          <p:nvPr/>
        </p:nvCxnSpPr>
        <p:spPr>
          <a:xfrm flipH="1">
            <a:off x="6954604" y="4953000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98298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12014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06680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01346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96012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9067800" y="51816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06680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01346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601200" y="39624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/>
          <p:cNvCxnSpPr>
            <a:stCxn id="92" idx="4"/>
            <a:endCxn id="84" idx="1"/>
          </p:cNvCxnSpPr>
          <p:nvPr/>
        </p:nvCxnSpPr>
        <p:spPr>
          <a:xfrm>
            <a:off x="9791700" y="43434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1" idx="4"/>
            <a:endCxn id="84" idx="0"/>
          </p:cNvCxnSpPr>
          <p:nvPr/>
        </p:nvCxnSpPr>
        <p:spPr>
          <a:xfrm flipH="1">
            <a:off x="10020300" y="43434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90" idx="3"/>
            <a:endCxn id="101" idx="0"/>
          </p:cNvCxnSpPr>
          <p:nvPr/>
        </p:nvCxnSpPr>
        <p:spPr>
          <a:xfrm flipH="1">
            <a:off x="10629900" y="4287604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4" idx="3"/>
            <a:endCxn id="89" idx="7"/>
          </p:cNvCxnSpPr>
          <p:nvPr/>
        </p:nvCxnSpPr>
        <p:spPr>
          <a:xfrm flipH="1">
            <a:off x="9393004" y="4897204"/>
            <a:ext cx="492592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4" idx="3"/>
            <a:endCxn id="88" idx="7"/>
          </p:cNvCxnSpPr>
          <p:nvPr/>
        </p:nvCxnSpPr>
        <p:spPr>
          <a:xfrm>
            <a:off x="9885596" y="4897204"/>
            <a:ext cx="40808" cy="340192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4" idx="4"/>
            <a:endCxn id="87" idx="0"/>
          </p:cNvCxnSpPr>
          <p:nvPr/>
        </p:nvCxnSpPr>
        <p:spPr>
          <a:xfrm>
            <a:off x="10020300" y="4953000"/>
            <a:ext cx="304800" cy="228600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01" idx="4"/>
            <a:endCxn id="86" idx="1"/>
          </p:cNvCxnSpPr>
          <p:nvPr/>
        </p:nvCxnSpPr>
        <p:spPr>
          <a:xfrm>
            <a:off x="10629900" y="4953000"/>
            <a:ext cx="938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1" idx="5"/>
          </p:cNvCxnSpPr>
          <p:nvPr/>
        </p:nvCxnSpPr>
        <p:spPr>
          <a:xfrm>
            <a:off x="10764604" y="4897204"/>
            <a:ext cx="472188" cy="319788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/>
          <p:cNvSpPr/>
          <p:nvPr/>
        </p:nvSpPr>
        <p:spPr>
          <a:xfrm>
            <a:off x="10439400" y="4572000"/>
            <a:ext cx="381000" cy="3810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>
            <a:stCxn id="101" idx="4"/>
            <a:endCxn id="87" idx="7"/>
          </p:cNvCxnSpPr>
          <p:nvPr/>
        </p:nvCxnSpPr>
        <p:spPr>
          <a:xfrm flipH="1">
            <a:off x="10459804" y="4953000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1" idx="4"/>
            <a:endCxn id="101" idx="1"/>
          </p:cNvCxnSpPr>
          <p:nvPr/>
        </p:nvCxnSpPr>
        <p:spPr>
          <a:xfrm>
            <a:off x="10325100" y="4343400"/>
            <a:ext cx="170096" cy="284396"/>
          </a:xfrm>
          <a:prstGeom prst="straightConnector1">
            <a:avLst/>
          </a:prstGeom>
          <a:ln w="127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1" idx="4"/>
            <a:endCxn id="101" idx="1"/>
          </p:cNvCxnSpPr>
          <p:nvPr/>
        </p:nvCxnSpPr>
        <p:spPr>
          <a:xfrm>
            <a:off x="10325100" y="4343400"/>
            <a:ext cx="170096" cy="28439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1" idx="4"/>
            <a:endCxn id="87" idx="7"/>
          </p:cNvCxnSpPr>
          <p:nvPr/>
        </p:nvCxnSpPr>
        <p:spPr>
          <a:xfrm flipH="1">
            <a:off x="10459804" y="4953000"/>
            <a:ext cx="170096" cy="284396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4" idx="4"/>
            <a:endCxn id="87" idx="0"/>
          </p:cNvCxnSpPr>
          <p:nvPr/>
        </p:nvCxnSpPr>
        <p:spPr>
          <a:xfrm>
            <a:off x="10020300" y="4953000"/>
            <a:ext cx="304800" cy="2286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1" idx="4"/>
            <a:endCxn id="84" idx="0"/>
          </p:cNvCxnSpPr>
          <p:nvPr/>
        </p:nvCxnSpPr>
        <p:spPr>
          <a:xfrm flipH="1">
            <a:off x="10020300" y="4343400"/>
            <a:ext cx="304800" cy="22860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Bayes Nets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048000" y="1447800"/>
            <a:ext cx="6324600" cy="47291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Part I: Representation</a:t>
            </a:r>
          </a:p>
          <a:p>
            <a:pPr lvl="6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4"/>
            <a:endParaRPr lang="en-US" sz="200" dirty="0">
              <a:latin typeface="Calibri"/>
              <a:ea typeface="ＭＳ Ｐゴシック" pitchFamily="34" charset="-128"/>
              <a:cs typeface="Calibri"/>
            </a:endParaRPr>
          </a:p>
          <a:p>
            <a:pPr lvl="8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4"/>
            <a:endParaRPr lang="en-US" sz="2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Part II: Exact inference</a:t>
            </a:r>
          </a:p>
          <a:p>
            <a:pPr lvl="7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Enumeration (always exponential complexity)</a:t>
            </a:r>
          </a:p>
          <a:p>
            <a:pPr lvl="6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Variable elimination (worst-case exponential complexity, often better)</a:t>
            </a:r>
          </a:p>
          <a:p>
            <a:pPr lvl="6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Inference is NP-hard in general</a:t>
            </a:r>
          </a:p>
          <a:p>
            <a:pPr lvl="5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Part III: Approximate Inference</a:t>
            </a: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3"/>
            <a:endParaRPr lang="en-US" sz="2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Later: Learning Bayes nets from data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362200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38" y="2895600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38" y="3429000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38" y="4267200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07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1193799"/>
          </a:xfrm>
        </p:spPr>
        <p:txBody>
          <a:bodyPr/>
          <a:lstStyle/>
          <a:p>
            <a:r>
              <a:rPr lang="en-US" sz="2400" b="1" i="1" dirty="0">
                <a:solidFill>
                  <a:srgbClr val="0000FF"/>
                </a:solidFill>
              </a:rPr>
              <a:t>Every variable is conditionally independent of its non-descendants given its parents</a:t>
            </a:r>
          </a:p>
          <a:p>
            <a:r>
              <a:rPr lang="en-US" sz="2400" dirty="0"/>
              <a:t>Conditional independence semantics &lt;=&gt; global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nondescendant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959" y="2451100"/>
            <a:ext cx="4753841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1"/>
            <a:ext cx="6781800" cy="4729164"/>
          </a:xfrm>
        </p:spPr>
        <p:txBody>
          <a:bodyPr/>
          <a:lstStyle/>
          <a:p>
            <a:r>
              <a:rPr lang="en-US" sz="2400" dirty="0" err="1"/>
              <a:t>JohnCalls</a:t>
            </a:r>
            <a:r>
              <a:rPr lang="en-US" sz="2400" dirty="0"/>
              <a:t> independent of Burglary given Alarm?</a:t>
            </a:r>
          </a:p>
          <a:p>
            <a:pPr lvl="1"/>
            <a:r>
              <a:rPr lang="en-US" sz="2000" dirty="0"/>
              <a:t>Yes</a:t>
            </a:r>
          </a:p>
          <a:p>
            <a:r>
              <a:rPr lang="en-US" sz="2400" dirty="0" err="1"/>
              <a:t>JohnCalls</a:t>
            </a:r>
            <a:r>
              <a:rPr lang="en-US" sz="2400" dirty="0"/>
              <a:t> independent of </a:t>
            </a:r>
            <a:r>
              <a:rPr lang="en-US" sz="2400" dirty="0" err="1"/>
              <a:t>MaryCalls</a:t>
            </a:r>
            <a:r>
              <a:rPr lang="en-US" sz="2400" dirty="0"/>
              <a:t> given Alarm?</a:t>
            </a:r>
          </a:p>
          <a:p>
            <a:pPr lvl="1"/>
            <a:r>
              <a:rPr lang="en-US" sz="2000" dirty="0"/>
              <a:t>Yes</a:t>
            </a:r>
          </a:p>
          <a:p>
            <a:r>
              <a:rPr lang="en-US" sz="2400" dirty="0"/>
              <a:t>Burglary independent of Earthquake?</a:t>
            </a:r>
          </a:p>
          <a:p>
            <a:pPr lvl="1"/>
            <a:r>
              <a:rPr lang="en-US" sz="2000" dirty="0"/>
              <a:t>Yes</a:t>
            </a:r>
          </a:p>
          <a:p>
            <a:r>
              <a:rPr lang="en-US" sz="2400" dirty="0"/>
              <a:t>Burglary independent of Earthquake given Alarm?</a:t>
            </a:r>
          </a:p>
          <a:p>
            <a:pPr lvl="1"/>
            <a:r>
              <a:rPr lang="en-US" sz="2000" dirty="0"/>
              <a:t>NO!</a:t>
            </a:r>
          </a:p>
          <a:p>
            <a:pPr lvl="1"/>
            <a:r>
              <a:rPr lang="en-US" sz="2000" dirty="0"/>
              <a:t>Given that the alarm has sounded, both burglary and earthquake become more likely</a:t>
            </a:r>
          </a:p>
          <a:p>
            <a:pPr lvl="1"/>
            <a:r>
              <a:rPr lang="en-US" sz="2000" dirty="0"/>
              <a:t>But if we then learn that a burglary has happened, the alarm is </a:t>
            </a:r>
            <a:r>
              <a:rPr lang="en-US" sz="2000" b="1" i="1" dirty="0">
                <a:solidFill>
                  <a:srgbClr val="FF0000"/>
                </a:solidFill>
              </a:rPr>
              <a:t>explained away </a:t>
            </a:r>
            <a:r>
              <a:rPr lang="en-US" sz="2000" dirty="0"/>
              <a:t>and the probability of earthquake drops back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934200" y="1981200"/>
            <a:ext cx="15240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B</a:t>
            </a:r>
            <a:r>
              <a:rPr lang="en-US" dirty="0">
                <a:latin typeface="Calibri"/>
                <a:cs typeface="Calibri"/>
              </a:rPr>
              <a:t>urglary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9829800" y="1981200"/>
            <a:ext cx="1905000" cy="838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E</a:t>
            </a:r>
            <a:r>
              <a:rPr lang="en-US" dirty="0">
                <a:latin typeface="Calibri"/>
                <a:cs typeface="Calibri"/>
              </a:rPr>
              <a:t>arthquake</a:t>
            </a:r>
          </a:p>
        </p:txBody>
      </p:sp>
      <p:sp>
        <p:nvSpPr>
          <p:cNvPr id="7" name="Oval 6"/>
          <p:cNvSpPr/>
          <p:nvPr/>
        </p:nvSpPr>
        <p:spPr>
          <a:xfrm>
            <a:off x="8610600" y="3048000"/>
            <a:ext cx="1143000" cy="990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A</a:t>
            </a:r>
            <a:r>
              <a:rPr lang="en-US" dirty="0">
                <a:latin typeface="Calibri"/>
                <a:cs typeface="Calibri"/>
              </a:rPr>
              <a:t>larm</a:t>
            </a:r>
          </a:p>
        </p:txBody>
      </p:sp>
      <p:sp>
        <p:nvSpPr>
          <p:cNvPr id="8" name="Oval 7"/>
          <p:cNvSpPr/>
          <p:nvPr/>
        </p:nvSpPr>
        <p:spPr>
          <a:xfrm>
            <a:off x="7162800" y="4343400"/>
            <a:ext cx="1066800" cy="89852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J</a:t>
            </a:r>
            <a:r>
              <a:rPr lang="en-US" dirty="0">
                <a:latin typeface="Calibri"/>
                <a:cs typeface="Calibri"/>
              </a:rPr>
              <a:t>ohn calls</a:t>
            </a:r>
          </a:p>
        </p:txBody>
      </p:sp>
      <p:sp>
        <p:nvSpPr>
          <p:cNvPr id="9" name="Oval 8"/>
          <p:cNvSpPr/>
          <p:nvPr/>
        </p:nvSpPr>
        <p:spPr>
          <a:xfrm>
            <a:off x="10058400" y="4343400"/>
            <a:ext cx="10668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alibri"/>
                <a:cs typeface="Calibri"/>
              </a:rPr>
              <a:t>M</a:t>
            </a:r>
            <a:r>
              <a:rPr lang="en-US" dirty="0">
                <a:latin typeface="Calibri"/>
                <a:cs typeface="Calibri"/>
              </a:rPr>
              <a:t>ary calls</a:t>
            </a:r>
          </a:p>
        </p:txBody>
      </p:sp>
      <p:cxnSp>
        <p:nvCxnSpPr>
          <p:cNvPr id="10" name="Straight Arrow Connector 9"/>
          <p:cNvCxnSpPr>
            <a:stCxn id="5" idx="5"/>
            <a:endCxn id="7" idx="1"/>
          </p:cNvCxnSpPr>
          <p:nvPr/>
        </p:nvCxnSpPr>
        <p:spPr>
          <a:xfrm>
            <a:off x="8235015" y="2631608"/>
            <a:ext cx="542973" cy="561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7"/>
          </p:cNvCxnSpPr>
          <p:nvPr/>
        </p:nvCxnSpPr>
        <p:spPr>
          <a:xfrm flipH="1">
            <a:off x="9586212" y="2696648"/>
            <a:ext cx="522569" cy="496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7"/>
          </p:cNvCxnSpPr>
          <p:nvPr/>
        </p:nvCxnSpPr>
        <p:spPr>
          <a:xfrm flipH="1">
            <a:off x="8073371" y="3893530"/>
            <a:ext cx="704617" cy="5814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9" idx="1"/>
          </p:cNvCxnSpPr>
          <p:nvPr/>
        </p:nvCxnSpPr>
        <p:spPr>
          <a:xfrm>
            <a:off x="9586212" y="3893530"/>
            <a:ext cx="628417" cy="5837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781800" y="1828800"/>
            <a:ext cx="5105400" cy="23622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305800" y="1219200"/>
            <a:ext cx="2173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V-structure</a:t>
            </a:r>
          </a:p>
        </p:txBody>
      </p:sp>
    </p:spTree>
    <p:extLst>
      <p:ext uri="{BB962C8B-B14F-4D97-AF65-F5344CB8AC3E}">
        <p14:creationId xmlns:p14="http://schemas.microsoft.com/office/powerpoint/2010/main" val="132593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blanket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001"/>
            <a:ext cx="12192000" cy="1117599"/>
          </a:xfrm>
        </p:spPr>
        <p:txBody>
          <a:bodyPr/>
          <a:lstStyle/>
          <a:p>
            <a:r>
              <a:rPr lang="en-US" sz="2400" dirty="0"/>
              <a:t>A variable’s Markov blanket consists of parents, children, children’s other parents</a:t>
            </a:r>
          </a:p>
          <a:p>
            <a:r>
              <a:rPr lang="en-US" sz="2400" b="1" i="1" dirty="0">
                <a:solidFill>
                  <a:srgbClr val="0000FF"/>
                </a:solidFill>
              </a:rPr>
              <a:t>Every variable is conditionally independent of all other variables given its Markov blanket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E58B9-5DCE-C749-A388-A65B9B24CF0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markov-blanke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362200"/>
            <a:ext cx="4335149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9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/>
              <a:t>Bayes Nets: Exact Inference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133600"/>
            <a:ext cx="6886665" cy="3525166"/>
          </a:xfrm>
          <a:prstGeom prst="rect">
            <a:avLst/>
          </a:prstGeom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438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Instructor: Sergey Levine and Stuart Russell--- University of California, Berkeley</a:t>
            </a:r>
          </a:p>
        </p:txBody>
      </p:sp>
    </p:spTree>
    <p:extLst>
      <p:ext uri="{BB962C8B-B14F-4D97-AF65-F5344CB8AC3E}">
        <p14:creationId xmlns:p14="http://schemas.microsoft.com/office/powerpoint/2010/main" val="21783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Bayes Nets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3048000" y="1447800"/>
            <a:ext cx="6324600" cy="472916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Part I: Representation</a:t>
            </a:r>
          </a:p>
          <a:p>
            <a:pPr lvl="6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4"/>
            <a:endParaRPr lang="en-US" sz="200" dirty="0">
              <a:latin typeface="Calibri"/>
              <a:ea typeface="ＭＳ Ｐゴシック" pitchFamily="34" charset="-128"/>
              <a:cs typeface="Calibri"/>
            </a:endParaRPr>
          </a:p>
          <a:p>
            <a:pPr lvl="8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4"/>
            <a:endParaRPr lang="en-US" sz="2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Part II: Exact inference</a:t>
            </a:r>
          </a:p>
          <a:p>
            <a:pPr lvl="7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Enumeration (always exponential complexity)</a:t>
            </a:r>
          </a:p>
          <a:p>
            <a:pPr lvl="6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Variable elimination (worst-case exponential complexity, often better)</a:t>
            </a:r>
          </a:p>
          <a:p>
            <a:pPr lvl="6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Inference is NP-hard in general</a:t>
            </a:r>
          </a:p>
          <a:p>
            <a:pPr lvl="5"/>
            <a:endParaRPr lang="en-US" sz="9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Part III: Approximate Inference</a:t>
            </a:r>
            <a:endParaRPr lang="en-US" sz="1200" dirty="0">
              <a:latin typeface="Calibri"/>
              <a:ea typeface="ＭＳ Ｐゴシック" pitchFamily="34" charset="-128"/>
              <a:cs typeface="Calibri"/>
            </a:endParaRPr>
          </a:p>
          <a:p>
            <a:pPr lvl="3"/>
            <a:endParaRPr lang="en-US" sz="2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Later: Learning Bayes nets from data</a:t>
            </a:r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48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400800" y="1447801"/>
            <a:ext cx="5410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Examples:</a:t>
            </a:r>
          </a:p>
          <a:p>
            <a:pPr lvl="8">
              <a:lnSpc>
                <a:spcPct val="90000"/>
              </a:lnSpc>
            </a:pPr>
            <a:endParaRPr lang="en-US" sz="10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Posterior marginal probability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Q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sz="20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,..,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sz="2000" i="1" baseline="-25000" dirty="0">
                <a:solidFill>
                  <a:srgbClr val="CC00CC"/>
                </a:solidFill>
                <a:sym typeface="Symbol"/>
              </a:rPr>
              <a:t>k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 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E.g., what disease might I have?</a:t>
            </a: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Most likely explanation:</a:t>
            </a:r>
          </a:p>
          <a:p>
            <a:pPr lvl="2">
              <a:lnSpc>
                <a:spcPct val="90000"/>
              </a:lnSpc>
            </a:pPr>
            <a:r>
              <a:rPr lang="en-US" sz="2000" dirty="0" err="1">
                <a:solidFill>
                  <a:srgbClr val="CC00CC"/>
                </a:solidFill>
                <a:sym typeface="Symbol"/>
              </a:rPr>
              <a:t>argmax</a:t>
            </a:r>
            <a:r>
              <a:rPr lang="en-US" sz="2800" i="1" baseline="-25000" dirty="0" err="1">
                <a:solidFill>
                  <a:srgbClr val="CC00CC"/>
                </a:solidFill>
                <a:sym typeface="Symbol"/>
              </a:rPr>
              <a:t>q,r,s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Q=</a:t>
            </a:r>
            <a:r>
              <a:rPr lang="en-US" sz="2000" i="1" dirty="0" err="1">
                <a:solidFill>
                  <a:srgbClr val="CC00CC"/>
                </a:solidFill>
                <a:sym typeface="Symbol"/>
              </a:rPr>
              <a:t>q,R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=</a:t>
            </a:r>
            <a:r>
              <a:rPr lang="en-US" sz="2000" i="1" dirty="0" err="1">
                <a:solidFill>
                  <a:srgbClr val="CC00CC"/>
                </a:solidFill>
                <a:sym typeface="Symbol"/>
              </a:rPr>
              <a:t>r,S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=s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|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sz="20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,..,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sz="2000" i="1" baseline="-25000" dirty="0">
                <a:solidFill>
                  <a:srgbClr val="CC00CC"/>
                </a:solidFill>
                <a:sym typeface="Symbol"/>
              </a:rPr>
              <a:t>k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  <a:sym typeface="Symbol"/>
              </a:rPr>
              <a:t>E.g., what did he say?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 </a:t>
            </a:r>
            <a:endParaRPr lang="en-US" sz="2000" dirty="0">
              <a:latin typeface="Calibri"/>
              <a:cs typeface="Calibri"/>
            </a:endParaRPr>
          </a:p>
          <a:p>
            <a:pPr lvl="2">
              <a:lnSpc>
                <a:spcPct val="90000"/>
              </a:lnSpc>
            </a:pPr>
            <a:endParaRPr lang="en-US" sz="20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Inference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54102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Inference: calculating some useful quantity from a probability model (joint probability distribution)</a:t>
            </a:r>
          </a:p>
          <a:p>
            <a:pPr lvl="8">
              <a:lnSpc>
                <a:spcPct val="90000"/>
              </a:lnSpc>
            </a:pPr>
            <a:endParaRPr lang="en-US" sz="1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4532390"/>
            <a:ext cx="9601200" cy="2312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Inference by Enumeration in Bayes Net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7391400" cy="4729164"/>
          </a:xfrm>
        </p:spPr>
        <p:txBody>
          <a:bodyPr/>
          <a:lstStyle/>
          <a:p>
            <a:pPr marL="3200240" lvl="7" indent="0">
              <a:buNone/>
            </a:pPr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Reminder of inference by enumeration: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Any probability of interest can be computed by summing entries from the joint distribution</a:t>
            </a:r>
          </a:p>
          <a:p>
            <a:pPr lvl="1"/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Entries from the joint distribution can be obtained from a BN by multiplying the corresponding conditional probabilities</a:t>
            </a:r>
          </a:p>
          <a:p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dirty="0">
                <a:solidFill>
                  <a:srgbClr val="CC00CC"/>
                </a:solidFill>
              </a:rPr>
              <a:t> |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j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m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= 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dirty="0">
                <a:solidFill>
                  <a:srgbClr val="CC00CC"/>
                </a:solidFill>
              </a:rPr>
              <a:t>,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j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m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</a:p>
          <a:p>
            <a:r>
              <a:rPr lang="en-US" sz="2400" b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/>
              </a:rPr>
              <a:t>                   = 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2400" i="1" baseline="-25000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2400" baseline="-250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baseline="-250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dirty="0">
                <a:solidFill>
                  <a:srgbClr val="CC00CC"/>
                </a:solidFill>
              </a:rPr>
              <a:t>,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e,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a,</a:t>
            </a:r>
            <a:r>
              <a:rPr lang="en-US" sz="2400" dirty="0">
                <a:solidFill>
                  <a:srgbClr val="CC00CC"/>
                </a:solidFill>
              </a:rPr>
              <a:t>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j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m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</a:p>
          <a:p>
            <a:r>
              <a:rPr lang="en-US" sz="2400" b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  <a:sym typeface="Symbol"/>
              </a:rPr>
              <a:t>                   = 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α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2400" i="1" baseline="-25000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2400" baseline="-25000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baseline="-250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B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>
                <a:solidFill>
                  <a:srgbClr val="CC00CC"/>
                </a:solidFill>
              </a:rPr>
              <a:t>e</a:t>
            </a:r>
            <a:r>
              <a:rPr lang="en-US" sz="2400" dirty="0">
                <a:solidFill>
                  <a:srgbClr val="CC00CC"/>
                </a:solidFill>
              </a:rPr>
              <a:t>)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dirty="0" err="1">
                <a:solidFill>
                  <a:srgbClr val="CC00CC"/>
                </a:solidFill>
              </a:rPr>
              <a:t>a|</a:t>
            </a:r>
            <a:r>
              <a:rPr lang="en-US" sz="2400" i="1" dirty="0" err="1">
                <a:solidFill>
                  <a:srgbClr val="CC00CC"/>
                </a:solidFill>
              </a:rPr>
              <a:t>B</a:t>
            </a:r>
            <a:r>
              <a:rPr lang="en-US" sz="2400" dirty="0" err="1">
                <a:solidFill>
                  <a:srgbClr val="CC00CC"/>
                </a:solidFill>
              </a:rPr>
              <a:t>,</a:t>
            </a:r>
            <a:r>
              <a:rPr lang="en-US" sz="2400" i="1" dirty="0" err="1">
                <a:solidFill>
                  <a:srgbClr val="CC00CC"/>
                </a:solidFill>
              </a:rPr>
              <a:t>e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</a:rPr>
              <a:t>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j</a:t>
            </a:r>
            <a:r>
              <a:rPr lang="en-US" sz="2400" dirty="0" err="1">
                <a:solidFill>
                  <a:srgbClr val="CC00CC"/>
                </a:solidFill>
              </a:rPr>
              <a:t>|</a:t>
            </a:r>
            <a:r>
              <a:rPr lang="en-US" sz="2400" i="1" dirty="0" err="1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  <a:r>
              <a:rPr lang="en-US" sz="2400" i="1" dirty="0">
                <a:solidFill>
                  <a:srgbClr val="CC00CC"/>
                </a:solidFill>
              </a:rPr>
              <a:t> P</a:t>
            </a:r>
            <a:r>
              <a:rPr lang="en-US" sz="2400" dirty="0">
                <a:solidFill>
                  <a:srgbClr val="CC00CC"/>
                </a:solidFill>
              </a:rPr>
              <a:t>(</a:t>
            </a:r>
            <a:r>
              <a:rPr lang="en-US" sz="2400" i="1" dirty="0" err="1">
                <a:solidFill>
                  <a:srgbClr val="CC00CC"/>
                </a:solidFill>
              </a:rPr>
              <a:t>m</a:t>
            </a:r>
            <a:r>
              <a:rPr lang="en-US" sz="2400" dirty="0" err="1">
                <a:solidFill>
                  <a:srgbClr val="CC00CC"/>
                </a:solidFill>
              </a:rPr>
              <a:t>|</a:t>
            </a:r>
            <a:r>
              <a:rPr lang="en-US" sz="2400" i="1" dirty="0" err="1">
                <a:solidFill>
                  <a:srgbClr val="CC00CC"/>
                </a:solidFill>
              </a:rPr>
              <a:t>a</a:t>
            </a:r>
            <a:r>
              <a:rPr lang="en-US" sz="2400" dirty="0">
                <a:solidFill>
                  <a:srgbClr val="CC00CC"/>
                </a:solidFill>
              </a:rPr>
              <a:t>)</a:t>
            </a:r>
          </a:p>
          <a:p>
            <a:r>
              <a:rPr lang="en-US" sz="2400" dirty="0">
                <a:solidFill>
                  <a:srgbClr val="000090"/>
                </a:solidFill>
                <a:latin typeface="Calibri"/>
                <a:ea typeface="ＭＳ Ｐゴシック" pitchFamily="34" charset="-128"/>
                <a:cs typeface="Calibri"/>
              </a:rPr>
              <a:t>So inference in Bayes nets means computing sums of products of numbers: sounds easy!!</a:t>
            </a:r>
          </a:p>
          <a:p>
            <a:r>
              <a:rPr lang="en-US" sz="2400" dirty="0">
                <a:solidFill>
                  <a:srgbClr val="000090"/>
                </a:solidFill>
                <a:latin typeface="Calibri"/>
                <a:ea typeface="ＭＳ Ｐゴシック" pitchFamily="34" charset="-128"/>
                <a:cs typeface="Calibri"/>
              </a:rPr>
              <a:t>Problem: sums of </a:t>
            </a:r>
            <a:r>
              <a:rPr lang="en-US" sz="2400" b="1" i="1" dirty="0">
                <a:solidFill>
                  <a:srgbClr val="0000FF"/>
                </a:solidFill>
                <a:latin typeface="Calibri"/>
                <a:ea typeface="ＭＳ Ｐゴシック" pitchFamily="34" charset="-128"/>
                <a:cs typeface="Calibri"/>
              </a:rPr>
              <a:t>exponentially many</a:t>
            </a:r>
            <a:r>
              <a:rPr lang="en-US" sz="2400" dirty="0">
                <a:solidFill>
                  <a:srgbClr val="000090"/>
                </a:solidFill>
                <a:latin typeface="Calibri"/>
                <a:ea typeface="ＭＳ Ｐゴシック" pitchFamily="34" charset="-128"/>
                <a:cs typeface="Calibri"/>
              </a:rPr>
              <a:t> products!</a:t>
            </a:r>
          </a:p>
          <a:p>
            <a:endParaRPr lang="en-US" sz="2400" b="1" dirty="0">
              <a:latin typeface="Calibri"/>
              <a:ea typeface="ＭＳ Ｐゴシック" pitchFamily="34" charset="-128"/>
              <a:cs typeface="Calibri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8360174" y="1303999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B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10468306" y="1303999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9457653" y="2415866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A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10583206" y="3670658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M</a:t>
            </a:r>
            <a:endParaRPr lang="en-US" sz="2800" baseline="-25000" dirty="0">
              <a:latin typeface="Calibri"/>
              <a:cs typeface="Calibri"/>
            </a:endParaRP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8527913" y="3670658"/>
            <a:ext cx="762000" cy="76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J</a:t>
            </a:r>
            <a:endParaRPr lang="en-US" sz="2800" baseline="-25000" dirty="0">
              <a:latin typeface="Calibri"/>
              <a:cs typeface="Calibri"/>
            </a:endParaRPr>
          </a:p>
        </p:txBody>
      </p:sp>
      <p:cxnSp>
        <p:nvCxnSpPr>
          <p:cNvPr id="24" name="AutoShape 6"/>
          <p:cNvCxnSpPr>
            <a:cxnSpLocks noChangeShapeType="1"/>
            <a:endCxn id="22" idx="1"/>
          </p:cNvCxnSpPr>
          <p:nvPr/>
        </p:nvCxnSpPr>
        <p:spPr bwMode="auto">
          <a:xfrm>
            <a:off x="10111369" y="3072138"/>
            <a:ext cx="583429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5" name="AutoShape 6"/>
          <p:cNvCxnSpPr>
            <a:cxnSpLocks noChangeShapeType="1"/>
            <a:endCxn id="23" idx="7"/>
          </p:cNvCxnSpPr>
          <p:nvPr/>
        </p:nvCxnSpPr>
        <p:spPr bwMode="auto">
          <a:xfrm flipH="1">
            <a:off x="9178321" y="3072138"/>
            <a:ext cx="394232" cy="710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AutoShape 6"/>
          <p:cNvCxnSpPr>
            <a:cxnSpLocks noChangeShapeType="1"/>
            <a:stCxn id="20" idx="3"/>
            <a:endCxn id="21" idx="7"/>
          </p:cNvCxnSpPr>
          <p:nvPr/>
        </p:nvCxnSpPr>
        <p:spPr bwMode="auto">
          <a:xfrm flipH="1">
            <a:off x="10108061" y="1954407"/>
            <a:ext cx="471837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AutoShape 6"/>
          <p:cNvCxnSpPr>
            <a:cxnSpLocks noChangeShapeType="1"/>
            <a:stCxn id="19" idx="5"/>
            <a:endCxn id="21" idx="1"/>
          </p:cNvCxnSpPr>
          <p:nvPr/>
        </p:nvCxnSpPr>
        <p:spPr bwMode="auto">
          <a:xfrm>
            <a:off x="9010582" y="1954407"/>
            <a:ext cx="558663" cy="57305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&#10;\pagestyle{empty}&#10;&#10;\begin{document}&#10;&#10;\[&#10;\times \frac{1}{Z}&#10;\]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"/>
  <p:tag name="PICTUREFILESIZE" val="236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2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6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6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4"/>
  <p:tag name="PICTUREFILESIZE" val="182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times&#10;\]&#10;\end{document}&#10;"/>
  <p:tag name="EXTERNALNAME" val="txp_fig"/>
  <p:tag name="BLEND" val="False"/>
  <p:tag name="TRANSPARENT" val="Tru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2"/>
  <p:tag name="PICTUREFILESIZE" val="962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68342</TotalTime>
  <Words>2282</Words>
  <Application>Microsoft Macintosh PowerPoint</Application>
  <PresentationFormat>Widescreen</PresentationFormat>
  <Paragraphs>378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dan-berkeley-nlp-v1</vt:lpstr>
      <vt:lpstr>Announcements</vt:lpstr>
      <vt:lpstr>Bayes net global semantics</vt:lpstr>
      <vt:lpstr>Conditional independence semantics</vt:lpstr>
      <vt:lpstr>Example</vt:lpstr>
      <vt:lpstr>Markov blanket</vt:lpstr>
      <vt:lpstr>CS 188: Artificial Intelligence </vt:lpstr>
      <vt:lpstr>Bayes Nets</vt:lpstr>
      <vt:lpstr>Inference</vt:lpstr>
      <vt:lpstr>Inference by Enumeration in Bayes Net</vt:lpstr>
      <vt:lpstr>Can we do better?</vt:lpstr>
      <vt:lpstr>Variable elimination: The basic ideas</vt:lpstr>
      <vt:lpstr>Factor Zoo</vt:lpstr>
      <vt:lpstr>Factor Zoo I</vt:lpstr>
      <vt:lpstr>Factor Zoo II</vt:lpstr>
      <vt:lpstr>Operation 1: Pointwise product</vt:lpstr>
      <vt:lpstr>Example: Making larger factors</vt:lpstr>
      <vt:lpstr>Example: Making larger factors</vt:lpstr>
      <vt:lpstr>Operation 2: Summing out a variable</vt:lpstr>
      <vt:lpstr>Summing out from a product of factors</vt:lpstr>
      <vt:lpstr>Variable Elimination</vt:lpstr>
      <vt:lpstr>Variable Elimination</vt:lpstr>
      <vt:lpstr>Variable Elimination</vt:lpstr>
      <vt:lpstr>Example</vt:lpstr>
      <vt:lpstr>Example</vt:lpstr>
      <vt:lpstr>Order matters</vt:lpstr>
      <vt:lpstr>VE: Computational and Space Complexity</vt:lpstr>
      <vt:lpstr>Worst Case Complexity? Reduction from SAT</vt:lpstr>
      <vt:lpstr>Polytrees</vt:lpstr>
      <vt:lpstr>Bayes Nets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Stuart RUSSELL</cp:lastModifiedBy>
  <cp:revision>3750</cp:revision>
  <cp:lastPrinted>2014-04-01T00:57:28Z</cp:lastPrinted>
  <dcterms:created xsi:type="dcterms:W3CDTF">2004-08-27T04:16:05Z</dcterms:created>
  <dcterms:modified xsi:type="dcterms:W3CDTF">2019-03-17T16:52:52Z</dcterms:modified>
</cp:coreProperties>
</file>