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64" r:id="rId3"/>
    <p:sldId id="365" r:id="rId4"/>
    <p:sldId id="366" r:id="rId5"/>
    <p:sldId id="367" r:id="rId6"/>
    <p:sldId id="368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973" r:id="rId16"/>
    <p:sldId id="975" r:id="rId17"/>
    <p:sldId id="976" r:id="rId18"/>
    <p:sldId id="977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2" r:id="rId45"/>
    <p:sldId id="413" r:id="rId46"/>
    <p:sldId id="414" r:id="rId47"/>
    <p:sldId id="415" r:id="rId48"/>
    <p:sldId id="447" r:id="rId49"/>
    <p:sldId id="44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  <p:sldId id="437" r:id="rId69"/>
    <p:sldId id="438" r:id="rId70"/>
    <p:sldId id="439" r:id="rId71"/>
    <p:sldId id="440" r:id="rId72"/>
    <p:sldId id="441" r:id="rId73"/>
    <p:sldId id="442" r:id="rId74"/>
    <p:sldId id="443" r:id="rId75"/>
    <p:sldId id="44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B3D8-C2B2-421A-9F3D-DE0A9E26C5E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9023-AF0E-4014-B9E3-F6924C4F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12CAF-B74E-4BAF-A610-E429A4C2A971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EBED687-7D1A-47DD-B7C8-8B069282825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78AB224-2BA2-43E8-8134-19FBA76049B5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D0F72-2B25-4BDE-94EF-7DCF27358DA6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9ED4DF-868C-44DB-8DB1-A4831F348A8C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8967F-DC70-46AB-A4B5-76011F4E55E7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BCA-5953-4903-A743-8CB9C33298E5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631C7-40AD-432C-A774-E143C176E283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1297BF-9A49-4609-A769-7F3E0E059515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BCB152-B94B-4B9A-827A-5A4EBE3AA2B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0B25DC-FD9C-4D52-9C1C-62F8B648D24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36EA04-A536-40CE-AAA4-11DAA0442994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AE8E7-B4FC-4F57-8584-B39994D3E528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FA791A-A99B-498D-8DEF-21899288A095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6D351-F492-4B67-A448-461AC3519ED5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6710D0-F01D-40A7-A7F2-D76065D8F3C2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545870-9A4F-47D3-9587-0F3D78D6AF14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48E020-C695-4BCF-8754-490B7C988814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3ED54-87F0-456E-82A9-F18F20276368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90E897-9956-40C1-932F-E4236216DE36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4E0D30-4123-488A-B1A0-BD39F32E8DDF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6637ED-C7CD-49BB-9794-F0FE78DEA080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A3378-BCC4-421F-B178-2B42437DA5F9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95F847-1399-43F5-B72B-C284BB79971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7EB2A-E491-4BD9-8D74-B17DC6E704D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0D42F2-242F-4310-A544-078415C28E0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781EC6-C7B0-4AA3-B0F2-23C9E90BEEB1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568BE3-053E-4820-8A9B-9BB88819D8EE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1F3D9F-6E85-4599-B04E-C8D880C3F8D2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32CC8-0BF6-4035-83FD-640F664183AE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7A9CBA-72D1-44E0-8738-CD90485018E6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79BA53-C607-46EA-94B5-0355998635C8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B4A36A-1B6B-4C3D-AB6E-44D2A4CB5275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E2CF0-5489-4BEE-BF21-BC9C9C025E8D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D5052-151A-4F37-B032-3F26C7AD42FA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BAA9B-F7BD-413C-8CDB-55354AAA9138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13970-847C-4546-A5C4-A7D0973019C2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71F556-5561-406A-9145-BDC468CAAE29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4D171-AA68-4E7C-9B66-E0BC44982B58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DBD774-259B-490D-924E-0455E243BED9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36679-0222-490B-90E4-FEE21F54F6C5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36679-0222-490B-90E4-FEE21F54F6C5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36679-0222-490B-90E4-FEE21F54F6C5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37ED5C-5C9F-42AF-A751-92681CF28A3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5D215C-700A-4636-B23E-148850574FF4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793C44-A174-4FFF-B7CD-AABA0E5793CC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78D783-BB4E-4A4D-B465-B870FBE4A7CD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254D87-44CB-40B6-93BA-6E580F757A90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CE282-F1EE-4F92-B63A-54D6C4E8E1C4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A17104-BD0B-4C33-9E0B-4650F4F2BBC5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17DDB-0583-4B05-B868-E90FBA0A425A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4107A-E609-4467-94F2-F814C8F07A88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EF0438-FEC1-40B5-A22C-256B08B376DC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B75142-11ED-4837-A980-0D78E5F8F9A5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773A6-9612-4415-8485-C02A104B25F1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8CF68-D791-4D88-8715-4C6F52820686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70CA10-95B9-44A3-B4B7-257CDC31347C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6463D-5636-4010-8BCD-58ED87844C5C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F33849-FF83-42FC-9389-6DBE8DF83BA4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5F2449-D8A1-4DD9-800E-A7E1D2A9A410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29CCF0-B0A9-4903-A732-ABBD67D73C8B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C6B53-9802-432F-8707-83B3B376FD3B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9F6A15-EA61-4A86-AA84-6FBF9183A32D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B7A74D-4115-43B7-A448-49C302E8B70B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3C3E6-E9BC-451E-834A-1C00978F803D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CB4D2A-4D4C-41FC-B449-9A971DBAF169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6D48E-FCA8-4683-BBA4-DCA9D47E08C9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BCD20B-E759-4330-ABB2-F9872D363A9B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DC47D0-1A81-4DD7-B83E-922F06FA4A8A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EBB35-718A-4DC3-98A2-1C2BE1F0FB5B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C95C7-801B-4AB8-8CAF-7E813825A282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C4480-4504-4FFF-A3AA-DCFE584B78FD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43CD3F-423A-4303-BB8C-50F842691976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608-1047-4E7E-AD90-BEC4FEDAE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5BBE-4D60-4678-9253-D0757805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4552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6F6CC8-0BE9-4BDD-933E-84027F58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626" y="6419533"/>
            <a:ext cx="2743200" cy="365125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D58-9993-4CA7-A8C7-5C14B1D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E3B0C-9236-4D95-A8F0-C7148382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13B9-F0FD-4E02-959D-0EBF203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2066" y="6410324"/>
            <a:ext cx="2743200" cy="365125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7B18C-8891-4441-BD62-365ABFC14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00EE-9B26-4625-BC2A-CBCAFFDC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059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2652-A47A-4A93-8620-1E38EDB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458787"/>
            <a:ext cx="10515600" cy="444500"/>
          </a:xfrm>
        </p:spPr>
        <p:txBody>
          <a:bodyPr>
            <a:no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C7D4-DFCD-402F-A780-F03109C90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0A20-B4D6-4900-B356-E7A43BD6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306" y="6399213"/>
            <a:ext cx="2743200" cy="365125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303E-4A94-471C-9A8E-19555A2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B721-9F6B-4ED0-B52B-B72AEE35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DDAD-AE61-4E00-AAAB-C8D008C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450" y="6501764"/>
            <a:ext cx="868974" cy="356236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133-2880-4050-9D05-2EEA2C01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86" y="279401"/>
            <a:ext cx="10515600" cy="558800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15D4-8ED5-4618-9BD4-8A973BF8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3894-E238-4182-AA2C-21AA8B9C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2D7-C42A-4703-A1B9-A9C0BFD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96036"/>
            <a:ext cx="2743200" cy="365125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14BC-831C-4CB6-9974-E6D161D7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322262"/>
            <a:ext cx="10515600" cy="64452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6D15-F4E4-4C9F-B9C9-BD786F6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79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8237-4DA3-46AE-9AB9-5C728D0A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CD645-9A68-41EB-A51D-AACEB3A5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6D9-1164-494E-880F-CB11BEAB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BCB2F-E93B-467F-B6B9-49463347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5388" y="6492239"/>
            <a:ext cx="2743200" cy="365125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E77B-65FD-43AA-975D-6411FF30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260350"/>
            <a:ext cx="10515600" cy="66357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229D9-32D0-4C35-B9A2-5F1073A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986" y="6415087"/>
            <a:ext cx="2743200" cy="365125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7906-B0D9-49E2-89BF-952F6C98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146" y="6400164"/>
            <a:ext cx="2743200" cy="365125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9E5-37BC-4587-AEAE-58E0047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B4FA-AFD1-414E-A8D8-72ED1ED5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428" y="9988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ED874-8D54-4BDA-8294-BC53BAA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42EB-BC5F-4437-9D22-CDFEE0F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5388" y="6318884"/>
            <a:ext cx="2743200" cy="365125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17FE-774C-4ECD-9AB9-C0CDD5AC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2F01-3A5D-4422-AA71-352C6133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78106" y="10687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8D55-1271-433E-A65B-A817EB0C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CC66-54A9-4E41-ABF7-D301E8F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306" y="6400164"/>
            <a:ext cx="2743200" cy="365125"/>
          </a:xfrm>
          <a:prstGeom prst="rect">
            <a:avLst/>
          </a:prstGeom>
        </p:spPr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D19D-CC20-4025-BA5D-18354BD4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12CD-C9F0-489F-89BA-171E4C8C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B142B-8AC4-4587-AEE8-CAFBD7C8B3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" y="203032"/>
            <a:ext cx="11290253" cy="6172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67928-C756-40DF-A31B-826BA32E74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390721" y="6573504"/>
            <a:ext cx="4115157" cy="3657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9869B3-389E-4ED4-B812-3693343708FC}"/>
              </a:ext>
            </a:extLst>
          </p:cNvPr>
          <p:cNvSpPr/>
          <p:nvPr userDrawn="1"/>
        </p:nvSpPr>
        <p:spPr>
          <a:xfrm>
            <a:off x="9415145" y="6187423"/>
            <a:ext cx="1743075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AF170-479A-4F88-AC45-4A1C0A72A77B}"/>
              </a:ext>
            </a:extLst>
          </p:cNvPr>
          <p:cNvSpPr txBox="1"/>
          <p:nvPr userDrawn="1"/>
        </p:nvSpPr>
        <p:spPr>
          <a:xfrm flipH="1">
            <a:off x="9486265" y="6164324"/>
            <a:ext cx="29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COSC 2430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418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DF2-4525-4682-B72D-105814817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DE5B-723B-4358-8229-580135F2A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57702-7DE6-468D-BEC1-023C3A6F92B8}"/>
              </a:ext>
            </a:extLst>
          </p:cNvPr>
          <p:cNvSpPr txBox="1"/>
          <p:nvPr/>
        </p:nvSpPr>
        <p:spPr>
          <a:xfrm>
            <a:off x="2962275" y="285750"/>
            <a:ext cx="61093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2430 : Data Structures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27B2B-90D0-4679-985E-BB81259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Libraries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You will write your code in a file such as </a:t>
            </a:r>
            <a:r>
              <a:rPr lang="en-US">
                <a:latin typeface="Consolas" pitchFamily="49" charset="0"/>
                <a:cs typeface="Arial" charset="0"/>
              </a:rPr>
              <a:t>Single_list.h</a:t>
            </a:r>
            <a:r>
              <a:rPr lang="en-US">
                <a:latin typeface="Arial" charset="0"/>
                <a:cs typeface="Arial" charset="0"/>
              </a:rPr>
              <a:t> where you will implement a data structure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file will be included in our tester file </a:t>
            </a:r>
            <a:r>
              <a:rPr lang="en-US">
                <a:latin typeface="Consolas" pitchFamily="49" charset="0"/>
                <a:cs typeface="Arial" charset="0"/>
              </a:rPr>
              <a:t>Single_list_tester.h</a:t>
            </a:r>
            <a:r>
              <a:rPr lang="en-US">
                <a:latin typeface="Arial" charset="0"/>
                <a:cs typeface="Arial" charset="0"/>
              </a:rPr>
              <a:t> with a statement such as: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Consolas" pitchFamily="49" charset="0"/>
                <a:cs typeface="Arial" charset="0"/>
              </a:rPr>
              <a:t>#include "Single_list.h"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file </a:t>
            </a:r>
            <a:r>
              <a:rPr lang="en-US">
                <a:latin typeface="Consolas" pitchFamily="49" charset="0"/>
                <a:cs typeface="Consolas" pitchFamily="49" charset="0"/>
              </a:rPr>
              <a:t>Single_list_int_driver.cpp</a:t>
            </a:r>
            <a:r>
              <a:rPr lang="en-US">
                <a:latin typeface="Arial" charset="0"/>
                <a:cs typeface="Arial" charset="0"/>
              </a:rPr>
              <a:t> then includes the tester file: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Consolas" pitchFamily="49" charset="0"/>
                <a:cs typeface="Arial" charset="0"/>
              </a:rPr>
              <a:t>#include "Single_list_tester.h"</a:t>
            </a:r>
          </a:p>
          <a:p>
            <a:pPr>
              <a:buFont typeface="Arial" charset="0"/>
              <a:buNone/>
            </a:pPr>
            <a:endParaRPr lang="en-US">
              <a:latin typeface="Consolas" pitchFamily="49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70CE1-E0E1-4783-8F6E-47C8BAC4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620" y="354716"/>
            <a:ext cx="10515600" cy="6526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Libraries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You will note the difference:</a:t>
            </a:r>
          </a:p>
          <a:p>
            <a:pPr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	#include &lt;iostream&gt;</a:t>
            </a:r>
          </a:p>
          <a:p>
            <a:pPr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	#include "Single_list.h"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first looks for a file </a:t>
            </a:r>
            <a:r>
              <a:rPr lang="en-US">
                <a:latin typeface="Consolas" pitchFamily="49" charset="0"/>
                <a:cs typeface="Arial" charset="0"/>
              </a:rPr>
              <a:t>iostream.h</a:t>
            </a:r>
            <a:r>
              <a:rPr lang="en-US">
                <a:latin typeface="Arial" charset="0"/>
                <a:cs typeface="Arial" charset="0"/>
              </a:rPr>
              <a:t> which is shipped with the compiler (the standard library)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second looks in the current directory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DD569-E528-4E5B-BC7A-26C542EE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15278" y="366643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Libraries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In this class, you will put all code in the header file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is not normal practice: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Usually the header (</a:t>
            </a:r>
            <a:r>
              <a:rPr lang="en-US">
                <a:latin typeface="Consolas" pitchFamily="49" charset="0"/>
                <a:cs typeface="Arial" charset="0"/>
              </a:rPr>
              <a:t>.h</a:t>
            </a:r>
            <a:r>
              <a:rPr lang="en-US">
                <a:latin typeface="Arial" charset="0"/>
                <a:cs typeface="Arial" charset="0"/>
              </a:rPr>
              <a:t>) file only contains declarations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definitions (the actual implementations) are stored in a related file and compiled into an object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A0458-1CE5-4E83-A704-B9871AC6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C++ Preprocessor</a:t>
            </a:r>
          </a:p>
        </p:txBody>
      </p:sp>
      <p:pic>
        <p:nvPicPr>
          <p:cNvPr id="18435" name="Picture 5" descr="li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1225551"/>
            <a:ext cx="5688013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802DA-5D06-448E-A67E-C1C83691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6840" y="426278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C++ Preprocessor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With all these includes, it is always necessary to avoid the same file being included twice, otherwise you have duplicate definitions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is done with guard statements:</a:t>
            </a:r>
          </a:p>
          <a:p>
            <a:pPr lvl="2">
              <a:buFontTx/>
              <a:buNone/>
            </a:pPr>
            <a:r>
              <a:rPr 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#ifndef SINGLE_LIST_H</a:t>
            </a:r>
          </a:p>
          <a:p>
            <a:pPr lvl="2">
              <a:buFontTx/>
              <a:buNone/>
            </a:pPr>
            <a:r>
              <a:rPr 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#define SINGLE_LIST_H</a:t>
            </a:r>
          </a:p>
          <a:p>
            <a:pPr lvl="2">
              <a:buFontTx/>
              <a:buNone/>
            </a:pPr>
            <a:endParaRPr lang="en-US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Arial" charset="0"/>
              </a:rPr>
              <a:t>class Single_list {</a:t>
            </a: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Arial" charset="0"/>
              </a:rPr>
              <a:t>	///...</a:t>
            </a: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Arial" charset="0"/>
              </a:rPr>
              <a:t>};</a:t>
            </a:r>
          </a:p>
          <a:p>
            <a:pPr lvl="2">
              <a:buFontTx/>
              <a:buNone/>
            </a:pPr>
            <a:endParaRPr lang="en-US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#endif</a:t>
            </a:r>
          </a:p>
          <a:p>
            <a:endParaRPr lang="en-US" sz="160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BA9B1-F599-4E68-979E-38A188A9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6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C++ Preprocessor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class definition contains only the signatures (or </a:t>
            </a:r>
            <a:r>
              <a:rPr lang="en-US" i="1">
                <a:latin typeface="Arial" charset="0"/>
                <a:cs typeface="Arial" charset="0"/>
              </a:rPr>
              <a:t>prototypes</a:t>
            </a:r>
            <a:r>
              <a:rPr lang="en-US">
                <a:latin typeface="Arial" charset="0"/>
                <a:cs typeface="Arial" charset="0"/>
              </a:rPr>
              <a:t>) of the operations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actual member function definitions may be defined elsewhere, either in: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same file, 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Another file which is compiled into an object file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use the first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98E76-DDB1-4435-ABA0-41F195B4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File as the Unit of Compilation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C/C++, the file is the base unit of compilation: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Any </a:t>
            </a:r>
            <a:r>
              <a:rPr lang="en-US">
                <a:latin typeface="Consolas" pitchFamily="49" charset="0"/>
                <a:cs typeface="Arial" charset="0"/>
              </a:rPr>
              <a:t>.cpp</a:t>
            </a:r>
            <a:r>
              <a:rPr lang="en-US">
                <a:latin typeface="Arial" charset="0"/>
                <a:cs typeface="Arial" charset="0"/>
              </a:rPr>
              <a:t> file may be compiled into object code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Only files containing an </a:t>
            </a:r>
            <a:r>
              <a:rPr lang="en-US">
                <a:latin typeface="Consolas" pitchFamily="49" charset="0"/>
                <a:cs typeface="Consolas" pitchFamily="49" charset="0"/>
              </a:rPr>
              <a:t>int main()</a:t>
            </a:r>
            <a:r>
              <a:rPr lang="en-US">
                <a:latin typeface="Arial" charset="0"/>
                <a:cs typeface="Arial" charset="0"/>
              </a:rPr>
              <a:t> function can be compiled into an executable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signature of main is:</a:t>
            </a:r>
          </a:p>
          <a:p>
            <a:pPr lvl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int main () {</a:t>
            </a:r>
          </a:p>
          <a:p>
            <a:pPr lvl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    // does some stuff</a:t>
            </a:r>
          </a:p>
          <a:p>
            <a:pPr lvl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lvl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operating system is expecting a return value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Usually 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526C3D-7104-407C-9B21-476ACBEC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File as the Unit of Compilation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file (</a:t>
            </a:r>
            <a:r>
              <a:rPr lang="en-US" sz="1800" b="1">
                <a:latin typeface="Courier New" pitchFamily="49" charset="0"/>
                <a:cs typeface="Arial" charset="0"/>
              </a:rPr>
              <a:t>example.cpp</a:t>
            </a:r>
            <a:r>
              <a:rPr lang="en-US">
                <a:latin typeface="Arial" charset="0"/>
                <a:cs typeface="Arial" charset="0"/>
              </a:rPr>
              <a:t>) contains two functions</a:t>
            </a:r>
          </a:p>
          <a:p>
            <a:pPr>
              <a:buFontTx/>
              <a:buNone/>
            </a:pPr>
            <a:endParaRPr lang="en-US" sz="1400" b="1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#include&lt;iostream&gt;</a:t>
            </a: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lvl="2">
              <a:buFontTx/>
              <a:buNone/>
            </a:pPr>
            <a:endParaRPr lang="en-US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int sqr( int n )</a:t>
            </a:r>
            <a:r>
              <a:rPr lang="en-US">
                <a:latin typeface="Consolas" pitchFamily="49" charset="0"/>
                <a:cs typeface="Consolas" pitchFamily="49" charset="0"/>
              </a:rPr>
              <a:t> {    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Function declaration and definition</a:t>
            </a: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return n*n;</a:t>
            </a: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Tx/>
              <a:buNone/>
            </a:pPr>
            <a:endParaRPr lang="en-US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int main()</a:t>
            </a:r>
            <a:r>
              <a:rPr lang="en-US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cout &lt;&lt; "The square of 3 is " &lt;&lt; sqr(3) &lt;&lt; endl;</a:t>
            </a: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lvl="2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4FDE9-D939-41A4-ADA4-21584050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1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File as the Unit of Compilation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To compile this file, we execute on the command line: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{ecelinux:1}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g++ example.cpp                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{ecelinux:2}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ls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  <a:defRPr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    example.cpp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{ecelinux:3} 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./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en-US" sz="1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The square of 3 is 9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{ecelinux:4}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B650A-2F8F-4B30-9730-96C861C9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File as the Unit of Compilation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an alternate form:</a:t>
            </a: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2">
              <a:buFontTx/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sz="14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sqr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);                // Function declaration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sz="14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main()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Tx/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"The square of 3 is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sqr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(3)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lvl="2">
              <a:buFontTx/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Tx/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sz="14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sqr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n )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{             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// Function definition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return n*n;              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The definition can be in another file</a:t>
            </a:r>
          </a:p>
          <a:p>
            <a:pPr lvl="2">
              <a:buFontTx/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1A10AF-FA50-419A-9F11-6503B461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 Brief Introduction to C++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Global variables and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Global variables and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preprocessor, compilation, namespaces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Printing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Classes, templates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Pointers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allocation and deallocation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CB1E0-EFFB-4E8B-B1BC-BA94B5D6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Namespaces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Variables defined: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In functions are </a:t>
            </a:r>
            <a:r>
              <a:rPr lang="en-US" i="1">
                <a:latin typeface="Arial" charset="0"/>
                <a:cs typeface="Arial" charset="0"/>
              </a:rPr>
              <a:t>local variables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cs typeface="Arial" charset="0"/>
              </a:rPr>
              <a:t>In classes are </a:t>
            </a:r>
            <a:r>
              <a:rPr lang="en-US" i="1">
                <a:latin typeface="Arial" charset="0"/>
                <a:cs typeface="Arial" charset="0"/>
              </a:rPr>
              <a:t>member variables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cs typeface="Arial" charset="0"/>
              </a:rPr>
              <a:t>Elsewhere are </a:t>
            </a:r>
            <a:r>
              <a:rPr lang="en-US" i="1">
                <a:latin typeface="Arial" charset="0"/>
                <a:cs typeface="Arial" charset="0"/>
              </a:rPr>
              <a:t>global variables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Functions defined: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In classes are </a:t>
            </a:r>
            <a:r>
              <a:rPr lang="en-US" i="1">
                <a:latin typeface="Arial" charset="0"/>
                <a:cs typeface="Arial" charset="0"/>
              </a:rPr>
              <a:t>member functions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Elsewhere are </a:t>
            </a:r>
            <a:r>
              <a:rPr lang="en-US" i="1">
                <a:latin typeface="Arial" charset="0"/>
                <a:cs typeface="Arial" charset="0"/>
              </a:rPr>
              <a:t>global functions</a:t>
            </a: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all these cases, the keyword </a:t>
            </a:r>
            <a:r>
              <a:rPr lang="en-US" b="1">
                <a:latin typeface="Consolas" pitchFamily="49" charset="0"/>
                <a:cs typeface="Arial" charset="0"/>
              </a:rPr>
              <a:t>static</a:t>
            </a:r>
            <a:r>
              <a:rPr lang="en-US">
                <a:latin typeface="Arial" charset="0"/>
                <a:cs typeface="Arial" charset="0"/>
              </a:rPr>
              <a:t> can modify the 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B53BB-2137-4002-8765-4529693A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Namespaces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Global variables/variables cause problems, especially in large projects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Hundreds of employees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Dozens of projects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Everyone wanting a function </a:t>
            </a:r>
            <a:r>
              <a:rPr lang="en-US">
                <a:latin typeface="Consolas" pitchFamily="49" charset="0"/>
                <a:cs typeface="Arial" charset="0"/>
              </a:rPr>
              <a:t>init()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C++ (and XML), this is solved using namespaces</a:t>
            </a:r>
          </a:p>
          <a:p>
            <a:pPr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92276-806D-4AA5-80B4-261CD6A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Namespaces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 namespace adds an extra </a:t>
            </a:r>
            <a:r>
              <a:rPr lang="en-CA" dirty="0">
                <a:latin typeface="Arial" charset="0"/>
                <a:cs typeface="Arial" charset="0"/>
              </a:rPr>
              <a:t>disambiguation between similar names</a:t>
            </a:r>
            <a:endParaRPr lang="en-US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Arial" charset="0"/>
              </a:rPr>
              <a:t>namespace </a:t>
            </a:r>
            <a:r>
              <a:rPr lang="en-US" b="1" dirty="0" err="1">
                <a:solidFill>
                  <a:srgbClr val="0066FF"/>
                </a:solidFill>
                <a:latin typeface="Courier New" pitchFamily="49" charset="0"/>
                <a:cs typeface="Arial" charset="0"/>
              </a:rPr>
              <a:t>h_uofh_nrizk</a:t>
            </a:r>
            <a:r>
              <a:rPr lang="en-US" b="1" dirty="0">
                <a:latin typeface="Courier New" pitchFamily="49" charset="0"/>
                <a:cs typeface="Arial" charset="0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Arial" charset="0"/>
              </a:rPr>
              <a:t>    </a:t>
            </a:r>
            <a:r>
              <a:rPr lang="en-US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Arial" charset="0"/>
              </a:rPr>
              <a:t> n</a:t>
            </a:r>
            <a:r>
              <a:rPr lang="en-US" b="1" dirty="0">
                <a:latin typeface="Courier New" pitchFamily="49" charset="0"/>
                <a:cs typeface="Arial" charset="0"/>
              </a:rPr>
              <a:t> = 4;</a:t>
            </a:r>
          </a:p>
          <a:p>
            <a:pPr lvl="2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Arial" charset="0"/>
              </a:rPr>
              <a:t>    double 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Arial" charset="0"/>
              </a:rPr>
              <a:t>mean</a:t>
            </a:r>
            <a:r>
              <a:rPr lang="en-US" b="1" dirty="0">
                <a:latin typeface="Courier New" pitchFamily="49" charset="0"/>
                <a:cs typeface="Arial" charset="0"/>
              </a:rPr>
              <a:t> = 2.34567;</a:t>
            </a:r>
          </a:p>
          <a:p>
            <a:pPr lvl="2">
              <a:buFontTx/>
              <a:buNone/>
              <a:defRPr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Arial" charset="0"/>
              </a:rPr>
              <a:t>    void 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  <a:cs typeface="Arial" charset="0"/>
              </a:rPr>
              <a:t>init</a:t>
            </a:r>
            <a:r>
              <a:rPr lang="en-US" b="1" dirty="0">
                <a:latin typeface="Courier New" pitchFamily="49" charset="0"/>
                <a:cs typeface="Arial" charset="0"/>
              </a:rPr>
              <a:t>() {</a:t>
            </a:r>
          </a:p>
          <a:p>
            <a:pPr lvl="2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Arial" charset="0"/>
              </a:rPr>
              <a:t>        // Does something...</a:t>
            </a:r>
          </a:p>
          <a:p>
            <a:pPr lvl="2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CA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  <a:defRPr/>
            </a:pPr>
            <a:r>
              <a:rPr lang="en-CA" dirty="0">
                <a:solidFill>
                  <a:srgbClr val="000000"/>
                </a:solidFill>
                <a:latin typeface="Arial" charset="0"/>
                <a:cs typeface="Arial" charset="0"/>
              </a:rPr>
              <a:t>	There are two means of accessing these global variables and functions outside of this namespace:</a:t>
            </a:r>
          </a:p>
          <a:p>
            <a:pPr lvl="1">
              <a:defRPr/>
            </a:pPr>
            <a:r>
              <a:rPr lang="en-CA" dirty="0">
                <a:solidFill>
                  <a:srgbClr val="000000"/>
                </a:solidFill>
                <a:latin typeface="Arial" charset="0"/>
                <a:cs typeface="Arial" charset="0"/>
              </a:rPr>
              <a:t>The namespace as a prefix:     </a:t>
            </a:r>
            <a:r>
              <a:rPr lang="en-US" dirty="0" err="1">
                <a:solidFill>
                  <a:srgbClr val="0066FF"/>
                </a:solidFill>
                <a:latin typeface="Consolas" pitchFamily="49" charset="0"/>
                <a:cs typeface="Arial" charset="0"/>
              </a:rPr>
              <a:t>h_uofh_nrizk</a:t>
            </a:r>
            <a:r>
              <a:rPr lang="en-US" dirty="0">
                <a:solidFill>
                  <a:srgbClr val="0066FF"/>
                </a:solidFill>
                <a:latin typeface="Consolas" pitchFamily="49" charset="0"/>
                <a:cs typeface="Arial" charset="0"/>
              </a:rPr>
              <a:t>::init()</a:t>
            </a:r>
          </a:p>
          <a:p>
            <a:pPr lvl="1">
              <a:defRPr/>
            </a:pPr>
            <a:r>
              <a:rPr lang="en-CA" dirty="0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CA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using</a:t>
            </a:r>
            <a:r>
              <a:rPr lang="en-CA" dirty="0">
                <a:solidFill>
                  <a:srgbClr val="000000"/>
                </a:solidFill>
                <a:latin typeface="Arial" charset="0"/>
                <a:cs typeface="Arial" charset="0"/>
              </a:rPr>
              <a:t> statement: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Consolas" pitchFamily="49" charset="0"/>
                <a:cs typeface="Arial" charset="0"/>
              </a:rPr>
              <a:t>       using namespace </a:t>
            </a:r>
            <a:r>
              <a:rPr lang="en-US" dirty="0" err="1">
                <a:solidFill>
                  <a:srgbClr val="0066FF"/>
                </a:solidFill>
                <a:latin typeface="Consolas" pitchFamily="49" charset="0"/>
                <a:cs typeface="Arial" charset="0"/>
              </a:rPr>
              <a:t>h_uofh_nrizk</a:t>
            </a:r>
            <a:r>
              <a:rPr lang="en-US" dirty="0">
                <a:solidFill>
                  <a:srgbClr val="0066FF"/>
                </a:solidFill>
                <a:latin typeface="Consolas" pitchFamily="49" charset="0"/>
                <a:cs typeface="Arial" charset="0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2576-3502-4816-918F-EAC4B0DE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2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Namespaces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You will only need this for the standard name space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All variables and functions in the standard library are in the </a:t>
            </a:r>
            <a:r>
              <a:rPr lang="en-US" b="1">
                <a:latin typeface="Consolas" pitchFamily="49" charset="0"/>
                <a:cs typeface="Arial" charset="0"/>
              </a:rPr>
              <a:t>std</a:t>
            </a:r>
            <a:r>
              <a:rPr lang="en-US">
                <a:latin typeface="Arial" charset="0"/>
                <a:cs typeface="Arial" charset="0"/>
              </a:rPr>
              <a:t> namespace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#include &lt;iostream&gt;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</a:t>
            </a:r>
            <a:r>
              <a:rPr lang="en-US" sz="1800">
                <a:solidFill>
                  <a:srgbClr val="0066FF"/>
                </a:solidFill>
                <a:latin typeface="Consolas" pitchFamily="49" charset="0"/>
                <a:cs typeface="Arial" charset="0"/>
              </a:rPr>
              <a:t>std::</a:t>
            </a:r>
            <a:r>
              <a:rPr lang="en-US" sz="1800">
                <a:latin typeface="Consolas" pitchFamily="49" charset="0"/>
                <a:cs typeface="Arial" charset="0"/>
              </a:rPr>
              <a:t>cout &lt;&lt; "Hello world!" &lt;&lt; </a:t>
            </a:r>
            <a:r>
              <a:rPr lang="en-US" sz="1800">
                <a:solidFill>
                  <a:srgbClr val="0066FF"/>
                </a:solidFill>
                <a:latin typeface="Consolas" pitchFamily="49" charset="0"/>
                <a:cs typeface="Arial" charset="0"/>
              </a:rPr>
              <a:t>std::</a:t>
            </a:r>
            <a:r>
              <a:rPr lang="en-US" sz="1800">
                <a:latin typeface="Consolas" pitchFamily="49" charset="0"/>
                <a:cs typeface="Arial" charset="0"/>
              </a:rPr>
              <a:t>endl;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        </a:t>
            </a:r>
            <a:r>
              <a:rPr lang="en-US" sz="1600">
                <a:latin typeface="Consolas" pitchFamily="49" charset="0"/>
                <a:cs typeface="Arial" charset="0"/>
              </a:rPr>
              <a:t>	#include &lt;iostream&gt;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using namespace </a:t>
            </a:r>
            <a:r>
              <a:rPr lang="en-US" sz="1600">
                <a:solidFill>
                  <a:srgbClr val="0066FF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sz="1600">
                <a:latin typeface="Consolas" pitchFamily="49" charset="0"/>
                <a:cs typeface="Arial" charset="0"/>
              </a:rPr>
              <a:t>;            // never used in production code</a:t>
            </a:r>
          </a:p>
          <a:p>
            <a:pPr>
              <a:buFont typeface="Arial" charset="0"/>
              <a:buNone/>
            </a:pPr>
            <a:endParaRPr lang="en-US" sz="160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cout &lt;&lt; "Hello world!" &lt;&lt; endl;</a:t>
            </a:r>
            <a:endParaRPr lang="en-US" sz="1600" b="1">
              <a:latin typeface="Courier New" pitchFamily="49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5ACC-ED2E-4724-9153-5CC95BFC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Printing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Printing in C++ is done through overloading the </a:t>
            </a:r>
            <a:r>
              <a:rPr lang="en-US" b="1">
                <a:latin typeface="Courier New" pitchFamily="49" charset="0"/>
                <a:cs typeface="Arial" charset="0"/>
              </a:rPr>
              <a:t>&lt;&lt;</a:t>
            </a:r>
            <a:r>
              <a:rPr lang="en-US">
                <a:latin typeface="Arial" charset="0"/>
                <a:cs typeface="Arial" charset="0"/>
              </a:rPr>
              <a:t> operator: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 b="1">
                <a:latin typeface="Courier New" pitchFamily="49" charset="0"/>
                <a:cs typeface="Arial" charset="0"/>
              </a:rPr>
              <a:t>cout &lt;&lt; 3;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If the left-hand argument of </a:t>
            </a:r>
            <a:r>
              <a:rPr lang="en-US" b="1">
                <a:latin typeface="Courier New" pitchFamily="49" charset="0"/>
                <a:cs typeface="Arial" charset="0"/>
              </a:rPr>
              <a:t>&lt;&lt;</a:t>
            </a:r>
            <a:r>
              <a:rPr lang="en-US">
                <a:latin typeface="Arial" charset="0"/>
                <a:cs typeface="Arial" charset="0"/>
              </a:rPr>
              <a:t> is an object of type </a:t>
            </a:r>
            <a:r>
              <a:rPr lang="en-US" b="1">
                <a:latin typeface="Courier New" pitchFamily="49" charset="0"/>
                <a:cs typeface="Arial" charset="0"/>
              </a:rPr>
              <a:t>ostream</a:t>
            </a:r>
            <a:r>
              <a:rPr lang="en-US">
                <a:latin typeface="Arial" charset="0"/>
                <a:cs typeface="Arial" charset="0"/>
              </a:rPr>
              <a:t> (</a:t>
            </a:r>
            <a:r>
              <a:rPr lang="en-US" i="1">
                <a:latin typeface="Arial" charset="0"/>
                <a:cs typeface="Arial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utput </a:t>
            </a:r>
            <a:r>
              <a:rPr lang="en-US" i="1">
                <a:latin typeface="Arial" charset="0"/>
                <a:cs typeface="Arial" charset="0"/>
              </a:rPr>
              <a:t>stream</a:t>
            </a:r>
            <a:r>
              <a:rPr lang="en-US">
                <a:latin typeface="Arial" charset="0"/>
                <a:cs typeface="Arial" charset="0"/>
              </a:rPr>
              <a:t>) and the right-hand argument is a </a:t>
            </a:r>
            <a:r>
              <a:rPr lang="en-US" b="1">
                <a:latin typeface="Courier New" pitchFamily="49" charset="0"/>
                <a:cs typeface="Arial" charset="0"/>
              </a:rPr>
              <a:t>double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 b="1">
                <a:latin typeface="Courier New" pitchFamily="49" charset="0"/>
                <a:cs typeface="Arial" charset="0"/>
              </a:rPr>
              <a:t>int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 b="1">
                <a:latin typeface="Courier New" pitchFamily="49" charset="0"/>
                <a:cs typeface="Arial" charset="0"/>
              </a:rPr>
              <a:t>string</a:t>
            </a:r>
            <a:r>
              <a:rPr lang="en-US">
                <a:latin typeface="Arial" charset="0"/>
                <a:cs typeface="Arial" charset="0"/>
              </a:rPr>
              <a:t>, etc., an appropriate function which prints the object is called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9F1D5-B640-4ABA-8291-AEDB5C8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1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Printing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format is suggestive of what is happening: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objects are being </a:t>
            </a:r>
            <a:r>
              <a:rPr lang="en-US" i="1">
                <a:latin typeface="Arial" charset="0"/>
                <a:cs typeface="Arial" charset="0"/>
              </a:rPr>
              <a:t>sent</a:t>
            </a:r>
            <a:r>
              <a:rPr lang="en-US">
                <a:latin typeface="Arial" charset="0"/>
                <a:cs typeface="Arial" charset="0"/>
              </a:rPr>
              <a:t> to the </a:t>
            </a:r>
            <a:r>
              <a:rPr lang="en-US" b="1">
                <a:latin typeface="Courier New" pitchFamily="49" charset="0"/>
                <a:cs typeface="Arial" charset="0"/>
              </a:rPr>
              <a:t>cout</a:t>
            </a:r>
            <a:r>
              <a:rPr lang="en-US">
                <a:latin typeface="Arial" charset="0"/>
                <a:cs typeface="Arial" charset="0"/>
              </a:rPr>
              <a:t> (</a:t>
            </a:r>
            <a:r>
              <a:rPr lang="en-US" i="1">
                <a:latin typeface="Arial" charset="0"/>
                <a:cs typeface="Arial" charset="0"/>
              </a:rPr>
              <a:t>console output</a:t>
            </a:r>
            <a:r>
              <a:rPr lang="en-US">
                <a:latin typeface="Arial" charset="0"/>
                <a:cs typeface="Arial" charset="0"/>
              </a:rPr>
              <a:t>) object to be printed</a:t>
            </a:r>
          </a:p>
          <a:p>
            <a:pPr>
              <a:buFontTx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cout &lt;&lt; "The square of 3 is " &lt;&lt; sqr(3) &lt;&lt; endl;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objects being printed are: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</a:t>
            </a:r>
            <a:r>
              <a:rPr lang="en-US" b="1">
                <a:latin typeface="Courier New" pitchFamily="49" charset="0"/>
                <a:cs typeface="Arial" charset="0"/>
              </a:rPr>
              <a:t>string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an </a:t>
            </a:r>
            <a:r>
              <a:rPr lang="en-US" b="1">
                <a:latin typeface="Courier New" pitchFamily="49" charset="0"/>
                <a:cs typeface="Arial" charset="0"/>
              </a:rPr>
              <a:t>int</a:t>
            </a:r>
            <a:endParaRPr lang="en-US" sz="1400" b="1">
              <a:latin typeface="Courier New" pitchFamily="49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cs typeface="Arial" charset="0"/>
              </a:rPr>
              <a:t>a platform-independent end-of-line identifier</a:t>
            </a:r>
            <a:endParaRPr lang="en-US" sz="1400" b="1">
              <a:latin typeface="Courier New" pitchFamily="49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9B7704-AA19-409A-BE5C-5469E673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1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Printing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How does</a:t>
            </a: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&lt;&lt; "The square of 3 is " &lt;&lt;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sqr</a:t>
            </a:r>
            <a:r>
              <a:rPr lang="en-US" sz="1600" b="1" dirty="0">
                <a:latin typeface="Courier New" pitchFamily="49" charset="0"/>
                <a:cs typeface="Arial" charset="0"/>
              </a:rPr>
              <a:t>(3) &lt;&lt;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endl</a:t>
            </a:r>
            <a:r>
              <a:rPr lang="en-US" sz="16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work?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This is equivalent to</a:t>
            </a:r>
          </a:p>
          <a:p>
            <a:pPr algn="ctr">
              <a:buFontTx/>
              <a:buNone/>
              <a:defRPr/>
            </a:pPr>
            <a:r>
              <a:rPr lang="en-US" sz="1600" b="1" dirty="0">
                <a:solidFill>
                  <a:srgbClr val="0066FF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sz="1600" b="1" dirty="0">
                <a:solidFill>
                  <a:srgbClr val="FF33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&lt;&lt;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"The square of 3 is "</a:t>
            </a:r>
            <a:r>
              <a:rPr lang="en-US" sz="1600" b="1" dirty="0">
                <a:solidFill>
                  <a:srgbClr val="FF3300"/>
                </a:solidFill>
                <a:latin typeface="Courier New" pitchFamily="49" charset="0"/>
                <a:cs typeface="Arial" charset="0"/>
              </a:rPr>
              <a:t>)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&lt;&lt;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sqr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(3)</a:t>
            </a:r>
            <a:r>
              <a:rPr lang="en-US" sz="1600" b="1" dirty="0">
                <a:solidFill>
                  <a:srgbClr val="0066FF"/>
                </a:solidFill>
                <a:latin typeface="Courier New" pitchFamily="49" charset="0"/>
                <a:cs typeface="Arial" charset="0"/>
              </a:rPr>
              <a:t>)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&lt;&lt;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endl</a:t>
            </a:r>
            <a:r>
              <a:rPr lang="en-US" sz="16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where </a:t>
            </a:r>
            <a:r>
              <a:rPr lang="en-US" b="1" dirty="0">
                <a:latin typeface="Courier New" pitchFamily="49" charset="0"/>
                <a:cs typeface="Arial" charset="0"/>
              </a:rPr>
              <a:t>&lt;&lt;</a:t>
            </a:r>
            <a:r>
              <a:rPr lang="en-US" dirty="0">
                <a:latin typeface="Arial" charset="0"/>
                <a:cs typeface="Arial" charset="0"/>
              </a:rPr>
              <a:t> is an operation (like </a:t>
            </a:r>
            <a:r>
              <a:rPr lang="en-US" b="1" dirty="0">
                <a:latin typeface="Courier New" pitchFamily="49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) which prints the object and returns the </a:t>
            </a:r>
            <a:r>
              <a:rPr lang="en-US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dirty="0">
                <a:latin typeface="Arial" charset="0"/>
                <a:cs typeface="Arial" charset="0"/>
              </a:rPr>
              <a:t>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7CDAD4-A37A-4426-A794-6CC1099B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6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Printing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Visually:</a:t>
            </a:r>
          </a:p>
        </p:txBody>
      </p:sp>
      <p:pic>
        <p:nvPicPr>
          <p:cNvPr id="33796" name="Picture 5" descr="cou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2357439"/>
            <a:ext cx="8207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6B9EA-D0D7-406A-A997-C113E10F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8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Printing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543925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Another way to look at this is that</a:t>
            </a:r>
          </a:p>
          <a:p>
            <a:pPr>
              <a:buFontTx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  cout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  <a:cs typeface="Arial" charset="0"/>
              </a:rPr>
              <a:t>&lt;&lt;</a:t>
            </a:r>
            <a:r>
              <a:rPr lang="en-US" sz="1600" b="1">
                <a:latin typeface="Courier New" pitchFamily="49" charset="0"/>
                <a:cs typeface="Arial" charset="0"/>
              </a:rPr>
              <a:t> "The square of 3 is "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  <a:cs typeface="Arial" charset="0"/>
              </a:rPr>
              <a:t>&lt;&lt;</a:t>
            </a:r>
            <a:r>
              <a:rPr lang="en-US" sz="1600" b="1">
                <a:latin typeface="Courier New" pitchFamily="49" charset="0"/>
                <a:cs typeface="Arial" charset="0"/>
              </a:rPr>
              <a:t> sqr(3) 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  <a:cs typeface="Arial" charset="0"/>
              </a:rPr>
              <a:t>&lt;&lt;</a:t>
            </a:r>
            <a:r>
              <a:rPr lang="en-US" sz="1600" b="1">
                <a:latin typeface="Courier New" pitchFamily="49" charset="0"/>
                <a:cs typeface="Arial" charset="0"/>
              </a:rPr>
              <a:t> endl;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is the same as:</a:t>
            </a:r>
            <a:endParaRPr lang="en-US" sz="12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b="1">
                <a:solidFill>
                  <a:srgbClr val="FF3300"/>
                </a:solidFill>
                <a:latin typeface="Courier New" pitchFamily="49" charset="0"/>
                <a:cs typeface="Arial" charset="0"/>
              </a:rPr>
              <a:t>operator&lt;&lt;</a:t>
            </a:r>
            <a:r>
              <a:rPr lang="en-US" sz="1300" b="1">
                <a:latin typeface="Courier New" pitchFamily="49" charset="0"/>
                <a:cs typeface="Arial" charset="0"/>
              </a:rPr>
              <a:t>( </a:t>
            </a:r>
            <a:r>
              <a:rPr lang="en-US" sz="1300" b="1">
                <a:solidFill>
                  <a:srgbClr val="FF3300"/>
                </a:solidFill>
                <a:latin typeface="Courier New" pitchFamily="49" charset="0"/>
                <a:cs typeface="Arial" charset="0"/>
              </a:rPr>
              <a:t>operator&lt;&lt;</a:t>
            </a:r>
            <a:r>
              <a:rPr lang="en-US" sz="1300" b="1">
                <a:latin typeface="Courier New" pitchFamily="49" charset="0"/>
                <a:cs typeface="Arial" charset="0"/>
              </a:rPr>
              <a:t>( </a:t>
            </a:r>
            <a:r>
              <a:rPr lang="en-US" sz="1300" b="1">
                <a:solidFill>
                  <a:srgbClr val="FF3300"/>
                </a:solidFill>
                <a:latin typeface="Courier New" pitchFamily="49" charset="0"/>
                <a:cs typeface="Arial" charset="0"/>
              </a:rPr>
              <a:t>operator&lt;&lt;</a:t>
            </a:r>
            <a:r>
              <a:rPr lang="en-US" sz="1300" b="1">
                <a:latin typeface="Courier New" pitchFamily="49" charset="0"/>
                <a:cs typeface="Arial" charset="0"/>
              </a:rPr>
              <a:t>( cout, "The square of 3 is " ), sqr(3) ), endl );</a:t>
            </a:r>
          </a:p>
          <a:p>
            <a:pPr>
              <a:buFontTx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This is how C++ treats these anyway...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5AF61-F422-4CAB-A197-5881A9A2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8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Introduction to C++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next five topics in C++ will be: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Classes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Templates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Pointers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allocation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Operator overloading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2B215-6918-4372-9867-D56E95B4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/>
              <a:t>	All control statements are similar</a:t>
            </a:r>
          </a:p>
          <a:p>
            <a:pPr>
              <a:buFontTx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     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if ( </a:t>
            </a:r>
            <a:r>
              <a:rPr lang="en-US" sz="1800" i="1" dirty="0">
                <a:solidFill>
                  <a:srgbClr val="FF0000"/>
                </a:solidFill>
                <a:latin typeface="Consolas" pitchFamily="49" charset="0"/>
              </a:rPr>
              <a:t>statement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 ) 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           // ...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       } else if ( </a:t>
            </a:r>
            <a:r>
              <a:rPr lang="en-US" sz="1800" i="1" dirty="0">
                <a:solidFill>
                  <a:srgbClr val="FF0000"/>
                </a:solidFill>
                <a:latin typeface="Consolas" pitchFamily="49" charset="0"/>
              </a:rPr>
              <a:t>statement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 ) 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           // ...                   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</a:rPr>
              <a:t>while ( </a:t>
            </a:r>
            <a:r>
              <a:rPr lang="en-US" sz="1800" i="1" dirty="0">
                <a:solidFill>
                  <a:schemeClr val="accent2"/>
                </a:solidFill>
                <a:latin typeface="Consolas" pitchFamily="49" charset="0"/>
              </a:rPr>
              <a:t>statement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</a:rPr>
              <a:t> ) {</a:t>
            </a:r>
            <a:endParaRPr lang="en-US" sz="18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       } else {                         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</a:rPr>
              <a:t>// ...</a:t>
            </a:r>
            <a:endParaRPr lang="en-US" sz="18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           // ...</a:t>
            </a:r>
            <a:r>
              <a:rPr lang="en-US" sz="1800" dirty="0">
                <a:latin typeface="Consolas" pitchFamily="49" charset="0"/>
              </a:rPr>
              <a:t>                   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nsolas" pitchFamily="49" charset="0"/>
              </a:rPr>
              <a:t>     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</a:rPr>
              <a:t>                          </a:t>
            </a:r>
            <a:r>
              <a:rPr lang="en-US" sz="1800" dirty="0">
                <a:solidFill>
                  <a:srgbClr val="FF33CC"/>
                </a:solidFill>
                <a:latin typeface="Consolas" pitchFamily="49" charset="0"/>
              </a:rPr>
              <a:t>for ( </a:t>
            </a:r>
            <a:r>
              <a:rPr lang="en-US" sz="1800" dirty="0" err="1">
                <a:solidFill>
                  <a:srgbClr val="FF33CC"/>
                </a:solidFill>
                <a:latin typeface="Consolas" pitchFamily="49" charset="0"/>
              </a:rPr>
              <a:t>int</a:t>
            </a:r>
            <a:r>
              <a:rPr lang="en-US" sz="1800" dirty="0">
                <a:solidFill>
                  <a:srgbClr val="FF33CC"/>
                </a:solidFill>
                <a:latin typeface="Consolas" pitchFamily="49" charset="0"/>
              </a:rPr>
              <a:t> </a:t>
            </a:r>
            <a:r>
              <a:rPr lang="en-US" sz="1800" dirty="0" err="1">
                <a:solidFill>
                  <a:srgbClr val="FF33CC"/>
                </a:solidFill>
                <a:latin typeface="Consolas" pitchFamily="49" charset="0"/>
              </a:rPr>
              <a:t>i</a:t>
            </a:r>
            <a:r>
              <a:rPr lang="en-US" sz="1800" dirty="0">
                <a:solidFill>
                  <a:srgbClr val="FF33CC"/>
                </a:solidFill>
                <a:latin typeface="Consolas" pitchFamily="49" charset="0"/>
              </a:rPr>
              <a:t> = 0; </a:t>
            </a:r>
            <a:r>
              <a:rPr lang="en-US" sz="1800" dirty="0" err="1">
                <a:solidFill>
                  <a:srgbClr val="FF33CC"/>
                </a:solidFill>
                <a:latin typeface="Consolas" pitchFamily="49" charset="0"/>
              </a:rPr>
              <a:t>i</a:t>
            </a:r>
            <a:r>
              <a:rPr lang="en-US" sz="1800" dirty="0">
                <a:solidFill>
                  <a:srgbClr val="FF33CC"/>
                </a:solidFill>
                <a:latin typeface="Consolas" pitchFamily="49" charset="0"/>
              </a:rPr>
              <a:t> &lt; N; ++</a:t>
            </a:r>
            <a:r>
              <a:rPr lang="en-US" sz="1800" dirty="0" err="1">
                <a:solidFill>
                  <a:srgbClr val="FF33CC"/>
                </a:solidFill>
                <a:latin typeface="Consolas" pitchFamily="49" charset="0"/>
              </a:rPr>
              <a:t>i</a:t>
            </a:r>
            <a:r>
              <a:rPr lang="en-US" sz="1800" dirty="0">
                <a:solidFill>
                  <a:srgbClr val="FF33CC"/>
                </a:solidFill>
                <a:latin typeface="Consolas" pitchFamily="49" charset="0"/>
              </a:rPr>
              <a:t> ) {</a:t>
            </a:r>
            <a:endParaRPr lang="en-US" sz="1800" dirty="0">
              <a:latin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</a:rPr>
              <a:t>                              // ...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</a:rPr>
              <a:t>    </a:t>
            </a:r>
            <a:r>
              <a:rPr lang="en-US" sz="1800" dirty="0">
                <a:solidFill>
                  <a:srgbClr val="0099CC"/>
                </a:solidFill>
                <a:latin typeface="Consolas" pitchFamily="49" charset="0"/>
              </a:rPr>
              <a:t>do {</a:t>
            </a:r>
            <a:r>
              <a:rPr lang="en-US" sz="1800" dirty="0">
                <a:solidFill>
                  <a:srgbClr val="FF33CC"/>
                </a:solidFill>
                <a:latin typeface="Consolas" pitchFamily="49" charset="0"/>
              </a:rPr>
              <a:t>                  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99CC"/>
                </a:solidFill>
                <a:latin typeface="Consolas" pitchFamily="49" charset="0"/>
              </a:rPr>
              <a:t>        // ...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99CC"/>
                </a:solidFill>
                <a:latin typeface="Consolas" pitchFamily="49" charset="0"/>
              </a:rPr>
              <a:t>    } while ( </a:t>
            </a:r>
            <a:r>
              <a:rPr lang="en-US" sz="1800" i="1" dirty="0">
                <a:solidFill>
                  <a:srgbClr val="0099CC"/>
                </a:solidFill>
                <a:latin typeface="Consolas" pitchFamily="49" charset="0"/>
              </a:rPr>
              <a:t>statement</a:t>
            </a:r>
            <a:r>
              <a:rPr lang="en-US" sz="1800" dirty="0">
                <a:solidFill>
                  <a:srgbClr val="0099CC"/>
                </a:solidFill>
                <a:latin typeface="Consolas" pitchFamily="49" charset="0"/>
              </a:rPr>
              <a:t> 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299F5-E78C-4259-981E-4B582433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46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Classes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To begin, we will create a complex number class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To describe this class, we could use the following words: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Store the real and imaginary components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Allow the user to: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Create a complex number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Retrieve the real and imaginary parts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Find the absolute value and the exponential value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Normalize a non-zero complex number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ACE97-8679-4D42-8722-A8DA37C8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UML Class Diagrams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Instead, another way to summarize the properties of a class is through UML Class Diagrams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UML, the Unified Modeling Language is a collection of </a:t>
            </a:r>
            <a:r>
              <a:rPr lang="en-US" i="1">
                <a:latin typeface="Arial" charset="0"/>
                <a:cs typeface="Arial" charset="0"/>
              </a:rPr>
              <a:t>best practices</a:t>
            </a:r>
            <a:r>
              <a:rPr lang="en-US">
                <a:latin typeface="Arial" charset="0"/>
                <a:cs typeface="Arial" charset="0"/>
              </a:rPr>
              <a:t> used in designing/modeling (among other things) software systems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1D465-2655-46CA-8484-2556D309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UML Class Diagrams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Class Diagram for what we describe may be shown as the following box:</a:t>
            </a:r>
          </a:p>
        </p:txBody>
      </p:sp>
      <p:pic>
        <p:nvPicPr>
          <p:cNvPr id="38916" name="Picture 4" descr="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213101"/>
            <a:ext cx="339248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1D6A4-608F-4773-A7C5-B4A9D350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6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UML Class Diagrams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three components include: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name, the attributes, and the operations</a:t>
            </a:r>
          </a:p>
        </p:txBody>
      </p:sp>
      <p:pic>
        <p:nvPicPr>
          <p:cNvPr id="39940" name="Picture 5" descr="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013076"/>
            <a:ext cx="3392488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2CA28-69F4-40C1-8120-7C46D91D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2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UML Class Diagrams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attributes are described by: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visibility modifier, a name, and a type</a:t>
            </a:r>
          </a:p>
        </p:txBody>
      </p:sp>
      <p:pic>
        <p:nvPicPr>
          <p:cNvPr id="40964" name="Picture 6" descr="c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1" y="2997200"/>
            <a:ext cx="4430713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B3661-C06C-4D45-9AB5-5FBBDA6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1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UML Class Diagrams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operations (a.k.a. functions) include: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visibility modifier, a name, parameters (possibly with default values) and return values</a:t>
            </a:r>
          </a:p>
        </p:txBody>
      </p:sp>
      <p:pic>
        <p:nvPicPr>
          <p:cNvPr id="41988" name="Picture 7" descr="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836864"/>
            <a:ext cx="4398962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EFA7E-1477-495D-8D71-9998BAE3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7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Classes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example of a C++ class declaration is:</a:t>
            </a:r>
          </a:p>
          <a:p>
            <a:pPr>
              <a:buFontTx/>
              <a:buNone/>
            </a:pPr>
            <a:endParaRPr lang="en-US" sz="1400" b="1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nsolas" pitchFamily="49" charset="0"/>
                <a:cs typeface="Arial" charset="0"/>
              </a:rPr>
              <a:t>class Complex {</a:t>
            </a:r>
          </a:p>
          <a:p>
            <a:pPr>
              <a:buFontTx/>
              <a:buNone/>
            </a:pPr>
            <a:r>
              <a:rPr lang="en-US" sz="1400" b="1" dirty="0">
                <a:latin typeface="Consolas" pitchFamily="49" charset="0"/>
                <a:cs typeface="Arial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private:</a:t>
            </a:r>
          </a:p>
          <a:p>
            <a:pPr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double re, </a:t>
            </a:r>
            <a:r>
              <a:rPr lang="en-US" sz="1400" b="1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im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US" sz="1400" b="1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nsolas" pitchFamily="49" charset="0"/>
                <a:cs typeface="Arial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public:</a:t>
            </a:r>
          </a:p>
          <a:p>
            <a:pPr>
              <a:buFontTx/>
              <a:buNone/>
            </a:pPr>
            <a:r>
              <a:rPr lang="en-US" sz="1400" b="1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        Complex( double = 0.0, double = 0.0 );</a:t>
            </a:r>
          </a:p>
          <a:p>
            <a:pPr>
              <a:buFontTx/>
              <a:buNone/>
            </a:pPr>
            <a:endParaRPr lang="en-US" sz="1400" b="1" dirty="0">
              <a:solidFill>
                <a:schemeClr val="accent2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sz="1400" b="1" dirty="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double real() const;</a:t>
            </a:r>
          </a:p>
          <a:p>
            <a:pPr>
              <a:buFontTx/>
              <a:buNone/>
            </a:pPr>
            <a:r>
              <a:rPr lang="en-US" sz="1400" b="1" dirty="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        double </a:t>
            </a:r>
            <a:r>
              <a:rPr lang="en-US" sz="1400" b="1" dirty="0" err="1">
                <a:solidFill>
                  <a:srgbClr val="0099CC"/>
                </a:solidFill>
                <a:latin typeface="Consolas" pitchFamily="49" charset="0"/>
                <a:cs typeface="Arial" charset="0"/>
              </a:rPr>
              <a:t>imag</a:t>
            </a:r>
            <a:r>
              <a:rPr lang="en-US" sz="1400" b="1" dirty="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() const;</a:t>
            </a:r>
          </a:p>
          <a:p>
            <a:pPr>
              <a:buFontTx/>
              <a:buNone/>
            </a:pPr>
            <a:r>
              <a:rPr lang="en-US" sz="1400" b="1" dirty="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        double abs() const;</a:t>
            </a:r>
          </a:p>
          <a:p>
            <a:pPr>
              <a:buFontTx/>
              <a:buNone/>
            </a:pPr>
            <a:r>
              <a:rPr lang="en-US" sz="1400" b="1" dirty="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        Complex </a:t>
            </a:r>
            <a:r>
              <a:rPr lang="en-US" sz="1400" b="1" dirty="0" err="1">
                <a:solidFill>
                  <a:srgbClr val="0099CC"/>
                </a:solidFill>
                <a:latin typeface="Consolas" pitchFamily="49" charset="0"/>
                <a:cs typeface="Arial" charset="0"/>
              </a:rPr>
              <a:t>exp</a:t>
            </a:r>
            <a:r>
              <a:rPr lang="en-US" sz="1400" b="1" dirty="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() const;</a:t>
            </a:r>
          </a:p>
          <a:p>
            <a:pPr>
              <a:buFontTx/>
              <a:buNone/>
            </a:pPr>
            <a:endParaRPr lang="en-US" sz="1400" b="1" dirty="0">
              <a:solidFill>
                <a:srgbClr val="0099CC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        void normalize();</a:t>
            </a:r>
          </a:p>
          <a:p>
            <a:pPr>
              <a:buFontTx/>
              <a:buNone/>
            </a:pPr>
            <a:r>
              <a:rPr lang="en-US" sz="1400" b="1" dirty="0">
                <a:latin typeface="Consolas" pitchFamily="49" charset="0"/>
                <a:cs typeface="Arial" charset="0"/>
              </a:rPr>
              <a:t>}</a:t>
            </a:r>
            <a:r>
              <a:rPr lang="en-US" sz="1400" b="1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4A70D-C7E9-4A84-A947-51F71B52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7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Complex Class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#</a:t>
            </a:r>
            <a:r>
              <a:rPr lang="en-US" sz="1400" dirty="0" err="1">
                <a:latin typeface="Consolas" pitchFamily="49" charset="0"/>
                <a:cs typeface="Arial" charset="0"/>
              </a:rPr>
              <a:t>ifndef</a:t>
            </a:r>
            <a:r>
              <a:rPr lang="en-US" sz="1400" dirty="0">
                <a:latin typeface="Consolas" pitchFamily="49" charset="0"/>
                <a:cs typeface="Arial" charset="0"/>
              </a:rPr>
              <a:t> _COMPLEX_H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#define _COMPLEX_H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#include &lt;</a:t>
            </a:r>
            <a:r>
              <a:rPr lang="en-US" sz="1400" dirty="0" err="1">
                <a:latin typeface="Consolas" pitchFamily="49" charset="0"/>
                <a:cs typeface="Arial" charset="0"/>
              </a:rPr>
              <a:t>cmath</a:t>
            </a:r>
            <a:r>
              <a:rPr lang="en-US" sz="1400" dirty="0">
                <a:latin typeface="Consolas" pitchFamily="49" charset="0"/>
                <a:cs typeface="Arial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class </a:t>
            </a:r>
            <a:r>
              <a:rPr lang="en-US" sz="14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Complex</a:t>
            </a:r>
            <a:r>
              <a:rPr 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    double re,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im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    Complex( double = 0.0, double = 0.0 );</a:t>
            </a:r>
          </a:p>
          <a:p>
            <a:pPr>
              <a:buFontTx/>
              <a:buNone/>
              <a:defRPr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    // </a:t>
            </a:r>
            <a:r>
              <a:rPr lang="en-US" sz="1400" dirty="0" err="1">
                <a:latin typeface="Consolas" pitchFamily="49" charset="0"/>
                <a:cs typeface="Arial" charset="0"/>
              </a:rPr>
              <a:t>Accessors</a:t>
            </a: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    double real() const;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    double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imag</a:t>
            </a:r>
            <a:r>
              <a:rPr lang="en-US" sz="1400" dirty="0">
                <a:latin typeface="Consolas" pitchFamily="49" charset="0"/>
                <a:cs typeface="Arial" charset="0"/>
              </a:rPr>
              <a:t>() const;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    double abs() const;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    Complex exp() const;</a:t>
            </a:r>
          </a:p>
          <a:p>
            <a:pPr>
              <a:buFontTx/>
              <a:buNone/>
              <a:defRPr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    // </a:t>
            </a:r>
            <a:r>
              <a:rPr lang="en-US" sz="1400" dirty="0" err="1">
                <a:latin typeface="Consolas" pitchFamily="49" charset="0"/>
                <a:cs typeface="Arial" charset="0"/>
              </a:rPr>
              <a:t>Mutators</a:t>
            </a: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    void normalize();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218B7-F40C-4BB3-BDB4-4B8CE2F8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Complex Class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// Constructor</a:t>
            </a:r>
          </a:p>
          <a:p>
            <a:pPr>
              <a:buFontTx/>
              <a:buNone/>
              <a:defRPr/>
            </a:pPr>
            <a:r>
              <a:rPr lang="en-US" sz="14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Complex::</a:t>
            </a:r>
            <a:r>
              <a:rPr lang="en-US" sz="1400" dirty="0">
                <a:latin typeface="Consolas" pitchFamily="49" charset="0"/>
                <a:cs typeface="Arial" charset="0"/>
              </a:rPr>
              <a:t>Complex( double r, double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latin typeface="Consolas" pitchFamily="49" charset="0"/>
                <a:cs typeface="Arial" charset="0"/>
              </a:rPr>
              <a:t> ):</a:t>
            </a:r>
          </a:p>
          <a:p>
            <a:pPr>
              <a:buFontTx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re</a:t>
            </a:r>
            <a:r>
              <a:rPr lang="en-US" sz="1400" dirty="0">
                <a:latin typeface="Consolas" pitchFamily="49" charset="0"/>
                <a:cs typeface="Arial" charset="0"/>
              </a:rPr>
              <a:t>( r ),</a:t>
            </a:r>
          </a:p>
          <a:p>
            <a:pPr>
              <a:buFontTx/>
              <a:buNone/>
              <a:defRPr/>
            </a:pPr>
            <a:r>
              <a:rPr lang="en-US" sz="14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im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// empty constructor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095626" y="1428751"/>
            <a:ext cx="2143125" cy="4286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00651" y="1257300"/>
            <a:ext cx="364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600">
                <a:solidFill>
                  <a:srgbClr val="FF0000"/>
                </a:solidFill>
              </a:rPr>
              <a:t>Associates functions back to the class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432175" y="2397126"/>
            <a:ext cx="1824038" cy="246063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03838" y="2492376"/>
            <a:ext cx="48180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600" dirty="0">
                <a:solidFill>
                  <a:srgbClr val="00B0F0"/>
                </a:solidFill>
              </a:rPr>
              <a:t>Each member variable should be assigned</a:t>
            </a:r>
          </a:p>
          <a:p>
            <a:pPr eaLnBrk="1" hangingPunct="1"/>
            <a:endParaRPr lang="en-CA" sz="1600" dirty="0">
              <a:solidFill>
                <a:srgbClr val="00B0F0"/>
              </a:solidFill>
            </a:endParaRPr>
          </a:p>
          <a:p>
            <a:pPr eaLnBrk="1" hangingPunct="1"/>
            <a:r>
              <a:rPr lang="en-CA" sz="1600" dirty="0">
                <a:solidFill>
                  <a:srgbClr val="00B0F0"/>
                </a:solidFill>
              </a:rPr>
              <a:t>The order must be the same as the order in which</a:t>
            </a:r>
            <a:br>
              <a:rPr lang="en-CA" sz="1600" dirty="0">
                <a:solidFill>
                  <a:srgbClr val="00B0F0"/>
                </a:solidFill>
              </a:rPr>
            </a:br>
            <a:r>
              <a:rPr lang="en-CA" sz="1600" dirty="0">
                <a:solidFill>
                  <a:srgbClr val="00B0F0"/>
                </a:solidFill>
              </a:rPr>
              <a:t>the member variables are defined in the class</a:t>
            </a:r>
          </a:p>
          <a:p>
            <a:pPr eaLnBrk="1" hangingPunct="1"/>
            <a:endParaRPr lang="en-CA" sz="1600" dirty="0">
              <a:solidFill>
                <a:srgbClr val="00B0F0"/>
              </a:solidFill>
            </a:endParaRPr>
          </a:p>
          <a:p>
            <a:pPr eaLnBrk="1" hangingPunct="1"/>
            <a:r>
              <a:rPr lang="en-CA" sz="1600" dirty="0">
                <a:solidFill>
                  <a:srgbClr val="00B0F0"/>
                </a:solidFill>
              </a:rPr>
              <a:t>For built-in datatypes, this is a simple assignment.</a:t>
            </a:r>
          </a:p>
          <a:p>
            <a:pPr eaLnBrk="1" hangingPunct="1"/>
            <a:r>
              <a:rPr lang="en-CA" sz="1600" dirty="0">
                <a:solidFill>
                  <a:srgbClr val="00B0F0"/>
                </a:solidFill>
              </a:rPr>
              <a:t>For member variables that are objects, this is a call</a:t>
            </a:r>
            <a:br>
              <a:rPr lang="en-CA" sz="1600" dirty="0">
                <a:solidFill>
                  <a:srgbClr val="00B0F0"/>
                </a:solidFill>
              </a:rPr>
            </a:br>
            <a:r>
              <a:rPr lang="en-CA" sz="1600" dirty="0">
                <a:solidFill>
                  <a:srgbClr val="00B0F0"/>
                </a:solidFill>
              </a:rPr>
              <a:t>to a constructor.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75050" y="5013325"/>
            <a:ext cx="64087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00B0F0"/>
                </a:solidFill>
              </a:rPr>
              <a:t>For built-in datatypes, the above is equivalent to:</a:t>
            </a:r>
          </a:p>
          <a:p>
            <a:r>
              <a:rPr lang="en-US" sz="1400" dirty="0">
                <a:latin typeface="Consolas" pitchFamily="49" charset="0"/>
              </a:rPr>
              <a:t>// Constructor</a:t>
            </a:r>
          </a:p>
          <a:p>
            <a:r>
              <a:rPr lang="en-US" sz="1400" dirty="0">
                <a:solidFill>
                  <a:srgbClr val="D20000"/>
                </a:solidFill>
                <a:latin typeface="Consolas" pitchFamily="49" charset="0"/>
              </a:rPr>
              <a:t>Complex::</a:t>
            </a:r>
            <a:r>
              <a:rPr lang="en-US" sz="1400" dirty="0">
                <a:latin typeface="Consolas" pitchFamily="49" charset="0"/>
              </a:rPr>
              <a:t>Complex( double r, double </a:t>
            </a:r>
            <a:r>
              <a:rPr lang="en-US" sz="1400" dirty="0" err="1">
                <a:latin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</a:rPr>
              <a:t> ):</a:t>
            </a:r>
            <a:r>
              <a:rPr lang="en-US" sz="1400" dirty="0">
                <a:solidFill>
                  <a:srgbClr val="00B0F0"/>
                </a:solidFill>
                <a:latin typeface="Consolas" pitchFamily="49" charset="0"/>
              </a:rPr>
              <a:t>re</a:t>
            </a:r>
            <a:r>
              <a:rPr lang="en-US" sz="1400" dirty="0">
                <a:latin typeface="Consolas" pitchFamily="49" charset="0"/>
              </a:rPr>
              <a:t>( 0 ), </a:t>
            </a:r>
            <a:r>
              <a:rPr lang="en-US" sz="1400" dirty="0" err="1">
                <a:solidFill>
                  <a:srgbClr val="00B0F0"/>
                </a:solidFill>
                <a:latin typeface="Consolas" pitchFamily="49" charset="0"/>
              </a:rPr>
              <a:t>im</a:t>
            </a:r>
            <a:r>
              <a:rPr lang="en-US" sz="1400" dirty="0">
                <a:latin typeface="Consolas" pitchFamily="49" charset="0"/>
              </a:rPr>
              <a:t>( 0 ) {</a:t>
            </a:r>
          </a:p>
          <a:p>
            <a:r>
              <a:rPr lang="en-US" sz="1400" dirty="0">
                <a:solidFill>
                  <a:srgbClr val="00B0F0"/>
                </a:solidFill>
                <a:latin typeface="Consolas" pitchFamily="49" charset="0"/>
              </a:rPr>
              <a:t>    re </a:t>
            </a:r>
            <a:r>
              <a:rPr lang="en-US" sz="1400" dirty="0">
                <a:latin typeface="Consolas" pitchFamily="49" charset="0"/>
              </a:rPr>
              <a:t>= r;</a:t>
            </a:r>
          </a:p>
          <a:p>
            <a:r>
              <a:rPr lang="en-US" sz="1400" dirty="0">
                <a:solidFill>
                  <a:srgbClr val="00B0F0"/>
                </a:solidFill>
                <a:latin typeface="Consolas" pitchFamily="49" charset="0"/>
              </a:rPr>
              <a:t>    </a:t>
            </a:r>
            <a:r>
              <a:rPr lang="en-US" sz="1400" dirty="0" err="1">
                <a:solidFill>
                  <a:srgbClr val="00B0F0"/>
                </a:solidFill>
                <a:latin typeface="Consolas" pitchFamily="49" charset="0"/>
              </a:rPr>
              <a:t>im</a:t>
            </a:r>
            <a:r>
              <a:rPr lang="en-US" sz="1400" dirty="0">
                <a:latin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6D66C-A840-4ABA-A3D4-4EAD370E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Complex Class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9334" y="137874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// return the real component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double </a:t>
            </a:r>
            <a:r>
              <a:rPr lang="en-US" sz="14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Complex::</a:t>
            </a:r>
            <a:r>
              <a:rPr lang="en-US" sz="1400" dirty="0">
                <a:latin typeface="Consolas" pitchFamily="49" charset="0"/>
                <a:cs typeface="Arial" charset="0"/>
              </a:rPr>
              <a:t>real() const {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return </a:t>
            </a:r>
            <a:r>
              <a:rPr lang="en-US" sz="14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re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// return the imaginary component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double </a:t>
            </a:r>
            <a:r>
              <a:rPr lang="en-US" sz="14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Complex::</a:t>
            </a:r>
            <a:r>
              <a:rPr lang="en-US" sz="1400" dirty="0" err="1">
                <a:latin typeface="Consolas" pitchFamily="49" charset="0"/>
                <a:cs typeface="Arial" charset="0"/>
              </a:rPr>
              <a:t>imag</a:t>
            </a:r>
            <a:r>
              <a:rPr lang="en-US" sz="1400" dirty="0">
                <a:latin typeface="Consolas" pitchFamily="49" charset="0"/>
                <a:cs typeface="Arial" charset="0"/>
              </a:rPr>
              <a:t>() const {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return </a:t>
            </a:r>
            <a:r>
              <a:rPr lang="en-US" sz="14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im</a:t>
            </a:r>
            <a:r>
              <a:rPr lang="en-US" sz="1400" dirty="0">
                <a:latin typeface="Consolas" pitchFamily="49" charset="0"/>
                <a:cs typeface="Arial" charset="0"/>
              </a:rPr>
              <a:t>;}</a:t>
            </a:r>
          </a:p>
          <a:p>
            <a:pPr>
              <a:buFontTx/>
              <a:buNone/>
              <a:defRPr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// return the absolute value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double </a:t>
            </a:r>
            <a:r>
              <a:rPr lang="en-US" sz="14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Complex::</a:t>
            </a:r>
            <a:r>
              <a:rPr lang="en-US" sz="1400" dirty="0">
                <a:latin typeface="Consolas" pitchFamily="49" charset="0"/>
                <a:cs typeface="Arial" charset="0"/>
              </a:rPr>
              <a:t>abs() const {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    return 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Arial" charset="0"/>
              </a:rPr>
              <a:t>std::</a:t>
            </a:r>
            <a:r>
              <a:rPr lang="en-US" sz="1400" dirty="0" err="1">
                <a:latin typeface="Consolas" pitchFamily="49" charset="0"/>
                <a:cs typeface="Arial" charset="0"/>
              </a:rPr>
              <a:t>sqrt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re</a:t>
            </a:r>
            <a:r>
              <a:rPr lang="en-US" sz="1400" dirty="0">
                <a:latin typeface="Consolas" pitchFamily="49" charset="0"/>
                <a:cs typeface="Arial" charset="0"/>
              </a:rPr>
              <a:t>*</a:t>
            </a:r>
            <a:r>
              <a:rPr lang="en-US" sz="14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re</a:t>
            </a:r>
            <a:r>
              <a:rPr lang="en-US" sz="1400" dirty="0">
                <a:latin typeface="Consolas" pitchFamily="49" charset="0"/>
                <a:cs typeface="Arial" charset="0"/>
              </a:rPr>
              <a:t> + </a:t>
            </a:r>
            <a:r>
              <a:rPr lang="en-US" sz="14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im</a:t>
            </a:r>
            <a:r>
              <a:rPr lang="en-US" sz="1400" dirty="0">
                <a:latin typeface="Consolas" pitchFamily="49" charset="0"/>
                <a:cs typeface="Arial" charset="0"/>
              </a:rPr>
              <a:t>*</a:t>
            </a:r>
            <a:r>
              <a:rPr lang="en-US" sz="14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im</a:t>
            </a:r>
            <a:r>
              <a:rPr 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3000376" y="2055813"/>
            <a:ext cx="479425" cy="3476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rot="10800000">
            <a:off x="3510198" y="2249488"/>
            <a:ext cx="1824038" cy="246063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73714" y="2420939"/>
            <a:ext cx="5094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600">
                <a:solidFill>
                  <a:srgbClr val="00B0F0"/>
                </a:solidFill>
              </a:rPr>
              <a:t>Refers to the member variables </a:t>
            </a:r>
            <a:r>
              <a:rPr lang="en-CA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CA" sz="1600">
                <a:solidFill>
                  <a:srgbClr val="00B0F0"/>
                </a:solidFill>
              </a:rPr>
              <a:t> and </a:t>
            </a:r>
            <a:r>
              <a:rPr lang="en-CA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im</a:t>
            </a:r>
            <a:r>
              <a:rPr lang="en-CA" sz="1600">
                <a:solidFill>
                  <a:srgbClr val="00B0F0"/>
                </a:solidFill>
              </a:rPr>
              <a:t> of this class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575050" y="2835275"/>
            <a:ext cx="2160588" cy="50323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71813" y="3208339"/>
            <a:ext cx="481012" cy="3460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3761" y="4548188"/>
            <a:ext cx="696912" cy="3476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985779" y="4483498"/>
            <a:ext cx="696913" cy="3460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060157" y="2942432"/>
            <a:ext cx="1431925" cy="123348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6CA9C-03AA-46A8-A608-084C4E67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7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Operators have similar functionality for built-in datatypes: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Assignment	</a:t>
            </a:r>
            <a:r>
              <a:rPr lang="en-US" b="1">
                <a:latin typeface="Consolas" pitchFamily="49" charset="0"/>
                <a:cs typeface="Arial" charset="0"/>
              </a:rPr>
              <a:t>=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Arithmetic		</a:t>
            </a:r>
            <a:r>
              <a:rPr lang="en-US" b="1">
                <a:latin typeface="Consolas" pitchFamily="49" charset="0"/>
                <a:cs typeface="Arial" charset="0"/>
              </a:rPr>
              <a:t>+     -     *     /     %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	</a:t>
            </a:r>
            <a:r>
              <a:rPr lang="en-US" b="1">
                <a:latin typeface="Consolas" pitchFamily="49" charset="0"/>
                <a:cs typeface="Arial" charset="0"/>
              </a:rPr>
              <a:t>+=    -=    *=    /=    %=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Autoincrement	</a:t>
            </a:r>
            <a:r>
              <a:rPr lang="en-US" b="1">
                <a:latin typeface="Consolas" pitchFamily="49" charset="0"/>
                <a:cs typeface="Arial" charset="0"/>
              </a:rPr>
              <a:t>++</a:t>
            </a:r>
            <a:endParaRPr lang="en-US">
              <a:latin typeface="Consolas" pitchFamily="49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cs typeface="Arial" charset="0"/>
              </a:rPr>
              <a:t>Autodecrement	</a:t>
            </a:r>
            <a:r>
              <a:rPr lang="en-US" b="1">
                <a:latin typeface="Consolas" pitchFamily="49" charset="0"/>
                <a:cs typeface="Arial" charset="0"/>
              </a:rPr>
              <a:t>--</a:t>
            </a:r>
            <a:endParaRPr lang="en-US">
              <a:latin typeface="Consolas" pitchFamily="49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cs typeface="Arial" charset="0"/>
              </a:rPr>
              <a:t>Logical		</a:t>
            </a:r>
            <a:r>
              <a:rPr lang="en-US" b="1">
                <a:latin typeface="Consolas" pitchFamily="49" charset="0"/>
                <a:cs typeface="Arial" charset="0"/>
              </a:rPr>
              <a:t>&amp;&amp;    ||    !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Relational	  	</a:t>
            </a:r>
            <a:r>
              <a:rPr lang="en-US" b="1">
                <a:latin typeface="Consolas" pitchFamily="49" charset="0"/>
                <a:cs typeface="Arial" charset="0"/>
              </a:rPr>
              <a:t>==    !=    &lt;     &lt;=    &gt;=    &gt;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Comments	</a:t>
            </a:r>
            <a:r>
              <a:rPr lang="en-US" b="1">
                <a:latin typeface="Consolas" pitchFamily="49" charset="0"/>
                <a:cs typeface="Arial" charset="0"/>
              </a:rPr>
              <a:t>/*                        */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	</a:t>
            </a:r>
            <a:r>
              <a:rPr lang="en-US" b="1">
                <a:latin typeface="Consolas" pitchFamily="49" charset="0"/>
                <a:cs typeface="Arial" charset="0"/>
              </a:rPr>
              <a:t>// to end of line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Bitwise		</a:t>
            </a:r>
            <a:r>
              <a:rPr lang="en-US" b="1">
                <a:latin typeface="Consolas" pitchFamily="49" charset="0"/>
                <a:cs typeface="Arial" charset="0"/>
              </a:rPr>
              <a:t>&amp;     |     ^     ~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	</a:t>
            </a:r>
            <a:r>
              <a:rPr lang="en-US" b="1">
                <a:latin typeface="Consolas" pitchFamily="49" charset="0"/>
                <a:cs typeface="Arial" charset="0"/>
              </a:rPr>
              <a:t>&amp;=    |=    ^=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Bit shifting	  	</a:t>
            </a:r>
            <a:r>
              <a:rPr lang="en-US" b="1">
                <a:latin typeface="Consolas" pitchFamily="49" charset="0"/>
                <a:cs typeface="Arial" charset="0"/>
              </a:rPr>
              <a:t>&lt;&lt;    &gt;&gt;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	</a:t>
            </a:r>
            <a:r>
              <a:rPr lang="en-US" b="1">
                <a:latin typeface="Consolas" pitchFamily="49" charset="0"/>
                <a:cs typeface="Arial" charset="0"/>
              </a:rPr>
              <a:t>&lt;&lt;=   &gt;&gt;=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25E6C-F698-49AB-A791-548B05B6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6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Complex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// Return the exponential of the complex value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Complex </a:t>
            </a:r>
            <a:r>
              <a:rPr lang="en-US" sz="1400" dirty="0" err="1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Complex</a:t>
            </a:r>
            <a:r>
              <a:rPr lang="en-US" sz="14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exp() const {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exp_re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std::exp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re );</a:t>
            </a:r>
          </a:p>
          <a:p>
            <a:pPr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return Complex(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exp_re*</a:t>
            </a:r>
            <a:r>
              <a:rPr lang="de-DE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std::cos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(im), exp_re*</a:t>
            </a:r>
            <a:r>
              <a:rPr lang="de-DE" sz="14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std::sin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(im) 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6E59E8-E0B6-466E-BCB4-85F88230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7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Complex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626" y="115649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// Normalize the complex number (giving it unit absolute value, |z| = 1)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Complex::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normalize() {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if ( re == 0 &amp;&amp;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0 ) {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abs();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re /=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/=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endif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30864" y="2540001"/>
            <a:ext cx="5045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600" dirty="0">
                <a:solidFill>
                  <a:srgbClr val="00B0F0"/>
                </a:solidFill>
              </a:rPr>
              <a:t>This calls the member function </a:t>
            </a:r>
            <a:r>
              <a:rPr lang="en-CA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double abs() const</a:t>
            </a:r>
            <a:br>
              <a:rPr lang="en-CA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</a:br>
            <a:r>
              <a:rPr lang="en-CA" sz="1600" dirty="0">
                <a:solidFill>
                  <a:srgbClr val="00B0F0"/>
                </a:solidFill>
              </a:rPr>
              <a:t>from the </a:t>
            </a:r>
            <a:r>
              <a:rPr lang="en-CA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Complex</a:t>
            </a:r>
            <a:r>
              <a:rPr lang="en-CA" sz="1600" dirty="0">
                <a:solidFill>
                  <a:srgbClr val="00B0F0"/>
                </a:solidFill>
              </a:rPr>
              <a:t> class on the object on which</a:t>
            </a:r>
          </a:p>
          <a:p>
            <a:pPr eaLnBrk="1" hangingPunct="1"/>
            <a:r>
              <a:rPr lang="en-CA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void normalize() </a:t>
            </a:r>
            <a:r>
              <a:rPr lang="en-CA" sz="1600" dirty="0">
                <a:solidFill>
                  <a:srgbClr val="00B0F0"/>
                </a:solidFill>
              </a:rPr>
              <a:t>was called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4872038" y="2814638"/>
            <a:ext cx="647700" cy="2159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44939" y="2986089"/>
            <a:ext cx="720725" cy="3460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B26CEC-FAC4-48B6-96AE-AB23F7CA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Visibility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Visibility in C++, is described by a block prefixed by one of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private: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protected: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public: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21D945-CE01-4B64-BEE8-D833FEE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0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Visibility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class Complex {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private:</a:t>
            </a:r>
          </a:p>
          <a:p>
            <a:pPr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double re, 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sz="1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Complex( double, double );</a:t>
            </a:r>
          </a:p>
          <a:p>
            <a:pPr>
              <a:buFontTx/>
              <a:buNone/>
            </a:pPr>
            <a:endParaRPr lang="en-US" sz="12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double real() const;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        double </a:t>
            </a:r>
            <a:r>
              <a:rPr lang="en-US" sz="1200" dirty="0" err="1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imag</a:t>
            </a:r>
            <a:r>
              <a:rPr lang="en-US" sz="1200" dirty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() const;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        double abs() const;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        Complex </a:t>
            </a:r>
            <a:r>
              <a:rPr lang="en-US" sz="1200" dirty="0" err="1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1200" dirty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() const;</a:t>
            </a:r>
          </a:p>
          <a:p>
            <a:pPr>
              <a:buFontTx/>
              <a:buNone/>
            </a:pPr>
            <a:endParaRPr lang="en-US" sz="1200" dirty="0">
              <a:solidFill>
                <a:srgbClr val="0099CC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void normalize();</a:t>
            </a:r>
          </a:p>
          <a:p>
            <a:pPr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633664" y="2687639"/>
            <a:ext cx="2676525" cy="1785937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633664" y="2022475"/>
            <a:ext cx="2676525" cy="28733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D257D-BAD1-4689-AA9B-5ED7106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Friendship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 ClassY;                   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// declare that ClassY is a class</a:t>
            </a:r>
            <a:endParaRPr lang="en-US" sz="14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 sz="1400">
              <a:solidFill>
                <a:srgbClr val="0066FF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40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class ClassX {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int privy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;              // the variable privy is private</a:t>
            </a:r>
          </a:p>
          <a:p>
            <a:pPr>
              <a:buFontTx/>
              <a:buNone/>
            </a:pPr>
            <a:endParaRPr lang="en-US" sz="140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friend class ClassY;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        // ClassY is a </a:t>
            </a:r>
            <a:r>
              <a:rPr lang="en-US" sz="1400">
                <a:latin typeface="Consolas" pitchFamily="49" charset="0"/>
                <a:cs typeface="Arial" charset="0"/>
              </a:rPr>
              <a:t>"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friend</a:t>
            </a:r>
            <a:r>
              <a:rPr lang="en-US" sz="1400">
                <a:latin typeface="Consolas" pitchFamily="49" charset="0"/>
                <a:cs typeface="Arial" charset="0"/>
              </a:rPr>
              <a:t>"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 of ClassX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FontTx/>
              <a:buNone/>
            </a:pPr>
            <a:endParaRPr lang="en-US" sz="140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4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class ClassY {                  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// define ClassY</a:t>
            </a:r>
            <a:endParaRPr lang="en-US" sz="14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ClassX value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;           // Y stores one instance of X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    void set_x() {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value.privy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 = 42;   // a member function of ClassY can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    }                       // access and modify the private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};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                              // member privy of </a:t>
            </a:r>
            <a:r>
              <a:rPr lang="en-US" sz="1400">
                <a:latin typeface="Consolas" pitchFamily="49" charset="0"/>
                <a:cs typeface="Arial" charset="0"/>
              </a:rPr>
              <a:t>"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400">
                <a:latin typeface="Consolas" pitchFamily="49" charset="0"/>
                <a:cs typeface="Arial" charset="0"/>
              </a:rPr>
              <a:t>"</a:t>
            </a:r>
            <a:endParaRPr 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E6457-B0D6-4906-8D57-C517FC22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3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can classify member functions into two categories: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Those leaving the object unchanged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Those modifying the member variables of the object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Respectively, these are referred to as:</a:t>
            </a:r>
          </a:p>
          <a:p>
            <a:pPr lvl="1"/>
            <a:r>
              <a:rPr lang="en-US" b="1">
                <a:latin typeface="Arial" charset="0"/>
                <a:cs typeface="Arial" charset="0"/>
              </a:rPr>
              <a:t>Accessors:	</a:t>
            </a:r>
            <a:r>
              <a:rPr lang="en-US">
                <a:latin typeface="Arial" charset="0"/>
                <a:cs typeface="Arial" charset="0"/>
              </a:rPr>
              <a:t>we are accessing and using the class members</a:t>
            </a:r>
          </a:p>
          <a:p>
            <a:pPr lvl="1"/>
            <a:r>
              <a:rPr lang="en-US" b="1">
                <a:latin typeface="Arial" charset="0"/>
                <a:cs typeface="Arial" charset="0"/>
              </a:rPr>
              <a:t>Mutators:		</a:t>
            </a:r>
            <a:r>
              <a:rPr lang="en-US">
                <a:latin typeface="Arial" charset="0"/>
                <a:cs typeface="Arial" charset="0"/>
              </a:rPr>
              <a:t>we are changing—mutating—the class members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B275E-07E0-4CE1-86C5-C199ED5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3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Good programming practice is to enforce that a routine specified to be an </a:t>
            </a:r>
            <a:r>
              <a:rPr lang="en-US" dirty="0" err="1">
                <a:latin typeface="Arial" charset="0"/>
                <a:cs typeface="Arial" charset="0"/>
              </a:rPr>
              <a:t>accessor</a:t>
            </a:r>
            <a:r>
              <a:rPr lang="en-US" dirty="0">
                <a:latin typeface="Arial" charset="0"/>
                <a:cs typeface="Arial" charset="0"/>
              </a:rPr>
              <a:t> cannot be accidentally changed to a </a:t>
            </a:r>
            <a:r>
              <a:rPr lang="en-US" dirty="0" err="1">
                <a:latin typeface="Arial" charset="0"/>
                <a:cs typeface="Arial" charset="0"/>
              </a:rPr>
              <a:t>mutator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done with the const keyword after the parameter list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double abs() </a:t>
            </a:r>
            <a:r>
              <a:rPr lang="en-US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DB8D1-CE66-4D36-B8D9-0CC814C5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0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a junior programmer were to try change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double Complex::abs() const {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return std::</a:t>
            </a:r>
            <a:r>
              <a:rPr lang="en-US" dirty="0" err="1">
                <a:latin typeface="Consolas" pitchFamily="49" charset="0"/>
                <a:cs typeface="Arial" charset="0"/>
              </a:rPr>
              <a:t>sqrt</a:t>
            </a:r>
            <a:r>
              <a:rPr lang="en-US" dirty="0">
                <a:latin typeface="Consolas" pitchFamily="49" charset="0"/>
                <a:cs typeface="Arial" charset="0"/>
              </a:rPr>
              <a:t>( re*re + </a:t>
            </a:r>
            <a:r>
              <a:rPr lang="en-US" dirty="0" err="1">
                <a:latin typeface="Consolas" pitchFamily="49" charset="0"/>
                <a:cs typeface="Arial" charset="0"/>
              </a:rPr>
              <a:t>im</a:t>
            </a:r>
            <a:r>
              <a:rPr lang="en-US" dirty="0">
                <a:latin typeface="Consolas" pitchFamily="49" charset="0"/>
                <a:cs typeface="Arial" charset="0"/>
              </a:rPr>
              <a:t>*</a:t>
            </a:r>
            <a:r>
              <a:rPr lang="en-US" dirty="0" err="1">
                <a:latin typeface="Consolas" pitchFamily="49" charset="0"/>
                <a:cs typeface="Arial" charset="0"/>
              </a:rPr>
              <a:t>im</a:t>
            </a:r>
            <a:r>
              <a:rPr 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to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double Complex::abs() const {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re = 1.0; </a:t>
            </a:r>
            <a:r>
              <a:rPr lang="en-US" dirty="0">
                <a:latin typeface="Consolas" pitchFamily="49" charset="0"/>
                <a:cs typeface="Arial" charset="0"/>
              </a:rPr>
              <a:t>           // modifying (</a:t>
            </a:r>
            <a:r>
              <a:rPr lang="en-US" i="1" dirty="0">
                <a:latin typeface="Consolas" pitchFamily="49" charset="0"/>
                <a:cs typeface="Arial" charset="0"/>
              </a:rPr>
              <a:t>mutating</a:t>
            </a:r>
            <a:r>
              <a:rPr lang="en-US" dirty="0">
                <a:latin typeface="Consolas" pitchFamily="49" charset="0"/>
                <a:cs typeface="Arial" charset="0"/>
              </a:rPr>
              <a:t>) 're'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    return std::</a:t>
            </a:r>
            <a:r>
              <a:rPr lang="en-US" dirty="0" err="1">
                <a:latin typeface="Consolas" pitchFamily="49" charset="0"/>
                <a:cs typeface="Arial" charset="0"/>
              </a:rPr>
              <a:t>sqrt</a:t>
            </a:r>
            <a:r>
              <a:rPr lang="en-US" dirty="0">
                <a:latin typeface="Consolas" pitchFamily="49" charset="0"/>
                <a:cs typeface="Arial" charset="0"/>
              </a:rPr>
              <a:t>( re*re + </a:t>
            </a:r>
            <a:r>
              <a:rPr lang="en-US" dirty="0" err="1">
                <a:latin typeface="Consolas" pitchFamily="49" charset="0"/>
                <a:cs typeface="Arial" charset="0"/>
              </a:rPr>
              <a:t>im</a:t>
            </a:r>
            <a:r>
              <a:rPr lang="en-US" dirty="0">
                <a:latin typeface="Consolas" pitchFamily="49" charset="0"/>
                <a:cs typeface="Arial" charset="0"/>
              </a:rPr>
              <a:t>*</a:t>
            </a:r>
            <a:r>
              <a:rPr lang="en-US" dirty="0" err="1">
                <a:latin typeface="Consolas" pitchFamily="49" charset="0"/>
                <a:cs typeface="Arial" charset="0"/>
              </a:rPr>
              <a:t>im</a:t>
            </a:r>
            <a:r>
              <a:rPr 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the compiler would signal an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29CA5-330A-41D7-8D30-AE5165B4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5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an example from a previous project, a student did this:</a:t>
            </a:r>
          </a:p>
          <a:p>
            <a:pPr lvl="2"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sz="1200" dirty="0" err="1">
                <a:latin typeface="Consolas" pitchFamily="49" charset="0"/>
                <a:cs typeface="Arial" charset="0"/>
              </a:rPr>
              <a:t>Double_sentinel_list</a:t>
            </a:r>
            <a:r>
              <a:rPr lang="en-US" sz="1200" dirty="0">
                <a:latin typeface="Consolas" pitchFamily="49" charset="0"/>
                <a:cs typeface="Arial" charset="0"/>
              </a:rPr>
              <a:t>&lt;Type&gt;::count( Type const &amp;</a:t>
            </a:r>
            <a:r>
              <a:rPr 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sz="1200" dirty="0">
                <a:latin typeface="Consolas" pitchFamily="49" charset="0"/>
                <a:cs typeface="Arial" charset="0"/>
              </a:rPr>
              <a:t> ) const {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	for ( </a:t>
            </a:r>
            <a:r>
              <a:rPr lang="en-US" sz="1200" dirty="0" err="1">
                <a:latin typeface="Consolas" pitchFamily="49" charset="0"/>
                <a:cs typeface="Arial" charset="0"/>
              </a:rPr>
              <a:t>Double_node</a:t>
            </a:r>
            <a:r>
              <a:rPr lang="en-US" sz="1200" dirty="0">
                <a:latin typeface="Consolas" pitchFamily="49" charset="0"/>
                <a:cs typeface="Arial" charset="0"/>
              </a:rPr>
              <a:t>&lt;Type&gt; *temp = head(); temp != nullptr; temp = temp-&gt;next() ) {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		if ( temp-&gt;retrieve() == </a:t>
            </a:r>
            <a:r>
              <a:rPr 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			++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list_size</a:t>
            </a:r>
            <a:r>
              <a:rPr 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		}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	return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list_size</a:t>
            </a:r>
            <a:r>
              <a:rPr 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Here,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list_size</a:t>
            </a:r>
            <a:r>
              <a:rPr lang="en-US" dirty="0">
                <a:latin typeface="Arial" charset="0"/>
                <a:cs typeface="Arial" charset="0"/>
              </a:rPr>
              <a:t> was a member variable of the class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code did not compile:  the compiler issued a warning that a member variable was being modified in a read-only member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15ACB-D3AC-49EC-965B-C5BC98ED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8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Accessors and Mutators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What the student wanted was a local variable:</a:t>
            </a:r>
          </a:p>
          <a:p>
            <a:pPr>
              <a:buFont typeface="Arial" charset="0"/>
              <a:buNone/>
            </a:pPr>
            <a:r>
              <a:rPr lang="en-US" sz="1200" dirty="0">
                <a:latin typeface="Arial" charset="0"/>
                <a:cs typeface="Arial" charset="0"/>
              </a:rPr>
              <a:t>		</a:t>
            </a:r>
          </a:p>
          <a:p>
            <a:pPr>
              <a:buFont typeface="Arial" charset="0"/>
              <a:buNone/>
            </a:pPr>
            <a:r>
              <a:rPr lang="en-US" sz="1200" dirty="0">
                <a:latin typeface="Arial" charset="0"/>
                <a:cs typeface="Arial" charset="0"/>
              </a:rPr>
              <a:t>		</a:t>
            </a:r>
            <a:r>
              <a:rPr 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sz="1200" dirty="0" err="1">
                <a:latin typeface="Consolas" pitchFamily="49" charset="0"/>
                <a:cs typeface="Arial" charset="0"/>
              </a:rPr>
              <a:t>Double_sentinel_list</a:t>
            </a:r>
            <a:r>
              <a:rPr lang="en-US" sz="1200" dirty="0">
                <a:latin typeface="Consolas" pitchFamily="49" charset="0"/>
                <a:cs typeface="Arial" charset="0"/>
              </a:rPr>
              <a:t>&lt;Type&gt;::count( Type const &amp;</a:t>
            </a:r>
            <a:r>
              <a:rPr 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sz="1200" dirty="0">
                <a:latin typeface="Consolas" pitchFamily="49" charset="0"/>
                <a:cs typeface="Arial" charset="0"/>
              </a:rPr>
              <a:t> ) const {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obj_count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0</a:t>
            </a:r>
            <a:r>
              <a:rPr 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sz="1200" dirty="0" err="1">
                <a:latin typeface="Consolas" pitchFamily="49" charset="0"/>
                <a:cs typeface="Arial" charset="0"/>
              </a:rPr>
              <a:t>Double_node</a:t>
            </a:r>
            <a:r>
              <a:rPr lang="en-US" sz="1200" dirty="0">
                <a:latin typeface="Consolas" pitchFamily="49" charset="0"/>
                <a:cs typeface="Arial" charset="0"/>
              </a:rPr>
              <a:t>&lt;Type&gt; *temp = head(); temp != nullptr; temp = temp-&gt;next() ) {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        if ( temp-&gt;retrieve() == </a:t>
            </a:r>
            <a:r>
              <a:rPr 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            ++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obj_count</a:t>
            </a:r>
            <a:r>
              <a:rPr 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    return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obj_count</a:t>
            </a:r>
            <a:r>
              <a:rPr 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C3586-B5D6-4E50-8A74-77737780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Accessing arrays :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 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   </a:t>
            </a:r>
          </a:p>
          <a:p>
            <a:pPr lvl="2"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const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800" dirty="0">
                <a:latin typeface="Consolas" pitchFamily="49" charset="0"/>
                <a:cs typeface="Arial" charset="0"/>
              </a:rPr>
              <a:t> ARRAY_CAPACITY = 10; // prevents reassignment</a:t>
            </a:r>
          </a:p>
          <a:p>
            <a:pPr lvl="2"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800" dirty="0">
                <a:latin typeface="Consolas" pitchFamily="49" charset="0"/>
                <a:cs typeface="Arial" charset="0"/>
              </a:rPr>
              <a:t> array[ARRAY_CAPACITY];</a:t>
            </a:r>
          </a:p>
          <a:p>
            <a:pPr lvl="2"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array[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0</a:t>
            </a:r>
            <a:r>
              <a:rPr lang="en-US" sz="1800" dirty="0">
                <a:latin typeface="Consolas" pitchFamily="49" charset="0"/>
                <a:cs typeface="Arial" charset="0"/>
              </a:rPr>
              <a:t>] = 1;</a:t>
            </a:r>
          </a:p>
          <a:p>
            <a:pPr lvl="2"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for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1;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800" dirty="0">
                <a:latin typeface="Consolas" pitchFamily="49" charset="0"/>
                <a:cs typeface="Arial" charset="0"/>
              </a:rPr>
              <a:t>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 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] = 2*array[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– 1] + 1;</a:t>
            </a:r>
          </a:p>
          <a:p>
            <a:pPr lvl="2"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}</a:t>
            </a:r>
          </a:p>
          <a:p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D20000"/>
                </a:solidFill>
                <a:latin typeface="Arial" charset="0"/>
                <a:cs typeface="Arial" charset="0"/>
              </a:rPr>
              <a:t>  Recall that arrays go from  </a:t>
            </a:r>
            <a:r>
              <a:rPr lang="en-US" b="1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0 </a:t>
            </a:r>
            <a:r>
              <a:rPr lang="en-US" dirty="0">
                <a:solidFill>
                  <a:srgbClr val="D20000"/>
                </a:solidFill>
                <a:latin typeface="Arial" charset="0"/>
                <a:cs typeface="Arial" charset="0"/>
              </a:rPr>
              <a:t> to  </a:t>
            </a:r>
            <a:r>
              <a:rPr lang="en-US" b="1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ARRAY_CAPACITY – 1</a:t>
            </a:r>
            <a:endParaRPr lang="en-US" sz="1800" b="1" dirty="0">
              <a:solidFill>
                <a:srgbClr val="D20000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4585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Definition:</a:t>
            </a:r>
          </a:p>
          <a:p>
            <a:r>
              <a:rPr lang="en-CA" dirty="0"/>
              <a:t>   The </a:t>
            </a:r>
            <a:r>
              <a:rPr lang="en-CA" i="1" dirty="0"/>
              <a:t>capacity </a:t>
            </a:r>
            <a:r>
              <a:rPr lang="en-CA" dirty="0"/>
              <a:t>of an array is the entries it can hold</a:t>
            </a:r>
          </a:p>
          <a:p>
            <a:r>
              <a:rPr lang="en-CA" dirty="0"/>
              <a:t>   The </a:t>
            </a:r>
            <a:r>
              <a:rPr lang="en-CA" i="1" dirty="0"/>
              <a:t>size</a:t>
            </a:r>
            <a:r>
              <a:rPr lang="en-CA" dirty="0"/>
              <a:t> of an array is the number of useful entries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A12590-32F0-402B-938A-0DB8C7E6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9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mechanism uses a tool called templates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function has parameters which are of a specific type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template is like a function, however, the parameters themselves are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9BFE2-183B-42AC-B839-290C4C43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2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That mechanism is called a template: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  <a:cs typeface="Arial" charset="0"/>
              </a:rPr>
              <a:t>		</a:t>
            </a:r>
            <a:r>
              <a:rPr lang="en-US" sz="1800">
                <a:latin typeface="Consolas" pitchFamily="49" charset="0"/>
                <a:cs typeface="Arial" charset="0"/>
              </a:rPr>
              <a:t>template &lt;typename </a:t>
            </a:r>
            <a:r>
              <a:rPr lang="en-US" sz="18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800">
                <a:latin typeface="Consolas" pitchFamily="49" charset="0"/>
                <a:cs typeface="Arial" charset="0"/>
              </a:rPr>
              <a:t>&gt;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		Type</a:t>
            </a:r>
            <a:r>
              <a:rPr lang="en-US" sz="1800">
                <a:latin typeface="Consolas" pitchFamily="49" charset="0"/>
                <a:cs typeface="Arial" charset="0"/>
              </a:rPr>
              <a:t> sqr( </a:t>
            </a:r>
            <a:r>
              <a:rPr lang="en-US" sz="18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800">
                <a:latin typeface="Consolas" pitchFamily="49" charset="0"/>
                <a:cs typeface="Arial" charset="0"/>
              </a:rPr>
              <a:t> </a:t>
            </a:r>
            <a:r>
              <a:rPr lang="en-US" sz="180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x</a:t>
            </a:r>
            <a:r>
              <a:rPr lang="en-US" sz="180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    return </a:t>
            </a:r>
            <a:r>
              <a:rPr lang="en-US" sz="180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x</a:t>
            </a:r>
            <a:r>
              <a:rPr lang="en-US" sz="1800">
                <a:latin typeface="Consolas" pitchFamily="49" charset="0"/>
                <a:cs typeface="Arial" charset="0"/>
              </a:rPr>
              <a:t>*</a:t>
            </a:r>
            <a:r>
              <a:rPr lang="en-US" sz="180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x</a:t>
            </a:r>
            <a:r>
              <a:rPr lang="en-US" sz="180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 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creates a function which returns something of the same type as the argument</a:t>
            </a:r>
            <a:endParaRPr lang="en-US" sz="1800" b="1">
              <a:latin typeface="Courier New" pitchFamily="49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37E369-B62D-4CD0-8653-66BB5EE9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6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To tell the compiler what that type is, we must suffix the function:</a:t>
            </a:r>
          </a:p>
          <a:p>
            <a:pPr>
              <a:buFontTx/>
              <a:buNone/>
            </a:pPr>
            <a:endParaRPr lang="en-US" sz="1800" b="1">
              <a:solidFill>
                <a:srgbClr val="D20000"/>
              </a:solidFill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		int</a:t>
            </a:r>
            <a:r>
              <a:rPr lang="en-US" sz="1800">
                <a:latin typeface="Consolas" pitchFamily="49" charset="0"/>
                <a:cs typeface="Arial" charset="0"/>
              </a:rPr>
              <a:t> </a:t>
            </a:r>
            <a:r>
              <a:rPr lang="en-US" sz="180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n </a:t>
            </a:r>
            <a:r>
              <a:rPr lang="en-US" sz="1800">
                <a:latin typeface="Consolas" pitchFamily="49" charset="0"/>
                <a:cs typeface="Arial" charset="0"/>
              </a:rPr>
              <a:t>= sqr&lt;</a:t>
            </a:r>
            <a:r>
              <a:rPr lang="en-US" sz="18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800">
                <a:latin typeface="Consolas" pitchFamily="49" charset="0"/>
                <a:cs typeface="Arial" charset="0"/>
              </a:rPr>
              <a:t>&gt;( </a:t>
            </a:r>
            <a:r>
              <a:rPr lang="en-US" sz="180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sz="180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		double</a:t>
            </a:r>
            <a:r>
              <a:rPr lang="en-US" sz="1800">
                <a:latin typeface="Consolas" pitchFamily="49" charset="0"/>
                <a:cs typeface="Arial" charset="0"/>
              </a:rPr>
              <a:t> </a:t>
            </a:r>
            <a:r>
              <a:rPr lang="en-US" sz="180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x</a:t>
            </a:r>
            <a:r>
              <a:rPr lang="en-US" sz="1800">
                <a:latin typeface="Consolas" pitchFamily="49" charset="0"/>
                <a:cs typeface="Arial" charset="0"/>
              </a:rPr>
              <a:t> = sqr&lt;</a:t>
            </a:r>
            <a:r>
              <a:rPr lang="en-US" sz="18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1800">
                <a:latin typeface="Consolas" pitchFamily="49" charset="0"/>
                <a:cs typeface="Arial" charset="0"/>
              </a:rPr>
              <a:t>&gt;( </a:t>
            </a:r>
            <a:r>
              <a:rPr lang="en-US" sz="180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3.141592653589793</a:t>
            </a:r>
            <a:r>
              <a:rPr lang="en-US" sz="180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Usually, the compiler can determine the appropriate template without it being explicitly stated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FD70F-D8D4-4034-ADEF-1B176C19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Example:</a:t>
            </a:r>
          </a:p>
          <a:p>
            <a:pPr lvl="1">
              <a:buFontTx/>
              <a:buNone/>
              <a:defRPr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#include&lt;</a:t>
            </a:r>
            <a:r>
              <a:rPr lang="en-US" sz="1400" dirty="0" err="1">
                <a:latin typeface="Consolas" pitchFamily="49" charset="0"/>
                <a:cs typeface="Arial" charset="0"/>
              </a:rPr>
              <a:t>iostream</a:t>
            </a:r>
            <a:r>
              <a:rPr lang="en-US" sz="1400" dirty="0">
                <a:latin typeface="Consolas" pitchFamily="49" charset="0"/>
                <a:cs typeface="Arial" charset="0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using namespace std;</a:t>
            </a:r>
          </a:p>
          <a:p>
            <a:pPr lvl="1">
              <a:buFontTx/>
              <a:buNone/>
              <a:defRPr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template &lt;</a:t>
            </a:r>
            <a:r>
              <a:rPr 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sqr</a:t>
            </a:r>
            <a:r>
              <a:rPr lang="en-US" sz="1400" dirty="0">
                <a:latin typeface="Consolas" pitchFamily="49" charset="0"/>
                <a:cs typeface="Arial" charset="0"/>
              </a:rPr>
              <a:t>( Type x ) {</a:t>
            </a: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    return x*x;</a:t>
            </a: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1">
              <a:defRPr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main() {</a:t>
            </a: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cout</a:t>
            </a:r>
            <a:r>
              <a:rPr lang="en-US" sz="1400" dirty="0">
                <a:latin typeface="Consolas" pitchFamily="49" charset="0"/>
                <a:cs typeface="Arial" charset="0"/>
              </a:rPr>
              <a:t> &lt;&lt; "3 squared is " &lt;&lt; </a:t>
            </a:r>
            <a:r>
              <a:rPr lang="en-US" sz="1400" dirty="0" err="1">
                <a:latin typeface="Consolas" pitchFamily="49" charset="0"/>
                <a:cs typeface="Arial" charset="0"/>
              </a:rPr>
              <a:t>sqr</a:t>
            </a:r>
            <a:r>
              <a:rPr 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US" sz="1400" dirty="0" err="1">
                <a:solidFill>
                  <a:srgbClr val="D2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sz="1400" dirty="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sz="1400" dirty="0">
                <a:latin typeface="Consolas" pitchFamily="49" charset="0"/>
                <a:cs typeface="Arial" charset="0"/>
              </a:rPr>
              <a:t> ) &lt;&lt; </a:t>
            </a:r>
            <a:r>
              <a:rPr lang="en-US" sz="1400" dirty="0" err="1">
                <a:latin typeface="Consolas" pitchFamily="49" charset="0"/>
                <a:cs typeface="Arial" charset="0"/>
              </a:rPr>
              <a:t>endl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cout</a:t>
            </a:r>
            <a:r>
              <a:rPr lang="en-US" sz="1400" dirty="0">
                <a:latin typeface="Consolas" pitchFamily="49" charset="0"/>
                <a:cs typeface="Arial" charset="0"/>
              </a:rPr>
              <a:t> &lt;&lt; "Pi squared is " &lt;&lt; </a:t>
            </a:r>
            <a:r>
              <a:rPr lang="en-US" sz="1400" dirty="0" err="1">
                <a:latin typeface="Consolas" pitchFamily="49" charset="0"/>
                <a:cs typeface="Arial" charset="0"/>
              </a:rPr>
              <a:t>sqr</a:t>
            </a:r>
            <a:r>
              <a:rPr 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US" sz="14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1400" dirty="0">
                <a:latin typeface="Consolas" pitchFamily="49" charset="0"/>
                <a:cs typeface="Arial" charset="0"/>
              </a:rPr>
              <a:t>&gt;(</a:t>
            </a:r>
            <a:r>
              <a:rPr lang="en-US" sz="1400" dirty="0">
                <a:solidFill>
                  <a:srgbClr val="0099CC"/>
                </a:solidFill>
                <a:latin typeface="Consolas" pitchFamily="49" charset="0"/>
                <a:cs typeface="Arial" charset="0"/>
              </a:rPr>
              <a:t> 3.141592653589793</a:t>
            </a:r>
            <a:r>
              <a:rPr lang="en-US" sz="1400" dirty="0">
                <a:latin typeface="Consolas" pitchFamily="49" charset="0"/>
                <a:cs typeface="Arial" charset="0"/>
              </a:rPr>
              <a:t> ) &lt;&lt; </a:t>
            </a:r>
            <a:r>
              <a:rPr lang="en-US" sz="1400" dirty="0" err="1">
                <a:latin typeface="Consolas" pitchFamily="49" charset="0"/>
                <a:cs typeface="Arial" charset="0"/>
              </a:rPr>
              <a:t>endl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  <a:defRPr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    return 0;</a:t>
            </a:r>
          </a:p>
          <a:p>
            <a:pPr lvl="1"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Arial" charset="0"/>
              </a:rPr>
              <a:t>	}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5735638" y="249237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pPr lvl="1"/>
            <a:r>
              <a:rPr lang="en-US">
                <a:latin typeface="Consolas" pitchFamily="49" charset="0"/>
              </a:rPr>
              <a:t>3 squared is </a:t>
            </a:r>
            <a:r>
              <a:rPr lang="en-US">
                <a:solidFill>
                  <a:srgbClr val="00B0F0"/>
                </a:solidFill>
                <a:latin typeface="Consolas" pitchFamily="49" charset="0"/>
              </a:rPr>
              <a:t>9</a:t>
            </a:r>
          </a:p>
          <a:p>
            <a:pPr lvl="1"/>
            <a:r>
              <a:rPr lang="en-US">
                <a:latin typeface="Consolas" pitchFamily="49" charset="0"/>
              </a:rPr>
              <a:t>Pi squared is </a:t>
            </a:r>
            <a:r>
              <a:rPr lang="en-US">
                <a:solidFill>
                  <a:srgbClr val="00B0F0"/>
                </a:solidFill>
                <a:latin typeface="Consolas" pitchFamily="49" charset="0"/>
              </a:rPr>
              <a:t>9.8696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71BAF3-C5BE-4B48-8678-08D6C396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6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Thus, calling </a:t>
            </a:r>
            <a:r>
              <a:rPr lang="en-US">
                <a:latin typeface="Consolas" pitchFamily="49" charset="0"/>
                <a:cs typeface="Consolas" pitchFamily="49" charset="0"/>
              </a:rPr>
              <a:t>sqr&lt;</a:t>
            </a:r>
            <a:r>
              <a:rPr lang="en-US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>
                <a:latin typeface="Consolas" pitchFamily="49" charset="0"/>
                <a:cs typeface="Consolas" pitchFamily="49" charset="0"/>
              </a:rPr>
              <a:t>&gt;( </a:t>
            </a:r>
            <a:r>
              <a:rPr lang="en-US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>
                <a:latin typeface="Consolas" pitchFamily="49" charset="0"/>
                <a:cs typeface="Consolas" pitchFamily="49" charset="0"/>
              </a:rPr>
              <a:t> )</a:t>
            </a:r>
            <a:r>
              <a:rPr lang="en-US">
                <a:latin typeface="Arial" charset="0"/>
                <a:cs typeface="Arial" charset="0"/>
              </a:rPr>
              <a:t> is equivalent to calling a function defined as:</a:t>
            </a:r>
          </a:p>
          <a:p>
            <a:pPr>
              <a:buFontTx/>
              <a:buNone/>
            </a:pPr>
            <a:endParaRPr lang="en-US" sz="1800" b="1">
              <a:solidFill>
                <a:srgbClr val="D20000"/>
              </a:solidFill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8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800">
                <a:latin typeface="Consolas" pitchFamily="49" charset="0"/>
                <a:cs typeface="Arial" charset="0"/>
              </a:rPr>
              <a:t> sqr( </a:t>
            </a:r>
            <a:r>
              <a:rPr lang="en-US" sz="18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800">
                <a:latin typeface="Consolas" pitchFamily="49" charset="0"/>
                <a:cs typeface="Arial" charset="0"/>
              </a:rPr>
              <a:t> </a:t>
            </a:r>
            <a:r>
              <a:rPr lang="en-US" sz="180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x</a:t>
            </a:r>
            <a:r>
              <a:rPr lang="en-US" sz="180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return </a:t>
            </a:r>
            <a:r>
              <a:rPr lang="en-US" sz="180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x</a:t>
            </a:r>
            <a:r>
              <a:rPr lang="en-US" sz="1800">
                <a:latin typeface="Consolas" pitchFamily="49" charset="0"/>
                <a:cs typeface="Arial" charset="0"/>
              </a:rPr>
              <a:t>*</a:t>
            </a:r>
            <a:r>
              <a:rPr lang="en-US" sz="180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x</a:t>
            </a:r>
            <a:r>
              <a:rPr lang="en-US" sz="180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}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compiler replaces the symbol </a:t>
            </a:r>
            <a:r>
              <a:rPr lang="en-US" b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Type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b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int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600825" y="2205038"/>
            <a:ext cx="3455988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nsolas" pitchFamily="49" charset="0"/>
              </a:rPr>
              <a:t>template &lt;typename </a:t>
            </a:r>
            <a:r>
              <a:rPr lang="en-US">
                <a:solidFill>
                  <a:srgbClr val="D20000"/>
                </a:solidFill>
                <a:latin typeface="Consolas" pitchFamily="49" charset="0"/>
              </a:rPr>
              <a:t>Type</a:t>
            </a:r>
            <a:r>
              <a:rPr lang="en-US">
                <a:latin typeface="Consolas" pitchFamily="49" charset="0"/>
              </a:rPr>
              <a:t>&gt;</a:t>
            </a:r>
          </a:p>
          <a:p>
            <a:r>
              <a:rPr lang="en-US">
                <a:solidFill>
                  <a:srgbClr val="D20000"/>
                </a:solidFill>
                <a:latin typeface="Consolas" pitchFamily="49" charset="0"/>
              </a:rPr>
              <a:t>Type</a:t>
            </a:r>
            <a:r>
              <a:rPr lang="en-US">
                <a:latin typeface="Consolas" pitchFamily="49" charset="0"/>
              </a:rPr>
              <a:t> sqr( </a:t>
            </a:r>
            <a:r>
              <a:rPr lang="en-US">
                <a:solidFill>
                  <a:srgbClr val="D20000"/>
                </a:solidFill>
                <a:latin typeface="Consolas" pitchFamily="49" charset="0"/>
              </a:rPr>
              <a:t>Type</a:t>
            </a:r>
            <a:r>
              <a:rPr lang="en-US">
                <a:latin typeface="Consolas" pitchFamily="49" charset="0"/>
              </a:rPr>
              <a:t> </a:t>
            </a:r>
            <a:r>
              <a:rPr lang="en-US">
                <a:solidFill>
                  <a:schemeClr val="hlink"/>
                </a:solidFill>
                <a:latin typeface="Consolas" pitchFamily="49" charset="0"/>
              </a:rPr>
              <a:t>x</a:t>
            </a:r>
            <a:r>
              <a:rPr lang="en-US">
                <a:latin typeface="Consolas" pitchFamily="49" charset="0"/>
              </a:rPr>
              <a:t> ) {</a:t>
            </a:r>
          </a:p>
          <a:p>
            <a:r>
              <a:rPr lang="en-US">
                <a:latin typeface="Consolas" pitchFamily="49" charset="0"/>
              </a:rPr>
              <a:t>    return </a:t>
            </a:r>
            <a:r>
              <a:rPr lang="en-US">
                <a:solidFill>
                  <a:schemeClr val="hlink"/>
                </a:solidFill>
                <a:latin typeface="Consolas" pitchFamily="49" charset="0"/>
              </a:rPr>
              <a:t>x</a:t>
            </a:r>
            <a:r>
              <a:rPr lang="en-US">
                <a:latin typeface="Consolas" pitchFamily="49" charset="0"/>
              </a:rPr>
              <a:t>*</a:t>
            </a:r>
            <a:r>
              <a:rPr lang="en-US">
                <a:solidFill>
                  <a:schemeClr val="hlink"/>
                </a:solidFill>
                <a:latin typeface="Consolas" pitchFamily="49" charset="0"/>
              </a:rPr>
              <a:t>x</a:t>
            </a:r>
            <a:r>
              <a:rPr lang="en-US">
                <a:latin typeface="Consolas" pitchFamily="49" charset="0"/>
              </a:rPr>
              <a:t>;</a:t>
            </a:r>
          </a:p>
          <a:p>
            <a:r>
              <a:rPr lang="en-US">
                <a:latin typeface="Consolas" pitchFamily="49" charset="0"/>
              </a:rPr>
              <a:t>}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D6D1DC-33DA-4134-A3E3-0EA9394C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5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Our complex number class uses double-precision floating-point numbers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What if we don’t require the precision and want to save memory with floating-point numbers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Do we write the entire class twice?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How about templates?</a:t>
            </a:r>
          </a:p>
          <a:p>
            <a:pPr>
              <a:buFont typeface="Arial" charset="0"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69EA2-44AB-4CAA-B779-BC1AD16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8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510" y="1107035"/>
            <a:ext cx="10515600" cy="4351338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#</a:t>
            </a:r>
            <a:r>
              <a:rPr lang="en-US" sz="1600" dirty="0" err="1">
                <a:latin typeface="Consolas" pitchFamily="49" charset="0"/>
                <a:cs typeface="Arial" charset="0"/>
              </a:rPr>
              <a:t>ifndef</a:t>
            </a:r>
            <a:r>
              <a:rPr lang="en-US" sz="1600" dirty="0">
                <a:latin typeface="Consolas" pitchFamily="49" charset="0"/>
                <a:cs typeface="Arial" charset="0"/>
              </a:rPr>
              <a:t> _COMPLEX_H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#define _COMPLEX_H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#include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cmath</a:t>
            </a:r>
            <a:r>
              <a:rPr lang="en-US" sz="1600" dirty="0">
                <a:latin typeface="Consolas" pitchFamily="49" charset="0"/>
                <a:cs typeface="Arial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class Complex {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re,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im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    Complex(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const &amp; =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Type()</a:t>
            </a:r>
            <a:r>
              <a:rPr lang="en-US" sz="1600" dirty="0">
                <a:latin typeface="Consolas" pitchFamily="49" charset="0"/>
                <a:cs typeface="Arial" charset="0"/>
              </a:rPr>
              <a:t>,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const &amp; =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Type()</a:t>
            </a:r>
            <a:r>
              <a:rPr lang="en-US" sz="16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    // Accessors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real() const;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imag</a:t>
            </a:r>
            <a:r>
              <a:rPr lang="en-US" sz="1600" dirty="0">
                <a:latin typeface="Consolas" pitchFamily="49" charset="0"/>
                <a:cs typeface="Arial" charset="0"/>
              </a:rPr>
              <a:t>() const;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abs() const;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    Complex exp() const;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    // Mutators</a:t>
            </a:r>
          </a:p>
          <a:p>
            <a:pPr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Arial" charset="0"/>
              </a:rPr>
              <a:t>        void normalize();};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5A997-24DF-4605-A5BE-1E3B3F3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65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&lt;typename </a:t>
            </a:r>
            <a:r>
              <a:rPr lang="en-US" dirty="0">
                <a:solidFill>
                  <a:srgbClr val="D2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Arial" charset="0"/>
                <a:cs typeface="Arial" charset="0"/>
              </a:rPr>
              <a:t> applies only to the following statement, so each time we define a function, we must restate that </a:t>
            </a:r>
            <a:r>
              <a:rPr lang="en-US" dirty="0">
                <a:solidFill>
                  <a:srgbClr val="D2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Arial" charset="0"/>
                <a:cs typeface="Arial" charset="0"/>
              </a:rPr>
              <a:t> is a </a:t>
            </a:r>
            <a:r>
              <a:rPr lang="en-US" dirty="0" err="1">
                <a:latin typeface="Arial" charset="0"/>
                <a:cs typeface="Arial" charset="0"/>
              </a:rPr>
              <a:t>templated</a:t>
            </a:r>
            <a:r>
              <a:rPr lang="en-US" dirty="0">
                <a:latin typeface="Arial" charset="0"/>
                <a:cs typeface="Arial" charset="0"/>
              </a:rPr>
              <a:t> symbol:</a:t>
            </a:r>
          </a:p>
          <a:p>
            <a:pPr>
              <a:buFontTx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// Constructor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template &lt;typename 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Complex&lt;</a:t>
            </a:r>
            <a:r>
              <a:rPr lang="en-US" sz="16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&gt;::Complex( Type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&amp;r, Type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):re(r),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// empty constructor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A6931-640A-45B4-9A82-280D3CA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5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// return the real component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template &lt;typename </a:t>
            </a:r>
            <a:r>
              <a:rPr lang="en-US" sz="140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 Complex&lt;</a:t>
            </a:r>
            <a:r>
              <a:rPr lang="en-US" sz="140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&gt;::real() const {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return re;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endParaRPr lang="en-US" sz="140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// return the imaginary component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template &lt;typename </a:t>
            </a:r>
            <a:r>
              <a:rPr lang="en-US" sz="140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 Complex&lt;</a:t>
            </a:r>
            <a:r>
              <a:rPr lang="en-US" sz="140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&gt;::imag() const {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return im;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</a:pPr>
            <a:endParaRPr lang="en-US" sz="140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// return the absolute value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template &lt;typename </a:t>
            </a:r>
            <a:r>
              <a:rPr lang="en-US" sz="140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 Complex&lt;</a:t>
            </a:r>
            <a:r>
              <a:rPr lang="en-US" sz="140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&gt;::abs() const {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    return std::sqrt( re*re + im*im );</a:t>
            </a:r>
          </a:p>
          <a:p>
            <a:pPr>
              <a:buFontTx/>
              <a:buNone/>
            </a:pPr>
            <a:r>
              <a:rPr lang="en-US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F799D-F013-46D6-BD4E-AC67E2BE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785" y="1078216"/>
            <a:ext cx="10515600" cy="4351338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// Return the exponential of the complex value</a:t>
            </a:r>
          </a:p>
          <a:p>
            <a:pPr>
              <a:buFont typeface="Arial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Complex&lt;</a:t>
            </a: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Complex&lt;</a:t>
            </a: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&gt;::exp() const {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exp_re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std::exp( re );</a:t>
            </a:r>
          </a:p>
          <a:p>
            <a:pPr>
              <a:buFontTx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return Complex&lt;</a:t>
            </a: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&gt;( 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exp_re*std::cos(im), exp_re*std::sin(im) 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// Normalize the complex number (giving it unit norm, |z| = 1)</a:t>
            </a:r>
          </a:p>
          <a:p>
            <a:pPr>
              <a:buFont typeface="Arial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void Complex&lt;</a:t>
            </a: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&gt;: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noramlize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if ( re == 0 &amp;&amp;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im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== 0 ) {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abs();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re /=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im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/=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#endif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E045A-9FD2-4B48-B472-E1D21D8B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/>
              <a:t>	Function calls</a:t>
            </a:r>
            <a:endParaRPr lang="en-US" sz="1200" b="1" dirty="0"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US" sz="1800" dirty="0">
                <a:latin typeface="Consolas" pitchFamily="49" charset="0"/>
              </a:rPr>
              <a:t>#include &lt;</a:t>
            </a:r>
            <a:r>
              <a:rPr lang="en-US" sz="1800" dirty="0" err="1">
                <a:latin typeface="Consolas" pitchFamily="49" charset="0"/>
              </a:rPr>
              <a:t>iostream</a:t>
            </a:r>
            <a:r>
              <a:rPr lang="en-US" sz="1800" dirty="0">
                <a:latin typeface="Consolas" pitchFamily="49" charset="0"/>
              </a:rPr>
              <a:t>&gt;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nsolas" pitchFamily="49" charset="0"/>
              </a:rPr>
              <a:t>using namespace std;</a:t>
            </a:r>
          </a:p>
          <a:p>
            <a:pPr lvl="2">
              <a:buFontTx/>
              <a:buNone/>
              <a:defRPr/>
            </a:pPr>
            <a:endParaRPr lang="en-US" sz="1800" dirty="0">
              <a:latin typeface="Consolas" pitchFamily="49" charset="0"/>
            </a:endParaRPr>
          </a:p>
          <a:p>
            <a:pPr lvl="2">
              <a:buFontTx/>
              <a:buNone/>
              <a:defRPr/>
            </a:pPr>
            <a:r>
              <a:rPr lang="en-US" sz="1800" dirty="0">
                <a:latin typeface="Consolas" pitchFamily="49" charset="0"/>
              </a:rPr>
              <a:t>// A function with a global name</a:t>
            </a:r>
          </a:p>
          <a:p>
            <a:pPr lvl="2">
              <a:buFontTx/>
              <a:buNone/>
              <a:defRPr/>
            </a:pP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solidFill>
                  <a:srgbClr val="FF3300"/>
                </a:solidFill>
                <a:latin typeface="Consolas" pitchFamily="49" charset="0"/>
              </a:rPr>
              <a:t>sqr</a:t>
            </a:r>
            <a:r>
              <a:rPr lang="en-US" sz="1800" dirty="0">
                <a:latin typeface="Consolas" pitchFamily="49" charset="0"/>
              </a:rPr>
              <a:t>(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n ) {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nsolas" pitchFamily="49" charset="0"/>
              </a:rPr>
              <a:t>    return n*n;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nsolas" pitchFamily="49" charset="0"/>
              </a:rPr>
              <a:t>}</a:t>
            </a:r>
          </a:p>
          <a:p>
            <a:pPr lvl="2">
              <a:buFontTx/>
              <a:buNone/>
              <a:defRPr/>
            </a:pPr>
            <a:endParaRPr lang="en-US" sz="1800" dirty="0">
              <a:latin typeface="Consolas" pitchFamily="49" charset="0"/>
            </a:endParaRPr>
          </a:p>
          <a:p>
            <a:pPr lvl="2">
              <a:buFontTx/>
              <a:buNone/>
              <a:defRPr/>
            </a:pP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>
                <a:solidFill>
                  <a:srgbClr val="FF3300"/>
                </a:solidFill>
                <a:latin typeface="Consolas" pitchFamily="49" charset="0"/>
              </a:rPr>
              <a:t>main</a:t>
            </a:r>
            <a:r>
              <a:rPr lang="en-US" sz="1800" dirty="0">
                <a:latin typeface="Consolas" pitchFamily="49" charset="0"/>
              </a:rPr>
              <a:t>() {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cout</a:t>
            </a:r>
            <a:r>
              <a:rPr lang="en-US" sz="1800" dirty="0">
                <a:latin typeface="Consolas" pitchFamily="49" charset="0"/>
              </a:rPr>
              <a:t> &lt;&lt; "The square of 3 is " &lt;&lt; </a:t>
            </a:r>
            <a:r>
              <a:rPr lang="en-US" sz="1800" dirty="0" err="1">
                <a:solidFill>
                  <a:srgbClr val="FF3300"/>
                </a:solidFill>
                <a:latin typeface="Consolas" pitchFamily="49" charset="0"/>
              </a:rPr>
              <a:t>sqr</a:t>
            </a:r>
            <a:r>
              <a:rPr lang="en-US" sz="1800" dirty="0">
                <a:latin typeface="Consolas" pitchFamily="49" charset="0"/>
              </a:rPr>
              <a:t>(3) &lt;&lt; </a:t>
            </a:r>
            <a:r>
              <a:rPr lang="en-US" sz="1800" dirty="0" err="1">
                <a:latin typeface="Consolas" pitchFamily="49" charset="0"/>
              </a:rPr>
              <a:t>endl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nsolas" pitchFamily="49" charset="0"/>
              </a:rPr>
              <a:t>    return 0;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C2A3B-0A02-44A9-B602-CE41D7A2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85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Templates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Example:</a:t>
            </a:r>
            <a:endParaRPr lang="en-US" sz="120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#include &lt;iostream&gt;</a:t>
            </a:r>
          </a:p>
          <a:p>
            <a:pPr lvl="1">
              <a:buFontTx/>
              <a:buNone/>
            </a:pPr>
            <a:r>
              <a:rPr lang="en-US" sz="120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#include "Complex.h"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using namespace std;</a:t>
            </a:r>
          </a:p>
          <a:p>
            <a:pPr lvl="1">
              <a:buFontTx/>
              <a:buNone/>
            </a:pPr>
            <a:endParaRPr lang="en-US" sz="120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int main() {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Complex&lt;</a:t>
            </a:r>
            <a:r>
              <a:rPr lang="en-US" sz="12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1200">
                <a:latin typeface="Consolas" pitchFamily="49" charset="0"/>
                <a:cs typeface="Arial" charset="0"/>
              </a:rPr>
              <a:t>&gt; z( 3.7, 4.2 );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Complex&lt;</a:t>
            </a:r>
            <a:r>
              <a:rPr lang="en-US" sz="1200">
                <a:solidFill>
                  <a:srgbClr val="D20000"/>
                </a:solidFill>
                <a:latin typeface="Consolas" pitchFamily="49" charset="0"/>
                <a:cs typeface="Arial" charset="0"/>
              </a:rPr>
              <a:t>float</a:t>
            </a:r>
            <a:r>
              <a:rPr lang="en-US" sz="1200">
                <a:latin typeface="Consolas" pitchFamily="49" charset="0"/>
                <a:cs typeface="Arial" charset="0"/>
              </a:rPr>
              <a:t>&gt;  w( 3.7, 4.2 );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cout.precision( 20 ); // Print up to 20 digits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cout &lt;&lt; "|z| = " &lt;&lt; z.abs() &lt;&lt; endl;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cout &lt;&lt; "|w| = " &lt;&lt; w.abs() &lt;&lt; endl;</a:t>
            </a:r>
          </a:p>
          <a:p>
            <a:pPr lvl="1">
              <a:buFontTx/>
              <a:buNone/>
            </a:pPr>
            <a:endParaRPr lang="en-US" sz="120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z.normalize();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w.normalize();</a:t>
            </a:r>
          </a:p>
          <a:p>
            <a:pPr lvl="1">
              <a:buFontTx/>
              <a:buNone/>
            </a:pPr>
            <a:endParaRPr lang="en-US" sz="120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cout &lt;&lt; "After normalization, |z| = " &lt;&lt; z.abs() &lt;&lt; endl;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cout &lt;&lt; "After normalization, |w| = " &lt;&lt; w.abs() &lt;&lt; endl;</a:t>
            </a:r>
          </a:p>
          <a:p>
            <a:pPr lvl="1">
              <a:buFontTx/>
              <a:buNone/>
            </a:pPr>
            <a:endParaRPr lang="en-US" sz="120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    return 0;</a:t>
            </a:r>
          </a:p>
          <a:p>
            <a:pPr lvl="1">
              <a:buFontTx/>
              <a:buNone/>
            </a:pPr>
            <a:r>
              <a:rPr lang="en-US" sz="120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5700713" y="1557339"/>
            <a:ext cx="4356100" cy="17541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/>
              <a:t>Ouptut: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</a:rPr>
              <a:t>|z| = 5.5973207876626123181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</a:rPr>
              <a:t>|w| = 5.597320556640625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</a:rPr>
              <a:t>After normalization, |z| = 1.0000000412736744781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</a:rPr>
              <a:t>After normalization, |w| = 1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691B3-FBA2-4BAE-B499-706DB23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4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Pointers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One of the simplest ideas in C, but one which most students have a problem with is a pointer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Every variable (barring optimization) is stored somewhere in memory 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That address is an integer, so why can’t we store an address in a variable?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3068639"/>
            <a:ext cx="3429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00825" y="5876926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http://xkcd.com/138/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F54F8-517A-49A0-996E-70D9763E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94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Pointers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compiler does not know what it is an address of (is it the address of an int, a double, etc.)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have to indicate what it is pointing to: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 int *</a:t>
            </a:r>
            <a:r>
              <a:rPr lang="en-US" sz="1800" dirty="0" err="1">
                <a:latin typeface="Consolas" pitchFamily="49" charset="0"/>
                <a:cs typeface="Arial" charset="0"/>
              </a:rPr>
              <a:t>ptr</a:t>
            </a:r>
            <a:r>
              <a:rPr lang="en-US" sz="1800" dirty="0">
                <a:latin typeface="Consolas" pitchFamily="49" charset="0"/>
                <a:cs typeface="Arial" charset="0"/>
              </a:rPr>
              <a:t>;   // a pointer to an integer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             // the address of the integer variable '</a:t>
            </a:r>
            <a:r>
              <a:rPr lang="en-US" sz="1800" dirty="0" err="1">
                <a:latin typeface="Consolas" pitchFamily="49" charset="0"/>
                <a:cs typeface="Arial" charset="0"/>
              </a:rPr>
              <a:t>ptr</a:t>
            </a:r>
            <a:r>
              <a:rPr lang="en-US" sz="1800" dirty="0">
                <a:latin typeface="Consolas" pitchFamily="49" charset="0"/>
                <a:cs typeface="Arial" charset="0"/>
              </a:rPr>
              <a:t>'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21CB9-BEEC-42BB-8038-A13F05D0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321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Pointers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First we must get the address of a variable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is done with the </a:t>
            </a:r>
            <a:r>
              <a:rPr lang="en-US" b="1">
                <a:latin typeface="Consolas" pitchFamily="49" charset="0"/>
                <a:cs typeface="Arial" charset="0"/>
              </a:rPr>
              <a:t>&amp;</a:t>
            </a:r>
            <a:r>
              <a:rPr lang="en-US">
                <a:latin typeface="Arial" charset="0"/>
                <a:cs typeface="Arial" charset="0"/>
              </a:rPr>
              <a:t> operator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                         			      (</a:t>
            </a:r>
            <a:r>
              <a:rPr lang="en-US" b="1" i="1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>
                <a:latin typeface="Arial" charset="0"/>
                <a:cs typeface="Arial" charset="0"/>
              </a:rPr>
              <a:t>mpersand/</a:t>
            </a:r>
            <a:r>
              <a:rPr lang="en-US" b="1" i="1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>
                <a:latin typeface="Arial" charset="0"/>
                <a:cs typeface="Arial" charset="0"/>
              </a:rPr>
              <a:t>ddress of)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</a:t>
            </a:r>
          </a:p>
          <a:p>
            <a:pPr>
              <a:buFontTx/>
              <a:buNone/>
            </a:pPr>
            <a:endParaRPr lang="en-US" sz="1800" b="1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 int m = 5;    // m is an int storing 5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 int *ptr;     // a pointer to an int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 ptr = &amp;m;     // assign to ptr the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               // address of 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E50B2-2321-416C-ACF9-83358B2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5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Pointers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can even print the addresses:</a:t>
            </a:r>
          </a:p>
          <a:p>
            <a:pPr>
              <a:buFontTx/>
              <a:buNone/>
            </a:pPr>
            <a:endParaRPr lang="en-US" sz="18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 int m = 5;    // m is an int storing 5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 int *ptr;     // a pointer to an int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 ptr = &amp;m;     // assign to ptr the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               // address of m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     cout &lt;&lt; ptr &lt;&lt; endl;</a:t>
            </a:r>
          </a:p>
          <a:p>
            <a:pPr>
              <a:buFontTx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prints </a:t>
            </a:r>
            <a:r>
              <a:rPr lang="en-US">
                <a:solidFill>
                  <a:srgbClr val="0066FF"/>
                </a:solidFill>
                <a:latin typeface="Consolas" pitchFamily="49" charset="0"/>
                <a:cs typeface="Arial" charset="0"/>
              </a:rPr>
              <a:t>0xffffd352</a:t>
            </a:r>
            <a:r>
              <a:rPr lang="en-US">
                <a:latin typeface="Arial" charset="0"/>
                <a:cs typeface="Arial" charset="0"/>
              </a:rPr>
              <a:t>, a 32-bit number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computer uses 32-bit addresses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982B6-8985-49A9-BD65-753CFB6B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2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Pointers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have pointers:  we would now like to manipulate what is stored at that address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can access/modify what is stored at that memory location by using the * operator (dereference)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int m = 5;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int *ptr;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ptr = &amp;m; 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cout &lt;&lt; *ptr &lt;&lt; endl;  // prints </a:t>
            </a:r>
            <a:r>
              <a:rPr lang="en-US" sz="180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>
              <a:solidFill>
                <a:srgbClr val="0066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E318F-4373-4953-B42A-04D2011E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7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Pointers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Similarly, we can modify values stored at an address:</a:t>
            </a:r>
          </a:p>
          <a:p>
            <a:pPr>
              <a:buFont typeface="Arial" charset="0"/>
              <a:buNone/>
            </a:pPr>
            <a:endParaRPr lang="en-US" sz="1800" b="1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int m = 5;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int *ptr;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ptr = &amp;m;</a:t>
            </a:r>
          </a:p>
          <a:p>
            <a:pPr>
              <a:buFontTx/>
              <a:buNone/>
            </a:pPr>
            <a:endParaRPr lang="en-US" sz="180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*ptr = 3;    // store 3 at that memory location </a:t>
            </a:r>
          </a:p>
          <a:p>
            <a:pPr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cout &lt;&lt; m &lt;&lt; endl;  // prints </a:t>
            </a:r>
            <a:r>
              <a:rPr lang="en-US" sz="1800">
                <a:solidFill>
                  <a:srgbClr val="0066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>
              <a:solidFill>
                <a:srgbClr val="0066FF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endParaRPr lang="en-US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4508500"/>
            <a:ext cx="67627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51764" y="6308726"/>
            <a:ext cx="17859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http://xkcd.com/371/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1864D-3000-4284-A5CE-AABCAD7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6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Pointers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Pointers to objects must, similarly be dereferenced:</a:t>
            </a:r>
          </a:p>
          <a:p>
            <a:pPr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Complex z( 3, 4 );</a:t>
            </a: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Complex *pz;</a:t>
            </a: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pz = &amp;z;</a:t>
            </a: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cout &lt;&lt; z.abs() &lt;&lt; endl;</a:t>
            </a: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cout &lt;&lt; (*pz).abs() &lt;&lt; endl;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08AFDF-4CE1-485B-ADE6-A89E6937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08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Pointers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One short hand for this is to replace</a:t>
            </a: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			(*pz).abs();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with</a:t>
            </a: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			pz-&gt;abs();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3ADF29-30FC-4E02-B47E-53612D1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1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Memory Allocation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Memory allocation in C++ is done through the </a:t>
            </a:r>
            <a:r>
              <a:rPr lang="en-US" b="1" dirty="0">
                <a:latin typeface="Courier New" pitchFamily="49" charset="0"/>
                <a:cs typeface="Arial" charset="0"/>
              </a:rPr>
              <a:t>new</a:t>
            </a:r>
            <a:r>
              <a:rPr lang="en-US" dirty="0">
                <a:latin typeface="Arial" charset="0"/>
                <a:cs typeface="Arial" charset="0"/>
              </a:rPr>
              <a:t> operator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an explicit request to the operating system for memory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is a very expensive operation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OS must: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Find the appropriate amount of memory,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Indicate that it has been allocated, and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Return the address of the first memory location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39874-25F7-4882-8113-74EB0F25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C++ Preprocessor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C++ is based on C, which was written in the early 1970s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Any command starting with a </a:t>
            </a:r>
            <a:r>
              <a:rPr lang="en-US" b="1">
                <a:latin typeface="Courier New" pitchFamily="49" charset="0"/>
                <a:cs typeface="Arial" charset="0"/>
              </a:rPr>
              <a:t>#</a:t>
            </a:r>
            <a:r>
              <a:rPr lang="en-US">
                <a:latin typeface="Arial" charset="0"/>
                <a:cs typeface="Arial" charset="0"/>
              </a:rPr>
              <a:t> in the first column is not a C/C++ statement, but rather a preprocessor statement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preprocessor performed very basic text-based (or </a:t>
            </a:r>
            <a:r>
              <a:rPr lang="en-US" i="1">
                <a:latin typeface="Arial" charset="0"/>
                <a:cs typeface="Arial" charset="0"/>
              </a:rPr>
              <a:t>lexical</a:t>
            </a:r>
            <a:r>
              <a:rPr lang="en-US">
                <a:latin typeface="Arial" charset="0"/>
                <a:cs typeface="Arial" charset="0"/>
              </a:rPr>
              <a:t>) substitutions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output is sent to the compiler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C847B-3C51-46D9-8D8D-9A29DB43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15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Memory Allocation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Memory deallocation differs, however: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C++ requires the user to explicitly deallocate memory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 however, that: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managed C++</a:t>
            </a:r>
            <a:r>
              <a:rPr lang="en-US" dirty="0">
                <a:latin typeface="Arial" charset="0"/>
                <a:cs typeface="Arial" charset="0"/>
              </a:rPr>
              <a:t> has garbage collection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other tools are also available for C++ to perform automatic garbage collection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947E8-F484-494B-A132-C50961B9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2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Memory Allocation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Inside a function, memory allocation of declared variables is dealt with by the compiler</a:t>
            </a:r>
          </a:p>
          <a:p>
            <a:pPr>
              <a:buFontTx/>
              <a:buNone/>
            </a:pPr>
            <a:endParaRPr lang="en-US" sz="16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int my_func() {</a:t>
            </a:r>
          </a:p>
          <a:p>
            <a:pPr>
              <a:buFontTx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Complex&lt;double&gt; z(3, 4);  // calls constructor with 3, 4</a:t>
            </a:r>
          </a:p>
          <a:p>
            <a:pPr>
              <a:buFontTx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                          // creates 3 + 4j</a:t>
            </a:r>
          </a:p>
          <a:p>
            <a:pPr>
              <a:buFontTx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                    // 16 bytes are allocated by the compiler</a:t>
            </a:r>
          </a:p>
          <a:p>
            <a:pPr>
              <a:buFontTx/>
              <a:buNone/>
            </a:pPr>
            <a:endParaRPr lang="en-US" sz="16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double r = z</a:t>
            </a:r>
            <a:r>
              <a:rPr lang="en-US" sz="1600" b="1">
                <a:solidFill>
                  <a:srgbClr val="FF3300"/>
                </a:solidFill>
                <a:latin typeface="Courier New" pitchFamily="49" charset="0"/>
                <a:cs typeface="Arial" charset="0"/>
              </a:rPr>
              <a:t>.</a:t>
            </a:r>
            <a:r>
              <a:rPr lang="en-US" sz="1600" b="1">
                <a:latin typeface="Courier New" pitchFamily="49" charset="0"/>
                <a:cs typeface="Arial" charset="0"/>
              </a:rPr>
              <a:t>abs(); // 8 bytes are allocated by the compiler</a:t>
            </a:r>
          </a:p>
          <a:p>
            <a:pPr>
              <a:buFontTx/>
              <a:buNone/>
            </a:pPr>
            <a:endParaRPr lang="en-US" sz="16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    return 0;           // The compiler reclaims the 24 bytes</a:t>
            </a:r>
          </a:p>
          <a:p>
            <a:pPr>
              <a:buFontTx/>
              <a:buNone/>
            </a:pPr>
            <a:r>
              <a:rPr lang="en-US" sz="1600" b="1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33D24-F3CC-44B1-A57B-671184C5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51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Memory Allocation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Memory for a single instance of a class (one object) is allocated using the new operator, </a:t>
            </a:r>
            <a:r>
              <a:rPr lang="en-US" i="1">
                <a:latin typeface="Arial" charset="0"/>
                <a:cs typeface="Arial" charset="0"/>
              </a:rPr>
              <a:t>e</a:t>
            </a:r>
            <a:r>
              <a:rPr lang="en-US">
                <a:latin typeface="Arial" charset="0"/>
                <a:cs typeface="Arial" charset="0"/>
              </a:rPr>
              <a:t>.</a:t>
            </a:r>
            <a:r>
              <a:rPr lang="en-US" i="1">
                <a:latin typeface="Arial" charset="0"/>
                <a:cs typeface="Arial" charset="0"/>
              </a:rPr>
              <a:t>g</a:t>
            </a:r>
            <a:r>
              <a:rPr lang="en-US">
                <a:latin typeface="Arial" charset="0"/>
                <a:cs typeface="Arial" charset="0"/>
              </a:rPr>
              <a:t>.,</a:t>
            </a: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Complex&lt;double&gt; *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pz = new Complex&lt;double&gt;( 3, 4 );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new operator returns the address of the first byte of the memory allocated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AD81A-ED07-4EC9-97E1-47AC46F0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6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Memory Allocation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can even print the address to the screen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If we were to execute</a:t>
            </a: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cout &lt;&lt; "The address pz is " &lt;&lt; pz &lt;&lt; endl;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we would see output like:</a:t>
            </a:r>
          </a:p>
          <a:p>
            <a:pPr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The address pz is 0x00ef3b40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45FC68-F9EE-4799-A373-E24F00C3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028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Memory Allocation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to deallocate the memory (once we’re finished with it) we must explicitly tell the operating system using the delete operator: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delete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pz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6EB9F7-B1FC-4A13-97DF-801C651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3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Memory Allocation</a:t>
            </a:r>
            <a:endParaRPr lang="en-CA">
              <a:latin typeface="Arial" charset="0"/>
              <a:cs typeface="Arial" charset="0"/>
            </a:endParaRP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a linked list where each node is allocated:</a:t>
            </a:r>
          </a:p>
          <a:p>
            <a:pPr lvl="1" algn="ctr">
              <a:buFont typeface="Arial" charset="0"/>
              <a:buNone/>
            </a:pPr>
            <a:r>
              <a:rPr lang="en-CA">
                <a:latin typeface="Consolas" pitchFamily="49" charset="0"/>
                <a:cs typeface="Consolas" pitchFamily="49" charset="0"/>
              </a:rPr>
              <a:t>new Node&lt;Type&gt;( obj )</a:t>
            </a:r>
          </a:p>
          <a:p>
            <a:pPr lvl="1">
              <a:buFont typeface="Arial" charset="0"/>
              <a:buNone/>
            </a:pPr>
            <a:endParaRPr lang="en-CA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Such a call will be made each time a new element is added to the linked list</a:t>
            </a:r>
          </a:p>
          <a:p>
            <a:pPr>
              <a:buFont typeface="Arial" charset="0"/>
              <a:buNone/>
            </a:pPr>
            <a:endParaRPr lang="en-CA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For each </a:t>
            </a:r>
            <a:r>
              <a:rPr lang="en-CA">
                <a:latin typeface="Consolas" pitchFamily="49" charset="0"/>
                <a:cs typeface="Consolas" pitchFamily="49" charset="0"/>
              </a:rPr>
              <a:t>new</a:t>
            </a:r>
            <a:r>
              <a:rPr lang="en-CA">
                <a:latin typeface="Arial" charset="0"/>
                <a:cs typeface="Arial" charset="0"/>
              </a:rPr>
              <a:t>, there must be a corresponding </a:t>
            </a:r>
            <a:r>
              <a:rPr lang="en-CA">
                <a:latin typeface="Consolas" pitchFamily="49" charset="0"/>
                <a:cs typeface="Consolas" pitchFamily="49" charset="0"/>
              </a:rPr>
              <a:t>delete</a:t>
            </a:r>
            <a:r>
              <a:rPr lang="en-CA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CA">
                <a:latin typeface="Arial" charset="0"/>
                <a:cs typeface="Arial" charset="0"/>
              </a:rPr>
              <a:t>Each removal of an object requires a call to </a:t>
            </a:r>
            <a:r>
              <a:rPr lang="en-CA">
                <a:latin typeface="Consolas" pitchFamily="49" charset="0"/>
                <a:cs typeface="Consolas" pitchFamily="49" charset="0"/>
              </a:rPr>
              <a:t>delete</a:t>
            </a:r>
          </a:p>
          <a:p>
            <a:pPr lvl="1"/>
            <a:r>
              <a:rPr lang="en-CA">
                <a:latin typeface="Arial" charset="0"/>
                <a:cs typeface="Arial" charset="0"/>
              </a:rPr>
              <a:t>If a non-empty list is itself being deleted, the destructor must call </a:t>
            </a:r>
            <a:r>
              <a:rPr lang="en-CA">
                <a:latin typeface="Consolas" pitchFamily="49" charset="0"/>
                <a:cs typeface="Consolas" pitchFamily="49" charset="0"/>
              </a:rPr>
              <a:t>delete</a:t>
            </a:r>
            <a:r>
              <a:rPr lang="en-CA">
                <a:latin typeface="Arial" charset="0"/>
                <a:cs typeface="Arial" charset="0"/>
              </a:rPr>
              <a:t> on all remaining nodes</a:t>
            </a:r>
          </a:p>
          <a:p>
            <a:endParaRPr lang="en-CA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B7A9A-51C0-4138-8F12-2708F0AF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C++ Preprocessor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sequence is: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		</a:t>
            </a:r>
            <a:r>
              <a:rPr lang="en-US" sz="1800">
                <a:latin typeface="Arial" charset="0"/>
                <a:cs typeface="Arial" charset="0"/>
              </a:rPr>
              <a:t>file (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filename.cpp</a:t>
            </a:r>
            <a:r>
              <a:rPr lang="en-US" sz="1800">
                <a:latin typeface="Arial" charset="0"/>
                <a:cs typeface="Arial" charset="0"/>
              </a:rPr>
              <a:t>) → preprocessor → compiler (g++)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Note, this is done automatically by the compiler:  no additional steps are necessary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At the top of any C++ program, you will see one or more directives starting with a </a:t>
            </a:r>
            <a:r>
              <a:rPr lang="en-US" b="1">
                <a:latin typeface="Courier New" pitchFamily="49" charset="0"/>
                <a:cs typeface="Arial" charset="0"/>
              </a:rPr>
              <a:t>#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 i="1">
                <a:latin typeface="Arial" charset="0"/>
                <a:cs typeface="Arial" charset="0"/>
              </a:rPr>
              <a:t>e</a:t>
            </a:r>
            <a:r>
              <a:rPr lang="en-US">
                <a:latin typeface="Arial" charset="0"/>
                <a:cs typeface="Arial" charset="0"/>
              </a:rPr>
              <a:t>.</a:t>
            </a:r>
            <a:r>
              <a:rPr lang="en-US" i="1">
                <a:latin typeface="Arial" charset="0"/>
                <a:cs typeface="Arial" charset="0"/>
              </a:rPr>
              <a:t>g</a:t>
            </a:r>
            <a:r>
              <a:rPr lang="en-US">
                <a:latin typeface="Arial" charset="0"/>
                <a:cs typeface="Arial" charset="0"/>
              </a:rPr>
              <a:t>.,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 b="1">
                <a:latin typeface="Courier New" pitchFamily="49" charset="0"/>
                <a:cs typeface="Arial" charset="0"/>
              </a:rPr>
              <a:t>#include &lt;iostream&gt;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46C0F-D537-430B-8871-A77D9236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 C++ Preprocessor</a:t>
            </a:r>
          </a:p>
        </p:txBody>
      </p:sp>
      <p:pic>
        <p:nvPicPr>
          <p:cNvPr id="14339" name="Picture 4" descr="prep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412876"/>
            <a:ext cx="67691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01977-2C41-47B5-AC5D-F6A52A12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4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1244</Words>
  <Application>Microsoft Office PowerPoint</Application>
  <PresentationFormat>Widescreen</PresentationFormat>
  <Paragraphs>891</Paragraphs>
  <Slides>75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Consolas</vt:lpstr>
      <vt:lpstr>Courier New</vt:lpstr>
      <vt:lpstr>Office Theme</vt:lpstr>
      <vt:lpstr>N. Rizk</vt:lpstr>
      <vt:lpstr>A Brief Introduction to C++</vt:lpstr>
      <vt:lpstr>Control Statements</vt:lpstr>
      <vt:lpstr>Operators</vt:lpstr>
      <vt:lpstr>Arrays</vt:lpstr>
      <vt:lpstr>Functions</vt:lpstr>
      <vt:lpstr>The C++ Preprocessor</vt:lpstr>
      <vt:lpstr>The C++ Preprocessor</vt:lpstr>
      <vt:lpstr>The C++ Preprocessor</vt:lpstr>
      <vt:lpstr>Libraries</vt:lpstr>
      <vt:lpstr>Libraries</vt:lpstr>
      <vt:lpstr>Libraries</vt:lpstr>
      <vt:lpstr>The C++ Preprocessor</vt:lpstr>
      <vt:lpstr>The C++ Preprocessor</vt:lpstr>
      <vt:lpstr>The C++ Preprocessor</vt:lpstr>
      <vt:lpstr>The File as the Unit of Compilation</vt:lpstr>
      <vt:lpstr>The File as the Unit of Compilation</vt:lpstr>
      <vt:lpstr>The File as the Unit of Compilation</vt:lpstr>
      <vt:lpstr>The File as the Unit of Compilation</vt:lpstr>
      <vt:lpstr>Namespaces</vt:lpstr>
      <vt:lpstr>Namespaces</vt:lpstr>
      <vt:lpstr>Namespaces</vt:lpstr>
      <vt:lpstr>Namespaces</vt:lpstr>
      <vt:lpstr>Printing</vt:lpstr>
      <vt:lpstr>Printing</vt:lpstr>
      <vt:lpstr>Printing</vt:lpstr>
      <vt:lpstr>Printing</vt:lpstr>
      <vt:lpstr>Printing</vt:lpstr>
      <vt:lpstr>Introduction to C++</vt:lpstr>
      <vt:lpstr>Classes</vt:lpstr>
      <vt:lpstr>UML Class Diagrams</vt:lpstr>
      <vt:lpstr>UML Class Diagrams</vt:lpstr>
      <vt:lpstr>UML Class Diagrams</vt:lpstr>
      <vt:lpstr>UML Class Diagrams</vt:lpstr>
      <vt:lpstr>UML Class Diagrams</vt:lpstr>
      <vt:lpstr>Classes</vt:lpstr>
      <vt:lpstr>The Complex Class</vt:lpstr>
      <vt:lpstr>The Complex Class</vt:lpstr>
      <vt:lpstr>The Complex Class</vt:lpstr>
      <vt:lpstr>The Complex Class</vt:lpstr>
      <vt:lpstr>The Complex Class</vt:lpstr>
      <vt:lpstr>Visibility</vt:lpstr>
      <vt:lpstr>Visibility</vt:lpstr>
      <vt:lpstr>Friendship</vt:lpstr>
      <vt:lpstr>Accessors and Mutators</vt:lpstr>
      <vt:lpstr>Accessors and Mutators</vt:lpstr>
      <vt:lpstr>Accessors and Mutators</vt:lpstr>
      <vt:lpstr>Accessors and Mutators</vt:lpstr>
      <vt:lpstr>Accessors and Mutators</vt:lpstr>
      <vt:lpstr>Templates</vt:lpstr>
      <vt:lpstr>Templates</vt:lpstr>
      <vt:lpstr>Templates</vt:lpstr>
      <vt:lpstr>Templates</vt:lpstr>
      <vt:lpstr>Templates</vt:lpstr>
      <vt:lpstr>Templates</vt:lpstr>
      <vt:lpstr>Templates</vt:lpstr>
      <vt:lpstr>Templates</vt:lpstr>
      <vt:lpstr>Templates</vt:lpstr>
      <vt:lpstr>Templates</vt:lpstr>
      <vt:lpstr>Templates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Memory Allocation</vt:lpstr>
      <vt:lpstr>Memory Allocation</vt:lpstr>
      <vt:lpstr>Memory Allocation</vt:lpstr>
      <vt:lpstr>Memory Allocation</vt:lpstr>
      <vt:lpstr>Memory Allocation</vt:lpstr>
      <vt:lpstr>Memory Allocation</vt:lpstr>
      <vt:lpstr>Memory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41</cp:revision>
  <dcterms:created xsi:type="dcterms:W3CDTF">2020-04-11T17:12:32Z</dcterms:created>
  <dcterms:modified xsi:type="dcterms:W3CDTF">2020-07-15T23:30:11Z</dcterms:modified>
</cp:coreProperties>
</file>