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5" r:id="rId16"/>
    <p:sldId id="276" r:id="rId17"/>
    <p:sldId id="277" r:id="rId18"/>
    <p:sldId id="278" r:id="rId19"/>
    <p:sldId id="274" r:id="rId20"/>
    <p:sldId id="279" r:id="rId21"/>
    <p:sldId id="280" r:id="rId22"/>
    <p:sldId id="271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2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C75B0-E192-42DC-839D-7733C7CA87D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30883-1DC8-4249-863C-247CDBC2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7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7A26-C4A5-4FAD-B689-06AE04DC2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B21A0-C920-4D87-839B-793D8D5C2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EDBA-7BC2-43AB-B1F6-67F029E8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C146A-F197-4C51-90D2-93DDDF6A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34D5-A788-41C1-8A69-9DA6E5CD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4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096D-CF90-4860-8372-F58443A6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12" y="32468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491A5-A58A-40C5-BA20-569D5612F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1108" y="1827631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726E6-86FE-4F2C-A185-6A9A5BE2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5CA3E-96B4-4610-9C9D-D8FF2498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41406-BA4B-4B9B-BEC0-5F2E7CFA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3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120A7-271F-40BD-A1CA-631918448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79F69-6180-4CA0-880D-6F04E0B40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C4CBC-8B0A-4C5A-8BCF-F60E0296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72ECC-EEF1-44A4-AEB8-FF8B5017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6689E-891D-4D25-AFFC-96AC576D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944E-D835-4AA6-A9DA-0B0AE370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119" y="35551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C83A-6983-4A0B-9746-76B6EBFAC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119" y="1708480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85A66-690D-4333-82A9-B931668C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8DB0-C685-4C39-8C92-75AABD1B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A09B2-AC8F-4117-BC33-D6C5CD3F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8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964A-2465-4347-BCD0-F193D172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D3732-9A40-4826-964E-5E9B6ED91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477E-5412-441D-9A22-7AF063C4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4AE69-57EA-4B94-9C6F-B3C3C8F3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826E5-AF29-4480-B512-3ACEA75F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7E63-0357-4DA2-90D1-EF9B958B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24" y="46515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6F0BE-42FD-4826-9895-36EF528E7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6973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44613-C0D0-449D-B87D-CF2F3EFF9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D308D-08A5-4A57-AFCF-825B38D4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CF38F-8435-4641-92C3-366BC758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385E4-242D-4773-846A-D6F885DC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2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89BF-7774-4420-9E63-ECF86F34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C8C12-C5BD-44D0-82D5-7C28E9817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EC117-C518-4030-91CC-4D4841837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DB9C2-A06A-4252-86C6-D67D80A2A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2879F-A195-4365-AEBD-74F1163BE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0B99D-76B5-48EC-AFBD-083C80EF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5A8A5-4C81-421E-B3EF-6543AB84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339F1-2C97-419D-9C5A-C8361D96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2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9F1B-F9F7-4CBA-8DB8-BA89D1F5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957" y="49934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64214-7213-4A2E-8A1D-A3F3A99B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7762A-B8C5-405F-AD27-6BCE5967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60E42-AA61-4072-A753-D2F70E92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2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2FF60-7430-4B5C-A113-6CAC9839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6ADCC4-5801-4445-A3EA-C6D061D3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2A2F-FDAD-4CFB-9989-53AB88A6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5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F704-6051-4C76-A614-63C86E30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49AD4-4D2E-454B-AF51-C68CADA74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D786D-9539-4DE8-BD85-7CE54B95C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67FA3-07D7-4E29-AD9F-819B2B6D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81464-0C6D-4AC1-A1D4-6128C578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899A5-ED3E-4628-9DAB-7A93B105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4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CCF6-F86F-41E6-80C2-D6F9F935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D1519-1B8D-4743-B455-5D4C7E24C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3DF02-6F1B-43A8-95B0-A684996D9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DEECB-4DDE-4EE3-94F5-01094EBB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38063-283E-42B4-9639-424BD766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0F158-C55D-40DC-BB39-38CABAD3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FB6FFFD-BD9E-4DE2-88BC-5320AE25FE42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3E3440F-9FD1-452B-AEF2-E98A560C4FDE}"/>
              </a:ext>
            </a:extLst>
          </p:cNvPr>
          <p:cNvSpPr txBox="1">
            <a:spLocks/>
          </p:cNvSpPr>
          <p:nvPr userDrawn="1"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52D396-2601-4DDE-AD8D-FE6EA990736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7" y="203032"/>
            <a:ext cx="11290253" cy="61722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FA38D2-6885-4FB2-BF95-8C2D3F5A897D}"/>
              </a:ext>
            </a:extLst>
          </p:cNvPr>
          <p:cNvSpPr/>
          <p:nvPr userDrawn="1"/>
        </p:nvSpPr>
        <p:spPr>
          <a:xfrm>
            <a:off x="9415145" y="6187423"/>
            <a:ext cx="1743075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402D85-9F52-4526-84B7-D501946476BA}"/>
              </a:ext>
            </a:extLst>
          </p:cNvPr>
          <p:cNvSpPr txBox="1"/>
          <p:nvPr userDrawn="1"/>
        </p:nvSpPr>
        <p:spPr>
          <a:xfrm flipH="1">
            <a:off x="9486265" y="6164324"/>
            <a:ext cx="298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COSC 2430 Data Structures</a:t>
            </a:r>
          </a:p>
        </p:txBody>
      </p:sp>
      <p:sp>
        <p:nvSpPr>
          <p:cNvPr id="13" name="Jump Link">
            <a:extLst>
              <a:ext uri="{FF2B5EF4-FFF2-40B4-BE49-F238E27FC236}">
                <a16:creationId xmlns:a16="http://schemas.microsoft.com/office/drawing/2014/main" id="{AA976182-67C6-4F55-9B7E-F95691DA8DFC}"/>
              </a:ext>
            </a:extLst>
          </p:cNvPr>
          <p:cNvSpPr txBox="1">
            <a:spLocks/>
          </p:cNvSpPr>
          <p:nvPr userDrawn="1"/>
        </p:nvSpPr>
        <p:spPr>
          <a:xfrm>
            <a:off x="3879873" y="6651961"/>
            <a:ext cx="3657600" cy="18288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Big </a:t>
            </a:r>
            <a:r>
              <a:rPr lang="en-US" b="1" dirty="0" err="1">
                <a:solidFill>
                  <a:srgbClr val="FF0000"/>
                </a:solidFill>
              </a:rPr>
              <a:t>O_Review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0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5452C2-BF05-4BA5-9D64-C99C82D3E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N. </a:t>
            </a:r>
            <a:r>
              <a:rPr lang="en-US" dirty="0" err="1"/>
              <a:t>Rizk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636248C-1431-4FC5-95DB-B616EF848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880" y="3545523"/>
            <a:ext cx="9144000" cy="1655762"/>
          </a:xfrm>
        </p:spPr>
        <p:txBody>
          <a:bodyPr/>
          <a:lstStyle/>
          <a:p>
            <a:r>
              <a:rPr lang="en-US" dirty="0"/>
              <a:t>College of Natural and Applied Sciences</a:t>
            </a:r>
          </a:p>
          <a:p>
            <a:r>
              <a:rPr lang="en-US" dirty="0"/>
              <a:t>Department of Computer Science </a:t>
            </a:r>
          </a:p>
          <a:p>
            <a:r>
              <a:rPr lang="en-US" sz="2800" b="1" dirty="0">
                <a:latin typeface="+mj-lt"/>
                <a:ea typeface="+mj-ea"/>
                <a:cs typeface="+mj-cs"/>
              </a:rPr>
              <a:t>University of Houston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69453-907E-4575-8CFE-7C7818C7EBC2}"/>
              </a:ext>
            </a:extLst>
          </p:cNvPr>
          <p:cNvSpPr txBox="1"/>
          <p:nvPr/>
        </p:nvSpPr>
        <p:spPr>
          <a:xfrm>
            <a:off x="2962275" y="285750"/>
            <a:ext cx="61093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COSC 2430 : Data Structures </a:t>
            </a:r>
          </a:p>
        </p:txBody>
      </p:sp>
    </p:spTree>
    <p:extLst>
      <p:ext uri="{BB962C8B-B14F-4D97-AF65-F5344CB8AC3E}">
        <p14:creationId xmlns:p14="http://schemas.microsoft.com/office/powerpoint/2010/main" val="206588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nary Trees">
            <a:extLst>
              <a:ext uri="{FF2B5EF4-FFF2-40B4-BE49-F238E27FC236}">
                <a16:creationId xmlns:a16="http://schemas.microsoft.com/office/drawing/2014/main" id="{5DA27C7C-F2A4-4105-B59C-6D3AF2CEF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1" y="522905"/>
            <a:ext cx="5327196" cy="302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6F4756-F68F-43FB-88C1-2AEE7644D9F8}"/>
              </a:ext>
            </a:extLst>
          </p:cNvPr>
          <p:cNvSpPr/>
          <p:nvPr/>
        </p:nvSpPr>
        <p:spPr>
          <a:xfrm>
            <a:off x="4057713" y="183893"/>
            <a:ext cx="3215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2-Binary search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E5985C-4CFD-4FDA-85B9-7C2579AD58C6}"/>
              </a:ext>
            </a:extLst>
          </p:cNvPr>
          <p:cNvSpPr/>
          <p:nvPr/>
        </p:nvSpPr>
        <p:spPr>
          <a:xfrm>
            <a:off x="5530258" y="1182063"/>
            <a:ext cx="4342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Height of this tree = log number of nodes 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A8F87B-EC68-400F-9839-537B59A81EEE}"/>
              </a:ext>
            </a:extLst>
          </p:cNvPr>
          <p:cNvSpPr/>
          <p:nvPr/>
        </p:nvSpPr>
        <p:spPr>
          <a:xfrm>
            <a:off x="2718159" y="3308574"/>
            <a:ext cx="89186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Best case if the key is found at the root</a:t>
            </a:r>
          </a:p>
          <a:p>
            <a:r>
              <a:rPr lang="en-US" dirty="0"/>
              <a:t>Best case time O(1)  (analysis of lower upper ..)       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l-GR" dirty="0"/>
              <a:t> Θ</a:t>
            </a:r>
            <a:r>
              <a:rPr lang="en-US" dirty="0"/>
              <a:t>(1)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Worst case if the key is found at the leaf</a:t>
            </a:r>
          </a:p>
          <a:p>
            <a:r>
              <a:rPr lang="en-US" dirty="0"/>
              <a:t>Worst case time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r>
              <a:rPr lang="en-US" dirty="0"/>
              <a:t>Worst case can be n  if the tree is unbalanced min worst case </a:t>
            </a:r>
            <a:r>
              <a:rPr lang="en-US" dirty="0" err="1"/>
              <a:t>logn</a:t>
            </a:r>
            <a:endParaRPr lang="en-US" dirty="0"/>
          </a:p>
          <a:p>
            <a:r>
              <a:rPr lang="en-US" dirty="0"/>
              <a:t>Worst case                                                               max worst case n</a:t>
            </a:r>
          </a:p>
          <a:p>
            <a:r>
              <a:rPr lang="en-US" dirty="0">
                <a:sym typeface="Wingdings" panose="05000000000000000000" pitchFamily="2" charset="2"/>
              </a:rPr>
              <a:t>       Worst case =</a:t>
            </a:r>
            <a:r>
              <a:rPr lang="en-US" dirty="0"/>
              <a:t> Height of this tree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5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5E9890-2255-4071-928E-006E3622842B}"/>
              </a:ext>
            </a:extLst>
          </p:cNvPr>
          <p:cNvSpPr/>
          <p:nvPr/>
        </p:nvSpPr>
        <p:spPr>
          <a:xfrm>
            <a:off x="3148189" y="210205"/>
            <a:ext cx="4034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For loop Time complexity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05CDF-CAC5-4901-85AD-92E4765EDB86}"/>
              </a:ext>
            </a:extLst>
          </p:cNvPr>
          <p:cNvSpPr/>
          <p:nvPr/>
        </p:nvSpPr>
        <p:spPr>
          <a:xfrm>
            <a:off x="7859486" y="4550229"/>
            <a:ext cx="1012371" cy="32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A9F181-7C19-4E44-85B5-320651063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760" y="1055508"/>
            <a:ext cx="7457440" cy="44785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C8877D-3FEF-42F7-B800-70FED0086DE2}"/>
              </a:ext>
            </a:extLst>
          </p:cNvPr>
          <p:cNvSpPr txBox="1"/>
          <p:nvPr/>
        </p:nvSpPr>
        <p:spPr>
          <a:xfrm>
            <a:off x="8420100" y="7334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07956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70DCA2-E8AF-4B61-9213-CA68EFEA8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853" y="1097086"/>
            <a:ext cx="7456054" cy="44809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4B6746-6D69-49CA-9CFB-2C42B9199643}"/>
              </a:ext>
            </a:extLst>
          </p:cNvPr>
          <p:cNvSpPr txBox="1"/>
          <p:nvPr/>
        </p:nvSpPr>
        <p:spPr>
          <a:xfrm>
            <a:off x="5105400" y="2707005"/>
            <a:ext cx="61468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i+2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C05AB-500E-4FB6-9078-D9716E1212C9}"/>
              </a:ext>
            </a:extLst>
          </p:cNvPr>
          <p:cNvSpPr txBox="1"/>
          <p:nvPr/>
        </p:nvSpPr>
        <p:spPr>
          <a:xfrm>
            <a:off x="7995920" y="5750560"/>
            <a:ext cx="191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f(n)=5/2  n +3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6BFA6F-D218-4CC0-BF9A-920D036BCA39}"/>
              </a:ext>
            </a:extLst>
          </p:cNvPr>
          <p:cNvSpPr txBox="1"/>
          <p:nvPr/>
        </p:nvSpPr>
        <p:spPr>
          <a:xfrm>
            <a:off x="8420100" y="73342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404276-DBB4-40E3-B433-B354DD5EE79B}"/>
              </a:ext>
            </a:extLst>
          </p:cNvPr>
          <p:cNvSpPr txBox="1"/>
          <p:nvPr/>
        </p:nvSpPr>
        <p:spPr>
          <a:xfrm>
            <a:off x="8585459" y="1558751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Nested for O(N)??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52762B-1798-46A0-BF0E-163090C834D3}"/>
              </a:ext>
            </a:extLst>
          </p:cNvPr>
          <p:cNvSpPr/>
          <p:nvPr/>
        </p:nvSpPr>
        <p:spPr>
          <a:xfrm>
            <a:off x="2554717" y="317212"/>
            <a:ext cx="4034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For loop Time complexity </a:t>
            </a:r>
          </a:p>
        </p:txBody>
      </p:sp>
    </p:spTree>
    <p:extLst>
      <p:ext uri="{BB962C8B-B14F-4D97-AF65-F5344CB8AC3E}">
        <p14:creationId xmlns:p14="http://schemas.microsoft.com/office/powerpoint/2010/main" val="8640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EE08B6-18B0-45C9-8184-B34FE8F2606F}"/>
              </a:ext>
            </a:extLst>
          </p:cNvPr>
          <p:cNvSpPr txBox="1"/>
          <p:nvPr/>
        </p:nvSpPr>
        <p:spPr>
          <a:xfrm>
            <a:off x="5029459" y="370031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Nested for O(N</a:t>
            </a:r>
            <a:r>
              <a:rPr lang="en-US" sz="2400" b="1" baseline="30000" dirty="0">
                <a:solidFill>
                  <a:srgbClr val="FF0000"/>
                </a:solidFill>
              </a:rPr>
              <a:t>2</a:t>
            </a:r>
            <a:r>
              <a:rPr lang="en-US" sz="2400" b="1" dirty="0">
                <a:solidFill>
                  <a:srgbClr val="FF0000"/>
                </a:solidFill>
              </a:rPr>
              <a:t>)?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AFD36-19F6-40A8-BAD2-D2764AFC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62" y="1057275"/>
            <a:ext cx="44862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6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F3A125-64A0-472E-A650-F54B7701C1C2}"/>
              </a:ext>
            </a:extLst>
          </p:cNvPr>
          <p:cNvSpPr txBox="1"/>
          <p:nvPr/>
        </p:nvSpPr>
        <p:spPr>
          <a:xfrm>
            <a:off x="1178560" y="1058064"/>
            <a:ext cx="4225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for(int </a:t>
            </a:r>
            <a:r>
              <a:rPr lang="en-US" sz="2400" b="1" dirty="0" err="1"/>
              <a:t>i</a:t>
            </a:r>
            <a:r>
              <a:rPr lang="en-US" sz="2400" b="1" dirty="0"/>
              <a:t>=0;i&lt;</a:t>
            </a:r>
            <a:r>
              <a:rPr lang="en-US" sz="2400" b="1" dirty="0" err="1"/>
              <a:t>n;i</a:t>
            </a:r>
            <a:r>
              <a:rPr lang="en-US" sz="2400" b="1" dirty="0"/>
              <a:t>++)</a:t>
            </a:r>
          </a:p>
          <a:p>
            <a:r>
              <a:rPr lang="en-US" sz="2400" b="1" dirty="0"/>
              <a:t>    for (int j=0;</a:t>
            </a:r>
            <a:r>
              <a:rPr lang="en-US" sz="2400" b="1" dirty="0">
                <a:solidFill>
                  <a:srgbClr val="FF0000"/>
                </a:solidFill>
              </a:rPr>
              <a:t>j&lt; 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/>
              <a:t>; </a:t>
            </a:r>
            <a:r>
              <a:rPr lang="en-US" sz="2400" b="1" dirty="0" err="1"/>
              <a:t>j++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          statement;</a:t>
            </a:r>
          </a:p>
          <a:p>
            <a:r>
              <a:rPr lang="en-US" sz="2400" b="1" dirty="0"/>
              <a:t>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2ABB79-F135-461A-93AE-F5F8E5566219}"/>
              </a:ext>
            </a:extLst>
          </p:cNvPr>
          <p:cNvSpPr txBox="1"/>
          <p:nvPr/>
        </p:nvSpPr>
        <p:spPr>
          <a:xfrm>
            <a:off x="2895859" y="227791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Nested for O(N</a:t>
            </a:r>
            <a:r>
              <a:rPr lang="en-US" sz="2400" b="1" baseline="30000" dirty="0">
                <a:solidFill>
                  <a:srgbClr val="FF0000"/>
                </a:solidFill>
              </a:rPr>
              <a:t>2</a:t>
            </a:r>
            <a:r>
              <a:rPr lang="en-US" sz="2400" b="1" dirty="0">
                <a:solidFill>
                  <a:srgbClr val="FF0000"/>
                </a:solidFill>
              </a:rPr>
              <a:t>)?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A17F75-958D-4B92-A23E-E75A0C1485F4}"/>
              </a:ext>
            </a:extLst>
          </p:cNvPr>
          <p:cNvGraphicFramePr>
            <a:graphicFrameLocks noGrp="1"/>
          </p:cNvGraphicFramePr>
          <p:nvPr/>
        </p:nvGraphicFramePr>
        <p:xfrm>
          <a:off x="2499360" y="2627724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822511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607096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89301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Nb</a:t>
                      </a:r>
                      <a:r>
                        <a:rPr lang="en-US" dirty="0"/>
                        <a:t> of execution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04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7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1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19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512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631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822C03-4637-4CB5-8DE7-ECD94D99C969}"/>
              </a:ext>
            </a:extLst>
          </p:cNvPr>
          <p:cNvSpPr txBox="1"/>
          <p:nvPr/>
        </p:nvSpPr>
        <p:spPr>
          <a:xfrm>
            <a:off x="2793365" y="5583555"/>
            <a:ext cx="8103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 </a:t>
            </a:r>
            <a:r>
              <a:rPr lang="en-US" sz="2800" dirty="0" err="1"/>
              <a:t>nb</a:t>
            </a:r>
            <a:r>
              <a:rPr lang="en-US" sz="2800" dirty="0"/>
              <a:t> of execution =1+2+3…+n =n(n+1)/2 === </a:t>
            </a:r>
            <a:r>
              <a:rPr lang="en-US" sz="2800" dirty="0">
                <a:solidFill>
                  <a:srgbClr val="FF0000"/>
                </a:solidFill>
              </a:rPr>
              <a:t>O(n</a:t>
            </a:r>
            <a:r>
              <a:rPr lang="en-US" sz="2800" baseline="300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49881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F3A125-64A0-472E-A650-F54B7701C1C2}"/>
              </a:ext>
            </a:extLst>
          </p:cNvPr>
          <p:cNvSpPr txBox="1"/>
          <p:nvPr/>
        </p:nvSpPr>
        <p:spPr>
          <a:xfrm>
            <a:off x="1178560" y="873760"/>
            <a:ext cx="4225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s=0;</a:t>
            </a:r>
          </a:p>
          <a:p>
            <a:r>
              <a:rPr lang="en-US" sz="2400" b="1" dirty="0"/>
              <a:t>for(int </a:t>
            </a:r>
            <a:r>
              <a:rPr lang="en-US" sz="2400" b="1" dirty="0" err="1"/>
              <a:t>i</a:t>
            </a:r>
            <a:r>
              <a:rPr lang="en-US" sz="2400" b="1" dirty="0"/>
              <a:t>=1;</a:t>
            </a:r>
            <a:r>
              <a:rPr lang="en-US" sz="2400" b="1" dirty="0">
                <a:solidFill>
                  <a:srgbClr val="FF0000"/>
                </a:solidFill>
              </a:rPr>
              <a:t>s&lt;</a:t>
            </a:r>
            <a:r>
              <a:rPr lang="en-US" sz="2400" b="1" dirty="0" err="1">
                <a:solidFill>
                  <a:srgbClr val="FF0000"/>
                </a:solidFill>
              </a:rPr>
              <a:t>n</a:t>
            </a:r>
            <a:r>
              <a:rPr lang="en-US" sz="2400" b="1" dirty="0" err="1"/>
              <a:t>;i</a:t>
            </a:r>
            <a:r>
              <a:rPr lang="en-US" sz="2400" b="1" dirty="0"/>
              <a:t>++)</a:t>
            </a:r>
          </a:p>
          <a:p>
            <a:r>
              <a:rPr lang="en-US" sz="2400" b="1" dirty="0"/>
              <a:t>    s=</a:t>
            </a:r>
            <a:r>
              <a:rPr lang="en-US" sz="2400" b="1" dirty="0" err="1"/>
              <a:t>s+i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2ABB79-F135-461A-93AE-F5F8E5566219}"/>
              </a:ext>
            </a:extLst>
          </p:cNvPr>
          <p:cNvSpPr txBox="1"/>
          <p:nvPr/>
        </p:nvSpPr>
        <p:spPr>
          <a:xfrm>
            <a:off x="2895859" y="227791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 O(?)?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A17F75-958D-4B92-A23E-E75A0C1485F4}"/>
              </a:ext>
            </a:extLst>
          </p:cNvPr>
          <p:cNvGraphicFramePr>
            <a:graphicFrameLocks noGrp="1"/>
          </p:cNvGraphicFramePr>
          <p:nvPr/>
        </p:nvGraphicFramePr>
        <p:xfrm>
          <a:off x="2499360" y="2627724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822511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607096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89301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Nb</a:t>
                      </a:r>
                      <a:r>
                        <a:rPr lang="en-US" dirty="0"/>
                        <a:t> of execution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04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0+1=1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7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1+2=3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1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1+2+3=6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19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1+2+3+4=10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512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1+2+3+……+k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K(k+1)/2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631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822C03-4637-4CB5-8DE7-ECD94D99C969}"/>
              </a:ext>
            </a:extLst>
          </p:cNvPr>
          <p:cNvSpPr txBox="1"/>
          <p:nvPr/>
        </p:nvSpPr>
        <p:spPr>
          <a:xfrm>
            <a:off x="2062480" y="5252720"/>
            <a:ext cx="54938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 </a:t>
            </a:r>
            <a:r>
              <a:rPr lang="en-US" sz="2800" dirty="0" err="1"/>
              <a:t>nb</a:t>
            </a:r>
            <a:r>
              <a:rPr lang="en-US" sz="2800" dirty="0"/>
              <a:t> of execution = k(k+1)/2   &gt; n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                                          k </a:t>
            </a:r>
            <a:r>
              <a:rPr lang="en-US" sz="2800" baseline="30000" dirty="0">
                <a:solidFill>
                  <a:srgbClr val="FF0000"/>
                </a:solidFill>
              </a:rPr>
              <a:t>2  </a:t>
            </a:r>
            <a:r>
              <a:rPr lang="en-US" sz="2800" dirty="0">
                <a:solidFill>
                  <a:srgbClr val="FF0000"/>
                </a:solidFill>
              </a:rPr>
              <a:t>  &gt; n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                                          k =sqrt(n)  </a:t>
            </a:r>
            <a:endParaRPr lang="en-US" sz="2800" baseline="300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2434C-7226-4C9C-BF3D-2329C9970C81}"/>
              </a:ext>
            </a:extLst>
          </p:cNvPr>
          <p:cNvSpPr txBox="1"/>
          <p:nvPr/>
        </p:nvSpPr>
        <p:spPr>
          <a:xfrm>
            <a:off x="4094198" y="242971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 O(sqrt(n))</a:t>
            </a:r>
          </a:p>
        </p:txBody>
      </p:sp>
    </p:spTree>
    <p:extLst>
      <p:ext uri="{BB962C8B-B14F-4D97-AF65-F5344CB8AC3E}">
        <p14:creationId xmlns:p14="http://schemas.microsoft.com/office/powerpoint/2010/main" val="248175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F3A125-64A0-472E-A650-F54B7701C1C2}"/>
              </a:ext>
            </a:extLst>
          </p:cNvPr>
          <p:cNvSpPr txBox="1"/>
          <p:nvPr/>
        </p:nvSpPr>
        <p:spPr>
          <a:xfrm>
            <a:off x="1178560" y="873760"/>
            <a:ext cx="4225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for(int </a:t>
            </a:r>
            <a:r>
              <a:rPr lang="en-US" sz="2400" b="1" dirty="0" err="1"/>
              <a:t>i</a:t>
            </a:r>
            <a:r>
              <a:rPr lang="en-US" sz="2400" b="1" dirty="0"/>
              <a:t>=1;i</a:t>
            </a:r>
            <a:r>
              <a:rPr lang="en-US" sz="2400" b="1" dirty="0">
                <a:solidFill>
                  <a:srgbClr val="FF0000"/>
                </a:solidFill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</a:rPr>
              <a:t>n</a:t>
            </a:r>
            <a:r>
              <a:rPr lang="en-US" sz="2400" b="1" dirty="0" err="1"/>
              <a:t>;i</a:t>
            </a:r>
            <a:r>
              <a:rPr lang="en-US" sz="2400" b="1" dirty="0"/>
              <a:t>=</a:t>
            </a:r>
            <a:r>
              <a:rPr lang="en-US" sz="2400" b="1" dirty="0" err="1"/>
              <a:t>i</a:t>
            </a:r>
            <a:r>
              <a:rPr lang="en-US" sz="2400" b="1" dirty="0"/>
              <a:t>*2)</a:t>
            </a:r>
          </a:p>
          <a:p>
            <a:r>
              <a:rPr lang="en-US" sz="2400" b="1" dirty="0"/>
              <a:t>    statement;</a:t>
            </a:r>
          </a:p>
          <a:p>
            <a:r>
              <a:rPr lang="en-US" sz="2400" b="1" dirty="0"/>
              <a:t>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2ABB79-F135-461A-93AE-F5F8E5566219}"/>
              </a:ext>
            </a:extLst>
          </p:cNvPr>
          <p:cNvSpPr txBox="1"/>
          <p:nvPr/>
        </p:nvSpPr>
        <p:spPr>
          <a:xfrm>
            <a:off x="2895859" y="227791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 O(?)?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A17F75-958D-4B92-A23E-E75A0C1485F4}"/>
              </a:ext>
            </a:extLst>
          </p:cNvPr>
          <p:cNvGraphicFramePr>
            <a:graphicFrameLocks noGrp="1"/>
          </p:cNvGraphicFramePr>
          <p:nvPr/>
        </p:nvGraphicFramePr>
        <p:xfrm>
          <a:off x="2620388" y="1926002"/>
          <a:ext cx="5418666" cy="2274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822511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89301882"/>
                    </a:ext>
                  </a:extLst>
                </a:gridCol>
              </a:tblGrid>
              <a:tr h="420276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Nb of execution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04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7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1*2=2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1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2*2 = 2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19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baseline="30000" dirty="0"/>
                        <a:t>2 </a:t>
                      </a:r>
                      <a:r>
                        <a:rPr lang="en-US" baseline="0" dirty="0"/>
                        <a:t>*2 = </a:t>
                      </a:r>
                      <a:r>
                        <a:rPr lang="en-US" dirty="0"/>
                        <a:t>2 </a:t>
                      </a:r>
                      <a:r>
                        <a:rPr lang="en-US" baseline="30000" dirty="0"/>
                        <a:t>3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512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K?             2 </a:t>
                      </a:r>
                      <a:r>
                        <a:rPr lang="en-US" baseline="30000" dirty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-US" baseline="30000" dirty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631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822C03-4637-4CB5-8DE7-ECD94D99C969}"/>
              </a:ext>
            </a:extLst>
          </p:cNvPr>
          <p:cNvSpPr txBox="1"/>
          <p:nvPr/>
        </p:nvSpPr>
        <p:spPr>
          <a:xfrm>
            <a:off x="1503680" y="4561840"/>
            <a:ext cx="32672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</a:t>
            </a:r>
            <a:r>
              <a:rPr lang="en-US" dirty="0" err="1"/>
              <a:t>nb</a:t>
            </a:r>
            <a:r>
              <a:rPr lang="en-US" dirty="0"/>
              <a:t> of execution = </a:t>
            </a:r>
            <a:r>
              <a:rPr lang="en-US" dirty="0">
                <a:solidFill>
                  <a:srgbClr val="FF0000"/>
                </a:solidFill>
              </a:rPr>
              <a:t>2 </a:t>
            </a:r>
            <a:r>
              <a:rPr lang="en-US" baseline="30000" dirty="0">
                <a:solidFill>
                  <a:srgbClr val="FF0000"/>
                </a:solidFill>
              </a:rPr>
              <a:t>k </a:t>
            </a:r>
            <a:r>
              <a:rPr lang="en-US" dirty="0"/>
              <a:t>&gt;=  n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                       k </a:t>
            </a:r>
            <a:r>
              <a:rPr lang="en-US" baseline="30000" dirty="0">
                <a:solidFill>
                  <a:srgbClr val="FF0000"/>
                </a:solidFill>
              </a:rPr>
              <a:t>2  </a:t>
            </a:r>
            <a:r>
              <a:rPr lang="en-US" dirty="0">
                <a:solidFill>
                  <a:srgbClr val="FF0000"/>
                </a:solidFill>
              </a:rPr>
              <a:t>  &gt; n 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                        k </a:t>
            </a:r>
            <a:r>
              <a:rPr lang="en-US" baseline="30000" dirty="0">
                <a:solidFill>
                  <a:srgbClr val="FF0000"/>
                </a:solidFill>
              </a:rPr>
              <a:t>2  </a:t>
            </a:r>
            <a:r>
              <a:rPr lang="en-US" dirty="0">
                <a:solidFill>
                  <a:srgbClr val="FF0000"/>
                </a:solidFill>
              </a:rPr>
              <a:t>  = n </a:t>
            </a:r>
          </a:p>
          <a:p>
            <a:r>
              <a:rPr lang="en-US" dirty="0">
                <a:solidFill>
                  <a:srgbClr val="FF0000"/>
                </a:solidFill>
              </a:rPr>
              <a:t>(apply log)                        k= log n  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B6F3C-9FB8-4BDC-BE1F-783EA55FC2A2}"/>
              </a:ext>
            </a:extLst>
          </p:cNvPr>
          <p:cNvSpPr txBox="1"/>
          <p:nvPr/>
        </p:nvSpPr>
        <p:spPr>
          <a:xfrm>
            <a:off x="6862280" y="4652555"/>
            <a:ext cx="4588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n=8             </a:t>
            </a:r>
            <a:r>
              <a:rPr lang="en-US" dirty="0">
                <a:sym typeface="Wingdings" panose="05000000000000000000" pitchFamily="2" charset="2"/>
              </a:rPr>
              <a:t>1,2,4,,,xx8   = 3 times</a:t>
            </a:r>
          </a:p>
          <a:p>
            <a:r>
              <a:rPr lang="en-US" dirty="0">
                <a:sym typeface="Wingdings" panose="05000000000000000000" pitchFamily="2" charset="2"/>
              </a:rPr>
              <a:t>For n=10            1,2,4,8xx10  =4 times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O(ceil(</a:t>
            </a:r>
            <a:r>
              <a:rPr lang="en-US" dirty="0" err="1">
                <a:sym typeface="Wingdings" panose="05000000000000000000" pitchFamily="2" charset="2"/>
              </a:rPr>
              <a:t>logn</a:t>
            </a:r>
            <a:r>
              <a:rPr lang="en-US" dirty="0">
                <a:sym typeface="Wingdings" panose="05000000000000000000" pitchFamily="2" charset="2"/>
              </a:rPr>
              <a:t>)  </a:t>
            </a:r>
          </a:p>
          <a:p>
            <a:r>
              <a:rPr lang="en-US" dirty="0">
                <a:sym typeface="Wingdings" panose="05000000000000000000" pitchFamily="2" charset="2"/>
              </a:rPr>
              <a:t>because  log 8=3 and log 10=3.2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(should be4)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6E57A-A756-4512-AFD4-2B2758D5A631}"/>
              </a:ext>
            </a:extLst>
          </p:cNvPr>
          <p:cNvSpPr txBox="1"/>
          <p:nvPr/>
        </p:nvSpPr>
        <p:spPr>
          <a:xfrm>
            <a:off x="4242905" y="281565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 O(</a:t>
            </a:r>
            <a:r>
              <a:rPr lang="en-US" sz="2400" b="1" dirty="0" err="1">
                <a:solidFill>
                  <a:srgbClr val="FF0000"/>
                </a:solidFill>
              </a:rPr>
              <a:t>logn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484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F3A125-64A0-472E-A650-F54B7701C1C2}"/>
              </a:ext>
            </a:extLst>
          </p:cNvPr>
          <p:cNvSpPr txBox="1"/>
          <p:nvPr/>
        </p:nvSpPr>
        <p:spPr>
          <a:xfrm>
            <a:off x="1178560" y="873760"/>
            <a:ext cx="4225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for(int </a:t>
            </a:r>
            <a:r>
              <a:rPr lang="en-US" sz="2400" b="1" dirty="0" err="1"/>
              <a:t>i</a:t>
            </a:r>
            <a:r>
              <a:rPr lang="en-US" sz="2400" b="1" dirty="0"/>
              <a:t>=n; 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&gt;=1</a:t>
            </a:r>
            <a:r>
              <a:rPr lang="en-US" sz="2400" b="1" dirty="0"/>
              <a:t>;i=</a:t>
            </a:r>
            <a:r>
              <a:rPr lang="en-US" sz="2400" b="1" dirty="0" err="1"/>
              <a:t>i</a:t>
            </a:r>
            <a:r>
              <a:rPr lang="en-US" sz="2400" b="1" dirty="0"/>
              <a:t>/2)</a:t>
            </a:r>
          </a:p>
          <a:p>
            <a:r>
              <a:rPr lang="en-US" sz="2400" b="1" dirty="0"/>
              <a:t>    statement;</a:t>
            </a:r>
          </a:p>
          <a:p>
            <a:r>
              <a:rPr lang="en-US" sz="2400" b="1" dirty="0"/>
              <a:t>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2ABB79-F135-461A-93AE-F5F8E5566219}"/>
              </a:ext>
            </a:extLst>
          </p:cNvPr>
          <p:cNvSpPr txBox="1"/>
          <p:nvPr/>
        </p:nvSpPr>
        <p:spPr>
          <a:xfrm>
            <a:off x="2895859" y="227791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 O(?)?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A17F75-958D-4B92-A23E-E75A0C1485F4}"/>
              </a:ext>
            </a:extLst>
          </p:cNvPr>
          <p:cNvGraphicFramePr>
            <a:graphicFrameLocks noGrp="1"/>
          </p:cNvGraphicFramePr>
          <p:nvPr/>
        </p:nvGraphicFramePr>
        <p:xfrm>
          <a:off x="802742" y="1952630"/>
          <a:ext cx="5418666" cy="2449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822511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89301882"/>
                    </a:ext>
                  </a:extLst>
                </a:gridCol>
              </a:tblGrid>
              <a:tr h="600034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Nb of execution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04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7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(n-1)/2/2 = n/2 </a:t>
                      </a:r>
                      <a:r>
                        <a:rPr lang="en-US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1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19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512219"/>
                  </a:ext>
                </a:extLst>
              </a:tr>
              <a:tr h="214042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n/ 2 </a:t>
                      </a:r>
                      <a:r>
                        <a:rPr lang="en-US" baseline="30000" dirty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631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822C03-4637-4CB5-8DE7-ECD94D99C969}"/>
              </a:ext>
            </a:extLst>
          </p:cNvPr>
          <p:cNvSpPr txBox="1"/>
          <p:nvPr/>
        </p:nvSpPr>
        <p:spPr>
          <a:xfrm>
            <a:off x="1503680" y="4561840"/>
            <a:ext cx="3342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</a:t>
            </a:r>
            <a:r>
              <a:rPr lang="en-US" dirty="0" err="1"/>
              <a:t>nb</a:t>
            </a:r>
            <a:r>
              <a:rPr lang="en-US" dirty="0"/>
              <a:t> of execution = n/</a:t>
            </a:r>
            <a:r>
              <a:rPr lang="en-US" dirty="0">
                <a:solidFill>
                  <a:srgbClr val="FF0000"/>
                </a:solidFill>
              </a:rPr>
              <a:t>2 </a:t>
            </a:r>
            <a:r>
              <a:rPr lang="en-US" baseline="30000" dirty="0">
                <a:solidFill>
                  <a:srgbClr val="FF0000"/>
                </a:solidFill>
              </a:rPr>
              <a:t>k </a:t>
            </a:r>
            <a:r>
              <a:rPr lang="en-US" dirty="0"/>
              <a:t>&gt;=  1</a:t>
            </a:r>
          </a:p>
          <a:p>
            <a:r>
              <a:rPr lang="en-US" dirty="0"/>
              <a:t>                                         n/</a:t>
            </a:r>
            <a:r>
              <a:rPr lang="en-US" dirty="0">
                <a:solidFill>
                  <a:srgbClr val="FF0000"/>
                </a:solidFill>
              </a:rPr>
              <a:t>2 </a:t>
            </a:r>
            <a:r>
              <a:rPr lang="en-US" baseline="30000" dirty="0">
                <a:solidFill>
                  <a:srgbClr val="FF0000"/>
                </a:solidFill>
              </a:rPr>
              <a:t>k </a:t>
            </a:r>
            <a:r>
              <a:rPr lang="en-US" dirty="0"/>
              <a:t>=  1</a:t>
            </a:r>
          </a:p>
          <a:p>
            <a:r>
              <a:rPr lang="en-US" dirty="0"/>
              <a:t> 		      n =</a:t>
            </a:r>
            <a:r>
              <a:rPr lang="en-US" dirty="0">
                <a:solidFill>
                  <a:srgbClr val="FF0000"/>
                </a:solidFill>
              </a:rPr>
              <a:t>2 </a:t>
            </a:r>
            <a:r>
              <a:rPr lang="en-US" baseline="30000" dirty="0">
                <a:solidFill>
                  <a:srgbClr val="FF0000"/>
                </a:solidFill>
              </a:rPr>
              <a:t>k 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(apply log)                        k= log n  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39D3B-7103-4EFD-9FB3-24087EF6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226" y="1802818"/>
            <a:ext cx="5458343" cy="29432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41FC3F-D2E9-42A7-8F8A-18301BF068DB}"/>
              </a:ext>
            </a:extLst>
          </p:cNvPr>
          <p:cNvSpPr txBox="1"/>
          <p:nvPr/>
        </p:nvSpPr>
        <p:spPr>
          <a:xfrm>
            <a:off x="3865888" y="252039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 O(</a:t>
            </a:r>
            <a:r>
              <a:rPr lang="en-US" sz="2400" b="1" dirty="0" err="1">
                <a:solidFill>
                  <a:srgbClr val="FF0000"/>
                </a:solidFill>
              </a:rPr>
              <a:t>logn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15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F3A125-64A0-472E-A650-F54B7701C1C2}"/>
              </a:ext>
            </a:extLst>
          </p:cNvPr>
          <p:cNvSpPr txBox="1"/>
          <p:nvPr/>
        </p:nvSpPr>
        <p:spPr>
          <a:xfrm>
            <a:off x="1178560" y="873760"/>
            <a:ext cx="4225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for(int </a:t>
            </a:r>
            <a:r>
              <a:rPr lang="en-US" sz="2400" b="1" dirty="0" err="1"/>
              <a:t>i</a:t>
            </a:r>
            <a:r>
              <a:rPr lang="en-US" sz="2400" b="1" dirty="0"/>
              <a:t>=0; 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</a:rPr>
              <a:t>n;</a:t>
            </a:r>
            <a:r>
              <a:rPr lang="en-US" sz="2400" b="1" dirty="0" err="1"/>
              <a:t>i</a:t>
            </a:r>
            <a:r>
              <a:rPr lang="en-US" sz="2400" b="1" dirty="0"/>
              <a:t>++)</a:t>
            </a:r>
          </a:p>
          <a:p>
            <a:r>
              <a:rPr lang="en-US" sz="2400" b="1" dirty="0"/>
              <a:t>    statement;</a:t>
            </a:r>
          </a:p>
          <a:p>
            <a:r>
              <a:rPr lang="en-US" sz="2400" b="1" dirty="0"/>
              <a:t>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2ABB79-F135-461A-93AE-F5F8E5566219}"/>
              </a:ext>
            </a:extLst>
          </p:cNvPr>
          <p:cNvSpPr txBox="1"/>
          <p:nvPr/>
        </p:nvSpPr>
        <p:spPr>
          <a:xfrm>
            <a:off x="2895859" y="227791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 O(?)?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A17F75-958D-4B92-A23E-E75A0C1485F4}"/>
              </a:ext>
            </a:extLst>
          </p:cNvPr>
          <p:cNvGraphicFramePr>
            <a:graphicFrameLocks noGrp="1"/>
          </p:cNvGraphicFramePr>
          <p:nvPr/>
        </p:nvGraphicFramePr>
        <p:xfrm>
          <a:off x="2620388" y="1926002"/>
          <a:ext cx="5418666" cy="2320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822511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89301882"/>
                    </a:ext>
                  </a:extLst>
                </a:gridCol>
              </a:tblGrid>
              <a:tr h="420276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Nb of execution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04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74560"/>
                  </a:ext>
                </a:extLst>
              </a:tr>
              <a:tr h="4223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1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19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512219"/>
                  </a:ext>
                </a:extLst>
              </a:tr>
              <a:tr h="214042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k </a:t>
                      </a:r>
                      <a:r>
                        <a:rPr lang="en-US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631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822C03-4637-4CB5-8DE7-ECD94D99C969}"/>
              </a:ext>
            </a:extLst>
          </p:cNvPr>
          <p:cNvSpPr txBox="1"/>
          <p:nvPr/>
        </p:nvSpPr>
        <p:spPr>
          <a:xfrm>
            <a:off x="1503680" y="4561840"/>
            <a:ext cx="3357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</a:t>
            </a:r>
            <a:r>
              <a:rPr lang="en-US" dirty="0" err="1"/>
              <a:t>nb</a:t>
            </a:r>
            <a:r>
              <a:rPr lang="en-US" dirty="0"/>
              <a:t> of execution</a:t>
            </a:r>
          </a:p>
          <a:p>
            <a:r>
              <a:rPr lang="en-US" dirty="0"/>
              <a:t>                                         </a:t>
            </a:r>
            <a:r>
              <a:rPr lang="en-US" dirty="0">
                <a:solidFill>
                  <a:srgbClr val="FF0000"/>
                </a:solidFill>
              </a:rPr>
              <a:t>k </a:t>
            </a:r>
            <a:r>
              <a:rPr lang="en-US" baseline="30000" dirty="0">
                <a:solidFill>
                  <a:srgbClr val="FF0000"/>
                </a:solidFill>
              </a:rPr>
              <a:t>2 </a:t>
            </a:r>
            <a:r>
              <a:rPr lang="en-US" dirty="0"/>
              <a:t>=  n</a:t>
            </a:r>
          </a:p>
          <a:p>
            <a:r>
              <a:rPr lang="en-US" dirty="0"/>
              <a:t> 		      K= sqrt(n)</a:t>
            </a:r>
            <a:r>
              <a:rPr lang="en-US" baseline="30000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A8314-A70E-4DB3-B7ED-ADAA77EEA8B9}"/>
              </a:ext>
            </a:extLst>
          </p:cNvPr>
          <p:cNvSpPr txBox="1"/>
          <p:nvPr/>
        </p:nvSpPr>
        <p:spPr>
          <a:xfrm>
            <a:off x="3551001" y="451294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 O(sqrt(n))</a:t>
            </a:r>
          </a:p>
        </p:txBody>
      </p:sp>
    </p:spTree>
    <p:extLst>
      <p:ext uri="{BB962C8B-B14F-4D97-AF65-F5344CB8AC3E}">
        <p14:creationId xmlns:p14="http://schemas.microsoft.com/office/powerpoint/2010/main" val="1026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1A8DAC-0E52-456F-98C7-6338B285A55C}"/>
              </a:ext>
            </a:extLst>
          </p:cNvPr>
          <p:cNvSpPr txBox="1"/>
          <p:nvPr/>
        </p:nvSpPr>
        <p:spPr>
          <a:xfrm>
            <a:off x="1178560" y="873760"/>
            <a:ext cx="42253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for(int </a:t>
            </a:r>
            <a:r>
              <a:rPr lang="en-US" sz="2400" b="1" dirty="0" err="1"/>
              <a:t>i</a:t>
            </a:r>
            <a:r>
              <a:rPr lang="en-US" sz="2400" b="1" dirty="0"/>
              <a:t>=0; 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</a:rPr>
              <a:t>n;</a:t>
            </a:r>
            <a:r>
              <a:rPr lang="en-US" sz="2400" b="1" dirty="0" err="1"/>
              <a:t>i</a:t>
            </a:r>
            <a:r>
              <a:rPr lang="en-US" sz="2400" b="1" dirty="0"/>
              <a:t>++)</a:t>
            </a:r>
          </a:p>
          <a:p>
            <a:r>
              <a:rPr lang="en-US" sz="2400" b="1" dirty="0"/>
              <a:t>    statement;</a:t>
            </a:r>
          </a:p>
          <a:p>
            <a:endParaRPr lang="en-US" sz="2400" b="1" dirty="0"/>
          </a:p>
          <a:p>
            <a:r>
              <a:rPr lang="en-US" sz="2400" b="1" dirty="0"/>
              <a:t>for(int j=0; </a:t>
            </a:r>
            <a:r>
              <a:rPr lang="en-US" sz="2400" b="1" dirty="0">
                <a:solidFill>
                  <a:srgbClr val="FF0000"/>
                </a:solidFill>
              </a:rPr>
              <a:t>j&lt;</a:t>
            </a:r>
            <a:r>
              <a:rPr lang="en-US" sz="2400" b="1" dirty="0" err="1">
                <a:solidFill>
                  <a:srgbClr val="FF0000"/>
                </a:solidFill>
              </a:rPr>
              <a:t>n;j</a:t>
            </a:r>
            <a:r>
              <a:rPr lang="en-US" sz="2400" b="1" dirty="0"/>
              <a:t>++)</a:t>
            </a:r>
          </a:p>
          <a:p>
            <a:r>
              <a:rPr lang="en-US" sz="2400" b="1" dirty="0"/>
              <a:t>    statement;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       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70EFB3D-20CB-4772-BDDB-EC1680FC87DE}"/>
              </a:ext>
            </a:extLst>
          </p:cNvPr>
          <p:cNvGraphicFramePr>
            <a:graphicFrameLocks noGrp="1"/>
          </p:cNvGraphicFramePr>
          <p:nvPr/>
        </p:nvGraphicFramePr>
        <p:xfrm>
          <a:off x="3800475" y="2627724"/>
          <a:ext cx="68268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628">
                  <a:extLst>
                    <a:ext uri="{9D8B030D-6E8A-4147-A177-3AD203B41FA5}">
                      <a16:colId xmlns:a16="http://schemas.microsoft.com/office/drawing/2014/main" val="682251197"/>
                    </a:ext>
                  </a:extLst>
                </a:gridCol>
                <a:gridCol w="2275628">
                  <a:extLst>
                    <a:ext uri="{9D8B030D-6E8A-4147-A177-3AD203B41FA5}">
                      <a16:colId xmlns:a16="http://schemas.microsoft.com/office/drawing/2014/main" val="2960709642"/>
                    </a:ext>
                  </a:extLst>
                </a:gridCol>
                <a:gridCol w="2275628">
                  <a:extLst>
                    <a:ext uri="{9D8B030D-6E8A-4147-A177-3AD203B41FA5}">
                      <a16:colId xmlns:a16="http://schemas.microsoft.com/office/drawing/2014/main" val="2789301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Nb</a:t>
                      </a:r>
                      <a:r>
                        <a:rPr lang="en-US" dirty="0"/>
                        <a:t> of execution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04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7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1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2…..n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19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512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631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00501F-E8AB-4374-A692-B6875C084A92}"/>
              </a:ext>
            </a:extLst>
          </p:cNvPr>
          <p:cNvSpPr txBox="1"/>
          <p:nvPr/>
        </p:nvSpPr>
        <p:spPr>
          <a:xfrm>
            <a:off x="1389380" y="5323840"/>
            <a:ext cx="2868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</a:t>
            </a:r>
            <a:r>
              <a:rPr lang="en-US" dirty="0" err="1"/>
              <a:t>nb</a:t>
            </a:r>
            <a:r>
              <a:rPr lang="en-US" dirty="0"/>
              <a:t> of execution=       2n</a:t>
            </a:r>
          </a:p>
          <a:p>
            <a:r>
              <a:rPr lang="en-US" dirty="0"/>
              <a:t> 		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BA5162-10DC-400D-AB20-22F67DE2B352}"/>
              </a:ext>
            </a:extLst>
          </p:cNvPr>
          <p:cNvSpPr txBox="1"/>
          <p:nvPr/>
        </p:nvSpPr>
        <p:spPr>
          <a:xfrm>
            <a:off x="2895859" y="227791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 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529F2-6876-4D2E-AA56-C9449BF1A2CE}"/>
              </a:ext>
            </a:extLst>
          </p:cNvPr>
          <p:cNvSpPr txBox="1"/>
          <p:nvPr/>
        </p:nvSpPr>
        <p:spPr>
          <a:xfrm>
            <a:off x="2119571" y="265082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 O(?)?</a:t>
            </a:r>
          </a:p>
        </p:txBody>
      </p:sp>
    </p:spTree>
    <p:extLst>
      <p:ext uri="{BB962C8B-B14F-4D97-AF65-F5344CB8AC3E}">
        <p14:creationId xmlns:p14="http://schemas.microsoft.com/office/powerpoint/2010/main" val="117555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4FA2-A27A-4519-BB14-6559E0277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408" y="104596"/>
            <a:ext cx="9144000" cy="23876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E2A59-15BA-4A99-BC7C-FC380E30B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986" y="3067782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Review </a:t>
            </a:r>
          </a:p>
        </p:txBody>
      </p:sp>
    </p:spTree>
    <p:extLst>
      <p:ext uri="{BB962C8B-B14F-4D97-AF65-F5344CB8AC3E}">
        <p14:creationId xmlns:p14="http://schemas.microsoft.com/office/powerpoint/2010/main" val="3480920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1A8DAC-0E52-456F-98C7-6338B285A55C}"/>
              </a:ext>
            </a:extLst>
          </p:cNvPr>
          <p:cNvSpPr txBox="1"/>
          <p:nvPr/>
        </p:nvSpPr>
        <p:spPr>
          <a:xfrm>
            <a:off x="1149984" y="689456"/>
            <a:ext cx="51365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//nested for </a:t>
            </a:r>
          </a:p>
          <a:p>
            <a:r>
              <a:rPr lang="en-US" sz="2400" b="1" dirty="0"/>
              <a:t>p=0;</a:t>
            </a:r>
          </a:p>
          <a:p>
            <a:r>
              <a:rPr lang="en-US" sz="2400" b="1" dirty="0"/>
              <a:t>for(int </a:t>
            </a:r>
            <a:r>
              <a:rPr lang="en-US" sz="2400" b="1" dirty="0" err="1"/>
              <a:t>i</a:t>
            </a:r>
            <a:r>
              <a:rPr lang="en-US" sz="2400" b="1" dirty="0"/>
              <a:t>=0; 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</a:rPr>
              <a:t>n;</a:t>
            </a:r>
            <a:r>
              <a:rPr lang="en-US" sz="2400" b="1" dirty="0" err="1"/>
              <a:t>i</a:t>
            </a:r>
            <a:r>
              <a:rPr lang="en-US" sz="2400" b="1" dirty="0"/>
              <a:t>=</a:t>
            </a:r>
            <a:r>
              <a:rPr lang="en-US" sz="2400" b="1" dirty="0" err="1"/>
              <a:t>i</a:t>
            </a:r>
            <a:r>
              <a:rPr lang="en-US" sz="2400" b="1" dirty="0"/>
              <a:t>*2)</a:t>
            </a:r>
          </a:p>
          <a:p>
            <a:r>
              <a:rPr lang="en-US" sz="2400" b="1" dirty="0"/>
              <a:t>    p++;       </a:t>
            </a:r>
          </a:p>
          <a:p>
            <a:r>
              <a:rPr lang="en-US" sz="2400" b="1" dirty="0">
                <a:sym typeface="Wingdings" panose="05000000000000000000" pitchFamily="2" charset="2"/>
              </a:rPr>
              <a:t>                                  p=</a:t>
            </a:r>
            <a:r>
              <a:rPr lang="en-US" sz="2400" b="1" dirty="0" err="1">
                <a:sym typeface="Wingdings" panose="05000000000000000000" pitchFamily="2" charset="2"/>
              </a:rPr>
              <a:t>logn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for(int j=1; </a:t>
            </a:r>
            <a:r>
              <a:rPr lang="en-US" sz="2400" b="1" dirty="0">
                <a:solidFill>
                  <a:srgbClr val="FF0000"/>
                </a:solidFill>
              </a:rPr>
              <a:t>j&lt; p ;j=j*2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    statement; </a:t>
            </a:r>
          </a:p>
          <a:p>
            <a:r>
              <a:rPr lang="en-US" sz="2400" b="1" dirty="0"/>
              <a:t>                                 ===</a:t>
            </a:r>
            <a:r>
              <a:rPr lang="en-US" sz="2400" b="1" dirty="0">
                <a:sym typeface="Wingdings" panose="05000000000000000000" pitchFamily="2" charset="2"/>
              </a:rPr>
              <a:t></a:t>
            </a:r>
            <a:r>
              <a:rPr lang="en-US" sz="2400" b="1" dirty="0" err="1">
                <a:sym typeface="Wingdings" panose="05000000000000000000" pitchFamily="2" charset="2"/>
              </a:rPr>
              <a:t>logp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0501F-E8AB-4374-A692-B6875C084A92}"/>
              </a:ext>
            </a:extLst>
          </p:cNvPr>
          <p:cNvSpPr txBox="1"/>
          <p:nvPr/>
        </p:nvSpPr>
        <p:spPr>
          <a:xfrm>
            <a:off x="6522085" y="2010370"/>
            <a:ext cx="2128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 p with log 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827B4-9C67-45F0-AD7B-F34B907C6E05}"/>
              </a:ext>
            </a:extLst>
          </p:cNvPr>
          <p:cNvSpPr txBox="1"/>
          <p:nvPr/>
        </p:nvSpPr>
        <p:spPr>
          <a:xfrm>
            <a:off x="2895859" y="227791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 O(log </a:t>
            </a:r>
            <a:r>
              <a:rPr lang="en-US" sz="2400" b="1" dirty="0" err="1">
                <a:solidFill>
                  <a:srgbClr val="FF0000"/>
                </a:solidFill>
              </a:rPr>
              <a:t>log</a:t>
            </a:r>
            <a:r>
              <a:rPr lang="en-US" sz="2400" b="1" dirty="0">
                <a:solidFill>
                  <a:srgbClr val="FF0000"/>
                </a:solidFill>
              </a:rPr>
              <a:t> n)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2542162F-69E1-4F27-B69B-1B8A425241FB}"/>
              </a:ext>
            </a:extLst>
          </p:cNvPr>
          <p:cNvSpPr/>
          <p:nvPr/>
        </p:nvSpPr>
        <p:spPr>
          <a:xfrm>
            <a:off x="2895859" y="1343025"/>
            <a:ext cx="1819016" cy="752475"/>
          </a:xfrm>
          <a:prstGeom prst="arc">
            <a:avLst>
              <a:gd name="adj1" fmla="val 11984351"/>
              <a:gd name="adj2" fmla="val 14985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9921A90-EFCD-45E6-86E5-4DE123E0F015}"/>
              </a:ext>
            </a:extLst>
          </p:cNvPr>
          <p:cNvSpPr/>
          <p:nvPr/>
        </p:nvSpPr>
        <p:spPr>
          <a:xfrm>
            <a:off x="2962534" y="3014345"/>
            <a:ext cx="1819016" cy="752475"/>
          </a:xfrm>
          <a:prstGeom prst="arc">
            <a:avLst>
              <a:gd name="adj1" fmla="val 11984351"/>
              <a:gd name="adj2" fmla="val 14985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7928B7-BD5B-41B0-8A89-9D86F9DF6382}"/>
              </a:ext>
            </a:extLst>
          </p:cNvPr>
          <p:cNvSpPr/>
          <p:nvPr/>
        </p:nvSpPr>
        <p:spPr>
          <a:xfrm>
            <a:off x="6181466" y="21950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/>
          </a:p>
          <a:p>
            <a:r>
              <a:rPr lang="en-US" b="1" dirty="0"/>
              <a:t>for(int j=1; </a:t>
            </a:r>
            <a:r>
              <a:rPr lang="en-US" b="1" dirty="0">
                <a:solidFill>
                  <a:srgbClr val="FF0000"/>
                </a:solidFill>
              </a:rPr>
              <a:t>j&lt;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</a:rPr>
              <a:t>logn</a:t>
            </a:r>
            <a:r>
              <a:rPr lang="en-US" b="1" dirty="0">
                <a:solidFill>
                  <a:srgbClr val="FF0000"/>
                </a:solidFill>
              </a:rPr>
              <a:t> ;j=j*2</a:t>
            </a:r>
            <a:r>
              <a:rPr lang="en-US" b="1" dirty="0"/>
              <a:t>)</a:t>
            </a:r>
          </a:p>
          <a:p>
            <a:r>
              <a:rPr lang="en-US" b="1" dirty="0"/>
              <a:t>    statement; </a:t>
            </a:r>
          </a:p>
          <a:p>
            <a:r>
              <a:rPr lang="en-US" b="1" dirty="0"/>
              <a:t>                                 ===</a:t>
            </a:r>
            <a:r>
              <a:rPr lang="en-US" b="1" dirty="0">
                <a:sym typeface="Wingdings" panose="05000000000000000000" pitchFamily="2" charset="2"/>
              </a:rPr>
              <a:t>log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</a:rPr>
              <a:t>logn</a:t>
            </a:r>
            <a:endParaRPr lang="en-US" b="1" dirty="0"/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7ED8C-5FDF-43EC-A260-6CB5D8A389E1}"/>
              </a:ext>
            </a:extLst>
          </p:cNvPr>
          <p:cNvSpPr txBox="1"/>
          <p:nvPr/>
        </p:nvSpPr>
        <p:spPr>
          <a:xfrm>
            <a:off x="814906" y="227791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 O(?)?</a:t>
            </a:r>
          </a:p>
        </p:txBody>
      </p:sp>
    </p:spTree>
    <p:extLst>
      <p:ext uri="{BB962C8B-B14F-4D97-AF65-F5344CB8AC3E}">
        <p14:creationId xmlns:p14="http://schemas.microsoft.com/office/powerpoint/2010/main" val="105103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 animBg="1"/>
      <p:bldP spid="9" grpId="0" animBg="1"/>
      <p:bldP spid="4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1A8DAC-0E52-456F-98C7-6338B285A55C}"/>
              </a:ext>
            </a:extLst>
          </p:cNvPr>
          <p:cNvSpPr txBox="1"/>
          <p:nvPr/>
        </p:nvSpPr>
        <p:spPr>
          <a:xfrm>
            <a:off x="1178560" y="870934"/>
            <a:ext cx="42253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//nested for </a:t>
            </a:r>
          </a:p>
          <a:p>
            <a:r>
              <a:rPr lang="en-US" sz="2400" b="1" dirty="0"/>
              <a:t>for(int </a:t>
            </a:r>
            <a:r>
              <a:rPr lang="en-US" sz="2400" b="1" dirty="0" err="1"/>
              <a:t>i</a:t>
            </a:r>
            <a:r>
              <a:rPr lang="en-US" sz="2400" b="1" dirty="0"/>
              <a:t>=0; </a:t>
            </a:r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</a:rPr>
              <a:t>n;</a:t>
            </a:r>
            <a:r>
              <a:rPr lang="en-US" sz="2400" b="1" dirty="0" err="1"/>
              <a:t>i</a:t>
            </a:r>
            <a:r>
              <a:rPr lang="en-US" sz="2400" b="1" dirty="0"/>
              <a:t>=++)</a:t>
            </a:r>
          </a:p>
          <a:p>
            <a:r>
              <a:rPr lang="en-US" sz="2400" b="1" dirty="0"/>
              <a:t>	for(int j=1; </a:t>
            </a:r>
            <a:r>
              <a:rPr lang="en-US" sz="2400" b="1" dirty="0">
                <a:solidFill>
                  <a:srgbClr val="FF0000"/>
                </a:solidFill>
              </a:rPr>
              <a:t>j&lt; n ;j=j*2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                    statement;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0501F-E8AB-4374-A692-B6875C084A92}"/>
              </a:ext>
            </a:extLst>
          </p:cNvPr>
          <p:cNvSpPr txBox="1"/>
          <p:nvPr/>
        </p:nvSpPr>
        <p:spPr>
          <a:xfrm>
            <a:off x="5950585" y="1172170"/>
            <a:ext cx="180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Executes n times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827B4-9C67-45F0-AD7B-F34B907C6E05}"/>
              </a:ext>
            </a:extLst>
          </p:cNvPr>
          <p:cNvSpPr txBox="1"/>
          <p:nvPr/>
        </p:nvSpPr>
        <p:spPr>
          <a:xfrm>
            <a:off x="2895859" y="227791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 O(</a:t>
            </a:r>
            <a:r>
              <a:rPr lang="en-US" sz="2400" b="1" dirty="0" err="1">
                <a:solidFill>
                  <a:srgbClr val="FF0000"/>
                </a:solidFill>
              </a:rPr>
              <a:t>nlogn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CCAE0-6A8B-46F7-B326-2501F8B34C73}"/>
              </a:ext>
            </a:extLst>
          </p:cNvPr>
          <p:cNvSpPr txBox="1"/>
          <p:nvPr/>
        </p:nvSpPr>
        <p:spPr>
          <a:xfrm>
            <a:off x="5613955" y="2209762"/>
            <a:ext cx="2141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Executes log n times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D19663-5409-4B51-872A-D5059C77751E}"/>
              </a:ext>
            </a:extLst>
          </p:cNvPr>
          <p:cNvSpPr txBox="1"/>
          <p:nvPr/>
        </p:nvSpPr>
        <p:spPr>
          <a:xfrm>
            <a:off x="8388985" y="1712876"/>
            <a:ext cx="226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Executes </a:t>
            </a:r>
            <a:r>
              <a:rPr lang="en-US" dirty="0" err="1"/>
              <a:t>nlog</a:t>
            </a:r>
            <a:r>
              <a:rPr lang="en-US" dirty="0"/>
              <a:t> n times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B55A1-C188-479F-8C21-AF23B7653A94}"/>
              </a:ext>
            </a:extLst>
          </p:cNvPr>
          <p:cNvSpPr txBox="1"/>
          <p:nvPr/>
        </p:nvSpPr>
        <p:spPr>
          <a:xfrm>
            <a:off x="8302009" y="1172170"/>
            <a:ext cx="196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Executes   n times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FD8DCE-E1E7-411A-801F-2A0167AA7BFE}"/>
              </a:ext>
            </a:extLst>
          </p:cNvPr>
          <p:cNvSpPr txBox="1"/>
          <p:nvPr/>
        </p:nvSpPr>
        <p:spPr>
          <a:xfrm>
            <a:off x="8449899" y="2209762"/>
            <a:ext cx="226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Executes </a:t>
            </a:r>
            <a:r>
              <a:rPr lang="en-US" dirty="0" err="1"/>
              <a:t>nlog</a:t>
            </a:r>
            <a:r>
              <a:rPr lang="en-US" dirty="0"/>
              <a:t> n times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BCE874-7CAF-44C2-8100-CE4E452E3ECC}"/>
              </a:ext>
            </a:extLst>
          </p:cNvPr>
          <p:cNvSpPr txBox="1"/>
          <p:nvPr/>
        </p:nvSpPr>
        <p:spPr>
          <a:xfrm>
            <a:off x="1579880" y="3639328"/>
            <a:ext cx="836325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 </a:t>
            </a:r>
            <a:r>
              <a:rPr lang="en-US" sz="2800" dirty="0" err="1"/>
              <a:t>nb</a:t>
            </a:r>
            <a:r>
              <a:rPr lang="en-US" sz="2800" dirty="0"/>
              <a:t> of execution=     n+   </a:t>
            </a:r>
            <a:r>
              <a:rPr lang="en-US" sz="2800" dirty="0" err="1"/>
              <a:t>nlog</a:t>
            </a:r>
            <a:r>
              <a:rPr lang="en-US" sz="2800" dirty="0"/>
              <a:t> n+ </a:t>
            </a:r>
            <a:r>
              <a:rPr lang="en-US" sz="2800" dirty="0" err="1"/>
              <a:t>nlogn</a:t>
            </a:r>
            <a:r>
              <a:rPr lang="en-US" sz="2800" dirty="0"/>
              <a:t>=   2nlogn + n</a:t>
            </a:r>
          </a:p>
          <a:p>
            <a:r>
              <a:rPr lang="en-US" sz="2800" dirty="0"/>
              <a:t>                                             </a:t>
            </a:r>
          </a:p>
          <a:p>
            <a:r>
              <a:rPr lang="en-US" sz="2800" dirty="0"/>
              <a:t>                                     = 2nlogn  </a:t>
            </a:r>
          </a:p>
          <a:p>
            <a:r>
              <a:rPr lang="en-US" dirty="0"/>
              <a:t> 		 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580B2B-37F0-46CB-9E6A-FF55BDAA87E3}"/>
              </a:ext>
            </a:extLst>
          </p:cNvPr>
          <p:cNvSpPr txBox="1"/>
          <p:nvPr/>
        </p:nvSpPr>
        <p:spPr>
          <a:xfrm>
            <a:off x="1178560" y="227791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 O(?)?</a:t>
            </a:r>
          </a:p>
        </p:txBody>
      </p:sp>
    </p:spTree>
    <p:extLst>
      <p:ext uri="{BB962C8B-B14F-4D97-AF65-F5344CB8AC3E}">
        <p14:creationId xmlns:p14="http://schemas.microsoft.com/office/powerpoint/2010/main" val="143879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1C9090-6BCA-4E5C-8E45-837D35254CEC}"/>
              </a:ext>
            </a:extLst>
          </p:cNvPr>
          <p:cNvSpPr/>
          <p:nvPr/>
        </p:nvSpPr>
        <p:spPr>
          <a:xfrm>
            <a:off x="1403709" y="79599"/>
            <a:ext cx="891866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300" b="1" dirty="0">
                <a:solidFill>
                  <a:srgbClr val="FF0000"/>
                </a:solidFill>
              </a:rPr>
              <a:t>Summary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9D07055-32AC-47FF-A733-31BE4D9CFB41}"/>
              </a:ext>
            </a:extLst>
          </p:cNvPr>
          <p:cNvGraphicFramePr>
            <a:graphicFrameLocks noGrp="1"/>
          </p:cNvGraphicFramePr>
          <p:nvPr/>
        </p:nvGraphicFramePr>
        <p:xfrm>
          <a:off x="1241331" y="923925"/>
          <a:ext cx="10255344" cy="484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672">
                  <a:extLst>
                    <a:ext uri="{9D8B030D-6E8A-4147-A177-3AD203B41FA5}">
                      <a16:colId xmlns:a16="http://schemas.microsoft.com/office/drawing/2014/main" val="2622552718"/>
                    </a:ext>
                  </a:extLst>
                </a:gridCol>
                <a:gridCol w="5127672">
                  <a:extLst>
                    <a:ext uri="{9D8B030D-6E8A-4147-A177-3AD203B41FA5}">
                      <a16:colId xmlns:a16="http://schemas.microsoft.com/office/drawing/2014/main" val="1830308351"/>
                    </a:ext>
                  </a:extLst>
                </a:gridCol>
              </a:tblGrid>
              <a:tr h="41842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079597"/>
                  </a:ext>
                </a:extLst>
              </a:tr>
              <a:tr h="418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for(int </a:t>
                      </a:r>
                      <a:r>
                        <a:rPr lang="en-US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n;</a:t>
                      </a:r>
                      <a:r>
                        <a:rPr lang="en-US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++)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922057"/>
                  </a:ext>
                </a:extLst>
              </a:tr>
              <a:tr h="7531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for(int </a:t>
                      </a:r>
                      <a:r>
                        <a:rPr lang="en-US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 </a:t>
                      </a: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n;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=i+2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O(n)         (executes n/2)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78371"/>
                  </a:ext>
                </a:extLst>
              </a:tr>
              <a:tr h="418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for(int </a:t>
                      </a:r>
                      <a:r>
                        <a:rPr lang="en-US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=n;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&gt;1;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i--)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O(n)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86444"/>
                  </a:ext>
                </a:extLst>
              </a:tr>
              <a:tr h="7531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for(int </a:t>
                      </a:r>
                      <a:r>
                        <a:rPr lang="en-US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=1;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n;</a:t>
                      </a:r>
                      <a:r>
                        <a:rPr lang="en-US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*2)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O(log </a:t>
                      </a:r>
                      <a:r>
                        <a:rPr lang="en-US" sz="2400" b="1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n)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63832"/>
                  </a:ext>
                </a:extLst>
              </a:tr>
              <a:tr h="7531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for(int </a:t>
                      </a:r>
                      <a:r>
                        <a:rPr lang="en-US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=1;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n;</a:t>
                      </a:r>
                      <a:r>
                        <a:rPr lang="en-US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*3)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O(log </a:t>
                      </a:r>
                      <a:r>
                        <a:rPr lang="en-US" sz="2400" b="1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n)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455971"/>
                  </a:ext>
                </a:extLst>
              </a:tr>
              <a:tr h="7531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for(int </a:t>
                      </a:r>
                      <a:r>
                        <a:rPr lang="en-US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=n;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&gt;1;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i=</a:t>
                      </a:r>
                      <a:r>
                        <a:rPr lang="en-US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/2)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O(log </a:t>
                      </a:r>
                      <a:r>
                        <a:rPr lang="en-US" sz="2400" b="1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n)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32663"/>
                  </a:ext>
                </a:extLst>
              </a:tr>
              <a:tr h="418420">
                <a:tc>
                  <a:txBody>
                    <a:bodyPr/>
                    <a:lstStyle/>
                    <a:p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375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557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824D3D-89B7-4D09-8B08-4B3058326326}"/>
              </a:ext>
            </a:extLst>
          </p:cNvPr>
          <p:cNvSpPr txBox="1"/>
          <p:nvPr/>
        </p:nvSpPr>
        <p:spPr>
          <a:xfrm>
            <a:off x="1178560" y="870934"/>
            <a:ext cx="42253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//while</a:t>
            </a:r>
          </a:p>
          <a:p>
            <a:r>
              <a:rPr lang="en-US" sz="2400" b="1" dirty="0"/>
              <a:t>int </a:t>
            </a:r>
            <a:r>
              <a:rPr lang="en-US" sz="2400" b="1" dirty="0" err="1"/>
              <a:t>i</a:t>
            </a:r>
            <a:r>
              <a:rPr lang="en-US" sz="2400" b="1" dirty="0"/>
              <a:t>=0;</a:t>
            </a:r>
          </a:p>
          <a:p>
            <a:r>
              <a:rPr lang="en-US" sz="2400" b="1" dirty="0"/>
              <a:t>While (</a:t>
            </a:r>
            <a:r>
              <a:rPr lang="en-US" sz="2400" b="1" dirty="0" err="1"/>
              <a:t>i</a:t>
            </a:r>
            <a:r>
              <a:rPr lang="en-US" sz="2400" b="1" dirty="0"/>
              <a:t>&lt;n)</a:t>
            </a:r>
          </a:p>
          <a:p>
            <a:r>
              <a:rPr lang="en-US" sz="2400" b="1" dirty="0"/>
              <a:t>{             statement;</a:t>
            </a:r>
          </a:p>
          <a:p>
            <a:r>
              <a:rPr lang="en-US" sz="2400" b="1" dirty="0"/>
              <a:t>              </a:t>
            </a:r>
            <a:r>
              <a:rPr lang="en-US" sz="2400" b="1" dirty="0" err="1"/>
              <a:t>i</a:t>
            </a:r>
            <a:r>
              <a:rPr lang="en-US" sz="2400" b="1" dirty="0"/>
              <a:t>++;}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A00665-84E6-44C2-99DF-3296C3BA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930" y="1310810"/>
            <a:ext cx="5456393" cy="23959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F0A53E-3DA5-4722-92AB-9F5DA6839D75}"/>
              </a:ext>
            </a:extLst>
          </p:cNvPr>
          <p:cNvSpPr txBox="1"/>
          <p:nvPr/>
        </p:nvSpPr>
        <p:spPr>
          <a:xfrm>
            <a:off x="627380" y="4733290"/>
            <a:ext cx="50962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 </a:t>
            </a:r>
            <a:r>
              <a:rPr lang="en-US" sz="2800" dirty="0" err="1"/>
              <a:t>nb</a:t>
            </a:r>
            <a:r>
              <a:rPr lang="en-US" sz="2800" dirty="0"/>
              <a:t> of execution</a:t>
            </a:r>
          </a:p>
          <a:p>
            <a:r>
              <a:rPr lang="en-US" sz="2800" dirty="0"/>
              <a:t>                                         2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aseline="30000" dirty="0">
                <a:solidFill>
                  <a:srgbClr val="FF0000"/>
                </a:solidFill>
              </a:rPr>
              <a:t>k </a:t>
            </a:r>
            <a:r>
              <a:rPr lang="en-US" sz="2800" dirty="0"/>
              <a:t>=  b</a:t>
            </a:r>
          </a:p>
          <a:p>
            <a:r>
              <a:rPr lang="en-US" sz="2800" dirty="0"/>
              <a:t> 		                   K=  log (b)</a:t>
            </a:r>
            <a:r>
              <a:rPr lang="en-US" sz="2800" baseline="30000" dirty="0">
                <a:solidFill>
                  <a:srgbClr val="FF0000"/>
                </a:solidFill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1241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824D3D-89B7-4D09-8B08-4B3058326326}"/>
              </a:ext>
            </a:extLst>
          </p:cNvPr>
          <p:cNvSpPr txBox="1"/>
          <p:nvPr/>
        </p:nvSpPr>
        <p:spPr>
          <a:xfrm>
            <a:off x="1178560" y="870934"/>
            <a:ext cx="42253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//while</a:t>
            </a:r>
          </a:p>
          <a:p>
            <a:r>
              <a:rPr lang="en-US" sz="2400" b="1" dirty="0"/>
              <a:t>int </a:t>
            </a:r>
            <a:r>
              <a:rPr lang="en-US" sz="2400" b="1" dirty="0" err="1"/>
              <a:t>i</a:t>
            </a:r>
            <a:r>
              <a:rPr lang="en-US" sz="2400" b="1" dirty="0"/>
              <a:t>=n;</a:t>
            </a:r>
          </a:p>
          <a:p>
            <a:r>
              <a:rPr lang="en-US" sz="2400" b="1" dirty="0"/>
              <a:t>While (</a:t>
            </a:r>
            <a:r>
              <a:rPr lang="en-US" sz="2400" b="1" dirty="0" err="1"/>
              <a:t>i</a:t>
            </a:r>
            <a:r>
              <a:rPr lang="en-US" sz="2400" b="1" dirty="0"/>
              <a:t>&gt;1)</a:t>
            </a:r>
          </a:p>
          <a:p>
            <a:r>
              <a:rPr lang="en-US" sz="2400" b="1" dirty="0"/>
              <a:t>{             statement;</a:t>
            </a:r>
          </a:p>
          <a:p>
            <a:r>
              <a:rPr lang="en-US" sz="2400" b="1" dirty="0"/>
              <a:t>               </a:t>
            </a:r>
            <a:r>
              <a:rPr lang="en-US" sz="2400" b="1" dirty="0" err="1"/>
              <a:t>i</a:t>
            </a:r>
            <a:r>
              <a:rPr lang="en-US" sz="2400" b="1" dirty="0"/>
              <a:t>=</a:t>
            </a:r>
            <a:r>
              <a:rPr lang="en-US" sz="2400" b="1" dirty="0" err="1"/>
              <a:t>i</a:t>
            </a:r>
            <a:r>
              <a:rPr lang="en-US" sz="2400" b="1" dirty="0"/>
              <a:t>/2;}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       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6E7C2C3A-063C-426B-BAB2-17A1A8A4B689}"/>
              </a:ext>
            </a:extLst>
          </p:cNvPr>
          <p:cNvGraphicFramePr>
            <a:graphicFrameLocks noGrp="1"/>
          </p:cNvGraphicFramePr>
          <p:nvPr/>
        </p:nvGraphicFramePr>
        <p:xfrm>
          <a:off x="5279492" y="676280"/>
          <a:ext cx="5418666" cy="2449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822511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89301882"/>
                    </a:ext>
                  </a:extLst>
                </a:gridCol>
              </a:tblGrid>
              <a:tr h="600034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Nb of execution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04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7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(n-1)/2/2 = n/2 </a:t>
                      </a:r>
                      <a:r>
                        <a:rPr lang="en-US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1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19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512219"/>
                  </a:ext>
                </a:extLst>
              </a:tr>
              <a:tr h="214042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n/ 2 </a:t>
                      </a:r>
                      <a:r>
                        <a:rPr lang="en-US" baseline="30000" dirty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6316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2FDE572-A0EE-4CCC-9E7E-E1EF4A5C02F9}"/>
              </a:ext>
            </a:extLst>
          </p:cNvPr>
          <p:cNvSpPr txBox="1"/>
          <p:nvPr/>
        </p:nvSpPr>
        <p:spPr>
          <a:xfrm>
            <a:off x="1275080" y="4061301"/>
            <a:ext cx="503060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 </a:t>
            </a:r>
            <a:r>
              <a:rPr lang="en-US" sz="2800" dirty="0" err="1"/>
              <a:t>nb</a:t>
            </a:r>
            <a:r>
              <a:rPr lang="en-US" sz="2800" dirty="0"/>
              <a:t> of execution = n/</a:t>
            </a:r>
            <a:r>
              <a:rPr lang="en-US" sz="2800" dirty="0">
                <a:solidFill>
                  <a:srgbClr val="FF0000"/>
                </a:solidFill>
              </a:rPr>
              <a:t>2 </a:t>
            </a:r>
            <a:r>
              <a:rPr lang="en-US" sz="2800" baseline="30000" dirty="0">
                <a:solidFill>
                  <a:srgbClr val="FF0000"/>
                </a:solidFill>
              </a:rPr>
              <a:t>k </a:t>
            </a:r>
            <a:r>
              <a:rPr lang="en-US" sz="2800" dirty="0"/>
              <a:t>&gt;=  1</a:t>
            </a:r>
          </a:p>
          <a:p>
            <a:r>
              <a:rPr lang="en-US" sz="2800" dirty="0"/>
              <a:t>                                         n/</a:t>
            </a:r>
            <a:r>
              <a:rPr lang="en-US" sz="2800" dirty="0">
                <a:solidFill>
                  <a:srgbClr val="FF0000"/>
                </a:solidFill>
              </a:rPr>
              <a:t>2 </a:t>
            </a:r>
            <a:r>
              <a:rPr lang="en-US" sz="2800" baseline="30000" dirty="0">
                <a:solidFill>
                  <a:srgbClr val="FF0000"/>
                </a:solidFill>
              </a:rPr>
              <a:t>k </a:t>
            </a:r>
            <a:r>
              <a:rPr lang="en-US" sz="2800" dirty="0"/>
              <a:t>=  1</a:t>
            </a:r>
          </a:p>
          <a:p>
            <a:r>
              <a:rPr lang="en-US" sz="2800" dirty="0"/>
              <a:t> 		                  n =</a:t>
            </a:r>
            <a:r>
              <a:rPr lang="en-US" sz="2800" dirty="0">
                <a:solidFill>
                  <a:srgbClr val="FF0000"/>
                </a:solidFill>
              </a:rPr>
              <a:t>2 </a:t>
            </a:r>
            <a:r>
              <a:rPr lang="en-US" sz="2800" baseline="30000" dirty="0">
                <a:solidFill>
                  <a:srgbClr val="FF0000"/>
                </a:solidFill>
              </a:rPr>
              <a:t>k </a:t>
            </a:r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(apply log)                        k= log n  </a:t>
            </a:r>
            <a:endParaRPr lang="en-US" sz="28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47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824D3D-89B7-4D09-8B08-4B3058326326}"/>
              </a:ext>
            </a:extLst>
          </p:cNvPr>
          <p:cNvSpPr txBox="1"/>
          <p:nvPr/>
        </p:nvSpPr>
        <p:spPr>
          <a:xfrm>
            <a:off x="1178560" y="870934"/>
            <a:ext cx="42253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//while</a:t>
            </a:r>
          </a:p>
          <a:p>
            <a:r>
              <a:rPr lang="en-US" sz="2400" b="1" dirty="0"/>
              <a:t>int </a:t>
            </a:r>
            <a:r>
              <a:rPr lang="en-US" sz="2400" b="1" dirty="0" err="1"/>
              <a:t>i</a:t>
            </a:r>
            <a:r>
              <a:rPr lang="en-US" sz="2400" b="1" dirty="0"/>
              <a:t>=1;</a:t>
            </a:r>
          </a:p>
          <a:p>
            <a:r>
              <a:rPr lang="en-US" sz="2400" b="1" dirty="0"/>
              <a:t>Int k=1;</a:t>
            </a:r>
          </a:p>
          <a:p>
            <a:r>
              <a:rPr lang="en-US" sz="2400" b="1" dirty="0"/>
              <a:t>While (k&lt;n)</a:t>
            </a:r>
          </a:p>
          <a:p>
            <a:r>
              <a:rPr lang="en-US" sz="2400" b="1" dirty="0"/>
              <a:t>{             statement;</a:t>
            </a:r>
          </a:p>
          <a:p>
            <a:r>
              <a:rPr lang="en-US" sz="2400" b="1" dirty="0"/>
              <a:t>               k=</a:t>
            </a:r>
            <a:r>
              <a:rPr lang="en-US" sz="2400" b="1" dirty="0" err="1"/>
              <a:t>k+I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               </a:t>
            </a:r>
            <a:r>
              <a:rPr lang="en-US" sz="2400" b="1" dirty="0" err="1"/>
              <a:t>i</a:t>
            </a:r>
            <a:r>
              <a:rPr lang="en-US" sz="2400" b="1" dirty="0"/>
              <a:t>=</a:t>
            </a:r>
            <a:r>
              <a:rPr lang="en-US" sz="2400" b="1" dirty="0" err="1"/>
              <a:t>i</a:t>
            </a:r>
            <a:r>
              <a:rPr lang="en-US" sz="2400" b="1" dirty="0"/>
              <a:t>++;}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       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6E7C2C3A-063C-426B-BAB2-17A1A8A4B689}"/>
              </a:ext>
            </a:extLst>
          </p:cNvPr>
          <p:cNvGraphicFramePr>
            <a:graphicFrameLocks noGrp="1"/>
          </p:cNvGraphicFramePr>
          <p:nvPr/>
        </p:nvGraphicFramePr>
        <p:xfrm>
          <a:off x="5279492" y="676280"/>
          <a:ext cx="5418666" cy="262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822511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89301882"/>
                    </a:ext>
                  </a:extLst>
                </a:gridCol>
              </a:tblGrid>
              <a:tr h="600034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04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7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1+1=2</a:t>
                      </a:r>
                      <a:endParaRPr 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1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512219"/>
                  </a:ext>
                </a:extLst>
              </a:tr>
              <a:tr h="214042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2+2+3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6316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2FDE572-A0EE-4CCC-9E7E-E1EF4A5C02F9}"/>
              </a:ext>
            </a:extLst>
          </p:cNvPr>
          <p:cNvSpPr txBox="1"/>
          <p:nvPr/>
        </p:nvSpPr>
        <p:spPr>
          <a:xfrm>
            <a:off x="5122665" y="3881744"/>
            <a:ext cx="63589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 </a:t>
            </a:r>
            <a:r>
              <a:rPr lang="en-US" sz="2800" dirty="0" err="1"/>
              <a:t>nb</a:t>
            </a:r>
            <a:r>
              <a:rPr lang="en-US" sz="2800" dirty="0"/>
              <a:t> of execution =  2+2+3+4++5+…+m</a:t>
            </a:r>
          </a:p>
          <a:p>
            <a:r>
              <a:rPr lang="en-US" sz="2800" dirty="0"/>
              <a:t>                                      =1+(1+2+3…+m)</a:t>
            </a:r>
          </a:p>
          <a:p>
            <a:r>
              <a:rPr lang="en-US" sz="2800" dirty="0"/>
              <a:t>                                      =1+ m(m+1)/2</a:t>
            </a:r>
          </a:p>
          <a:p>
            <a:r>
              <a:rPr lang="en-US" sz="2800" dirty="0"/>
              <a:t>                                       ~m</a:t>
            </a:r>
            <a:r>
              <a:rPr lang="en-US" sz="2800" baseline="30000" dirty="0">
                <a:solidFill>
                  <a:srgbClr val="FF0000"/>
                </a:solidFill>
              </a:rPr>
              <a:t>2 </a:t>
            </a:r>
            <a:r>
              <a:rPr lang="en-US" sz="2800" dirty="0">
                <a:solidFill>
                  <a:srgbClr val="FF0000"/>
                </a:solidFill>
              </a:rPr>
              <a:t>=k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(condition to stop k&gt;n) </a:t>
            </a:r>
            <a:r>
              <a:rPr lang="en-US" sz="2800" dirty="0"/>
              <a:t>m</a:t>
            </a:r>
            <a:r>
              <a:rPr lang="en-US" sz="2800" baseline="30000" dirty="0">
                <a:solidFill>
                  <a:srgbClr val="FF0000"/>
                </a:solidFill>
              </a:rPr>
              <a:t>2  </a:t>
            </a:r>
            <a:r>
              <a:rPr lang="en-US" sz="2800" dirty="0">
                <a:solidFill>
                  <a:srgbClr val="FF0000"/>
                </a:solidFill>
              </a:rPr>
              <a:t>=  n 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		      m=sqrt(n)</a:t>
            </a:r>
          </a:p>
        </p:txBody>
      </p:sp>
    </p:spTree>
    <p:extLst>
      <p:ext uri="{BB962C8B-B14F-4D97-AF65-F5344CB8AC3E}">
        <p14:creationId xmlns:p14="http://schemas.microsoft.com/office/powerpoint/2010/main" val="2045672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824D3D-89B7-4D09-8B08-4B3058326326}"/>
              </a:ext>
            </a:extLst>
          </p:cNvPr>
          <p:cNvSpPr txBox="1"/>
          <p:nvPr/>
        </p:nvSpPr>
        <p:spPr>
          <a:xfrm>
            <a:off x="1178560" y="870934"/>
            <a:ext cx="42253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//</a:t>
            </a:r>
            <a:r>
              <a:rPr lang="en-US" sz="2400" b="1" dirty="0">
                <a:highlight>
                  <a:srgbClr val="FFFF00"/>
                </a:highlight>
              </a:rPr>
              <a:t>while &amp;if </a:t>
            </a:r>
          </a:p>
          <a:p>
            <a:r>
              <a:rPr lang="en-US" sz="2400" b="1" dirty="0"/>
              <a:t>While (m!=&lt;n)</a:t>
            </a:r>
          </a:p>
          <a:p>
            <a:r>
              <a:rPr lang="en-US" sz="2400" b="1" dirty="0"/>
              <a:t>{            If (m&gt;n)</a:t>
            </a:r>
          </a:p>
          <a:p>
            <a:r>
              <a:rPr lang="en-US" sz="2400" b="1" dirty="0"/>
              <a:t>                m=m-n;</a:t>
            </a:r>
          </a:p>
          <a:p>
            <a:r>
              <a:rPr lang="en-US" sz="2400" b="1" dirty="0"/>
              <a:t>              else</a:t>
            </a:r>
          </a:p>
          <a:p>
            <a:r>
              <a:rPr lang="en-US" sz="2400" b="1" dirty="0"/>
              <a:t>  	   n=n-m;}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       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6E7C2C3A-063C-426B-BAB2-17A1A8A4B689}"/>
              </a:ext>
            </a:extLst>
          </p:cNvPr>
          <p:cNvGraphicFramePr>
            <a:graphicFrameLocks noGrp="1"/>
          </p:cNvGraphicFramePr>
          <p:nvPr/>
        </p:nvGraphicFramePr>
        <p:xfrm>
          <a:off x="5142496" y="0"/>
          <a:ext cx="5418666" cy="2352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822511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89301882"/>
                    </a:ext>
                  </a:extLst>
                </a:gridCol>
              </a:tblGrid>
              <a:tr h="600034">
                <a:tc>
                  <a:txBody>
                    <a:bodyPr/>
                    <a:lstStyle/>
                    <a:p>
                      <a:r>
                        <a:rPr lang="en-US" dirty="0"/>
                        <a:t>M =6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04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07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1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 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N=5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512219"/>
                  </a:ext>
                </a:extLst>
              </a:tr>
              <a:tr h="21404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M=16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N=2</a:t>
                      </a:r>
                    </a:p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6316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2FDE572-A0EE-4CCC-9E7E-E1EF4A5C02F9}"/>
              </a:ext>
            </a:extLst>
          </p:cNvPr>
          <p:cNvSpPr txBox="1"/>
          <p:nvPr/>
        </p:nvSpPr>
        <p:spPr>
          <a:xfrm>
            <a:off x="6341865" y="2401769"/>
            <a:ext cx="421929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Count the number of times </a:t>
            </a:r>
          </a:p>
          <a:p>
            <a:r>
              <a:rPr lang="en-US" sz="2800" dirty="0"/>
              <a:t>16 2</a:t>
            </a:r>
          </a:p>
          <a:p>
            <a:r>
              <a:rPr lang="en-US" sz="2800" dirty="0"/>
              <a:t>14 2</a:t>
            </a:r>
          </a:p>
          <a:p>
            <a:r>
              <a:rPr lang="en-US" sz="2800" dirty="0"/>
              <a:t>12 2</a:t>
            </a:r>
          </a:p>
          <a:p>
            <a:r>
              <a:rPr lang="en-US" sz="2800" dirty="0"/>
              <a:t>10 2 </a:t>
            </a:r>
          </a:p>
          <a:p>
            <a:pPr marL="342900" indent="-342900">
              <a:buAutoNum type="arabicPlain" startAt="8"/>
            </a:pPr>
            <a:r>
              <a:rPr lang="en-US" sz="2800" dirty="0"/>
              <a:t>2</a:t>
            </a:r>
          </a:p>
          <a:p>
            <a:pPr marL="342900" indent="-342900">
              <a:buAutoNum type="arabicPlain" startAt="4"/>
            </a:pPr>
            <a:r>
              <a:rPr lang="en-US" sz="2800" dirty="0"/>
              <a:t>2</a:t>
            </a:r>
          </a:p>
          <a:p>
            <a:r>
              <a:rPr lang="en-US" sz="2800" dirty="0"/>
              <a:t>2    2</a:t>
            </a:r>
          </a:p>
          <a:p>
            <a:r>
              <a:rPr lang="en-US" sz="2800" dirty="0"/>
              <a:t>Min time O(1) 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Max Time O(n) ~n/2</a:t>
            </a:r>
          </a:p>
        </p:txBody>
      </p:sp>
    </p:spTree>
    <p:extLst>
      <p:ext uri="{BB962C8B-B14F-4D97-AF65-F5344CB8AC3E}">
        <p14:creationId xmlns:p14="http://schemas.microsoft.com/office/powerpoint/2010/main" val="338698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57E9EF-0BD0-4F68-B78F-032D6BDF7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3" y="273500"/>
            <a:ext cx="9392414" cy="23098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95E3C4-CF3E-4081-9B54-648AAB043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20" y="3048000"/>
            <a:ext cx="5262880" cy="30759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F65D61-C1B3-4213-AB2C-A5812B5B4808}"/>
              </a:ext>
            </a:extLst>
          </p:cNvPr>
          <p:cNvSpPr/>
          <p:nvPr/>
        </p:nvSpPr>
        <p:spPr>
          <a:xfrm>
            <a:off x="1796143" y="36373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Logarithmic - log n</a:t>
            </a:r>
          </a:p>
          <a:p>
            <a:r>
              <a:rPr lang="en-US" dirty="0"/>
              <a:t>Linear - n</a:t>
            </a:r>
          </a:p>
          <a:p>
            <a:r>
              <a:rPr lang="en-US" dirty="0"/>
              <a:t>Quadratic - n^2</a:t>
            </a:r>
          </a:p>
          <a:p>
            <a:r>
              <a:rPr lang="en-US" dirty="0"/>
              <a:t>Polynomial - </a:t>
            </a:r>
            <a:r>
              <a:rPr lang="en-US" dirty="0" err="1"/>
              <a:t>n^z</a:t>
            </a:r>
            <a:r>
              <a:rPr lang="en-US" dirty="0"/>
              <a:t>, where z is some constant</a:t>
            </a:r>
          </a:p>
          <a:p>
            <a:r>
              <a:rPr lang="en-US" dirty="0"/>
              <a:t>Exponential - </a:t>
            </a:r>
            <a:r>
              <a:rPr lang="en-US" dirty="0" err="1"/>
              <a:t>a^n</a:t>
            </a:r>
            <a:r>
              <a:rPr lang="en-US" dirty="0"/>
              <a:t>, where a is some constant</a:t>
            </a:r>
          </a:p>
        </p:txBody>
      </p:sp>
    </p:spTree>
    <p:extLst>
      <p:ext uri="{BB962C8B-B14F-4D97-AF65-F5344CB8AC3E}">
        <p14:creationId xmlns:p14="http://schemas.microsoft.com/office/powerpoint/2010/main" val="372589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g-O, Omega, Theta and Orders of common functions - Mathematics ...">
            <a:extLst>
              <a:ext uri="{FF2B5EF4-FFF2-40B4-BE49-F238E27FC236}">
                <a16:creationId xmlns:a16="http://schemas.microsoft.com/office/drawing/2014/main" id="{A04DC734-EFBF-40F6-B5AA-64CD6D510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138" y="16682"/>
            <a:ext cx="6658190" cy="627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96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B9C76D-5953-4133-B12B-E6F942A67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36" y="824156"/>
            <a:ext cx="6485152" cy="35529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6323EA-0683-4447-9A3B-89A3EA89D3DE}"/>
              </a:ext>
            </a:extLst>
          </p:cNvPr>
          <p:cNvSpPr txBox="1"/>
          <p:nvPr/>
        </p:nvSpPr>
        <p:spPr>
          <a:xfrm>
            <a:off x="3396343" y="4920343"/>
            <a:ext cx="35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F(n)=2n+3 &lt;G(n)=10n=O(n)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B3FBB-F4BF-48FB-86ED-37A8E2AB28A6}"/>
              </a:ext>
            </a:extLst>
          </p:cNvPr>
          <p:cNvSpPr txBox="1"/>
          <p:nvPr/>
        </p:nvSpPr>
        <p:spPr>
          <a:xfrm>
            <a:off x="9437914" y="3105834"/>
            <a:ext cx="1454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F(n)=2n+3</a:t>
            </a:r>
          </a:p>
          <a:p>
            <a:r>
              <a:rPr lang="en-US" sz="2400" dirty="0"/>
              <a:t>G(n)=7n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4D0A4-CB1F-401A-B906-F29292FB9255}"/>
              </a:ext>
            </a:extLst>
          </p:cNvPr>
          <p:cNvSpPr txBox="1"/>
          <p:nvPr/>
        </p:nvSpPr>
        <p:spPr>
          <a:xfrm>
            <a:off x="9394371" y="1153886"/>
            <a:ext cx="1454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F(n)=2n+3</a:t>
            </a:r>
          </a:p>
          <a:p>
            <a:r>
              <a:rPr lang="en-US" sz="2400" dirty="0"/>
              <a:t>G(n)=10n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B9AB07-9D63-4616-8755-5BDC681F1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550" y="4775426"/>
            <a:ext cx="2457450" cy="18573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E865350-6301-4D02-B0B8-ED2F25950984}"/>
              </a:ext>
            </a:extLst>
          </p:cNvPr>
          <p:cNvSpPr txBox="1">
            <a:spLocks/>
          </p:cNvSpPr>
          <p:nvPr/>
        </p:nvSpPr>
        <p:spPr>
          <a:xfrm>
            <a:off x="977493" y="298937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Big O</a:t>
            </a:r>
          </a:p>
        </p:txBody>
      </p:sp>
    </p:spTree>
    <p:extLst>
      <p:ext uri="{BB962C8B-B14F-4D97-AF65-F5344CB8AC3E}">
        <p14:creationId xmlns:p14="http://schemas.microsoft.com/office/powerpoint/2010/main" val="181680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7AF7EF-67FC-42E4-BF14-5C00220897C3}"/>
              </a:ext>
            </a:extLst>
          </p:cNvPr>
          <p:cNvSpPr txBox="1"/>
          <p:nvPr/>
        </p:nvSpPr>
        <p:spPr>
          <a:xfrm>
            <a:off x="3072493" y="449181"/>
            <a:ext cx="439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f(n)=2n+3 &gt;g(n)=1+n=</a:t>
            </a:r>
            <a:r>
              <a:rPr lang="el-GR" sz="2800" dirty="0"/>
              <a:t>Ω(</a:t>
            </a:r>
            <a:r>
              <a:rPr lang="en-US" sz="2800" dirty="0"/>
              <a:t>g(n))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8C70B-2CFA-4C95-9FD9-6BEBE81FD6EB}"/>
              </a:ext>
            </a:extLst>
          </p:cNvPr>
          <p:cNvSpPr txBox="1"/>
          <p:nvPr/>
        </p:nvSpPr>
        <p:spPr>
          <a:xfrm>
            <a:off x="2939143" y="1315785"/>
            <a:ext cx="452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1+n&lt;=F(n)=2n+3&lt;=5n=</a:t>
            </a:r>
            <a:r>
              <a:rPr lang="el-GR" sz="2800" dirty="0"/>
              <a:t>Θ(</a:t>
            </a:r>
            <a:r>
              <a:rPr lang="en-US" sz="2800" dirty="0"/>
              <a:t>g(n))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AD88B-1367-4D13-86BC-D480F4A61A58}"/>
              </a:ext>
            </a:extLst>
          </p:cNvPr>
          <p:cNvSpPr txBox="1"/>
          <p:nvPr/>
        </p:nvSpPr>
        <p:spPr>
          <a:xfrm>
            <a:off x="3072493" y="2177143"/>
            <a:ext cx="5412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1+n</a:t>
            </a:r>
            <a:r>
              <a:rPr lang="en-US" sz="2800" baseline="30000" dirty="0"/>
              <a:t>2</a:t>
            </a:r>
            <a:r>
              <a:rPr lang="en-US" sz="2800" dirty="0"/>
              <a:t>&lt;=f(n)=2n</a:t>
            </a:r>
            <a:r>
              <a:rPr lang="en-US" sz="2800" baseline="30000" dirty="0"/>
              <a:t>2</a:t>
            </a:r>
            <a:r>
              <a:rPr lang="en-US" sz="2800" dirty="0"/>
              <a:t>+3+4&lt;= 2n</a:t>
            </a:r>
            <a:r>
              <a:rPr lang="en-US" sz="2800" baseline="30000" dirty="0"/>
              <a:t>2</a:t>
            </a:r>
            <a:r>
              <a:rPr lang="en-US" sz="2800" dirty="0"/>
              <a:t>+3n</a:t>
            </a:r>
            <a:r>
              <a:rPr lang="en-US" sz="2800" baseline="30000" dirty="0"/>
              <a:t>2</a:t>
            </a:r>
            <a:r>
              <a:rPr lang="en-US" sz="2800" dirty="0"/>
              <a:t>+4n</a:t>
            </a:r>
            <a:r>
              <a:rPr lang="en-US" sz="2800" baseline="30000" dirty="0"/>
              <a:t>2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B305E-6108-4CFE-9519-281B1856BD6C}"/>
              </a:ext>
            </a:extLst>
          </p:cNvPr>
          <p:cNvSpPr txBox="1"/>
          <p:nvPr/>
        </p:nvSpPr>
        <p:spPr>
          <a:xfrm>
            <a:off x="7811861" y="2700363"/>
            <a:ext cx="4601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Θ(</a:t>
            </a:r>
            <a:r>
              <a:rPr lang="en-US" sz="2800" dirty="0"/>
              <a:t>n</a:t>
            </a:r>
            <a:r>
              <a:rPr lang="en-US" sz="2800" baseline="30000" dirty="0"/>
              <a:t>2</a:t>
            </a:r>
            <a:r>
              <a:rPr lang="en-US" sz="2800" dirty="0"/>
              <a:t>)   is the exact asymptotic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6F89F-DBF8-4DFC-8CC3-9E9A5F52698D}"/>
              </a:ext>
            </a:extLst>
          </p:cNvPr>
          <p:cNvSpPr txBox="1"/>
          <p:nvPr/>
        </p:nvSpPr>
        <p:spPr>
          <a:xfrm>
            <a:off x="3005818" y="3372808"/>
            <a:ext cx="5925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 n</a:t>
            </a:r>
            <a:r>
              <a:rPr lang="en-US" sz="2800" baseline="30000" dirty="0"/>
              <a:t>2</a:t>
            </a:r>
            <a:r>
              <a:rPr lang="en-US" sz="2800" dirty="0"/>
              <a:t>logn &lt;=f(n)=n</a:t>
            </a:r>
            <a:r>
              <a:rPr lang="en-US" sz="2800" baseline="30000" dirty="0"/>
              <a:t>2</a:t>
            </a:r>
            <a:r>
              <a:rPr lang="en-US" sz="2800" dirty="0"/>
              <a:t>logn +n&lt;= 10 n</a:t>
            </a:r>
            <a:r>
              <a:rPr lang="en-US" sz="2800" baseline="30000" dirty="0"/>
              <a:t>2</a:t>
            </a:r>
            <a:r>
              <a:rPr lang="en-US" sz="2800" dirty="0"/>
              <a:t>logn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BAB89-7DF4-4C10-9F33-78CC1EF901DD}"/>
              </a:ext>
            </a:extLst>
          </p:cNvPr>
          <p:cNvSpPr txBox="1"/>
          <p:nvPr/>
        </p:nvSpPr>
        <p:spPr>
          <a:xfrm>
            <a:off x="7945211" y="3783643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Θ(</a:t>
            </a:r>
            <a:r>
              <a:rPr lang="en-US" sz="2800" dirty="0"/>
              <a:t>n</a:t>
            </a:r>
            <a:r>
              <a:rPr lang="en-US" sz="2800" baseline="30000" dirty="0"/>
              <a:t>2</a:t>
            </a:r>
            <a:r>
              <a:rPr lang="en-US" sz="2800" dirty="0"/>
              <a:t>Logn)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4B2AE-B41A-4E72-B9FE-07BDCEA53F06}"/>
              </a:ext>
            </a:extLst>
          </p:cNvPr>
          <p:cNvSpPr txBox="1"/>
          <p:nvPr/>
        </p:nvSpPr>
        <p:spPr>
          <a:xfrm>
            <a:off x="3509282" y="4369270"/>
            <a:ext cx="370325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1&lt;=f(n)=n!&lt;= n*n*n*..</a:t>
            </a:r>
          </a:p>
          <a:p>
            <a:endParaRPr lang="en-US" sz="2800" dirty="0"/>
          </a:p>
          <a:p>
            <a:r>
              <a:rPr lang="en-US" sz="2800" dirty="0"/>
              <a:t>1&lt; 1*2*3…*n&lt; n*n*n*..</a:t>
            </a:r>
          </a:p>
          <a:p>
            <a:r>
              <a:rPr lang="en-US" sz="2800" dirty="0"/>
              <a:t>Omega(1)&lt;n!&lt;O(1)</a:t>
            </a:r>
          </a:p>
        </p:txBody>
      </p:sp>
    </p:spTree>
    <p:extLst>
      <p:ext uri="{BB962C8B-B14F-4D97-AF65-F5344CB8AC3E}">
        <p14:creationId xmlns:p14="http://schemas.microsoft.com/office/powerpoint/2010/main" val="395559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488EF8-CBE6-45B2-B820-883FBC5A99B7}"/>
              </a:ext>
            </a:extLst>
          </p:cNvPr>
          <p:cNvSpPr txBox="1"/>
          <p:nvPr/>
        </p:nvSpPr>
        <p:spPr>
          <a:xfrm>
            <a:off x="2256063" y="304801"/>
            <a:ext cx="8021411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1&lt;=f(n)=</a:t>
            </a:r>
            <a:r>
              <a:rPr lang="en-US" sz="2800" dirty="0" err="1"/>
              <a:t>logn</a:t>
            </a:r>
            <a:r>
              <a:rPr lang="en-US" sz="2800" dirty="0"/>
              <a:t>!&lt;= log(n*n*n*..)</a:t>
            </a:r>
          </a:p>
          <a:p>
            <a:endParaRPr lang="en-US" sz="2800" dirty="0"/>
          </a:p>
          <a:p>
            <a:r>
              <a:rPr lang="en-US" sz="2800" dirty="0"/>
              <a:t>Log(1x1x1)&lt; =1*2*3…*n&lt; n*n*n*..  &lt;= log </a:t>
            </a:r>
            <a:r>
              <a:rPr lang="en-US" sz="2800" dirty="0" err="1"/>
              <a:t>n</a:t>
            </a:r>
            <a:r>
              <a:rPr lang="en-US" sz="2800" baseline="30000" dirty="0" err="1"/>
              <a:t>n</a:t>
            </a:r>
            <a:endParaRPr lang="en-US" sz="2800" baseline="30000" dirty="0"/>
          </a:p>
          <a:p>
            <a:endParaRPr lang="en-US" sz="2800" baseline="30000" dirty="0"/>
          </a:p>
          <a:p>
            <a:endParaRPr lang="en-US" sz="2800" baseline="30000" dirty="0"/>
          </a:p>
          <a:p>
            <a:r>
              <a:rPr lang="en-US" sz="2800" dirty="0"/>
              <a:t> 1 =</a:t>
            </a:r>
            <a:r>
              <a:rPr lang="en-US" sz="2800" dirty="0" err="1"/>
              <a:t>logn</a:t>
            </a:r>
            <a:r>
              <a:rPr lang="en-US" sz="2800" dirty="0"/>
              <a:t>!&lt; n*n*n*..  &lt;= </a:t>
            </a:r>
            <a:r>
              <a:rPr lang="en-US" sz="2800" dirty="0" err="1"/>
              <a:t>nlog</a:t>
            </a:r>
            <a:r>
              <a:rPr lang="en-US" sz="2800" dirty="0"/>
              <a:t> n</a:t>
            </a:r>
          </a:p>
          <a:p>
            <a:r>
              <a:rPr lang="en-US" sz="2800" dirty="0"/>
              <a:t>Omega(1)&lt;</a:t>
            </a:r>
            <a:r>
              <a:rPr lang="en-US" sz="2800" dirty="0" err="1"/>
              <a:t>logn</a:t>
            </a:r>
            <a:r>
              <a:rPr lang="en-US" sz="2800" dirty="0"/>
              <a:t>!&lt;O(</a:t>
            </a:r>
            <a:r>
              <a:rPr lang="en-US" sz="2800" dirty="0" err="1"/>
              <a:t>nlog</a:t>
            </a:r>
            <a:r>
              <a:rPr lang="en-US" sz="2800" dirty="0"/>
              <a:t> n)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aseline="30000" dirty="0"/>
              <a:t>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209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FF5858-3D06-49FE-ACEF-BB7D704F7EDB}"/>
              </a:ext>
            </a:extLst>
          </p:cNvPr>
          <p:cNvSpPr txBox="1"/>
          <p:nvPr/>
        </p:nvSpPr>
        <p:spPr>
          <a:xfrm>
            <a:off x="2657475" y="333375"/>
            <a:ext cx="71154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solidFill>
                  <a:srgbClr val="FF0000"/>
                </a:solidFill>
              </a:rPr>
              <a:t>Best , worst , and average case analysis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702FE6-5D0F-4AF8-947A-2FB188CF122A}"/>
              </a:ext>
            </a:extLst>
          </p:cNvPr>
          <p:cNvSpPr txBox="1"/>
          <p:nvPr/>
        </p:nvSpPr>
        <p:spPr>
          <a:xfrm>
            <a:off x="2286000" y="2317296"/>
            <a:ext cx="32974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1-linear search</a:t>
            </a:r>
          </a:p>
          <a:p>
            <a:r>
              <a:rPr lang="en-US" sz="2800" b="1" dirty="0"/>
              <a:t>2-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27653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FFE519-ACC5-4E0C-9A52-3858ED0DF1FD}"/>
              </a:ext>
            </a:extLst>
          </p:cNvPr>
          <p:cNvSpPr/>
          <p:nvPr/>
        </p:nvSpPr>
        <p:spPr>
          <a:xfrm>
            <a:off x="4230373" y="136013"/>
            <a:ext cx="2383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1-linear search</a:t>
            </a:r>
          </a:p>
        </p:txBody>
      </p:sp>
      <p:pic>
        <p:nvPicPr>
          <p:cNvPr id="1026" name="Picture 2" descr="Linear Search vs Binary Search - GeeksforGeeks">
            <a:extLst>
              <a:ext uri="{FF2B5EF4-FFF2-40B4-BE49-F238E27FC236}">
                <a16:creationId xmlns:a16="http://schemas.microsoft.com/office/drawing/2014/main" id="{C8C8ADC4-01B1-402E-A9F3-A9B403653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84" y="808252"/>
            <a:ext cx="7943127" cy="231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326446-C07B-4DC4-A372-910276F0F6BB}"/>
              </a:ext>
            </a:extLst>
          </p:cNvPr>
          <p:cNvSpPr/>
          <p:nvPr/>
        </p:nvSpPr>
        <p:spPr>
          <a:xfrm>
            <a:off x="2720520" y="2851374"/>
            <a:ext cx="8918669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Best case if the key is found at first location</a:t>
            </a:r>
          </a:p>
          <a:p>
            <a:r>
              <a:rPr lang="en-US" sz="2200" dirty="0"/>
              <a:t>Best case time O(1)          </a:t>
            </a:r>
            <a:r>
              <a:rPr lang="en-US" sz="2200" dirty="0">
                <a:sym typeface="Wingdings" panose="05000000000000000000" pitchFamily="2" charset="2"/>
              </a:rPr>
              <a:t></a:t>
            </a:r>
            <a:r>
              <a:rPr lang="el-GR" sz="2200" dirty="0"/>
              <a:t> Θ</a:t>
            </a:r>
            <a:r>
              <a:rPr lang="en-US" sz="2200" dirty="0"/>
              <a:t>(1)</a:t>
            </a:r>
          </a:p>
          <a:p>
            <a:endParaRPr lang="en-US" sz="2200" dirty="0"/>
          </a:p>
          <a:p>
            <a:r>
              <a:rPr lang="en-US" sz="2200" dirty="0"/>
              <a:t>Worst case if the key is found at the last index</a:t>
            </a:r>
          </a:p>
          <a:p>
            <a:r>
              <a:rPr lang="en-US" sz="2200" dirty="0"/>
              <a:t>Worst case time O(n)=</a:t>
            </a:r>
            <a:r>
              <a:rPr lang="en-US" sz="2200" dirty="0">
                <a:sym typeface="Wingdings" panose="05000000000000000000" pitchFamily="2" charset="2"/>
              </a:rPr>
              <a:t></a:t>
            </a:r>
            <a:r>
              <a:rPr lang="el-GR" sz="2200" dirty="0"/>
              <a:t> Θ</a:t>
            </a:r>
            <a:r>
              <a:rPr lang="en-US" sz="2200" dirty="0"/>
              <a:t>(n)</a:t>
            </a:r>
          </a:p>
          <a:p>
            <a:endParaRPr lang="en-US" sz="2200" dirty="0"/>
          </a:p>
          <a:p>
            <a:r>
              <a:rPr lang="en-US" sz="2200" dirty="0"/>
              <a:t>Average case =all cases/</a:t>
            </a:r>
            <a:r>
              <a:rPr lang="en-US" sz="2200" dirty="0" err="1"/>
              <a:t>nb</a:t>
            </a:r>
            <a:r>
              <a:rPr lang="en-US" sz="2200" dirty="0"/>
              <a:t> of cases </a:t>
            </a:r>
          </a:p>
          <a:p>
            <a:r>
              <a:rPr lang="en-US" sz="2200" dirty="0"/>
              <a:t>                        =key can be anywhere n /  n</a:t>
            </a:r>
          </a:p>
          <a:p>
            <a:r>
              <a:rPr lang="en-US" sz="2200" dirty="0"/>
              <a:t>                         = total </a:t>
            </a:r>
            <a:r>
              <a:rPr lang="en-US" sz="2200" dirty="0" err="1"/>
              <a:t>nb</a:t>
            </a:r>
            <a:r>
              <a:rPr lang="en-US" sz="2200" dirty="0"/>
              <a:t> of </a:t>
            </a:r>
            <a:r>
              <a:rPr lang="en-US" sz="2200" dirty="0" err="1"/>
              <a:t>camparisons</a:t>
            </a:r>
            <a:r>
              <a:rPr lang="en-US" sz="2200" dirty="0"/>
              <a:t> 1+2+…/n</a:t>
            </a:r>
          </a:p>
          <a:p>
            <a:r>
              <a:rPr lang="en-US" sz="2200" dirty="0"/>
              <a:t>                         =n(n+1)/2/n</a:t>
            </a:r>
          </a:p>
          <a:p>
            <a:r>
              <a:rPr lang="en-US" sz="2200" dirty="0"/>
              <a:t>                          =(n+1)/2 =O(n)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3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1638</Words>
  <Application>Microsoft Office PowerPoint</Application>
  <PresentationFormat>Widescreen</PresentationFormat>
  <Paragraphs>358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N. Rizk</vt:lpstr>
      <vt:lpstr>Big 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N. Rizk</dc:title>
  <dc:creator>Dr. Nouhad Rizk</dc:creator>
  <cp:lastModifiedBy>Dr. Nouhad Rizk</cp:lastModifiedBy>
  <cp:revision>29</cp:revision>
  <dcterms:created xsi:type="dcterms:W3CDTF">2020-07-14T22:47:13Z</dcterms:created>
  <dcterms:modified xsi:type="dcterms:W3CDTF">2020-07-28T03:44:32Z</dcterms:modified>
</cp:coreProperties>
</file>