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491" r:id="rId3"/>
    <p:sldId id="625" r:id="rId4"/>
    <p:sldId id="494" r:id="rId5"/>
    <p:sldId id="626" r:id="rId6"/>
    <p:sldId id="627" r:id="rId7"/>
    <p:sldId id="628" r:id="rId8"/>
    <p:sldId id="629" r:id="rId9"/>
    <p:sldId id="630" r:id="rId10"/>
    <p:sldId id="631" r:id="rId11"/>
    <p:sldId id="632" r:id="rId12"/>
    <p:sldId id="633" r:id="rId13"/>
    <p:sldId id="503" r:id="rId14"/>
    <p:sldId id="634" r:id="rId15"/>
    <p:sldId id="492" r:id="rId16"/>
    <p:sldId id="554" r:id="rId17"/>
    <p:sldId id="635" r:id="rId18"/>
    <p:sldId id="636" r:id="rId19"/>
    <p:sldId id="637" r:id="rId20"/>
    <p:sldId id="553" r:id="rId21"/>
    <p:sldId id="556" r:id="rId22"/>
    <p:sldId id="638" r:id="rId23"/>
    <p:sldId id="639" r:id="rId24"/>
    <p:sldId id="640" r:id="rId25"/>
    <p:sldId id="555" r:id="rId26"/>
    <p:sldId id="641" r:id="rId27"/>
    <p:sldId id="557" r:id="rId28"/>
    <p:sldId id="558" r:id="rId29"/>
    <p:sldId id="559" r:id="rId30"/>
    <p:sldId id="562" r:id="rId31"/>
    <p:sldId id="560" r:id="rId32"/>
    <p:sldId id="493" r:id="rId33"/>
    <p:sldId id="563" r:id="rId34"/>
    <p:sldId id="564" r:id="rId35"/>
    <p:sldId id="496" r:id="rId36"/>
    <p:sldId id="497" r:id="rId37"/>
    <p:sldId id="515" r:id="rId38"/>
    <p:sldId id="495" r:id="rId39"/>
    <p:sldId id="571" r:id="rId40"/>
    <p:sldId id="642" r:id="rId41"/>
    <p:sldId id="643" r:id="rId42"/>
    <p:sldId id="561" r:id="rId43"/>
    <p:sldId id="644" r:id="rId44"/>
    <p:sldId id="567" r:id="rId45"/>
    <p:sldId id="565" r:id="rId46"/>
    <p:sldId id="572" r:id="rId47"/>
    <p:sldId id="566" r:id="rId48"/>
    <p:sldId id="645" r:id="rId49"/>
    <p:sldId id="498" r:id="rId50"/>
    <p:sldId id="512" r:id="rId51"/>
    <p:sldId id="573" r:id="rId52"/>
    <p:sldId id="646" r:id="rId53"/>
    <p:sldId id="647" r:id="rId54"/>
    <p:sldId id="648" r:id="rId55"/>
    <p:sldId id="649" r:id="rId56"/>
    <p:sldId id="501" r:id="rId57"/>
    <p:sldId id="650" r:id="rId58"/>
    <p:sldId id="568" r:id="rId59"/>
    <p:sldId id="621" r:id="rId60"/>
    <p:sldId id="651" r:id="rId61"/>
    <p:sldId id="652" r:id="rId62"/>
    <p:sldId id="653" r:id="rId63"/>
    <p:sldId id="569" r:id="rId64"/>
    <p:sldId id="570" r:id="rId65"/>
    <p:sldId id="654" r:id="rId66"/>
    <p:sldId id="574" r:id="rId67"/>
    <p:sldId id="655" r:id="rId68"/>
    <p:sldId id="575" r:id="rId69"/>
    <p:sldId id="656" r:id="rId70"/>
    <p:sldId id="657" r:id="rId71"/>
    <p:sldId id="658" r:id="rId72"/>
    <p:sldId id="659" r:id="rId73"/>
    <p:sldId id="576" r:id="rId74"/>
    <p:sldId id="664" r:id="rId75"/>
    <p:sldId id="587" r:id="rId76"/>
    <p:sldId id="586" r:id="rId77"/>
    <p:sldId id="668" r:id="rId78"/>
    <p:sldId id="588" r:id="rId79"/>
    <p:sldId id="669" r:id="rId80"/>
    <p:sldId id="592" r:id="rId81"/>
    <p:sldId id="593" r:id="rId82"/>
    <p:sldId id="616" r:id="rId83"/>
    <p:sldId id="670" r:id="rId84"/>
    <p:sldId id="532"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5429D9-CBF5-4A24-9527-73BB14277578}">
          <p14:sldIdLst>
            <p14:sldId id="256"/>
          </p14:sldIdLst>
        </p14:section>
        <p14:section name="Main Content" id="{A762305F-55FD-4D10-9F6A-B5BBEF72ED47}">
          <p14:sldIdLst>
            <p14:sldId id="491"/>
            <p14:sldId id="625"/>
            <p14:sldId id="494"/>
            <p14:sldId id="626"/>
            <p14:sldId id="627"/>
            <p14:sldId id="628"/>
            <p14:sldId id="629"/>
            <p14:sldId id="630"/>
            <p14:sldId id="631"/>
            <p14:sldId id="632"/>
            <p14:sldId id="633"/>
            <p14:sldId id="503"/>
            <p14:sldId id="634"/>
            <p14:sldId id="492"/>
            <p14:sldId id="554"/>
            <p14:sldId id="635"/>
            <p14:sldId id="636"/>
            <p14:sldId id="637"/>
            <p14:sldId id="553"/>
            <p14:sldId id="556"/>
            <p14:sldId id="638"/>
            <p14:sldId id="639"/>
            <p14:sldId id="640"/>
            <p14:sldId id="555"/>
            <p14:sldId id="641"/>
            <p14:sldId id="557"/>
            <p14:sldId id="558"/>
            <p14:sldId id="559"/>
            <p14:sldId id="562"/>
            <p14:sldId id="560"/>
            <p14:sldId id="493"/>
            <p14:sldId id="563"/>
            <p14:sldId id="564"/>
            <p14:sldId id="496"/>
            <p14:sldId id="497"/>
            <p14:sldId id="515"/>
            <p14:sldId id="495"/>
            <p14:sldId id="571"/>
            <p14:sldId id="642"/>
            <p14:sldId id="643"/>
            <p14:sldId id="561"/>
            <p14:sldId id="644"/>
            <p14:sldId id="567"/>
            <p14:sldId id="565"/>
            <p14:sldId id="572"/>
            <p14:sldId id="566"/>
            <p14:sldId id="645"/>
            <p14:sldId id="498"/>
            <p14:sldId id="512"/>
            <p14:sldId id="573"/>
            <p14:sldId id="646"/>
            <p14:sldId id="647"/>
            <p14:sldId id="648"/>
            <p14:sldId id="649"/>
            <p14:sldId id="501"/>
            <p14:sldId id="650"/>
            <p14:sldId id="568"/>
            <p14:sldId id="621"/>
            <p14:sldId id="651"/>
            <p14:sldId id="652"/>
            <p14:sldId id="653"/>
            <p14:sldId id="569"/>
            <p14:sldId id="570"/>
            <p14:sldId id="654"/>
            <p14:sldId id="574"/>
            <p14:sldId id="655"/>
            <p14:sldId id="575"/>
            <p14:sldId id="656"/>
            <p14:sldId id="657"/>
            <p14:sldId id="658"/>
            <p14:sldId id="659"/>
            <p14:sldId id="576"/>
            <p14:sldId id="664"/>
            <p14:sldId id="587"/>
            <p14:sldId id="586"/>
            <p14:sldId id="668"/>
            <p14:sldId id="588"/>
            <p14:sldId id="669"/>
            <p14:sldId id="592"/>
            <p14:sldId id="593"/>
            <p14:sldId id="616"/>
            <p14:sldId id="670"/>
            <p14:sldId id="532"/>
          </p14:sldIdLst>
        </p14:section>
        <p14:section name="Appendix: Image Descriptions for Unsighted Students" id="{8D56BBA1-F0FC-43CF-BD2F-CB2FAE54F1F6}">
          <p14:sldIdLst/>
        </p14:section>
        <p14:section name="Main Content" id="{70265FF1-791D-4C26-ABBE-90F4BE9908A8}">
          <p14:sldIdLst/>
        </p14:section>
        <p14:section name="Appendix: Image Descriptions for Unsighted Students" id="{3E058065-136F-4CC2-81F8-E9E54BCA14F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660"/>
  </p:normalViewPr>
  <p:slideViewPr>
    <p:cSldViewPr snapToGrid="0">
      <p:cViewPr varScale="1">
        <p:scale>
          <a:sx n="86" d="100"/>
          <a:sy n="86" d="100"/>
        </p:scale>
        <p:origin x="4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FB3D8-C2B2-421A-9F3D-DE0A9E26C5E3}"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79023-AF0E-4014-B9E3-F6924C4F100B}" type="slidenum">
              <a:rPr lang="en-US" smtClean="0"/>
              <a:t>‹#›</a:t>
            </a:fld>
            <a:endParaRPr lang="en-US"/>
          </a:p>
        </p:txBody>
      </p:sp>
    </p:spTree>
    <p:extLst>
      <p:ext uri="{BB962C8B-B14F-4D97-AF65-F5344CB8AC3E}">
        <p14:creationId xmlns:p14="http://schemas.microsoft.com/office/powerpoint/2010/main" val="2729071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E608-1047-4E7E-AD90-BEC4FEDAE00A}"/>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0ED5BBE-4D60-4678-9253-D07578055025}"/>
              </a:ext>
            </a:extLst>
          </p:cNvPr>
          <p:cNvSpPr>
            <a:spLocks noGrp="1"/>
          </p:cNvSpPr>
          <p:nvPr>
            <p:ph type="subTitle" idx="1"/>
          </p:nvPr>
        </p:nvSpPr>
        <p:spPr>
          <a:xfrm>
            <a:off x="1452880" y="354552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Slide Number Placeholder 5">
            <a:extLst>
              <a:ext uri="{FF2B5EF4-FFF2-40B4-BE49-F238E27FC236}">
                <a16:creationId xmlns:a16="http://schemas.microsoft.com/office/drawing/2014/main" id="{E56F6CC8-0BE9-4BDD-933E-84027F58353B}"/>
              </a:ext>
            </a:extLst>
          </p:cNvPr>
          <p:cNvSpPr>
            <a:spLocks noGrp="1"/>
          </p:cNvSpPr>
          <p:nvPr>
            <p:ph type="sldNum" sz="quarter" idx="12"/>
          </p:nvPr>
        </p:nvSpPr>
        <p:spPr>
          <a:xfrm>
            <a:off x="11170626" y="6419533"/>
            <a:ext cx="2743200" cy="365125"/>
          </a:xfrm>
          <a:prstGeom prst="rect">
            <a:avLst/>
          </a:prstGeom>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348729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2D58-9993-4CA7-A8C7-5C14B1D86D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1E3B0C-9236-4D95-A8F0-C71483820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96A813B9-F0FD-4E02-959D-0EBF203F59E8}"/>
              </a:ext>
            </a:extLst>
          </p:cNvPr>
          <p:cNvSpPr>
            <a:spLocks noGrp="1"/>
          </p:cNvSpPr>
          <p:nvPr>
            <p:ph type="sldNum" sz="quarter" idx="12"/>
          </p:nvPr>
        </p:nvSpPr>
        <p:spPr>
          <a:xfrm>
            <a:off x="11262066" y="6410324"/>
            <a:ext cx="2743200" cy="365125"/>
          </a:xfrm>
          <a:prstGeom prst="rect">
            <a:avLst/>
          </a:prstGeom>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300687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7B18C-8891-4441-BD62-365ABFC145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300EE-9B26-4625-BC2A-CBCAFFDCEF8F}"/>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0595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1219200" y="228600"/>
            <a:ext cx="10972800" cy="914400"/>
          </a:xfrm>
          <a:prstGeom prst="rect">
            <a:avLst/>
          </a:prstGeom>
        </p:spPr>
        <p:txBody>
          <a:bodyPr anchor="ctr"/>
          <a:lstStyle>
            <a:lvl1pPr algn="l">
              <a:defRPr sz="4000" b="1">
                <a:solidFill>
                  <a:srgbClr val="960000"/>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143000"/>
            <a:ext cx="10972800" cy="5303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50562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1304925" y="228600"/>
            <a:ext cx="10972800" cy="914400"/>
          </a:xfrm>
          <a:prstGeom prst="rect">
            <a:avLst/>
          </a:prstGeom>
        </p:spPr>
        <p:txBody>
          <a:bodyPr anchor="ctr"/>
          <a:lstStyle>
            <a:lvl1pPr algn="l">
              <a:defRPr sz="3600" b="1">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143000"/>
            <a:ext cx="10972800" cy="5303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518104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_RedBar-Title and Content">
    <p:spTree>
      <p:nvGrpSpPr>
        <p:cNvPr id="1" name=""/>
        <p:cNvGrpSpPr/>
        <p:nvPr/>
      </p:nvGrpSpPr>
      <p:grpSpPr>
        <a:xfrm>
          <a:off x="0" y="0"/>
          <a:ext cx="0" cy="0"/>
          <a:chOff x="0" y="0"/>
          <a:chExt cx="0" cy="0"/>
        </a:xfrm>
      </p:grpSpPr>
      <p:sp>
        <p:nvSpPr>
          <p:cNvPr id="11" name="Slide Title"/>
          <p:cNvSpPr>
            <a:spLocks noGrp="1"/>
          </p:cNvSpPr>
          <p:nvPr>
            <p:ph type="title"/>
          </p:nvPr>
        </p:nvSpPr>
        <p:spPr>
          <a:xfrm>
            <a:off x="1219200" y="228600"/>
            <a:ext cx="10972800" cy="914400"/>
          </a:xfrm>
          <a:prstGeom prst="rect">
            <a:avLst/>
          </a:prstGeom>
        </p:spPr>
        <p:txBody>
          <a:bodyPr anchor="ctr"/>
          <a:lstStyle>
            <a:lvl1pPr algn="l">
              <a:defRPr sz="3600" b="1">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143000"/>
            <a:ext cx="109728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609600" y="2514600"/>
            <a:ext cx="109728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idx="11"/>
          </p:nvPr>
        </p:nvSpPr>
        <p:spPr>
          <a:xfrm>
            <a:off x="609600" y="3886200"/>
            <a:ext cx="109728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4"/>
          <p:cNvSpPr>
            <a:spLocks noGrp="1"/>
          </p:cNvSpPr>
          <p:nvPr>
            <p:ph idx="12"/>
          </p:nvPr>
        </p:nvSpPr>
        <p:spPr>
          <a:xfrm>
            <a:off x="609600" y="5257800"/>
            <a:ext cx="109728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hoto Credit"/>
          <p:cNvSpPr>
            <a:spLocks noGrp="1"/>
          </p:cNvSpPr>
          <p:nvPr>
            <p:ph type="body" sz="quarter" idx="14"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7278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6_RedBar-Title and Content">
    <p:spTree>
      <p:nvGrpSpPr>
        <p:cNvPr id="1" name=""/>
        <p:cNvGrpSpPr/>
        <p:nvPr/>
      </p:nvGrpSpPr>
      <p:grpSpPr>
        <a:xfrm>
          <a:off x="0" y="0"/>
          <a:ext cx="0" cy="0"/>
          <a:chOff x="0" y="0"/>
          <a:chExt cx="0" cy="0"/>
        </a:xfrm>
      </p:grpSpPr>
      <p:sp>
        <p:nvSpPr>
          <p:cNvPr id="8" name="Slide Title"/>
          <p:cNvSpPr>
            <a:spLocks noGrp="1"/>
          </p:cNvSpPr>
          <p:nvPr>
            <p:ph type="title"/>
          </p:nvPr>
        </p:nvSpPr>
        <p:spPr>
          <a:xfrm>
            <a:off x="1219200" y="213360"/>
            <a:ext cx="10972800" cy="914400"/>
          </a:xfrm>
          <a:prstGeom prst="rect">
            <a:avLst/>
          </a:prstGeom>
        </p:spPr>
        <p:txBody>
          <a:bodyPr anchor="ctr"/>
          <a:lstStyle>
            <a:lvl1pPr algn="l">
              <a:defRPr sz="3600" b="1">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143000"/>
            <a:ext cx="10972800" cy="25603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609600" y="3886200"/>
            <a:ext cx="10972800" cy="25603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67509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RedBar-Title and Content">
    <p:spTree>
      <p:nvGrpSpPr>
        <p:cNvPr id="1" name=""/>
        <p:cNvGrpSpPr/>
        <p:nvPr/>
      </p:nvGrpSpPr>
      <p:grpSpPr>
        <a:xfrm>
          <a:off x="0" y="0"/>
          <a:ext cx="0" cy="0"/>
          <a:chOff x="0" y="0"/>
          <a:chExt cx="0" cy="0"/>
        </a:xfrm>
      </p:grpSpPr>
      <p:sp>
        <p:nvSpPr>
          <p:cNvPr id="13" name="Slide Title"/>
          <p:cNvSpPr>
            <a:spLocks noGrp="1"/>
          </p:cNvSpPr>
          <p:nvPr>
            <p:ph type="title"/>
          </p:nvPr>
        </p:nvSpPr>
        <p:spPr>
          <a:xfrm>
            <a:off x="1209675" y="137160"/>
            <a:ext cx="10972800" cy="914400"/>
          </a:xfrm>
          <a:prstGeom prst="rect">
            <a:avLst/>
          </a:prstGeom>
        </p:spPr>
        <p:txBody>
          <a:bodyPr anchor="ctr"/>
          <a:lstStyle>
            <a:lvl1pPr algn="l">
              <a:defRPr sz="3600" b="1">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1430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609600" y="20574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idx="11"/>
          </p:nvPr>
        </p:nvSpPr>
        <p:spPr>
          <a:xfrm>
            <a:off x="609600" y="29718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4"/>
          <p:cNvSpPr>
            <a:spLocks noGrp="1"/>
          </p:cNvSpPr>
          <p:nvPr>
            <p:ph idx="12"/>
          </p:nvPr>
        </p:nvSpPr>
        <p:spPr>
          <a:xfrm>
            <a:off x="609600" y="38862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5"/>
          <p:cNvSpPr>
            <a:spLocks noGrp="1"/>
          </p:cNvSpPr>
          <p:nvPr>
            <p:ph idx="13"/>
          </p:nvPr>
        </p:nvSpPr>
        <p:spPr>
          <a:xfrm>
            <a:off x="609600" y="48006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idx="14"/>
          </p:nvPr>
        </p:nvSpPr>
        <p:spPr>
          <a:xfrm>
            <a:off x="609600" y="5715000"/>
            <a:ext cx="109728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n-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n-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n-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n-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hoto Credit"/>
          <p:cNvSpPr>
            <a:spLocks noGrp="1"/>
          </p:cNvSpPr>
          <p:nvPr>
            <p:ph type="body" sz="quarter" idx="16"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3661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2652-A47A-4A93-8620-1E38EDBC4CA6}"/>
              </a:ext>
            </a:extLst>
          </p:cNvPr>
          <p:cNvSpPr>
            <a:spLocks noGrp="1"/>
          </p:cNvSpPr>
          <p:nvPr>
            <p:ph type="title"/>
          </p:nvPr>
        </p:nvSpPr>
        <p:spPr>
          <a:xfrm>
            <a:off x="1543050" y="458787"/>
            <a:ext cx="10515600" cy="444500"/>
          </a:xfrm>
        </p:spPr>
        <p:txBody>
          <a:bodyPr>
            <a:noAutofit/>
          </a:bodyPr>
          <a:lstStyle>
            <a:lvl1pPr>
              <a:defRPr sz="33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1C9C7D4-DFCD-402F-A780-F03109C90117}"/>
              </a:ext>
            </a:extLst>
          </p:cNvPr>
          <p:cNvSpPr>
            <a:spLocks noGrp="1"/>
          </p:cNvSpPr>
          <p:nvPr>
            <p:ph idx="1"/>
          </p:nvPr>
        </p:nvSpPr>
        <p:spPr>
          <a:xfrm>
            <a:off x="838200" y="134810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0C80A20-B4D6-4900-B356-E7A43BD66EC4}"/>
              </a:ext>
            </a:extLst>
          </p:cNvPr>
          <p:cNvSpPr>
            <a:spLocks noGrp="1"/>
          </p:cNvSpPr>
          <p:nvPr>
            <p:ph type="sldNum" sz="quarter" idx="12"/>
          </p:nvPr>
        </p:nvSpPr>
        <p:spPr>
          <a:xfrm>
            <a:off x="11658306" y="6399213"/>
            <a:ext cx="2743200" cy="365125"/>
          </a:xfrm>
          <a:prstGeom prst="rect">
            <a:avLst/>
          </a:prstGeom>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24248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303E-4A94-471C-9A8E-19555A2B7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94B721-9F6B-4ED0-B52B-B72AEE351A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E36BDDAD-AE61-4E00-AAAB-C8D008C8FA4A}"/>
              </a:ext>
            </a:extLst>
          </p:cNvPr>
          <p:cNvSpPr>
            <a:spLocks noGrp="1"/>
          </p:cNvSpPr>
          <p:nvPr>
            <p:ph type="sldNum" sz="quarter" idx="12"/>
          </p:nvPr>
        </p:nvSpPr>
        <p:spPr>
          <a:xfrm>
            <a:off x="11347450" y="6501764"/>
            <a:ext cx="868974" cy="356236"/>
          </a:xfrm>
          <a:prstGeom prst="rect">
            <a:avLst/>
          </a:prstGeom>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144541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B133-2880-4050-9D05-2EEA2C01B2E3}"/>
              </a:ext>
            </a:extLst>
          </p:cNvPr>
          <p:cNvSpPr>
            <a:spLocks noGrp="1"/>
          </p:cNvSpPr>
          <p:nvPr>
            <p:ph type="title"/>
          </p:nvPr>
        </p:nvSpPr>
        <p:spPr>
          <a:xfrm>
            <a:off x="1427186" y="279401"/>
            <a:ext cx="10515600" cy="558800"/>
          </a:xfrm>
        </p:spPr>
        <p:txBody>
          <a:bodyPr>
            <a:normAutofit/>
          </a:bodyPr>
          <a:lstStyle>
            <a:lvl1pPr>
              <a:defRPr sz="33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21915D4-8ED5-4618-9BD4-8A973BF8E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953894-E238-4182-AA2C-21AA8B9C57D3}"/>
              </a:ext>
            </a:extLst>
          </p:cNvPr>
          <p:cNvSpPr>
            <a:spLocks noGrp="1"/>
          </p:cNvSpPr>
          <p:nvPr>
            <p:ph sz="half" idx="2"/>
          </p:nvPr>
        </p:nvSpPr>
        <p:spPr>
          <a:xfrm>
            <a:off x="6172202"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40A2B2D7-C42A-4703-A1B9-A9C0BFDA2DA4}"/>
              </a:ext>
            </a:extLst>
          </p:cNvPr>
          <p:cNvSpPr>
            <a:spLocks noGrp="1"/>
          </p:cNvSpPr>
          <p:nvPr>
            <p:ph type="sldNum" sz="quarter" idx="12"/>
          </p:nvPr>
        </p:nvSpPr>
        <p:spPr>
          <a:xfrm>
            <a:off x="11353800" y="6396036"/>
            <a:ext cx="2743200" cy="365125"/>
          </a:xfrm>
          <a:prstGeom prst="rect">
            <a:avLst/>
          </a:prstGeom>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56597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14BC-831C-4CB6-9974-E6D161D7D0A0}"/>
              </a:ext>
            </a:extLst>
          </p:cNvPr>
          <p:cNvSpPr>
            <a:spLocks noGrp="1"/>
          </p:cNvSpPr>
          <p:nvPr>
            <p:ph type="title"/>
          </p:nvPr>
        </p:nvSpPr>
        <p:spPr>
          <a:xfrm>
            <a:off x="1258888" y="322262"/>
            <a:ext cx="10515600" cy="644525"/>
          </a:xfrm>
        </p:spPr>
        <p:txBody>
          <a:bodyPr>
            <a:normAutofit/>
          </a:bodyPr>
          <a:lstStyle>
            <a:lvl1pPr>
              <a:defRPr sz="33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005A6D15-F4E4-4C9F-B9C9-BD786F688B97}"/>
              </a:ext>
            </a:extLst>
          </p:cNvPr>
          <p:cNvSpPr>
            <a:spLocks noGrp="1"/>
          </p:cNvSpPr>
          <p:nvPr>
            <p:ph type="body" idx="1"/>
          </p:nvPr>
        </p:nvSpPr>
        <p:spPr>
          <a:xfrm>
            <a:off x="836612" y="15795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08237-4DA3-46AE-9AB9-5C728D0A6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8CD645-9A68-41EB-A51D-AACEB3A56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9A6D9-1164-494E-880F-CB11BEAB125B}"/>
              </a:ext>
            </a:extLst>
          </p:cNvPr>
          <p:cNvSpPr>
            <a:spLocks noGrp="1"/>
          </p:cNvSpPr>
          <p:nvPr>
            <p:ph sz="quarter" idx="4"/>
          </p:nvPr>
        </p:nvSpPr>
        <p:spPr>
          <a:xfrm>
            <a:off x="6194427"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115BCB2F-E93B-467F-B6B9-49463347BA43}"/>
              </a:ext>
            </a:extLst>
          </p:cNvPr>
          <p:cNvSpPr>
            <a:spLocks noGrp="1"/>
          </p:cNvSpPr>
          <p:nvPr>
            <p:ph type="sldNum" sz="quarter" idx="12"/>
          </p:nvPr>
        </p:nvSpPr>
        <p:spPr>
          <a:xfrm>
            <a:off x="11355388" y="6492239"/>
            <a:ext cx="2743200" cy="365125"/>
          </a:xfrm>
          <a:prstGeom prst="rect">
            <a:avLst/>
          </a:prstGeom>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87882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E77B-65FD-43AA-975D-6411FF3027E9}"/>
              </a:ext>
            </a:extLst>
          </p:cNvPr>
          <p:cNvSpPr>
            <a:spLocks noGrp="1"/>
          </p:cNvSpPr>
          <p:nvPr>
            <p:ph type="title"/>
          </p:nvPr>
        </p:nvSpPr>
        <p:spPr>
          <a:xfrm>
            <a:off x="1552575" y="260350"/>
            <a:ext cx="10515600" cy="663575"/>
          </a:xfrm>
        </p:spPr>
        <p:txBody>
          <a:bodyPr>
            <a:normAutofit/>
          </a:bodyPr>
          <a:lstStyle>
            <a:lvl1pPr>
              <a:defRPr sz="3300">
                <a:latin typeface="Arial" panose="020B0604020202020204" pitchFamily="34" charset="0"/>
                <a:cs typeface="Arial" panose="020B0604020202020204"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92E229D9-32D0-4C35-B9A2-5F1073A56065}"/>
              </a:ext>
            </a:extLst>
          </p:cNvPr>
          <p:cNvSpPr>
            <a:spLocks noGrp="1"/>
          </p:cNvSpPr>
          <p:nvPr>
            <p:ph type="sldNum" sz="quarter" idx="12"/>
          </p:nvPr>
        </p:nvSpPr>
        <p:spPr>
          <a:xfrm>
            <a:off x="11383986" y="6415087"/>
            <a:ext cx="2743200" cy="365125"/>
          </a:xfrm>
          <a:prstGeom prst="rect">
            <a:avLst/>
          </a:prstGeom>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304460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FF7906-B0D9-49E2-89BF-952F6C98C955}"/>
              </a:ext>
            </a:extLst>
          </p:cNvPr>
          <p:cNvSpPr>
            <a:spLocks noGrp="1"/>
          </p:cNvSpPr>
          <p:nvPr>
            <p:ph type="sldNum" sz="quarter" idx="12"/>
          </p:nvPr>
        </p:nvSpPr>
        <p:spPr>
          <a:xfrm>
            <a:off x="11140146" y="6400164"/>
            <a:ext cx="2743200" cy="365125"/>
          </a:xfrm>
          <a:prstGeom prst="rect">
            <a:avLst/>
          </a:prstGeom>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95033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99E5-37BC-4587-AEAE-58E0047BC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2B4FA-AFD1-414E-A8D8-72ED1ED5A40B}"/>
              </a:ext>
            </a:extLst>
          </p:cNvPr>
          <p:cNvSpPr>
            <a:spLocks noGrp="1"/>
          </p:cNvSpPr>
          <p:nvPr>
            <p:ph idx="1"/>
          </p:nvPr>
        </p:nvSpPr>
        <p:spPr>
          <a:xfrm>
            <a:off x="5071428" y="9988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CED874-8D54-4BDA-8294-BC53BAAB5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801942EB-BC5F-4437-9D22-CDFEE0F4F822}"/>
              </a:ext>
            </a:extLst>
          </p:cNvPr>
          <p:cNvSpPr>
            <a:spLocks noGrp="1"/>
          </p:cNvSpPr>
          <p:nvPr>
            <p:ph type="sldNum" sz="quarter" idx="12"/>
          </p:nvPr>
        </p:nvSpPr>
        <p:spPr>
          <a:xfrm>
            <a:off x="11355388" y="6318884"/>
            <a:ext cx="2743200" cy="365125"/>
          </a:xfrm>
          <a:prstGeom prst="rect">
            <a:avLst/>
          </a:prstGeom>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256034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17FE-774C-4ECD-9AB9-C0CDD5AC0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D2F01-3A5D-4422-AA71-352C61339FDD}"/>
              </a:ext>
            </a:extLst>
          </p:cNvPr>
          <p:cNvSpPr>
            <a:spLocks noGrp="1"/>
          </p:cNvSpPr>
          <p:nvPr>
            <p:ph type="pic" idx="1"/>
          </p:nvPr>
        </p:nvSpPr>
        <p:spPr>
          <a:xfrm>
            <a:off x="4978106" y="10687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218D55-1271-433E-A65B-A817EB0C7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CCE9CC66-54A9-4E41-ABF7-D301E8F65B6B}"/>
              </a:ext>
            </a:extLst>
          </p:cNvPr>
          <p:cNvSpPr>
            <a:spLocks noGrp="1"/>
          </p:cNvSpPr>
          <p:nvPr>
            <p:ph type="sldNum" sz="quarter" idx="12"/>
          </p:nvPr>
        </p:nvSpPr>
        <p:spPr>
          <a:xfrm>
            <a:off x="11150306" y="6400164"/>
            <a:ext cx="2743200" cy="365125"/>
          </a:xfrm>
          <a:prstGeom prst="rect">
            <a:avLst/>
          </a:prstGeom>
        </p:spPr>
        <p:txBody>
          <a:bodyPr/>
          <a:lstStyle/>
          <a:p>
            <a:fld id="{94553C80-DEEE-4162-BE14-2BC211C9C7DF}" type="slidenum">
              <a:rPr lang="en-US" smtClean="0"/>
              <a:t>‹#›</a:t>
            </a:fld>
            <a:endParaRPr lang="en-US"/>
          </a:p>
        </p:txBody>
      </p:sp>
    </p:spTree>
    <p:extLst>
      <p:ext uri="{BB962C8B-B14F-4D97-AF65-F5344CB8AC3E}">
        <p14:creationId xmlns:p14="http://schemas.microsoft.com/office/powerpoint/2010/main" val="194172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1D19D-CC20-4025-BA5D-18354BD464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E12CD-C9F0-489F-89BA-171E4C8C7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A screenshot of a cell phone&#10;&#10;Description automatically generated">
            <a:extLst>
              <a:ext uri="{FF2B5EF4-FFF2-40B4-BE49-F238E27FC236}">
                <a16:creationId xmlns:a16="http://schemas.microsoft.com/office/drawing/2014/main" id="{B3CB142B-8AC4-4587-AEE8-CAFBD7C8B3C9}"/>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547" y="203032"/>
            <a:ext cx="11290253" cy="6172201"/>
          </a:xfrm>
          <a:prstGeom prst="rect">
            <a:avLst/>
          </a:prstGeom>
        </p:spPr>
      </p:pic>
      <p:pic>
        <p:nvPicPr>
          <p:cNvPr id="7" name="Picture 6">
            <a:extLst>
              <a:ext uri="{FF2B5EF4-FFF2-40B4-BE49-F238E27FC236}">
                <a16:creationId xmlns:a16="http://schemas.microsoft.com/office/drawing/2014/main" id="{8F967928-C756-40DF-A31B-826BA32E7400}"/>
              </a:ext>
            </a:extLst>
          </p:cNvPr>
          <p:cNvPicPr>
            <a:picLocks noChangeAspect="1"/>
          </p:cNvPicPr>
          <p:nvPr userDrawn="1"/>
        </p:nvPicPr>
        <p:blipFill>
          <a:blip r:embed="rId19"/>
          <a:stretch>
            <a:fillRect/>
          </a:stretch>
        </p:blipFill>
        <p:spPr>
          <a:xfrm>
            <a:off x="3390721" y="6573504"/>
            <a:ext cx="4115157" cy="365792"/>
          </a:xfrm>
          <a:prstGeom prst="rect">
            <a:avLst/>
          </a:prstGeom>
        </p:spPr>
      </p:pic>
      <p:sp>
        <p:nvSpPr>
          <p:cNvPr id="10" name="Rectangle 9">
            <a:extLst>
              <a:ext uri="{FF2B5EF4-FFF2-40B4-BE49-F238E27FC236}">
                <a16:creationId xmlns:a16="http://schemas.microsoft.com/office/drawing/2014/main" id="{569869B3-389E-4ED4-B812-3693343708FC}"/>
              </a:ext>
            </a:extLst>
          </p:cNvPr>
          <p:cNvSpPr/>
          <p:nvPr userDrawn="1"/>
        </p:nvSpPr>
        <p:spPr>
          <a:xfrm>
            <a:off x="9415145" y="6187423"/>
            <a:ext cx="1743075" cy="2000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66AF170-479A-4F88-AC45-4A1C0A72A77B}"/>
              </a:ext>
            </a:extLst>
          </p:cNvPr>
          <p:cNvSpPr txBox="1"/>
          <p:nvPr userDrawn="1"/>
        </p:nvSpPr>
        <p:spPr>
          <a:xfrm flipH="1">
            <a:off x="9486265" y="6164324"/>
            <a:ext cx="2989579" cy="246221"/>
          </a:xfrm>
          <a:prstGeom prst="rect">
            <a:avLst/>
          </a:prstGeom>
          <a:noFill/>
        </p:spPr>
        <p:txBody>
          <a:bodyPr wrap="square" rtlCol="0">
            <a:spAutoFit/>
          </a:bodyPr>
          <a:lstStyle/>
          <a:p>
            <a:r>
              <a:rPr lang="en-US" sz="1000" dirty="0">
                <a:solidFill>
                  <a:schemeClr val="accent1">
                    <a:lumMod val="75000"/>
                  </a:schemeClr>
                </a:solidFill>
              </a:rPr>
              <a:t>COSC 2430 Data Structures</a:t>
            </a:r>
          </a:p>
        </p:txBody>
      </p:sp>
      <p:sp>
        <p:nvSpPr>
          <p:cNvPr id="9" name="Jump Link">
            <a:extLst>
              <a:ext uri="{FF2B5EF4-FFF2-40B4-BE49-F238E27FC236}">
                <a16:creationId xmlns:a16="http://schemas.microsoft.com/office/drawing/2014/main" id="{3A28C988-A7DC-4741-9609-06B83AEA966B}"/>
              </a:ext>
            </a:extLst>
          </p:cNvPr>
          <p:cNvSpPr txBox="1">
            <a:spLocks/>
          </p:cNvSpPr>
          <p:nvPr userDrawn="1"/>
        </p:nvSpPr>
        <p:spPr>
          <a:xfrm>
            <a:off x="3619499" y="6675120"/>
            <a:ext cx="3657600" cy="182880"/>
          </a:xfrm>
          <a:prstGeom prst="rect">
            <a:avLst/>
          </a:prstGeom>
          <a:solidFill>
            <a:schemeClr val="bg1"/>
          </a:solidFill>
        </p:spPr>
        <p:txBody>
          <a:bodyPr lIns="0" tIns="0" rIns="0" bIns="0"/>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FF0000"/>
                </a:solidFill>
              </a:rPr>
              <a:t>Recursion</a:t>
            </a:r>
          </a:p>
        </p:txBody>
      </p:sp>
    </p:spTree>
    <p:extLst>
      <p:ext uri="{BB962C8B-B14F-4D97-AF65-F5344CB8AC3E}">
        <p14:creationId xmlns:p14="http://schemas.microsoft.com/office/powerpoint/2010/main" val="3141827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66"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DDF2-4525-4682-B72D-1058148172DC}"/>
              </a:ext>
            </a:extLst>
          </p:cNvPr>
          <p:cNvSpPr>
            <a:spLocks noGrp="1"/>
          </p:cNvSpPr>
          <p:nvPr>
            <p:ph type="ctrTitle"/>
          </p:nvPr>
        </p:nvSpPr>
        <p:spPr/>
        <p:txBody>
          <a:bodyPr/>
          <a:lstStyle/>
          <a:p>
            <a:r>
              <a:rPr lang="en-US" dirty="0"/>
              <a:t>N. </a:t>
            </a:r>
            <a:r>
              <a:rPr lang="en-US" dirty="0" err="1"/>
              <a:t>Rizk</a:t>
            </a:r>
            <a:endParaRPr lang="en-US" dirty="0"/>
          </a:p>
        </p:txBody>
      </p:sp>
      <p:sp>
        <p:nvSpPr>
          <p:cNvPr id="3" name="Subtitle 2">
            <a:extLst>
              <a:ext uri="{FF2B5EF4-FFF2-40B4-BE49-F238E27FC236}">
                <a16:creationId xmlns:a16="http://schemas.microsoft.com/office/drawing/2014/main" id="{73A9DE5B-723B-4358-8229-580135F2A6E8}"/>
              </a:ext>
            </a:extLst>
          </p:cNvPr>
          <p:cNvSpPr>
            <a:spLocks noGrp="1"/>
          </p:cNvSpPr>
          <p:nvPr>
            <p:ph type="subTitle" idx="1"/>
          </p:nvPr>
        </p:nvSpPr>
        <p:spPr/>
        <p:txBody>
          <a:bodyPr/>
          <a:lstStyle/>
          <a:p>
            <a:r>
              <a:rPr lang="en-US" dirty="0"/>
              <a:t>College of Natural and Applied Sciences</a:t>
            </a:r>
          </a:p>
          <a:p>
            <a:r>
              <a:rPr lang="en-US" dirty="0"/>
              <a:t>Department of Computer Science </a:t>
            </a:r>
          </a:p>
          <a:p>
            <a:r>
              <a:rPr lang="en-US" sz="2800" b="1" dirty="0">
                <a:latin typeface="+mj-lt"/>
                <a:ea typeface="+mj-ea"/>
                <a:cs typeface="+mj-cs"/>
              </a:rPr>
              <a:t>University of Houston</a:t>
            </a:r>
          </a:p>
        </p:txBody>
      </p:sp>
      <p:sp>
        <p:nvSpPr>
          <p:cNvPr id="6" name="TextBox 5">
            <a:extLst>
              <a:ext uri="{FF2B5EF4-FFF2-40B4-BE49-F238E27FC236}">
                <a16:creationId xmlns:a16="http://schemas.microsoft.com/office/drawing/2014/main" id="{8EC57702-7DE6-468D-BEC1-023C3A6F92B8}"/>
              </a:ext>
            </a:extLst>
          </p:cNvPr>
          <p:cNvSpPr txBox="1"/>
          <p:nvPr/>
        </p:nvSpPr>
        <p:spPr>
          <a:xfrm>
            <a:off x="2962275" y="285750"/>
            <a:ext cx="6109365" cy="600164"/>
          </a:xfrm>
          <a:prstGeom prst="rect">
            <a:avLst/>
          </a:prstGeom>
          <a:noFill/>
        </p:spPr>
        <p:txBody>
          <a:bodyPr wrap="none" rtlCol="0">
            <a:spAutoFit/>
          </a:bodyPr>
          <a:lstStyle/>
          <a:p>
            <a:r>
              <a:rPr lang="en-US" sz="3300" dirty="0">
                <a:latin typeface="Arial" panose="020B0604020202020204" pitchFamily="34" charset="0"/>
                <a:cs typeface="Arial" panose="020B0604020202020204" pitchFamily="34" charset="0"/>
              </a:rPr>
              <a:t>COSC 2430 : Data Structures </a:t>
            </a:r>
          </a:p>
        </p:txBody>
      </p:sp>
      <p:sp>
        <p:nvSpPr>
          <p:cNvPr id="7" name="Slide Number Placeholder 6">
            <a:extLst>
              <a:ext uri="{FF2B5EF4-FFF2-40B4-BE49-F238E27FC236}">
                <a16:creationId xmlns:a16="http://schemas.microsoft.com/office/drawing/2014/main" id="{B6127B2B-90D0-4679-985E-BB812599FF9F}"/>
              </a:ext>
            </a:extLst>
          </p:cNvPr>
          <p:cNvSpPr>
            <a:spLocks noGrp="1"/>
          </p:cNvSpPr>
          <p:nvPr>
            <p:ph type="sldNum" sz="quarter" idx="12"/>
          </p:nvPr>
        </p:nvSpPr>
        <p:spPr/>
        <p:txBody>
          <a:bodyPr/>
          <a:lstStyle/>
          <a:p>
            <a:fld id="{94553C80-DEEE-4162-BE14-2BC211C9C7DF}" type="slidenum">
              <a:rPr lang="en-US" smtClean="0"/>
              <a:t>1</a:t>
            </a:fld>
            <a:endParaRPr lang="en-US"/>
          </a:p>
        </p:txBody>
      </p:sp>
    </p:spTree>
    <p:extLst>
      <p:ext uri="{BB962C8B-B14F-4D97-AF65-F5344CB8AC3E}">
        <p14:creationId xmlns:p14="http://schemas.microsoft.com/office/powerpoint/2010/main" val="103493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latin typeface="+mj-lt"/>
              </a:rPr>
              <a:t>Some Recursive Algorithms Part 1</a:t>
            </a:r>
            <a:endParaRPr lang="en-US" sz="3600"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5410200"/>
          </a:xfrm>
        </p:spPr>
        <p:txBody>
          <a:bodyPr/>
          <a:lstStyle/>
          <a:p>
            <a:r>
              <a:rPr lang="en-US" sz="2800" b="1" dirty="0">
                <a:latin typeface="+mj-lt"/>
                <a:cs typeface="Times" panose="02020603050405020304" pitchFamily="18" charset="0"/>
              </a:rPr>
              <a:t>In this section, we give some simple recursive algorithm.</a:t>
            </a:r>
          </a:p>
          <a:p>
            <a:pPr algn="just"/>
            <a:r>
              <a:rPr lang="en-US" b="1" i="1" dirty="0">
                <a:solidFill>
                  <a:srgbClr val="B60000"/>
                </a:solidFill>
                <a:latin typeface="+mj-lt"/>
              </a:rPr>
              <a:t>Sum and Factorial.</a:t>
            </a:r>
          </a:p>
          <a:p>
            <a:r>
              <a:rPr lang="en-US" sz="2800" b="1" dirty="0">
                <a:latin typeface="+mj-lt"/>
                <a:cs typeface="Times" panose="02020603050405020304" pitchFamily="18" charset="0"/>
              </a:rPr>
              <a:t>We discussed how to solve the </a:t>
            </a:r>
            <a:r>
              <a:rPr lang="en-US" sz="2800" b="1" i="1" dirty="0">
                <a:latin typeface="+mj-lt"/>
                <a:cs typeface="Times" panose="02020603050405020304" pitchFamily="18" charset="0"/>
              </a:rPr>
              <a:t>sum</a:t>
            </a:r>
            <a:r>
              <a:rPr lang="en-US" sz="2800" b="1" dirty="0">
                <a:latin typeface="+mj-lt"/>
                <a:cs typeface="Times" panose="02020603050405020304" pitchFamily="18" charset="0"/>
              </a:rPr>
              <a:t>(</a:t>
            </a:r>
            <a:r>
              <a:rPr lang="en-US" sz="2800" b="1" i="1" dirty="0">
                <a:latin typeface="+mj-lt"/>
                <a:cs typeface="Times" panose="02020603050405020304" pitchFamily="18" charset="0"/>
              </a:rPr>
              <a:t>n</a:t>
            </a:r>
            <a:r>
              <a:rPr lang="en-US" sz="2800" b="1" dirty="0">
                <a:latin typeface="+mj-lt"/>
                <a:cs typeface="Times" panose="02020603050405020304" pitchFamily="18" charset="0"/>
              </a:rPr>
              <a:t>) problem recursively.</a:t>
            </a:r>
          </a:p>
          <a:p>
            <a:r>
              <a:rPr lang="en-US" sz="2800" b="1" dirty="0">
                <a:latin typeface="+mj-lt"/>
                <a:cs typeface="Times" panose="02020603050405020304" pitchFamily="18" charset="0"/>
              </a:rPr>
              <a:t>A sibling of the </a:t>
            </a:r>
            <a:r>
              <a:rPr lang="en-US" sz="2800" b="1" i="1" dirty="0">
                <a:latin typeface="+mj-lt"/>
                <a:cs typeface="Times" panose="02020603050405020304" pitchFamily="18" charset="0"/>
              </a:rPr>
              <a:t>sum</a:t>
            </a:r>
            <a:r>
              <a:rPr lang="en-US" sz="2800" b="1" dirty="0">
                <a:latin typeface="+mj-lt"/>
                <a:cs typeface="Times" panose="02020603050405020304" pitchFamily="18" charset="0"/>
              </a:rPr>
              <a:t>(</a:t>
            </a:r>
            <a:r>
              <a:rPr lang="en-US" sz="2800" b="1" i="1" dirty="0">
                <a:latin typeface="+mj-lt"/>
                <a:cs typeface="Times" panose="02020603050405020304" pitchFamily="18" charset="0"/>
              </a:rPr>
              <a:t>n</a:t>
            </a:r>
            <a:r>
              <a:rPr lang="en-US" sz="2800" b="1" dirty="0">
                <a:latin typeface="+mj-lt"/>
                <a:cs typeface="Times" panose="02020603050405020304" pitchFamily="18" charset="0"/>
              </a:rPr>
              <a:t>) function is the </a:t>
            </a:r>
            <a:r>
              <a:rPr lang="en-US" sz="2800" b="1" i="1" dirty="0">
                <a:latin typeface="+mj-lt"/>
                <a:cs typeface="Times" panose="02020603050405020304" pitchFamily="18" charset="0"/>
              </a:rPr>
              <a:t>factorial</a:t>
            </a:r>
            <a:r>
              <a:rPr lang="en-US" sz="2800" b="1" dirty="0">
                <a:latin typeface="+mj-lt"/>
                <a:cs typeface="Times" panose="02020603050405020304" pitchFamily="18" charset="0"/>
              </a:rPr>
              <a:t>(</a:t>
            </a:r>
            <a:r>
              <a:rPr lang="en-US" sz="2800" b="1" i="1" dirty="0">
                <a:latin typeface="+mj-lt"/>
                <a:cs typeface="Times" panose="02020603050405020304" pitchFamily="18" charset="0"/>
              </a:rPr>
              <a:t>n</a:t>
            </a:r>
            <a:r>
              <a:rPr lang="en-US" sz="2800" b="1" dirty="0">
                <a:latin typeface="+mj-lt"/>
                <a:cs typeface="Times" panose="02020603050405020304" pitchFamily="18" charset="0"/>
              </a:rPr>
              <a:t>) function (also called </a:t>
            </a:r>
            <a:r>
              <a:rPr lang="en-US" sz="2800" b="1" i="1" dirty="0">
                <a:latin typeface="+mj-lt"/>
                <a:cs typeface="Times" panose="02020603050405020304" pitchFamily="18" charset="0"/>
              </a:rPr>
              <a:t>product</a:t>
            </a:r>
            <a:r>
              <a:rPr lang="en-US" sz="2800" b="1" dirty="0">
                <a:latin typeface="+mj-lt"/>
                <a:cs typeface="Times" panose="02020603050405020304" pitchFamily="18" charset="0"/>
              </a:rPr>
              <a:t>).</a:t>
            </a:r>
          </a:p>
          <a:p>
            <a:r>
              <a:rPr lang="en-US" sz="2800" b="1" dirty="0">
                <a:latin typeface="+mj-lt"/>
                <a:cs typeface="Times" panose="02020603050405020304" pitchFamily="18" charset="0"/>
              </a:rPr>
              <a:t>In the </a:t>
            </a:r>
            <a:r>
              <a:rPr lang="en-US" sz="2800" b="1" i="1" dirty="0">
                <a:latin typeface="+mj-lt"/>
                <a:cs typeface="Times" panose="02020603050405020304" pitchFamily="18" charset="0"/>
              </a:rPr>
              <a:t>sum</a:t>
            </a:r>
            <a:r>
              <a:rPr lang="en-US" sz="2800" b="1" dirty="0">
                <a:latin typeface="+mj-lt"/>
                <a:cs typeface="Times" panose="02020603050405020304" pitchFamily="18" charset="0"/>
              </a:rPr>
              <a:t> function, we need to add numbers from </a:t>
            </a:r>
            <a:r>
              <a:rPr lang="en-US" sz="2800" b="1" i="1" dirty="0">
                <a:latin typeface="+mj-lt"/>
                <a:cs typeface="Times" panose="02020603050405020304" pitchFamily="18" charset="0"/>
              </a:rPr>
              <a:t>n</a:t>
            </a:r>
            <a:r>
              <a:rPr lang="en-US" sz="2800" b="1" dirty="0">
                <a:latin typeface="+mj-lt"/>
                <a:cs typeface="Times" panose="02020603050405020304" pitchFamily="18" charset="0"/>
              </a:rPr>
              <a:t> to 0; in the </a:t>
            </a:r>
            <a:r>
              <a:rPr lang="en-US" sz="2800" b="1" i="1" dirty="0">
                <a:latin typeface="+mj-lt"/>
                <a:cs typeface="Times" panose="02020603050405020304" pitchFamily="18" charset="0"/>
              </a:rPr>
              <a:t>factorial</a:t>
            </a:r>
            <a:r>
              <a:rPr lang="en-US" sz="2800" b="1" dirty="0">
                <a:latin typeface="+mj-lt"/>
                <a:cs typeface="Times" panose="02020603050405020304" pitchFamily="18" charset="0"/>
              </a:rPr>
              <a:t> function, we need to multiply numbers from </a:t>
            </a:r>
            <a:r>
              <a:rPr lang="en-US" sz="2800" b="1" i="1" dirty="0">
                <a:latin typeface="+mj-lt"/>
                <a:cs typeface="Times" panose="02020603050405020304" pitchFamily="18" charset="0"/>
              </a:rPr>
              <a:t>n</a:t>
            </a:r>
            <a:r>
              <a:rPr lang="en-US" sz="2800" b="1" dirty="0">
                <a:latin typeface="+mj-lt"/>
                <a:cs typeface="Times" panose="02020603050405020304" pitchFamily="18" charset="0"/>
              </a:rPr>
              <a:t> to 1.</a:t>
            </a:r>
          </a:p>
        </p:txBody>
      </p:sp>
    </p:spTree>
    <p:extLst>
      <p:ext uri="{BB962C8B-B14F-4D97-AF65-F5344CB8AC3E}">
        <p14:creationId xmlns:p14="http://schemas.microsoft.com/office/powerpoint/2010/main" val="425372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latin typeface="+mj-lt"/>
              </a:rPr>
              <a:t>Some Recursive Algorithms Part 2</a:t>
            </a:r>
            <a:endParaRPr lang="en-US" sz="3600" dirty="0">
              <a:effectLst>
                <a:outerShdw blurRad="38100" dist="38100" dir="2700000" algn="tl">
                  <a:srgbClr val="C0C0C0"/>
                </a:outerShdw>
              </a:effectLst>
              <a:latin typeface="+mj-lt"/>
            </a:endParaRPr>
          </a:p>
        </p:txBody>
      </p:sp>
      <p:sp>
        <p:nvSpPr>
          <p:cNvPr id="9" name="Content Placeholder 2"/>
          <p:cNvSpPr>
            <a:spLocks noGrp="1"/>
          </p:cNvSpPr>
          <p:nvPr>
            <p:ph idx="1"/>
          </p:nvPr>
        </p:nvSpPr>
        <p:spPr>
          <a:xfrm>
            <a:off x="1666240" y="1981200"/>
            <a:ext cx="3948611" cy="2667000"/>
          </a:xfrm>
          <a:solidFill>
            <a:srgbClr val="FFFF00"/>
          </a:solidFill>
        </p:spPr>
        <p:txBody>
          <a:bodyPr>
            <a:normAutofit/>
          </a:bodyPr>
          <a:lstStyle/>
          <a:p>
            <a:pPr>
              <a:spcBef>
                <a:spcPts val="0"/>
              </a:spcBef>
              <a:spcAft>
                <a:spcPts val="0"/>
              </a:spcAft>
            </a:pPr>
            <a:r>
              <a:rPr lang="en-US" sz="1800" b="1" spc="-150" dirty="0">
                <a:solidFill>
                  <a:srgbClr val="B60000"/>
                </a:solidFill>
                <a:latin typeface="Courier New" panose="02070309020205020404" pitchFamily="49" charset="0"/>
                <a:cs typeface="Courier New" panose="02070309020205020404" pitchFamily="49" charset="0"/>
              </a:rPr>
              <a:t>// Sum </a:t>
            </a:r>
          </a:p>
          <a:p>
            <a:pPr>
              <a:spcBef>
                <a:spcPts val="0"/>
              </a:spcBef>
              <a:spcAft>
                <a:spcPts val="0"/>
              </a:spcAft>
            </a:pP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4D88"/>
                </a:solidFill>
                <a:latin typeface="Courier New" panose="02070309020205020404" pitchFamily="49" charset="0"/>
                <a:cs typeface="Courier New" panose="02070309020205020404" pitchFamily="49" charset="0"/>
              </a:rPr>
              <a:t> </a:t>
            </a:r>
            <a:r>
              <a:rPr lang="en-US" sz="1800" b="1" spc="-150" dirty="0">
                <a:solidFill>
                  <a:srgbClr val="000000"/>
                </a:solidFill>
                <a:latin typeface="Courier New" panose="02070309020205020404" pitchFamily="49" charset="0"/>
                <a:cs typeface="Courier New" panose="02070309020205020404" pitchFamily="49" charset="0"/>
              </a:rPr>
              <a:t>sum(</a:t>
            </a: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0000"/>
                </a:solidFill>
                <a:latin typeface="Courier New" panose="02070309020205020404" pitchFamily="49" charset="0"/>
                <a:cs typeface="Courier New" panose="02070309020205020404" pitchFamily="49" charset="0"/>
              </a:rPr>
              <a:t> n)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1791FF"/>
                </a:solidFill>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if</a:t>
            </a:r>
            <a:r>
              <a:rPr lang="en-US" sz="1800" b="1" spc="-150" dirty="0">
                <a:solidFill>
                  <a:srgbClr val="000000"/>
                </a:solidFill>
                <a:latin typeface="Courier New" panose="02070309020205020404" pitchFamily="49" charset="0"/>
                <a:cs typeface="Courier New" panose="02070309020205020404" pitchFamily="49" charset="0"/>
              </a:rPr>
              <a:t> (n &lt;= 0)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1791FF"/>
                </a:solidFill>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return </a:t>
            </a:r>
            <a:r>
              <a:rPr lang="en-US" sz="1800" b="1" spc="-150" dirty="0">
                <a:solidFill>
                  <a:srgbClr val="000000"/>
                </a:solidFill>
                <a:latin typeface="Courier New" panose="02070309020205020404" pitchFamily="49" charset="0"/>
                <a:cs typeface="Courier New" panose="02070309020205020404" pitchFamily="49" charset="0"/>
              </a:rPr>
              <a:t>0;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pt-BR" sz="1800" b="1" spc="-150" dirty="0">
                <a:solidFill>
                  <a:srgbClr val="1791FF"/>
                </a:solidFill>
                <a:latin typeface="Courier New" panose="02070309020205020404" pitchFamily="49" charset="0"/>
                <a:cs typeface="Courier New" panose="02070309020205020404" pitchFamily="49" charset="0"/>
              </a:rPr>
              <a:t>	</a:t>
            </a:r>
            <a:r>
              <a:rPr lang="pt-BR" sz="1800" b="1" spc="-150" dirty="0">
                <a:solidFill>
                  <a:srgbClr val="004D88"/>
                </a:solidFill>
                <a:latin typeface="Courier New" panose="02070309020205020404" pitchFamily="49" charset="0"/>
                <a:cs typeface="Courier New" panose="02070309020205020404" pitchFamily="49" charset="0"/>
              </a:rPr>
              <a:t>return</a:t>
            </a:r>
            <a:r>
              <a:rPr lang="pt-BR" sz="1800" b="1" spc="-150" dirty="0">
                <a:solidFill>
                  <a:srgbClr val="000000"/>
                </a:solidFill>
                <a:latin typeface="Courier New" panose="02070309020205020404" pitchFamily="49" charset="0"/>
                <a:cs typeface="Courier New" panose="02070309020205020404" pitchFamily="49" charset="0"/>
              </a:rPr>
              <a:t> sum(n </a:t>
            </a:r>
            <a:r>
              <a:rPr lang="pt-BR" sz="1800" spc="-150" dirty="0">
                <a:solidFill>
                  <a:srgbClr val="000000"/>
                </a:solidFill>
                <a:latin typeface="Courier New" panose="02070309020205020404" pitchFamily="49" charset="0"/>
                <a:cs typeface="Courier New" panose="02070309020205020404" pitchFamily="49" charset="0"/>
              </a:rPr>
              <a:t>−</a:t>
            </a:r>
            <a:r>
              <a:rPr lang="pt-BR" sz="1800" b="1" spc="-150" dirty="0">
                <a:solidFill>
                  <a:srgbClr val="000000"/>
                </a:solidFill>
                <a:latin typeface="Courier New" panose="02070309020205020404" pitchFamily="49" charset="0"/>
                <a:cs typeface="Courier New" panose="02070309020205020404" pitchFamily="49" charset="0"/>
              </a:rPr>
              <a:t> 1) + n;	</a:t>
            </a:r>
            <a:endParaRPr lang="pt-BR"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a:t>
            </a:r>
            <a:endParaRPr lang="en-US" sz="3600" dirty="0">
              <a:solidFill>
                <a:srgbClr val="000000"/>
              </a:solidFill>
              <a:latin typeface="Times New Roman" panose="02020603050405020304" pitchFamily="18" charset="0"/>
            </a:endParaRPr>
          </a:p>
        </p:txBody>
      </p:sp>
      <p:sp>
        <p:nvSpPr>
          <p:cNvPr id="10" name="Content Placeholder 3"/>
          <p:cNvSpPr>
            <a:spLocks noGrp="1"/>
          </p:cNvSpPr>
          <p:nvPr>
            <p:ph idx="10"/>
          </p:nvPr>
        </p:nvSpPr>
        <p:spPr>
          <a:xfrm>
            <a:off x="6019800" y="1981200"/>
            <a:ext cx="4627880" cy="2651760"/>
          </a:xfrm>
          <a:solidFill>
            <a:srgbClr val="FFFF00"/>
          </a:solidFill>
        </p:spPr>
        <p:txBody>
          <a:bodyPr/>
          <a:lstStyle/>
          <a:p>
            <a:pPr>
              <a:spcBef>
                <a:spcPts val="0"/>
              </a:spcBef>
              <a:spcAft>
                <a:spcPts val="0"/>
              </a:spcAft>
            </a:pPr>
            <a:r>
              <a:rPr lang="en-US" sz="1800" b="1" spc="-150" dirty="0">
                <a:solidFill>
                  <a:srgbClr val="B60000"/>
                </a:solidFill>
                <a:latin typeface="Courier New" panose="02070309020205020404" pitchFamily="49" charset="0"/>
                <a:cs typeface="Courier New" panose="02070309020205020404" pitchFamily="49" charset="0"/>
              </a:rPr>
              <a:t>// Factorial </a:t>
            </a:r>
          </a:p>
          <a:p>
            <a:pPr>
              <a:spcBef>
                <a:spcPts val="0"/>
              </a:spcBef>
              <a:spcAft>
                <a:spcPts val="0"/>
              </a:spcAft>
            </a:pP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4D88"/>
                </a:solidFill>
                <a:latin typeface="Courier New" panose="02070309020205020404" pitchFamily="49" charset="0"/>
                <a:cs typeface="Courier New" panose="02070309020205020404" pitchFamily="49" charset="0"/>
              </a:rPr>
              <a:t> </a:t>
            </a:r>
            <a:r>
              <a:rPr lang="en-US" sz="1800" b="1" spc="-150" dirty="0">
                <a:latin typeface="Courier New" panose="02070309020205020404" pitchFamily="49" charset="0"/>
                <a:cs typeface="Courier New" panose="02070309020205020404" pitchFamily="49" charset="0"/>
              </a:rPr>
              <a:t>factorial(</a:t>
            </a: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4D88"/>
                </a:solidFill>
                <a:latin typeface="Courier New" panose="02070309020205020404" pitchFamily="49" charset="0"/>
                <a:cs typeface="Courier New" panose="02070309020205020404" pitchFamily="49" charset="0"/>
              </a:rPr>
              <a:t> </a:t>
            </a:r>
            <a:r>
              <a:rPr lang="en-US" sz="1800" b="1" spc="-150" dirty="0">
                <a:latin typeface="Courier New" panose="02070309020205020404" pitchFamily="49" charset="0"/>
                <a:cs typeface="Courier New" panose="02070309020205020404" pitchFamily="49" charset="0"/>
              </a:rPr>
              <a:t>n)</a:t>
            </a:r>
          </a:p>
          <a:p>
            <a:pPr>
              <a:spcBef>
                <a:spcPts val="0"/>
              </a:spcBef>
              <a:spcAft>
                <a:spcPts val="0"/>
              </a:spcAft>
            </a:pPr>
            <a:r>
              <a:rPr lang="en-US" sz="1800" b="1" spc="-150" dirty="0">
                <a:latin typeface="Courier New" panose="02070309020205020404" pitchFamily="49" charset="0"/>
                <a:cs typeface="Courier New" panose="02070309020205020404" pitchFamily="49" charset="0"/>
              </a:rPr>
              <a:t>{</a:t>
            </a: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if </a:t>
            </a:r>
            <a:r>
              <a:rPr lang="en-US" sz="1800" b="1" spc="-150" dirty="0">
                <a:latin typeface="Courier New" panose="02070309020205020404" pitchFamily="49" charset="0"/>
                <a:cs typeface="Courier New" panose="02070309020205020404" pitchFamily="49" charset="0"/>
              </a:rPr>
              <a:t>(n =&lt; 1)</a:t>
            </a: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return </a:t>
            </a:r>
            <a:r>
              <a:rPr lang="en-US" sz="1800" b="1" spc="-150" dirty="0">
                <a:latin typeface="Courier New" panose="02070309020205020404" pitchFamily="49" charset="0"/>
                <a:cs typeface="Courier New" panose="02070309020205020404" pitchFamily="49" charset="0"/>
              </a:rPr>
              <a:t>1;</a:t>
            </a: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return</a:t>
            </a:r>
            <a:r>
              <a:rPr lang="en-US" sz="1800" b="1" spc="-150" dirty="0">
                <a:latin typeface="Courier New" panose="02070309020205020404" pitchFamily="49" charset="0"/>
                <a:cs typeface="Courier New" panose="02070309020205020404" pitchFamily="49" charset="0"/>
              </a:rPr>
              <a:t>  factorial(n </a:t>
            </a:r>
            <a:r>
              <a:rPr lang="pt-BR" sz="1800" spc="-150" dirty="0">
                <a:solidFill>
                  <a:srgbClr val="000000"/>
                </a:solidFill>
                <a:latin typeface="Courier New" panose="02070309020205020404" pitchFamily="49" charset="0"/>
                <a:cs typeface="Courier New" panose="02070309020205020404" pitchFamily="49" charset="0"/>
              </a:rPr>
              <a:t>− </a:t>
            </a:r>
            <a:r>
              <a:rPr lang="en-US" sz="1800" b="1" spc="-150" dirty="0">
                <a:latin typeface="Courier New" panose="02070309020205020404" pitchFamily="49" charset="0"/>
                <a:cs typeface="Courier New" panose="02070309020205020404" pitchFamily="49" charset="0"/>
              </a:rPr>
              <a:t>1) * n;</a:t>
            </a:r>
          </a:p>
          <a:p>
            <a:pPr>
              <a:spcBef>
                <a:spcPts val="0"/>
              </a:spcBef>
              <a:spcAft>
                <a:spcPts val="0"/>
              </a:spcAft>
            </a:pPr>
            <a:r>
              <a:rPr lang="en-US" sz="1800" b="1" spc="-150" dirty="0">
                <a:latin typeface="Courier New" panose="02070309020205020404" pitchFamily="49" charset="0"/>
                <a:cs typeface="Courier New" panose="02070309020205020404" pitchFamily="49" charset="0"/>
              </a:rPr>
              <a:t>}</a:t>
            </a:r>
            <a:endParaRPr lang="en-US" sz="3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0177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latin typeface="+mj-lt"/>
              </a:rPr>
              <a:t>Some Recursive Algorithms</a:t>
            </a:r>
            <a:endParaRPr lang="en-US" sz="3600"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5410200"/>
          </a:xfrm>
        </p:spPr>
        <p:txBody>
          <a:bodyPr/>
          <a:lstStyle/>
          <a:p>
            <a:pPr>
              <a:spcBef>
                <a:spcPts val="0"/>
              </a:spcBef>
              <a:spcAft>
                <a:spcPts val="400"/>
              </a:spcAft>
            </a:pPr>
            <a:r>
              <a:rPr lang="en-US" sz="2800" b="1" dirty="0">
                <a:latin typeface="+mj-lt"/>
                <a:cs typeface="Times" panose="02020603050405020304" pitchFamily="18" charset="0"/>
              </a:rPr>
              <a:t>Note that </a:t>
            </a:r>
            <a:r>
              <a:rPr lang="en-US" sz="2800" b="1" i="1" dirty="0">
                <a:latin typeface="+mj-lt"/>
                <a:cs typeface="Times" panose="02020603050405020304" pitchFamily="18" charset="0"/>
              </a:rPr>
              <a:t>sum</a:t>
            </a:r>
            <a:r>
              <a:rPr lang="en-US" sz="2800" b="1" dirty="0">
                <a:latin typeface="+mj-lt"/>
                <a:cs typeface="Times" panose="02020603050405020304" pitchFamily="18" charset="0"/>
              </a:rPr>
              <a:t>(0) is 0, while </a:t>
            </a:r>
            <a:r>
              <a:rPr lang="en-US" sz="2800" b="1" i="1" dirty="0">
                <a:latin typeface="+mj-lt"/>
                <a:cs typeface="Times" panose="02020603050405020304" pitchFamily="18" charset="0"/>
              </a:rPr>
              <a:t>factorial</a:t>
            </a:r>
            <a:r>
              <a:rPr lang="en-US" sz="2800" b="1" dirty="0">
                <a:latin typeface="+mj-lt"/>
                <a:cs typeface="Times" panose="02020603050405020304" pitchFamily="18" charset="0"/>
              </a:rPr>
              <a:t>(1) is 1.</a:t>
            </a:r>
          </a:p>
          <a:p>
            <a:pPr>
              <a:spcBef>
                <a:spcPts val="0"/>
              </a:spcBef>
              <a:spcAft>
                <a:spcPts val="400"/>
              </a:spcAft>
            </a:pPr>
            <a:r>
              <a:rPr lang="en-US" sz="2800" b="1" dirty="0">
                <a:latin typeface="+mj-lt"/>
                <a:cs typeface="Times" panose="02020603050405020304" pitchFamily="18" charset="0"/>
              </a:rPr>
              <a:t>In the </a:t>
            </a:r>
            <a:r>
              <a:rPr lang="en-US" sz="2800" b="1" i="1" dirty="0">
                <a:latin typeface="+mj-lt"/>
                <a:cs typeface="Times" panose="02020603050405020304" pitchFamily="18" charset="0"/>
              </a:rPr>
              <a:t>sum</a:t>
            </a:r>
            <a:r>
              <a:rPr lang="en-US" sz="2800" b="1" dirty="0">
                <a:latin typeface="+mj-lt"/>
                <a:cs typeface="Times" panose="02020603050405020304" pitchFamily="18" charset="0"/>
              </a:rPr>
              <a:t> function, we use the addition operator; in the </a:t>
            </a:r>
            <a:r>
              <a:rPr lang="en-US" sz="2800" b="1" i="1" dirty="0">
                <a:latin typeface="+mj-lt"/>
                <a:cs typeface="Times" panose="02020603050405020304" pitchFamily="18" charset="0"/>
              </a:rPr>
              <a:t>factorial</a:t>
            </a:r>
            <a:r>
              <a:rPr lang="en-US" sz="2800" b="1" dirty="0">
                <a:latin typeface="+mj-lt"/>
                <a:cs typeface="Times" panose="02020603050405020304" pitchFamily="18" charset="0"/>
              </a:rPr>
              <a:t> function, we use the multiplication operator.</a:t>
            </a:r>
          </a:p>
          <a:p>
            <a:pPr>
              <a:spcBef>
                <a:spcPts val="0"/>
              </a:spcBef>
              <a:spcAft>
                <a:spcPts val="400"/>
              </a:spcAft>
            </a:pPr>
            <a:r>
              <a:rPr lang="en-US" sz="2800" b="1" dirty="0">
                <a:latin typeface="+mj-lt"/>
                <a:cs typeface="Times" panose="02020603050405020304" pitchFamily="18" charset="0"/>
              </a:rPr>
              <a:t>Note that in the </a:t>
            </a:r>
            <a:r>
              <a:rPr lang="en-US" sz="2800" b="1" i="1" dirty="0">
                <a:latin typeface="+mj-lt"/>
                <a:cs typeface="Times" panose="02020603050405020304" pitchFamily="18" charset="0"/>
              </a:rPr>
              <a:t>sum</a:t>
            </a:r>
            <a:r>
              <a:rPr lang="en-US" sz="2800" b="1" dirty="0">
                <a:latin typeface="+mj-lt"/>
                <a:cs typeface="Times" panose="02020603050405020304" pitchFamily="18" charset="0"/>
              </a:rPr>
              <a:t> function, </a:t>
            </a:r>
            <a:r>
              <a:rPr lang="en-US" sz="2800" b="1" i="1" dirty="0">
                <a:latin typeface="+mj-lt"/>
                <a:cs typeface="Times" panose="02020603050405020304" pitchFamily="18" charset="0"/>
              </a:rPr>
              <a:t>sum</a:t>
            </a:r>
            <a:r>
              <a:rPr lang="en-US" sz="2800" b="1" dirty="0">
                <a:latin typeface="+mj-lt"/>
                <a:cs typeface="Times" panose="02020603050405020304" pitchFamily="18" charset="0"/>
              </a:rPr>
              <a:t>(</a:t>
            </a:r>
            <a:r>
              <a:rPr lang="en-US" sz="2800" b="1" i="1" dirty="0">
                <a:latin typeface="+mj-lt"/>
                <a:cs typeface="Times" panose="02020603050405020304" pitchFamily="18" charset="0"/>
              </a:rPr>
              <a:t>n </a:t>
            </a:r>
            <a:r>
              <a:rPr lang="en-US" sz="2800" b="1" dirty="0">
                <a:latin typeface="+mj-lt"/>
                <a:cs typeface="Times" panose="02020603050405020304" pitchFamily="18" charset="0"/>
              </a:rPr>
              <a:t>− 1) is the value returned from the next call and in the </a:t>
            </a:r>
            <a:r>
              <a:rPr lang="en-US" sz="2800" b="1" i="1" dirty="0">
                <a:latin typeface="+mj-lt"/>
                <a:cs typeface="Times" panose="02020603050405020304" pitchFamily="18" charset="0"/>
              </a:rPr>
              <a:t>factorial</a:t>
            </a:r>
            <a:r>
              <a:rPr lang="en-US" sz="2800" b="1" dirty="0">
                <a:latin typeface="+mj-lt"/>
                <a:cs typeface="Times" panose="02020603050405020304" pitchFamily="18" charset="0"/>
              </a:rPr>
              <a:t> function, </a:t>
            </a:r>
            <a:r>
              <a:rPr lang="en-US" sz="2800" b="1" i="1" dirty="0">
                <a:latin typeface="+mj-lt"/>
                <a:cs typeface="Times" panose="02020603050405020304" pitchFamily="18" charset="0"/>
              </a:rPr>
              <a:t>factorial</a:t>
            </a:r>
            <a:r>
              <a:rPr lang="en-US" sz="2800" b="1" dirty="0">
                <a:latin typeface="+mj-lt"/>
                <a:cs typeface="Times" panose="02020603050405020304" pitchFamily="18" charset="0"/>
              </a:rPr>
              <a:t>(</a:t>
            </a:r>
            <a:r>
              <a:rPr lang="en-US" sz="2800" b="1" i="1" dirty="0">
                <a:latin typeface="+mj-lt"/>
                <a:cs typeface="Times" panose="02020603050405020304" pitchFamily="18" charset="0"/>
              </a:rPr>
              <a:t>n</a:t>
            </a:r>
            <a:r>
              <a:rPr lang="en-US" sz="2800" b="1" dirty="0">
                <a:latin typeface="+mj-lt"/>
                <a:cs typeface="Times" panose="02020603050405020304" pitchFamily="18" charset="0"/>
              </a:rPr>
              <a:t> − 1) is the value returned from the next call.</a:t>
            </a:r>
          </a:p>
          <a:p>
            <a:pPr>
              <a:spcBef>
                <a:spcPts val="0"/>
              </a:spcBef>
              <a:spcAft>
                <a:spcPts val="400"/>
              </a:spcAft>
            </a:pPr>
            <a:r>
              <a:rPr lang="en-US" sz="2800" b="1" dirty="0">
                <a:latin typeface="+mj-lt"/>
                <a:cs typeface="Times" panose="02020603050405020304" pitchFamily="18" charset="0"/>
              </a:rPr>
              <a:t>Program 17.1 tests the value of </a:t>
            </a:r>
            <a:r>
              <a:rPr lang="en-US" sz="2800" b="1" i="1" dirty="0">
                <a:latin typeface="+mj-lt"/>
                <a:cs typeface="Times" panose="02020603050405020304" pitchFamily="18" charset="0"/>
              </a:rPr>
              <a:t>sum</a:t>
            </a:r>
            <a:r>
              <a:rPr lang="en-US" sz="2800" b="1" dirty="0">
                <a:latin typeface="+mj-lt"/>
                <a:cs typeface="Times" panose="02020603050405020304" pitchFamily="18" charset="0"/>
              </a:rPr>
              <a:t>(</a:t>
            </a:r>
            <a:r>
              <a:rPr lang="en-US" sz="2800" b="1" i="1" dirty="0">
                <a:latin typeface="+mj-lt"/>
                <a:cs typeface="Times" panose="02020603050405020304" pitchFamily="18" charset="0"/>
              </a:rPr>
              <a:t>n</a:t>
            </a:r>
            <a:r>
              <a:rPr lang="en-US" sz="2800" b="1" dirty="0">
                <a:latin typeface="+mj-lt"/>
                <a:cs typeface="Times" panose="02020603050405020304" pitchFamily="18" charset="0"/>
              </a:rPr>
              <a:t>) and </a:t>
            </a:r>
            <a:r>
              <a:rPr lang="en-US" sz="2800" b="1" i="1" dirty="0">
                <a:latin typeface="+mj-lt"/>
                <a:cs typeface="Times" panose="02020603050405020304" pitchFamily="18" charset="0"/>
              </a:rPr>
              <a:t>factorial</a:t>
            </a:r>
            <a:r>
              <a:rPr lang="en-US" sz="2800" b="1" dirty="0">
                <a:latin typeface="+mj-lt"/>
                <a:cs typeface="Times" panose="02020603050405020304" pitchFamily="18" charset="0"/>
              </a:rPr>
              <a:t>(</a:t>
            </a:r>
            <a:r>
              <a:rPr lang="en-US" sz="2800" b="1" i="1" dirty="0">
                <a:latin typeface="+mj-lt"/>
                <a:cs typeface="Times" panose="02020603050405020304" pitchFamily="18" charset="0"/>
              </a:rPr>
              <a:t>n</a:t>
            </a:r>
            <a:r>
              <a:rPr lang="en-US" sz="2800" b="1" dirty="0">
                <a:latin typeface="+mj-lt"/>
                <a:cs typeface="Times" panose="02020603050405020304" pitchFamily="18" charset="0"/>
              </a:rPr>
              <a:t>) using the same value for </a:t>
            </a:r>
            <a:r>
              <a:rPr lang="en-US" sz="2800" b="1" i="1" dirty="0">
                <a:latin typeface="+mj-lt"/>
                <a:cs typeface="Times" panose="02020603050405020304" pitchFamily="18" charset="0"/>
              </a:rPr>
              <a:t>n</a:t>
            </a:r>
            <a:r>
              <a:rPr lang="en-US" sz="2800" b="1" dirty="0">
                <a:latin typeface="+mj-lt"/>
                <a:cs typeface="Times" panose="02020603050405020304" pitchFamily="18" charset="0"/>
              </a:rPr>
              <a:t> in each call.</a:t>
            </a:r>
          </a:p>
          <a:p>
            <a:pPr>
              <a:spcBef>
                <a:spcPts val="0"/>
              </a:spcBef>
              <a:spcAft>
                <a:spcPts val="400"/>
              </a:spcAft>
            </a:pPr>
            <a:r>
              <a:rPr lang="en-US" sz="2800" b="1" dirty="0">
                <a:latin typeface="+mj-lt"/>
                <a:cs typeface="Times" panose="02020603050405020304" pitchFamily="18" charset="0"/>
              </a:rPr>
              <a:t>We can see that the </a:t>
            </a:r>
            <a:r>
              <a:rPr lang="en-US" sz="2800" b="1" i="1" dirty="0">
                <a:latin typeface="+mj-lt"/>
                <a:cs typeface="Times" panose="02020603050405020304" pitchFamily="18" charset="0"/>
              </a:rPr>
              <a:t>sum</a:t>
            </a:r>
            <a:r>
              <a:rPr lang="en-US" sz="2800" b="1" dirty="0">
                <a:latin typeface="+mj-lt"/>
                <a:cs typeface="Times" panose="02020603050405020304" pitchFamily="18" charset="0"/>
              </a:rPr>
              <a:t> grows slowly, but the</a:t>
            </a:r>
            <a:r>
              <a:rPr lang="en-US" sz="2800" b="1" i="1" dirty="0">
                <a:latin typeface="+mj-lt"/>
                <a:cs typeface="Times" panose="02020603050405020304" pitchFamily="18" charset="0"/>
              </a:rPr>
              <a:t> factorial </a:t>
            </a:r>
            <a:r>
              <a:rPr lang="en-US" sz="2800" b="1" dirty="0">
                <a:latin typeface="+mj-lt"/>
                <a:cs typeface="Times" panose="02020603050405020304" pitchFamily="18" charset="0"/>
              </a:rPr>
              <a:t>grows rapidly.</a:t>
            </a:r>
          </a:p>
        </p:txBody>
      </p:sp>
    </p:spTree>
    <p:extLst>
      <p:ext uri="{BB962C8B-B14F-4D97-AF65-F5344CB8AC3E}">
        <p14:creationId xmlns:p14="http://schemas.microsoft.com/office/powerpoint/2010/main" val="251482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Find the Sum and Factorial of an Integer</a:t>
            </a:r>
          </a:p>
        </p:txBody>
      </p:sp>
      <p:sp>
        <p:nvSpPr>
          <p:cNvPr id="12"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Testing recursive sum and factorial</a:t>
            </a:r>
          </a:p>
        </p:txBody>
      </p:sp>
      <p:sp>
        <p:nvSpPr>
          <p:cNvPr id="9" name="Content Placeholder 3"/>
          <p:cNvSpPr>
            <a:spLocks noGrp="1"/>
          </p:cNvSpPr>
          <p:nvPr>
            <p:ph idx="10"/>
          </p:nvPr>
        </p:nvSpPr>
        <p:spPr>
          <a:xfrm>
            <a:off x="1981200" y="1682496"/>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7" name="Content Placeholder 4"/>
          <p:cNvSpPr>
            <a:spLocks noGrp="1"/>
          </p:cNvSpPr>
          <p:nvPr>
            <p:ph idx="11"/>
          </p:nvPr>
        </p:nvSpPr>
        <p:spPr>
          <a:xfrm>
            <a:off x="2438400" y="1682496"/>
            <a:ext cx="7772400" cy="4946904"/>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program to find the sum and factorial of an integer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Declaration of sum function</a:t>
            </a: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sum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n);</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Declaration of factorial function</a:t>
            </a: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factorial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n); </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main (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Testing sum (0) and factorial (1)</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sum (0)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sum (0)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 ;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factorial (1)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factorial (1)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Testing sum (3) and factorial (3)</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sum (3)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sum (3)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factorial (3)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factorial (3)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Testing sum (7) and factorial (7)</a:t>
            </a:r>
          </a:p>
        </p:txBody>
      </p:sp>
    </p:spTree>
    <p:extLst>
      <p:ext uri="{BB962C8B-B14F-4D97-AF65-F5344CB8AC3E}">
        <p14:creationId xmlns:p14="http://schemas.microsoft.com/office/powerpoint/2010/main" val="170191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Find the Sum and Factorial of an Integer</a:t>
            </a:r>
          </a:p>
        </p:txBody>
      </p:sp>
      <p:sp>
        <p:nvSpPr>
          <p:cNvPr id="12"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Testing recursive sum and factorial</a:t>
            </a:r>
          </a:p>
        </p:txBody>
      </p:sp>
      <p:sp>
        <p:nvSpPr>
          <p:cNvPr id="8" name="Content Placeholder 3"/>
          <p:cNvSpPr>
            <a:spLocks noGrp="1"/>
          </p:cNvSpPr>
          <p:nvPr>
            <p:ph idx="10"/>
          </p:nvPr>
        </p:nvSpPr>
        <p:spPr>
          <a:xfrm>
            <a:off x="1981200" y="1676400"/>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40</a:t>
            </a:r>
          </a:p>
        </p:txBody>
      </p:sp>
      <p:sp>
        <p:nvSpPr>
          <p:cNvPr id="10" name="Content Placeholder 4"/>
          <p:cNvSpPr>
            <a:spLocks noGrp="1"/>
          </p:cNvSpPr>
          <p:nvPr>
            <p:ph idx="11"/>
          </p:nvPr>
        </p:nvSpPr>
        <p:spPr>
          <a:xfrm>
            <a:off x="2455818" y="1676400"/>
            <a:ext cx="7754983" cy="4946904"/>
          </a:xfrm>
          <a:ln w="57150">
            <a:solidFill>
              <a:schemeClr val="tx1"/>
            </a:solidFill>
          </a:ln>
        </p:spPr>
        <p:txBody>
          <a:bodyPr/>
          <a:lstStyle/>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sum (7)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sum (7)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factorial (7)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factorial (7);</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Recursive definition of sum (n)</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sum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n)</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a:t>
            </a:r>
            <a:r>
              <a:rPr lang="en-IN" sz="1600" b="1" spc="-150" dirty="0">
                <a:latin typeface="Courier New" panose="02070309020205020404" pitchFamily="49" charset="0"/>
                <a:cs typeface="Courier New" panose="02070309020205020404" pitchFamily="49" charset="0"/>
              </a:rPr>
              <a:t> (n &lt;= 0)</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a:t>
            </a:r>
            <a:r>
              <a:rPr lang="en-IN" sz="1600" b="1" spc="-150" dirty="0">
                <a:latin typeface="Courier New" panose="02070309020205020404" pitchFamily="49" charset="0"/>
                <a:cs typeface="Courier New" panose="02070309020205020404" pitchFamily="49" charset="0"/>
              </a:rPr>
              <a:t>0;</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pt-BR" sz="1600" b="1" spc="-150" dirty="0">
                <a:solidFill>
                  <a:srgbClr val="214E91"/>
                </a:solidFill>
                <a:latin typeface="Courier New" panose="02070309020205020404" pitchFamily="49" charset="0"/>
                <a:cs typeface="Courier New" panose="02070309020205020404" pitchFamily="49" charset="0"/>
              </a:rPr>
              <a:t>return </a:t>
            </a:r>
            <a:r>
              <a:rPr lang="pt-BR" sz="1600" b="1" spc="-150" dirty="0">
                <a:latin typeface="Courier New" panose="02070309020205020404" pitchFamily="49" charset="0"/>
                <a:cs typeface="Courier New" panose="02070309020205020404" pitchFamily="49" charset="0"/>
              </a:rPr>
              <a:t>n + sum (n − 1);</a:t>
            </a:r>
            <a:endParaRPr lang="pt-BR"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Recursive definition of factorial (n)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factorial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n)</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a:t>
            </a:r>
            <a:r>
              <a:rPr lang="en-IN" sz="1600" b="1" spc="-150" dirty="0">
                <a:latin typeface="Courier New" panose="02070309020205020404" pitchFamily="49" charset="0"/>
                <a:cs typeface="Courier New" panose="02070309020205020404" pitchFamily="49" charset="0"/>
              </a:rPr>
              <a:t> (n &lt;= 1)</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1;</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9468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Find the Sum and Factorial of an Integer</a:t>
            </a:r>
            <a:endParaRPr lang="en-US" sz="1500" i="1" dirty="0"/>
          </a:p>
        </p:txBody>
      </p:sp>
      <p:sp>
        <p:nvSpPr>
          <p:cNvPr id="5" name="Content Placeholder 2"/>
          <p:cNvSpPr>
            <a:spLocks noGrp="1"/>
          </p:cNvSpPr>
          <p:nvPr>
            <p:ph idx="1"/>
          </p:nvPr>
        </p:nvSpPr>
        <p:spPr>
          <a:xfrm>
            <a:off x="1981200" y="1143000"/>
            <a:ext cx="8229600" cy="457200"/>
          </a:xfrm>
        </p:spPr>
        <p:txBody>
          <a:bodyPr>
            <a:normAutofit lnSpcReduction="10000"/>
          </a:bodyPr>
          <a:lstStyle/>
          <a:p>
            <a:pPr lvl="0"/>
            <a:r>
              <a:rPr lang="en-US" sz="2800" b="1" i="1" dirty="0">
                <a:solidFill>
                  <a:prstClr val="black"/>
                </a:solidFill>
              </a:rPr>
              <a:t>Testing recursive sum and factorial</a:t>
            </a:r>
          </a:p>
        </p:txBody>
      </p:sp>
      <p:sp>
        <p:nvSpPr>
          <p:cNvPr id="10" name="Content Placeholder 3"/>
          <p:cNvSpPr>
            <a:spLocks noGrp="1"/>
          </p:cNvSpPr>
          <p:nvPr>
            <p:ph idx="10"/>
          </p:nvPr>
        </p:nvSpPr>
        <p:spPr>
          <a:xfrm>
            <a:off x="1981200" y="1752600"/>
            <a:ext cx="457200" cy="6035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42</a:t>
            </a:r>
          </a:p>
        </p:txBody>
      </p:sp>
      <p:sp>
        <p:nvSpPr>
          <p:cNvPr id="12" name="Content Placeholder 4"/>
          <p:cNvSpPr>
            <a:spLocks noGrp="1"/>
          </p:cNvSpPr>
          <p:nvPr>
            <p:ph idx="11"/>
          </p:nvPr>
        </p:nvSpPr>
        <p:spPr>
          <a:xfrm>
            <a:off x="2438400" y="1752600"/>
            <a:ext cx="7854696" cy="603504"/>
          </a:xfrm>
          <a:ln w="57150">
            <a:solidFill>
              <a:schemeClr val="tx1"/>
            </a:solidFill>
          </a:ln>
        </p:spPr>
        <p:txBody>
          <a:bodyPr/>
          <a:lstStyle/>
          <a:p>
            <a:pPr marL="457200">
              <a:spcBef>
                <a:spcPts val="0"/>
              </a:spcBef>
              <a:spcAft>
                <a:spcPts val="0"/>
              </a:spcAft>
            </a:pPr>
            <a:r>
              <a:rPr lang="pt-BR" sz="1600" b="1" spc="-150" dirty="0">
                <a:solidFill>
                  <a:srgbClr val="214E91"/>
                </a:solidFill>
                <a:latin typeface="Courier New" panose="02070309020205020404" pitchFamily="49" charset="0"/>
                <a:cs typeface="Courier New" panose="02070309020205020404" pitchFamily="49" charset="0"/>
              </a:rPr>
              <a:t>return</a:t>
            </a:r>
            <a:r>
              <a:rPr lang="pt-BR" sz="1600" b="1" spc="-150" dirty="0">
                <a:latin typeface="Courier New" panose="02070309020205020404" pitchFamily="49" charset="0"/>
                <a:cs typeface="Courier New" panose="02070309020205020404" pitchFamily="49" charset="0"/>
              </a:rPr>
              <a:t> n * factorial (n − 1);</a:t>
            </a:r>
            <a:endParaRPr lang="pt-BR"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
        <p:nvSpPr>
          <p:cNvPr id="13" name="Content Placeholder 5"/>
          <p:cNvSpPr>
            <a:spLocks noGrp="1"/>
          </p:cNvSpPr>
          <p:nvPr>
            <p:ph idx="12"/>
          </p:nvPr>
        </p:nvSpPr>
        <p:spPr>
          <a:xfrm>
            <a:off x="1981200" y="2362200"/>
            <a:ext cx="8311896" cy="2551176"/>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sum (0) =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factorial (1) = 1</a:t>
            </a:r>
            <a:endParaRPr lang="en-IN" sz="1600" spc="-150" dirty="0">
              <a:latin typeface="Courier New" panose="02070309020205020404" pitchFamily="49" charset="0"/>
              <a:cs typeface="Courier New" panose="02070309020205020404" pitchFamily="49" charset="0"/>
            </a:endParaRPr>
          </a:p>
          <a:p>
            <a:pPr>
              <a:spcBef>
                <a:spcPts val="1800"/>
              </a:spcBef>
              <a:spcAft>
                <a:spcPts val="0"/>
              </a:spcAft>
            </a:pPr>
            <a:r>
              <a:rPr lang="en-IN" sz="1600" b="1" spc="-150" dirty="0">
                <a:latin typeface="Courier New" panose="02070309020205020404" pitchFamily="49" charset="0"/>
                <a:cs typeface="Courier New" panose="02070309020205020404" pitchFamily="49" charset="0"/>
              </a:rPr>
              <a:t>sum (3) = 6</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factorial (3) = 6</a:t>
            </a:r>
            <a:endParaRPr lang="en-IN" sz="1600" spc="-150" dirty="0">
              <a:latin typeface="Courier New" panose="02070309020205020404" pitchFamily="49" charset="0"/>
              <a:cs typeface="Courier New" panose="02070309020205020404" pitchFamily="49" charset="0"/>
            </a:endParaRPr>
          </a:p>
          <a:p>
            <a:pPr>
              <a:spcBef>
                <a:spcPts val="1800"/>
              </a:spcBef>
              <a:spcAft>
                <a:spcPts val="0"/>
              </a:spcAft>
            </a:pPr>
            <a:r>
              <a:rPr lang="en-IN" sz="1600" b="1" spc="-150" dirty="0">
                <a:latin typeface="Courier New" panose="02070309020205020404" pitchFamily="49" charset="0"/>
                <a:cs typeface="Courier New" panose="02070309020205020404" pitchFamily="49" charset="0"/>
              </a:rPr>
              <a:t>sum (7) = 28</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factorial (7) = 5040</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875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16" name="Content Placeholder 2"/>
          <p:cNvSpPr>
            <a:spLocks noGrp="1"/>
          </p:cNvSpPr>
          <p:nvPr>
            <p:ph idx="1"/>
          </p:nvPr>
        </p:nvSpPr>
        <p:spPr>
          <a:xfrm>
            <a:off x="1981200" y="1143000"/>
            <a:ext cx="8229600" cy="5303520"/>
          </a:xfrm>
        </p:spPr>
        <p:txBody>
          <a:bodyPr/>
          <a:lstStyle/>
          <a:p>
            <a:pPr algn="just">
              <a:spcAft>
                <a:spcPts val="1200"/>
              </a:spcAft>
            </a:pPr>
            <a:r>
              <a:rPr lang="en-US" b="1" i="1" dirty="0">
                <a:solidFill>
                  <a:srgbClr val="B60000"/>
                </a:solidFill>
                <a:latin typeface="+mj-lt"/>
              </a:rPr>
              <a:t>Greatest Common Divisor.</a:t>
            </a:r>
          </a:p>
          <a:p>
            <a:pPr>
              <a:spcAft>
                <a:spcPts val="1200"/>
              </a:spcAft>
            </a:pPr>
            <a:r>
              <a:rPr lang="en-US" sz="2800" b="1" dirty="0">
                <a:latin typeface="+mj-lt"/>
                <a:cs typeface="Times" panose="02020603050405020304" pitchFamily="18" charset="0"/>
              </a:rPr>
              <a:t>One function often needed in mathematics and computer science is the greatest common divisor, </a:t>
            </a:r>
            <a:r>
              <a:rPr lang="en-US" sz="2800" b="1" i="1" dirty="0">
                <a:latin typeface="+mj-lt"/>
                <a:cs typeface="Times" panose="02020603050405020304" pitchFamily="18" charset="0"/>
              </a:rPr>
              <a:t>gcd</a:t>
            </a:r>
            <a:r>
              <a:rPr lang="en-US" sz="2800" b="1" dirty="0">
                <a:latin typeface="+mj-lt"/>
                <a:cs typeface="Times" panose="02020603050405020304" pitchFamily="18" charset="0"/>
              </a:rPr>
              <a:t>, of two positive integers.</a:t>
            </a:r>
          </a:p>
          <a:p>
            <a:pPr>
              <a:spcAft>
                <a:spcPts val="1200"/>
              </a:spcAft>
            </a:pPr>
            <a:r>
              <a:rPr lang="en-US" sz="2800" b="1" dirty="0">
                <a:latin typeface="+mj-lt"/>
                <a:cs typeface="Times" panose="02020603050405020304" pitchFamily="18" charset="0"/>
              </a:rPr>
              <a:t>An integer </a:t>
            </a:r>
            <a:r>
              <a:rPr lang="en-US" sz="2800" b="1" i="1" dirty="0">
                <a:latin typeface="+mj-lt"/>
                <a:cs typeface="Times" panose="02020603050405020304" pitchFamily="18" charset="0"/>
              </a:rPr>
              <a:t>y</a:t>
            </a:r>
            <a:r>
              <a:rPr lang="en-US" sz="2800" b="1" dirty="0">
                <a:latin typeface="+mj-lt"/>
                <a:cs typeface="Times" panose="02020603050405020304" pitchFamily="18" charset="0"/>
              </a:rPr>
              <a:t> is a divisor of </a:t>
            </a:r>
            <a:r>
              <a:rPr lang="en-US" sz="2800" b="1" i="1" dirty="0">
                <a:latin typeface="+mj-lt"/>
                <a:cs typeface="Times" panose="02020603050405020304" pitchFamily="18" charset="0"/>
              </a:rPr>
              <a:t>x</a:t>
            </a:r>
            <a:r>
              <a:rPr lang="en-US" sz="2800" b="1" dirty="0">
                <a:latin typeface="+mj-lt"/>
                <a:cs typeface="Times" panose="02020603050405020304" pitchFamily="18" charset="0"/>
              </a:rPr>
              <a:t> if </a:t>
            </a:r>
            <a:r>
              <a:rPr lang="en-US" sz="2800" b="1" i="1" dirty="0">
                <a:latin typeface="+mj-lt"/>
                <a:cs typeface="Times" panose="02020603050405020304" pitchFamily="18" charset="0"/>
              </a:rPr>
              <a:t>x</a:t>
            </a:r>
            <a:r>
              <a:rPr lang="en-US" sz="2800" b="1" dirty="0">
                <a:latin typeface="+mj-lt"/>
                <a:cs typeface="Times" panose="02020603050405020304" pitchFamily="18" charset="0"/>
              </a:rPr>
              <a:t> % </a:t>
            </a:r>
            <a:r>
              <a:rPr lang="en-US" sz="2800" b="1" i="1" dirty="0">
                <a:latin typeface="+mj-lt"/>
                <a:cs typeface="Times" panose="02020603050405020304" pitchFamily="18" charset="0"/>
              </a:rPr>
              <a:t>y</a:t>
            </a:r>
            <a:r>
              <a:rPr lang="en-US" sz="2800" b="1" dirty="0">
                <a:latin typeface="+mj-lt"/>
                <a:cs typeface="Times" panose="02020603050405020304" pitchFamily="18" charset="0"/>
              </a:rPr>
              <a:t> = 0.</a:t>
            </a:r>
          </a:p>
          <a:p>
            <a:pPr>
              <a:spcAft>
                <a:spcPts val="1200"/>
              </a:spcAft>
            </a:pPr>
            <a:r>
              <a:rPr lang="en-US" sz="2800" b="1" dirty="0">
                <a:latin typeface="+mj-lt"/>
                <a:cs typeface="Times" panose="02020603050405020304" pitchFamily="18" charset="0"/>
              </a:rPr>
              <a:t>Two positive integers may have many common divisors, but only one greatest common divisor. Figure 17.3 shows that 12 and 140 have three common divisors, but only one gcd, which is 4.</a:t>
            </a:r>
          </a:p>
        </p:txBody>
      </p:sp>
    </p:spTree>
    <p:extLst>
      <p:ext uri="{BB962C8B-B14F-4D97-AF65-F5344CB8AC3E}">
        <p14:creationId xmlns:p14="http://schemas.microsoft.com/office/powerpoint/2010/main" val="230219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4" name="Content Placeholder 2"/>
          <p:cNvSpPr>
            <a:spLocks noGrp="1"/>
          </p:cNvSpPr>
          <p:nvPr>
            <p:ph idx="1"/>
          </p:nvPr>
        </p:nvSpPr>
        <p:spPr>
          <a:xfrm>
            <a:off x="1981200" y="1143000"/>
            <a:ext cx="8229600" cy="533400"/>
          </a:xfrm>
        </p:spPr>
        <p:txBody>
          <a:bodyPr/>
          <a:lstStyle/>
          <a:p>
            <a:r>
              <a:rPr lang="en-US" sz="2800" b="1" i="1" dirty="0">
                <a:solidFill>
                  <a:srgbClr val="002060"/>
                </a:solidFill>
              </a:rPr>
              <a:t>Greatest Common Divisor of 12 and 140</a:t>
            </a:r>
          </a:p>
        </p:txBody>
      </p:sp>
      <p:pic>
        <p:nvPicPr>
          <p:cNvPr id="9" name="Picture 3" descr="graphic showing Greatest common divisor of 12 and 140."/>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943934" y="1866900"/>
            <a:ext cx="8304132" cy="2103120"/>
          </a:xfrm>
          <a:prstGeom prst="rect">
            <a:avLst/>
          </a:prstGeom>
        </p:spPr>
      </p:pic>
      <p:sp>
        <p:nvSpPr>
          <p:cNvPr id="5" name="Text Placeholder 4"/>
          <p:cNvSpPr>
            <a:spLocks noGrp="1"/>
          </p:cNvSpPr>
          <p:nvPr>
            <p:ph type="body" sz="quarter" idx="4294967295"/>
          </p:nvPr>
        </p:nvSpPr>
        <p:spPr>
          <a:xfrm>
            <a:off x="4724400" y="6477000"/>
            <a:ext cx="2743200" cy="182880"/>
          </a:xfrm>
        </p:spPr>
        <p:txBody>
          <a:bodyPr>
            <a:normAutofit fontScale="25000" lnSpcReduction="20000"/>
          </a:bodyPr>
          <a:lstStyle/>
          <a:p>
            <a:r>
              <a:rPr lang="en-US" dirty="0">
                <a:hlinkClick r:id="" action="ppaction://noaction"/>
              </a:rPr>
              <a:t>Access the text alternative for slide images.</a:t>
            </a:r>
            <a:endParaRPr lang="en-US" dirty="0"/>
          </a:p>
        </p:txBody>
      </p:sp>
    </p:spTree>
    <p:extLst>
      <p:ext uri="{BB962C8B-B14F-4D97-AF65-F5344CB8AC3E}">
        <p14:creationId xmlns:p14="http://schemas.microsoft.com/office/powerpoint/2010/main" val="386498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6" name="Content Placeholder 2"/>
          <p:cNvSpPr>
            <a:spLocks noGrp="1"/>
          </p:cNvSpPr>
          <p:nvPr>
            <p:ph idx="1"/>
          </p:nvPr>
        </p:nvSpPr>
        <p:spPr>
          <a:xfrm>
            <a:off x="1981200" y="1143000"/>
            <a:ext cx="8229600" cy="1493520"/>
          </a:xfrm>
        </p:spPr>
        <p:txBody>
          <a:bodyPr/>
          <a:lstStyle/>
          <a:p>
            <a:r>
              <a:rPr lang="en-US" sz="2800" b="1" dirty="0">
                <a:latin typeface="+mj-lt"/>
                <a:cs typeface="Times" panose="02020603050405020304" pitchFamily="18" charset="0"/>
              </a:rPr>
              <a:t>Table 17.1 shows the base and general case of the Euclidean algorithm (that finds the greatest common divisor).</a:t>
            </a:r>
          </a:p>
        </p:txBody>
      </p:sp>
      <p:sp>
        <p:nvSpPr>
          <p:cNvPr id="7" name="Content Placeholder 3"/>
          <p:cNvSpPr>
            <a:spLocks noGrp="1"/>
          </p:cNvSpPr>
          <p:nvPr>
            <p:ph idx="10"/>
          </p:nvPr>
        </p:nvSpPr>
        <p:spPr>
          <a:xfrm>
            <a:off x="1981200" y="2875280"/>
            <a:ext cx="8229600" cy="457200"/>
          </a:xfrm>
        </p:spPr>
        <p:txBody>
          <a:bodyPr>
            <a:normAutofit lnSpcReduction="10000"/>
          </a:bodyPr>
          <a:lstStyle/>
          <a:p>
            <a:r>
              <a:rPr lang="en-US" sz="2800" b="1" i="1" dirty="0">
                <a:solidFill>
                  <a:srgbClr val="002060"/>
                </a:solidFill>
              </a:rPr>
              <a:t>Euclidean algorithm</a:t>
            </a:r>
            <a:endParaRPr lang="en-US" sz="2400" b="1" i="1" dirty="0">
              <a:solidFill>
                <a:srgbClr val="FF0000"/>
              </a:solidFill>
            </a:endParaRPr>
          </a:p>
        </p:txBody>
      </p:sp>
      <p:graphicFrame>
        <p:nvGraphicFramePr>
          <p:cNvPr id="13" name="Table 4"/>
          <p:cNvGraphicFramePr>
            <a:graphicFrameLocks noGrp="1"/>
          </p:cNvGraphicFramePr>
          <p:nvPr>
            <p:ph idx="11"/>
          </p:nvPr>
        </p:nvGraphicFramePr>
        <p:xfrm>
          <a:off x="2529840" y="3571240"/>
          <a:ext cx="7132320" cy="9144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8845952"/>
                    </a:ext>
                  </a:extLst>
                </a:gridCol>
                <a:gridCol w="3931920">
                  <a:extLst>
                    <a:ext uri="{9D8B030D-6E8A-4147-A177-3AD203B41FA5}">
                      <a16:colId xmlns:a16="http://schemas.microsoft.com/office/drawing/2014/main" val="2013285291"/>
                    </a:ext>
                  </a:extLst>
                </a:gridCol>
              </a:tblGrid>
              <a:tr h="370840">
                <a:tc>
                  <a:txBody>
                    <a:bodyPr/>
                    <a:lstStyle/>
                    <a:p>
                      <a:r>
                        <a:rPr lang="en-IN" sz="2400" b="1" dirty="0">
                          <a:solidFill>
                            <a:schemeClr val="tx1"/>
                          </a:solidFill>
                        </a:rPr>
                        <a:t>Base case</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rgbClr val="FFFF00"/>
                    </a:solidFill>
                  </a:tcPr>
                </a:tc>
                <a:tc>
                  <a:txBody>
                    <a:bodyPr/>
                    <a:lstStyle/>
                    <a:p>
                      <a:r>
                        <a:rPr lang="en-IN" sz="2400" b="1" dirty="0">
                          <a:solidFill>
                            <a:schemeClr val="tx1"/>
                          </a:solidFill>
                        </a:rPr>
                        <a:t>General case</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rgbClr val="FFFF00"/>
                    </a:solidFill>
                  </a:tcPr>
                </a:tc>
                <a:extLst>
                  <a:ext uri="{0D108BD9-81ED-4DB2-BD59-A6C34878D82A}">
                    <a16:rowId xmlns:a16="http://schemas.microsoft.com/office/drawing/2014/main" val="1799612248"/>
                  </a:ext>
                </a:extLst>
              </a:tr>
              <a:tr h="370840">
                <a:tc>
                  <a:txBody>
                    <a:bodyPr/>
                    <a:lstStyle/>
                    <a:p>
                      <a:r>
                        <a:rPr lang="en-IN" sz="2400" b="1" dirty="0">
                          <a:solidFill>
                            <a:schemeClr val="tx1"/>
                          </a:solidFill>
                        </a:rPr>
                        <a:t>gcd(</a:t>
                      </a:r>
                      <a:r>
                        <a:rPr lang="en-IN" sz="2400" b="1" i="1" dirty="0">
                          <a:solidFill>
                            <a:schemeClr val="tx1"/>
                          </a:solidFill>
                        </a:rPr>
                        <a:t>x</a:t>
                      </a:r>
                      <a:r>
                        <a:rPr lang="en-IN" sz="2400" b="1" dirty="0">
                          <a:solidFill>
                            <a:schemeClr val="tx1"/>
                          </a:solidFill>
                        </a:rPr>
                        <a:t>, 0) = </a:t>
                      </a:r>
                      <a:r>
                        <a:rPr lang="en-IN" sz="2400" b="1" i="1" dirty="0">
                          <a:solidFill>
                            <a:schemeClr val="tx1"/>
                          </a:solidFill>
                        </a:rPr>
                        <a:t>x</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noFill/>
                  </a:tcPr>
                </a:tc>
                <a:tc>
                  <a:txBody>
                    <a:bodyPr/>
                    <a:lstStyle/>
                    <a:p>
                      <a:r>
                        <a:rPr lang="es-ES" sz="2400" b="1" dirty="0">
                          <a:solidFill>
                            <a:schemeClr val="tx1"/>
                          </a:solidFill>
                        </a:rPr>
                        <a:t>gcd(</a:t>
                      </a:r>
                      <a:r>
                        <a:rPr lang="es-ES" sz="2400" b="1" i="1" dirty="0">
                          <a:solidFill>
                            <a:schemeClr val="tx1"/>
                          </a:solidFill>
                        </a:rPr>
                        <a:t>x</a:t>
                      </a:r>
                      <a:r>
                        <a:rPr lang="es-ES" sz="2400" b="1" dirty="0">
                          <a:solidFill>
                            <a:schemeClr val="tx1"/>
                          </a:solidFill>
                        </a:rPr>
                        <a:t>, </a:t>
                      </a:r>
                      <a:r>
                        <a:rPr lang="es-ES" sz="2400" b="1" i="1" dirty="0">
                          <a:solidFill>
                            <a:schemeClr val="tx1"/>
                          </a:solidFill>
                        </a:rPr>
                        <a:t>y</a:t>
                      </a:r>
                      <a:r>
                        <a:rPr lang="es-ES" sz="2400" b="1" dirty="0">
                          <a:solidFill>
                            <a:schemeClr val="tx1"/>
                          </a:solidFill>
                        </a:rPr>
                        <a:t>) = gcd(</a:t>
                      </a:r>
                      <a:r>
                        <a:rPr lang="es-ES" sz="2400" b="1" i="1" dirty="0">
                          <a:solidFill>
                            <a:schemeClr val="tx1"/>
                          </a:solidFill>
                        </a:rPr>
                        <a:t>y</a:t>
                      </a:r>
                      <a:r>
                        <a:rPr lang="es-ES" sz="2400" b="1" dirty="0">
                          <a:solidFill>
                            <a:schemeClr val="tx1"/>
                          </a:solidFill>
                        </a:rPr>
                        <a:t>, </a:t>
                      </a:r>
                      <a:r>
                        <a:rPr lang="es-ES" sz="2400" b="1" i="1" dirty="0">
                          <a:solidFill>
                            <a:schemeClr val="tx1"/>
                          </a:solidFill>
                        </a:rPr>
                        <a:t>x</a:t>
                      </a:r>
                      <a:r>
                        <a:rPr lang="es-ES" sz="2400" b="1" dirty="0">
                          <a:solidFill>
                            <a:schemeClr val="tx1"/>
                          </a:solidFill>
                        </a:rPr>
                        <a:t> % </a:t>
                      </a:r>
                      <a:r>
                        <a:rPr lang="es-ES" sz="2400" b="1" i="1" dirty="0">
                          <a:solidFill>
                            <a:schemeClr val="tx1"/>
                          </a:solidFill>
                        </a:rPr>
                        <a:t>y</a:t>
                      </a:r>
                      <a:r>
                        <a:rPr lang="es-ES" sz="2400" b="1" dirty="0">
                          <a:solidFill>
                            <a:schemeClr val="tx1"/>
                          </a:solidFill>
                        </a:rPr>
                        <a:t>)</a:t>
                      </a:r>
                      <a:endParaRPr lang="en-IN" sz="2400" b="1"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noFill/>
                  </a:tcPr>
                </a:tc>
                <a:extLst>
                  <a:ext uri="{0D108BD9-81ED-4DB2-BD59-A6C34878D82A}">
                    <a16:rowId xmlns:a16="http://schemas.microsoft.com/office/drawing/2014/main" val="1779608955"/>
                  </a:ext>
                </a:extLst>
              </a:tr>
            </a:tbl>
          </a:graphicData>
        </a:graphic>
      </p:graphicFrame>
      <p:sp>
        <p:nvSpPr>
          <p:cNvPr id="10" name="Content Placeholder 5"/>
          <p:cNvSpPr>
            <a:spLocks noGrp="1"/>
          </p:cNvSpPr>
          <p:nvPr>
            <p:ph idx="12"/>
          </p:nvPr>
        </p:nvSpPr>
        <p:spPr>
          <a:xfrm>
            <a:off x="1981200" y="4724400"/>
            <a:ext cx="8229600" cy="1371600"/>
          </a:xfrm>
        </p:spPr>
        <p:txBody>
          <a:bodyPr/>
          <a:lstStyle/>
          <a:p>
            <a:r>
              <a:rPr lang="en-US" sz="2800" b="1" dirty="0">
                <a:latin typeface="+mj-lt"/>
                <a:cs typeface="Times" panose="02020603050405020304" pitchFamily="18" charset="0"/>
              </a:rPr>
              <a:t>Figure 17.4 shows how the recursive </a:t>
            </a:r>
            <a:r>
              <a:rPr lang="en-US" sz="2800" b="1" i="1" dirty="0">
                <a:latin typeface="+mj-lt"/>
                <a:cs typeface="Times" panose="02020603050405020304" pitchFamily="18" charset="0"/>
              </a:rPr>
              <a:t>gcd</a:t>
            </a:r>
            <a:r>
              <a:rPr lang="en-US" sz="2800" b="1" dirty="0">
                <a:latin typeface="+mj-lt"/>
                <a:cs typeface="Times" panose="02020603050405020304" pitchFamily="18" charset="0"/>
              </a:rPr>
              <a:t> function calls another version until it finds the greatest common divisor of its two arguments.</a:t>
            </a:r>
          </a:p>
        </p:txBody>
      </p:sp>
    </p:spTree>
    <p:extLst>
      <p:ext uri="{BB962C8B-B14F-4D97-AF65-F5344CB8AC3E}">
        <p14:creationId xmlns:p14="http://schemas.microsoft.com/office/powerpoint/2010/main" val="298917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4" name="Content Placeholder 2"/>
          <p:cNvSpPr>
            <a:spLocks noGrp="1"/>
          </p:cNvSpPr>
          <p:nvPr>
            <p:ph idx="1"/>
          </p:nvPr>
        </p:nvSpPr>
        <p:spPr>
          <a:xfrm>
            <a:off x="1981200" y="1143000"/>
            <a:ext cx="8229600" cy="457200"/>
          </a:xfrm>
        </p:spPr>
        <p:txBody>
          <a:bodyPr>
            <a:normAutofit lnSpcReduction="10000"/>
          </a:bodyPr>
          <a:lstStyle/>
          <a:p>
            <a:r>
              <a:rPr lang="en-US" sz="2800" b="1" i="1" dirty="0">
                <a:solidFill>
                  <a:srgbClr val="002060"/>
                </a:solidFill>
              </a:rPr>
              <a:t>The recursive calls in gcd(9, 12)</a:t>
            </a:r>
          </a:p>
        </p:txBody>
      </p:sp>
      <p:pic>
        <p:nvPicPr>
          <p:cNvPr id="6" name="Picture 3" descr="A graphic that shows how the recursive greatest common denominator  "/>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402972" y="1996440"/>
            <a:ext cx="7386059" cy="4023360"/>
          </a:xfrm>
          <a:prstGeom prst="rect">
            <a:avLst/>
          </a:prstGeom>
        </p:spPr>
      </p:pic>
      <p:sp>
        <p:nvSpPr>
          <p:cNvPr id="5" name="Text Placeholder 4"/>
          <p:cNvSpPr>
            <a:spLocks noGrp="1"/>
          </p:cNvSpPr>
          <p:nvPr>
            <p:ph type="body" sz="quarter" idx="4294967295"/>
          </p:nvPr>
        </p:nvSpPr>
        <p:spPr>
          <a:xfrm>
            <a:off x="4724400" y="6477000"/>
            <a:ext cx="2743200" cy="182880"/>
          </a:xfrm>
        </p:spPr>
        <p:txBody>
          <a:bodyPr>
            <a:normAutofit fontScale="25000" lnSpcReduction="20000"/>
          </a:bodyPr>
          <a:lstStyle/>
          <a:p>
            <a:r>
              <a:rPr lang="en-US" dirty="0">
                <a:hlinkClick r:id="" action="ppaction://noaction"/>
              </a:rPr>
              <a:t>Access the text alternative for slide images.</a:t>
            </a:r>
            <a:endParaRPr lang="en-US" dirty="0"/>
          </a:p>
        </p:txBody>
      </p:sp>
    </p:spTree>
    <p:extLst>
      <p:ext uri="{BB962C8B-B14F-4D97-AF65-F5344CB8AC3E}">
        <p14:creationId xmlns:p14="http://schemas.microsoft.com/office/powerpoint/2010/main" val="247224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latin typeface="+mj-lt"/>
              </a:rPr>
              <a:t>Repetition versus Recursion</a:t>
            </a:r>
            <a:endParaRPr lang="en-US" sz="3600" dirty="0">
              <a:effectLst>
                <a:outerShdw blurRad="38100" dist="38100" dir="2700000" algn="tl">
                  <a:srgbClr val="C0C0C0"/>
                </a:outerShdw>
              </a:effectLst>
              <a:latin typeface="+mj-lt"/>
            </a:endParaRPr>
          </a:p>
        </p:txBody>
      </p:sp>
      <p:sp>
        <p:nvSpPr>
          <p:cNvPr id="4" name="Content Placeholder 2"/>
          <p:cNvSpPr>
            <a:spLocks noGrp="1"/>
          </p:cNvSpPr>
          <p:nvPr>
            <p:ph idx="1"/>
          </p:nvPr>
        </p:nvSpPr>
        <p:spPr>
          <a:xfrm>
            <a:off x="1981200" y="1143000"/>
            <a:ext cx="8229600" cy="2362200"/>
          </a:xfrm>
        </p:spPr>
        <p:txBody>
          <a:bodyPr/>
          <a:lstStyle/>
          <a:p>
            <a:pPr algn="just">
              <a:spcBef>
                <a:spcPts val="0"/>
              </a:spcBef>
            </a:pPr>
            <a:r>
              <a:rPr lang="en-US" b="1" i="1" dirty="0">
                <a:solidFill>
                  <a:srgbClr val="B60000"/>
                </a:solidFill>
                <a:latin typeface="+mj-lt"/>
              </a:rPr>
              <a:t>Void Recursive Functions.</a:t>
            </a:r>
          </a:p>
          <a:p>
            <a:pPr>
              <a:spcBef>
                <a:spcPts val="0"/>
              </a:spcBef>
            </a:pPr>
            <a:r>
              <a:rPr lang="en-US" sz="2800" b="1" dirty="0">
                <a:latin typeface="+mj-lt"/>
                <a:cs typeface="Times" panose="02020603050405020304" pitchFamily="18" charset="0"/>
              </a:rPr>
              <a:t>Assume that we need to print </a:t>
            </a:r>
            <a:r>
              <a:rPr lang="en-US" sz="2800" b="1" i="1" dirty="0">
                <a:latin typeface="+mj-lt"/>
                <a:cs typeface="Times" panose="02020603050405020304" pitchFamily="18" charset="0"/>
              </a:rPr>
              <a:t>n</a:t>
            </a:r>
            <a:r>
              <a:rPr lang="en-US" sz="2800" b="1" dirty="0">
                <a:latin typeface="+mj-lt"/>
                <a:cs typeface="Times" panose="02020603050405020304" pitchFamily="18" charset="0"/>
              </a:rPr>
              <a:t> asterisks on a line and the value of </a:t>
            </a:r>
            <a:r>
              <a:rPr lang="en-US" sz="2800" b="1" i="1" dirty="0">
                <a:latin typeface="+mj-lt"/>
                <a:cs typeface="Times" panose="02020603050405020304" pitchFamily="18" charset="0"/>
              </a:rPr>
              <a:t>n</a:t>
            </a:r>
            <a:r>
              <a:rPr lang="en-US" sz="2800" b="1" dirty="0">
                <a:latin typeface="+mj-lt"/>
                <a:cs typeface="Times" panose="02020603050405020304" pitchFamily="18" charset="0"/>
              </a:rPr>
              <a:t> is known.</a:t>
            </a:r>
          </a:p>
          <a:p>
            <a:pPr>
              <a:spcBef>
                <a:spcPts val="0"/>
              </a:spcBef>
            </a:pPr>
            <a:r>
              <a:rPr lang="en-US" sz="2800" b="1" dirty="0">
                <a:latin typeface="+mj-lt"/>
                <a:cs typeface="Times" panose="02020603050405020304" pitchFamily="18" charset="0"/>
              </a:rPr>
              <a:t>We can use either an iterative or a recursive solution as shown below.</a:t>
            </a:r>
          </a:p>
        </p:txBody>
      </p:sp>
      <p:sp>
        <p:nvSpPr>
          <p:cNvPr id="6" name="Content Placeholder 3"/>
          <p:cNvSpPr>
            <a:spLocks noGrp="1"/>
          </p:cNvSpPr>
          <p:nvPr>
            <p:ph idx="11"/>
          </p:nvPr>
        </p:nvSpPr>
        <p:spPr>
          <a:xfrm>
            <a:off x="1981200" y="3429000"/>
            <a:ext cx="3505200" cy="2849880"/>
          </a:xfrm>
          <a:solidFill>
            <a:srgbClr val="FFFF00"/>
          </a:solidFill>
        </p:spPr>
        <p:txBody>
          <a:bodyPr>
            <a:normAutofit lnSpcReduction="10000"/>
          </a:bodyPr>
          <a:lstStyle/>
          <a:p>
            <a:pPr>
              <a:spcBef>
                <a:spcPts val="0"/>
              </a:spcBef>
              <a:spcAft>
                <a:spcPts val="0"/>
              </a:spcAft>
            </a:pPr>
            <a:r>
              <a:rPr lang="en-US" sz="1800" b="1" spc="-150" dirty="0">
                <a:solidFill>
                  <a:srgbClr val="B60000"/>
                </a:solidFill>
                <a:latin typeface="Courier New" panose="02070309020205020404" pitchFamily="49" charset="0"/>
                <a:cs typeface="Courier New" panose="02070309020205020404" pitchFamily="49" charset="0"/>
              </a:rPr>
              <a:t>// Iterative </a:t>
            </a:r>
          </a:p>
          <a:p>
            <a:pPr>
              <a:spcBef>
                <a:spcPts val="0"/>
              </a:spcBef>
              <a:spcAft>
                <a:spcPts val="0"/>
              </a:spcAft>
            </a:pPr>
            <a:r>
              <a:rPr lang="en-US" sz="1800" b="1" spc="-150" dirty="0">
                <a:solidFill>
                  <a:srgbClr val="004D88"/>
                </a:solidFill>
                <a:latin typeface="Courier New" panose="02070309020205020404" pitchFamily="49" charset="0"/>
                <a:cs typeface="Courier New" panose="02070309020205020404" pitchFamily="49" charset="0"/>
              </a:rPr>
              <a:t>void </a:t>
            </a:r>
            <a:r>
              <a:rPr lang="en-US" sz="1800" b="1" spc="-150" dirty="0">
                <a:solidFill>
                  <a:srgbClr val="000000"/>
                </a:solidFill>
                <a:latin typeface="Courier New" panose="02070309020205020404" pitchFamily="49" charset="0"/>
                <a:cs typeface="Courier New" panose="02070309020205020404" pitchFamily="49" charset="0"/>
              </a:rPr>
              <a:t>line(</a:t>
            </a: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0000"/>
                </a:solidFill>
                <a:latin typeface="Courier New" panose="02070309020205020404" pitchFamily="49" charset="0"/>
                <a:cs typeface="Courier New" panose="02070309020205020404" pitchFamily="49" charset="0"/>
              </a:rPr>
              <a:t> n)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1791FF"/>
                </a:solidFill>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while</a:t>
            </a:r>
            <a:r>
              <a:rPr lang="en-US" sz="1800" b="1" spc="-150" dirty="0">
                <a:solidFill>
                  <a:srgbClr val="000000"/>
                </a:solidFill>
                <a:latin typeface="Courier New" panose="02070309020205020404" pitchFamily="49" charset="0"/>
                <a:cs typeface="Courier New" panose="02070309020205020404" pitchFamily="49" charset="0"/>
              </a:rPr>
              <a:t> (n &gt;= 1)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r>
              <a:rPr lang="en-US" sz="1800" b="1" spc="-150" dirty="0" err="1">
                <a:solidFill>
                  <a:srgbClr val="000000"/>
                </a:solidFill>
                <a:latin typeface="Courier New" panose="02070309020205020404" pitchFamily="49" charset="0"/>
                <a:cs typeface="Courier New" panose="02070309020205020404" pitchFamily="49" charset="0"/>
              </a:rPr>
              <a:t>cout</a:t>
            </a:r>
            <a:r>
              <a:rPr lang="en-US" sz="1800" b="1" spc="-150" dirty="0">
                <a:solidFill>
                  <a:srgbClr val="000000"/>
                </a:solidFill>
                <a:latin typeface="Courier New" panose="02070309020205020404" pitchFamily="49" charset="0"/>
                <a:cs typeface="Courier New" panose="02070309020205020404" pitchFamily="49" charset="0"/>
              </a:rPr>
              <a:t> &lt;&lt; "</a:t>
            </a:r>
            <a:r>
              <a:rPr lang="en-US" sz="1800" spc="-150" dirty="0">
                <a:solidFill>
                  <a:srgbClr val="000000"/>
                </a:solidFill>
                <a:latin typeface="Courier New" panose="02070309020205020404" pitchFamily="49" charset="0"/>
                <a:cs typeface="Courier New" panose="02070309020205020404" pitchFamily="49" charset="0"/>
              </a:rPr>
              <a:t>*</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n</a:t>
            </a:r>
            <a:r>
              <a:rPr lang="en-US" sz="1800" spc="-150" dirty="0">
                <a:solidFill>
                  <a:srgbClr val="000000"/>
                </a:solidFill>
                <a:latin typeface="Courier New" panose="02070309020205020404" pitchFamily="49" charset="0"/>
                <a:cs typeface="Courier New" panose="02070309020205020404" pitchFamily="49" charset="0"/>
              </a:rPr>
              <a:t>−−</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4D88"/>
                </a:solidFill>
                <a:latin typeface="Courier New" panose="02070309020205020404" pitchFamily="49" charset="0"/>
                <a:cs typeface="Courier New" panose="02070309020205020404" pitchFamily="49" charset="0"/>
              </a:rPr>
              <a:t>      return</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a:t>
            </a:r>
            <a:endParaRPr lang="en-US" sz="1800" dirty="0">
              <a:solidFill>
                <a:srgbClr val="000000"/>
              </a:solidFill>
              <a:latin typeface="Times New Roman" panose="02020603050405020304" pitchFamily="18" charset="0"/>
            </a:endParaRPr>
          </a:p>
        </p:txBody>
      </p:sp>
      <p:sp>
        <p:nvSpPr>
          <p:cNvPr id="5" name="Content Placeholder 4"/>
          <p:cNvSpPr>
            <a:spLocks noGrp="1"/>
          </p:cNvSpPr>
          <p:nvPr>
            <p:ph idx="10"/>
          </p:nvPr>
        </p:nvSpPr>
        <p:spPr>
          <a:xfrm>
            <a:off x="6096000" y="3427343"/>
            <a:ext cx="3502152" cy="2849880"/>
          </a:xfrm>
          <a:solidFill>
            <a:srgbClr val="FFFF00"/>
          </a:solidFill>
        </p:spPr>
        <p:txBody>
          <a:bodyPr/>
          <a:lstStyle/>
          <a:p>
            <a:pPr>
              <a:spcBef>
                <a:spcPts val="0"/>
              </a:spcBef>
              <a:spcAft>
                <a:spcPts val="0"/>
              </a:spcAft>
            </a:pPr>
            <a:r>
              <a:rPr lang="en-US" sz="1800" b="1" spc="-150" dirty="0">
                <a:solidFill>
                  <a:srgbClr val="B60000"/>
                </a:solidFill>
                <a:latin typeface="Courier New" panose="02070309020205020404" pitchFamily="49" charset="0"/>
                <a:cs typeface="Courier New" panose="02070309020205020404" pitchFamily="49" charset="0"/>
              </a:rPr>
              <a:t>// Recursive </a:t>
            </a:r>
          </a:p>
          <a:p>
            <a:pPr>
              <a:spcBef>
                <a:spcPts val="0"/>
              </a:spcBef>
              <a:spcAft>
                <a:spcPts val="0"/>
              </a:spcAft>
            </a:pPr>
            <a:r>
              <a:rPr lang="en-US" sz="1800" b="1" spc="-150" dirty="0">
                <a:solidFill>
                  <a:srgbClr val="004D88"/>
                </a:solidFill>
                <a:latin typeface="Courier New" panose="02070309020205020404" pitchFamily="49" charset="0"/>
                <a:cs typeface="Courier New" panose="02070309020205020404" pitchFamily="49" charset="0"/>
              </a:rPr>
              <a:t>void </a:t>
            </a:r>
            <a:r>
              <a:rPr lang="en-US" sz="1800" b="1" spc="-150" dirty="0">
                <a:solidFill>
                  <a:srgbClr val="000000"/>
                </a:solidFill>
                <a:latin typeface="Courier New" panose="02070309020205020404" pitchFamily="49" charset="0"/>
                <a:cs typeface="Courier New" panose="02070309020205020404" pitchFamily="49" charset="0"/>
              </a:rPr>
              <a:t>line(</a:t>
            </a: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0000"/>
                </a:solidFill>
                <a:latin typeface="Courier New" panose="02070309020205020404" pitchFamily="49" charset="0"/>
                <a:cs typeface="Courier New" panose="02070309020205020404" pitchFamily="49" charset="0"/>
              </a:rPr>
              <a:t> n)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1791FF"/>
                </a:solidFill>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if</a:t>
            </a:r>
            <a:r>
              <a:rPr lang="en-US" sz="1800" b="1" spc="-150" dirty="0">
                <a:solidFill>
                  <a:srgbClr val="000000"/>
                </a:solidFill>
                <a:latin typeface="Courier New" panose="02070309020205020404" pitchFamily="49" charset="0"/>
                <a:cs typeface="Courier New" panose="02070309020205020404" pitchFamily="49" charset="0"/>
              </a:rPr>
              <a:t> (n &lt; 1)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return</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r>
              <a:rPr lang="en-US" sz="1800" b="1" spc="-150" dirty="0" err="1">
                <a:solidFill>
                  <a:srgbClr val="000000"/>
                </a:solidFill>
                <a:latin typeface="Courier New" panose="02070309020205020404" pitchFamily="49" charset="0"/>
                <a:cs typeface="Courier New" panose="02070309020205020404" pitchFamily="49" charset="0"/>
              </a:rPr>
              <a:t>cout</a:t>
            </a:r>
            <a:r>
              <a:rPr lang="en-US" sz="1800" b="1" spc="-150" dirty="0">
                <a:solidFill>
                  <a:srgbClr val="000000"/>
                </a:solidFill>
                <a:latin typeface="Courier New" panose="02070309020205020404" pitchFamily="49" charset="0"/>
                <a:cs typeface="Courier New" panose="02070309020205020404" pitchFamily="49" charset="0"/>
              </a:rPr>
              <a:t> &lt;&lt; "</a:t>
            </a:r>
            <a:r>
              <a:rPr lang="en-US" sz="1800" spc="-150" dirty="0">
                <a:solidFill>
                  <a:srgbClr val="000000"/>
                </a:solidFill>
                <a:latin typeface="Courier New" panose="02070309020205020404" pitchFamily="49" charset="0"/>
                <a:cs typeface="Courier New" panose="02070309020205020404" pitchFamily="49" charset="0"/>
              </a:rPr>
              <a:t>*</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line(n </a:t>
            </a:r>
            <a:r>
              <a:rPr lang="en-US" sz="1800" spc="-150" dirty="0">
                <a:solidFill>
                  <a:srgbClr val="000000"/>
                </a:solidFill>
                <a:latin typeface="Courier New" panose="02070309020205020404" pitchFamily="49" charset="0"/>
                <a:cs typeface="Courier New" panose="02070309020205020404" pitchFamily="49" charset="0"/>
              </a:rPr>
              <a:t>−</a:t>
            </a:r>
            <a:r>
              <a:rPr lang="en-US" sz="1800" b="1" spc="-150" dirty="0">
                <a:solidFill>
                  <a:srgbClr val="000000"/>
                </a:solidFill>
                <a:latin typeface="Courier New" panose="02070309020205020404" pitchFamily="49" charset="0"/>
                <a:cs typeface="Courier New" panose="02070309020205020404" pitchFamily="49" charset="0"/>
              </a:rPr>
              <a:t> 1);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31904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Program to Find Greatest Common Divisor</a:t>
            </a:r>
          </a:p>
        </p:txBody>
      </p:sp>
      <p:sp>
        <p:nvSpPr>
          <p:cNvPr id="12"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Greatest common divisor</a:t>
            </a:r>
          </a:p>
        </p:txBody>
      </p:sp>
      <p:sp>
        <p:nvSpPr>
          <p:cNvPr id="9" name="Content Placeholder 3"/>
          <p:cNvSpPr>
            <a:spLocks noGrp="1"/>
          </p:cNvSpPr>
          <p:nvPr>
            <p:ph idx="10"/>
          </p:nvPr>
        </p:nvSpPr>
        <p:spPr>
          <a:xfrm>
            <a:off x="1981200" y="1682496"/>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8" name="Content Placeholder 4"/>
          <p:cNvSpPr>
            <a:spLocks noGrp="1"/>
          </p:cNvSpPr>
          <p:nvPr>
            <p:ph idx="11"/>
          </p:nvPr>
        </p:nvSpPr>
        <p:spPr>
          <a:xfrm>
            <a:off x="2469606" y="1682496"/>
            <a:ext cx="7761514" cy="4946904"/>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program to find the greatest common divisor of some pairs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Declaration of </a:t>
            </a:r>
            <a:r>
              <a:rPr lang="en-IN" sz="1600" b="1" spc="-150" dirty="0" err="1">
                <a:solidFill>
                  <a:srgbClr val="B60000"/>
                </a:solidFill>
                <a:latin typeface="Courier New" panose="02070309020205020404" pitchFamily="49" charset="0"/>
                <a:cs typeface="Courier New" panose="02070309020205020404" pitchFamily="49" charset="0"/>
              </a:rPr>
              <a:t>gcd</a:t>
            </a:r>
            <a:r>
              <a:rPr lang="en-IN" sz="1600" b="1" spc="-150" dirty="0">
                <a:solidFill>
                  <a:srgbClr val="B60000"/>
                </a:solidFill>
                <a:latin typeface="Courier New" panose="02070309020205020404" pitchFamily="49" charset="0"/>
                <a:cs typeface="Courier New" panose="02070309020205020404" pitchFamily="49" charset="0"/>
              </a:rPr>
              <a:t> function</a:t>
            </a:r>
          </a:p>
          <a:p>
            <a:pPr>
              <a:spcBef>
                <a:spcPts val="0"/>
              </a:spcBef>
              <a:spcAft>
                <a:spcPts val="0"/>
              </a:spcAft>
            </a:pP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gcd</a:t>
            </a:r>
            <a:r>
              <a:rPr lang="en-US" sz="1600" b="1" spc="-150" dirty="0">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first,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second);</a:t>
            </a:r>
          </a:p>
          <a:p>
            <a:pPr>
              <a:spcBef>
                <a:spcPts val="0"/>
              </a:spcBef>
              <a:spcAft>
                <a:spcPts val="0"/>
              </a:spcAft>
            </a:pP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main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Checking </a:t>
            </a:r>
            <a:r>
              <a:rPr lang="en-US" sz="1600" b="1" spc="-150" dirty="0" err="1">
                <a:solidFill>
                  <a:srgbClr val="B60000"/>
                </a:solidFill>
                <a:latin typeface="Courier New" panose="02070309020205020404" pitchFamily="49" charset="0"/>
                <a:cs typeface="Courier New" panose="02070309020205020404" pitchFamily="49" charset="0"/>
              </a:rPr>
              <a:t>gcd</a:t>
            </a:r>
            <a:r>
              <a:rPr lang="en-US" sz="1600" b="1" spc="-150" dirty="0">
                <a:solidFill>
                  <a:srgbClr val="B60000"/>
                </a:solidFill>
                <a:latin typeface="Courier New" panose="02070309020205020404" pitchFamily="49" charset="0"/>
                <a:cs typeface="Courier New" panose="02070309020205020404" pitchFamily="49" charset="0"/>
              </a:rPr>
              <a:t> of five pairs</a:t>
            </a:r>
          </a:p>
          <a:p>
            <a:pPr marL="457200">
              <a:spcBef>
                <a:spcPts val="0"/>
              </a:spcBef>
              <a:spcAft>
                <a:spcPts val="0"/>
              </a:spcAft>
            </a:pPr>
            <a:r>
              <a:rPr lang="fr-FR" sz="1600" b="1" spc="-150" dirty="0">
                <a:latin typeface="Courier New" panose="02070309020205020404" pitchFamily="49" charset="0"/>
                <a:cs typeface="Courier New" panose="02070309020205020404" pitchFamily="49" charset="0"/>
              </a:rPr>
              <a:t>cout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fr-FR" sz="1600" b="1" spc="-150" dirty="0" err="1">
                <a:latin typeface="Courier New" panose="02070309020205020404" pitchFamily="49" charset="0"/>
                <a:cs typeface="Courier New" panose="02070309020205020404" pitchFamily="49" charset="0"/>
              </a:rPr>
              <a:t>gcd</a:t>
            </a:r>
            <a:r>
              <a:rPr lang="fr-FR" sz="1600" b="1" spc="-150" dirty="0">
                <a:latin typeface="Courier New" panose="02070309020205020404" pitchFamily="49" charset="0"/>
                <a:cs typeface="Courier New" panose="02070309020205020404" pitchFamily="49" charset="0"/>
              </a:rPr>
              <a:t> (8, 6)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fr-FR" sz="1600" b="1" spc="-150" dirty="0">
                <a:latin typeface="Courier New" panose="02070309020205020404" pitchFamily="49" charset="0"/>
                <a:cs typeface="Courier New" panose="02070309020205020404" pitchFamily="49" charset="0"/>
              </a:rPr>
              <a:t> &lt;&lt; </a:t>
            </a:r>
            <a:r>
              <a:rPr lang="fr-FR" sz="1600" b="1" spc="-150" dirty="0" err="1">
                <a:latin typeface="Courier New" panose="02070309020205020404" pitchFamily="49" charset="0"/>
                <a:cs typeface="Courier New" panose="02070309020205020404" pitchFamily="49" charset="0"/>
              </a:rPr>
              <a:t>gcd</a:t>
            </a:r>
            <a:r>
              <a:rPr lang="fr-FR" sz="1600" b="1" spc="-150" dirty="0">
                <a:latin typeface="Courier New" panose="02070309020205020404" pitchFamily="49" charset="0"/>
                <a:cs typeface="Courier New" panose="02070309020205020404" pitchFamily="49" charset="0"/>
              </a:rPr>
              <a:t> (8, 6) &lt;&lt; </a:t>
            </a:r>
            <a:r>
              <a:rPr lang="fr-FR" sz="1600" b="1" spc="-150" dirty="0" err="1">
                <a:latin typeface="Courier New" panose="02070309020205020404" pitchFamily="49" charset="0"/>
                <a:cs typeface="Courier New" panose="02070309020205020404" pitchFamily="49" charset="0"/>
              </a:rPr>
              <a:t>endl</a:t>
            </a:r>
            <a:r>
              <a:rPr lang="fr-FR" sz="1600" b="1" spc="-150" dirty="0">
                <a:latin typeface="Courier New" panose="02070309020205020404" pitchFamily="49" charset="0"/>
                <a:cs typeface="Courier New" panose="02070309020205020404" pitchFamily="49" charset="0"/>
              </a:rPr>
              <a:t>; </a:t>
            </a:r>
            <a:endParaRPr lang="fr-FR"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fr-FR" sz="1600" b="1" spc="-150" dirty="0">
                <a:latin typeface="Courier New" panose="02070309020205020404" pitchFamily="49" charset="0"/>
                <a:cs typeface="Courier New" panose="02070309020205020404" pitchFamily="49" charset="0"/>
              </a:rPr>
              <a:t>cout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fr-FR" sz="1600" b="1" spc="-150" dirty="0" err="1">
                <a:latin typeface="Courier New" panose="02070309020205020404" pitchFamily="49" charset="0"/>
                <a:cs typeface="Courier New" panose="02070309020205020404" pitchFamily="49" charset="0"/>
              </a:rPr>
              <a:t>gcd</a:t>
            </a:r>
            <a:r>
              <a:rPr lang="fr-FR" sz="1600" b="1" spc="-150" dirty="0">
                <a:latin typeface="Courier New" panose="02070309020205020404" pitchFamily="49" charset="0"/>
                <a:cs typeface="Courier New" panose="02070309020205020404" pitchFamily="49" charset="0"/>
              </a:rPr>
              <a:t> (9, 12)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fr-FR" sz="1600" b="1" spc="-150" dirty="0">
                <a:latin typeface="Courier New" panose="02070309020205020404" pitchFamily="49" charset="0"/>
                <a:cs typeface="Courier New" panose="02070309020205020404" pitchFamily="49" charset="0"/>
              </a:rPr>
              <a:t> &lt;&lt; </a:t>
            </a:r>
            <a:r>
              <a:rPr lang="fr-FR" sz="1600" b="1" spc="-150" dirty="0" err="1">
                <a:latin typeface="Courier New" panose="02070309020205020404" pitchFamily="49" charset="0"/>
                <a:cs typeface="Courier New" panose="02070309020205020404" pitchFamily="49" charset="0"/>
              </a:rPr>
              <a:t>gcd</a:t>
            </a:r>
            <a:r>
              <a:rPr lang="fr-FR" sz="1600" b="1" spc="-150" dirty="0">
                <a:latin typeface="Courier New" panose="02070309020205020404" pitchFamily="49" charset="0"/>
                <a:cs typeface="Courier New" panose="02070309020205020404" pitchFamily="49" charset="0"/>
              </a:rPr>
              <a:t> (9, 12) &lt;&lt; </a:t>
            </a:r>
            <a:r>
              <a:rPr lang="fr-FR" sz="1600" b="1" spc="-150" dirty="0" err="1">
                <a:latin typeface="Courier New" panose="02070309020205020404" pitchFamily="49" charset="0"/>
                <a:cs typeface="Courier New" panose="02070309020205020404" pitchFamily="49" charset="0"/>
              </a:rPr>
              <a:t>endl</a:t>
            </a:r>
            <a:r>
              <a:rPr lang="fr-FR" sz="1600" b="1" spc="-150" dirty="0">
                <a:latin typeface="Courier New" panose="02070309020205020404" pitchFamily="49" charset="0"/>
                <a:cs typeface="Courier New" panose="02070309020205020404" pitchFamily="49" charset="0"/>
              </a:rPr>
              <a:t>; </a:t>
            </a:r>
            <a:endParaRPr lang="fr-FR"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fr-FR" sz="1600" b="1" spc="-150" dirty="0">
                <a:latin typeface="Courier New" panose="02070309020205020404" pitchFamily="49" charset="0"/>
                <a:cs typeface="Courier New" panose="02070309020205020404" pitchFamily="49" charset="0"/>
              </a:rPr>
              <a:t>cout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fr-FR" sz="1600" b="1" spc="-150" dirty="0" err="1">
                <a:latin typeface="Courier New" panose="02070309020205020404" pitchFamily="49" charset="0"/>
                <a:cs typeface="Courier New" panose="02070309020205020404" pitchFamily="49" charset="0"/>
              </a:rPr>
              <a:t>gcd</a:t>
            </a:r>
            <a:r>
              <a:rPr lang="fr-FR" sz="1600" b="1" spc="-150" dirty="0">
                <a:latin typeface="Courier New" panose="02070309020205020404" pitchFamily="49" charset="0"/>
                <a:cs typeface="Courier New" panose="02070309020205020404" pitchFamily="49" charset="0"/>
              </a:rPr>
              <a:t> (7, 11)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fr-FR" sz="1600" b="1" spc="-150" dirty="0">
                <a:latin typeface="Courier New" panose="02070309020205020404" pitchFamily="49" charset="0"/>
                <a:cs typeface="Courier New" panose="02070309020205020404" pitchFamily="49" charset="0"/>
              </a:rPr>
              <a:t> &lt;&lt; </a:t>
            </a:r>
            <a:r>
              <a:rPr lang="fr-FR" sz="1600" b="1" spc="-150" dirty="0" err="1">
                <a:latin typeface="Courier New" panose="02070309020205020404" pitchFamily="49" charset="0"/>
                <a:cs typeface="Courier New" panose="02070309020205020404" pitchFamily="49" charset="0"/>
              </a:rPr>
              <a:t>gcd</a:t>
            </a:r>
            <a:r>
              <a:rPr lang="fr-FR" sz="1600" b="1" spc="-150" dirty="0">
                <a:latin typeface="Courier New" panose="02070309020205020404" pitchFamily="49" charset="0"/>
                <a:cs typeface="Courier New" panose="02070309020205020404" pitchFamily="49" charset="0"/>
              </a:rPr>
              <a:t> (7, 11) &lt;&lt; </a:t>
            </a:r>
            <a:r>
              <a:rPr lang="fr-FR" sz="1600" b="1" spc="-150" dirty="0" err="1">
                <a:latin typeface="Courier New" panose="02070309020205020404" pitchFamily="49" charset="0"/>
                <a:cs typeface="Courier New" panose="02070309020205020404" pitchFamily="49" charset="0"/>
              </a:rPr>
              <a:t>endl</a:t>
            </a:r>
            <a:r>
              <a:rPr lang="fr-FR" sz="1600" b="1" spc="-150" dirty="0">
                <a:latin typeface="Courier New" panose="02070309020205020404" pitchFamily="49" charset="0"/>
                <a:cs typeface="Courier New" panose="02070309020205020404" pitchFamily="49" charset="0"/>
              </a:rPr>
              <a:t>; </a:t>
            </a:r>
            <a:endParaRPr lang="fr-FR"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fr-FR" sz="1600" b="1" spc="-150" dirty="0">
                <a:latin typeface="Courier New" panose="02070309020205020404" pitchFamily="49" charset="0"/>
                <a:cs typeface="Courier New" panose="02070309020205020404" pitchFamily="49" charset="0"/>
              </a:rPr>
              <a:t>cout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fr-FR" sz="1600" b="1" spc="-150" dirty="0" err="1">
                <a:latin typeface="Courier New" panose="02070309020205020404" pitchFamily="49" charset="0"/>
                <a:cs typeface="Courier New" panose="02070309020205020404" pitchFamily="49" charset="0"/>
              </a:rPr>
              <a:t>gcd</a:t>
            </a:r>
            <a:r>
              <a:rPr lang="fr-FR" sz="1600" b="1" spc="-150" dirty="0">
                <a:latin typeface="Courier New" panose="02070309020205020404" pitchFamily="49" charset="0"/>
                <a:cs typeface="Courier New" panose="02070309020205020404" pitchFamily="49" charset="0"/>
              </a:rPr>
              <a:t> (21, 35)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fr-FR" sz="1600" b="1" spc="-150" dirty="0">
                <a:latin typeface="Courier New" panose="02070309020205020404" pitchFamily="49" charset="0"/>
                <a:cs typeface="Courier New" panose="02070309020205020404" pitchFamily="49" charset="0"/>
              </a:rPr>
              <a:t> &lt;&lt; </a:t>
            </a:r>
            <a:r>
              <a:rPr lang="fr-FR" sz="1600" b="1" spc="-150" dirty="0" err="1">
                <a:latin typeface="Courier New" panose="02070309020205020404" pitchFamily="49" charset="0"/>
                <a:cs typeface="Courier New" panose="02070309020205020404" pitchFamily="49" charset="0"/>
              </a:rPr>
              <a:t>gcd</a:t>
            </a:r>
            <a:r>
              <a:rPr lang="fr-FR" sz="1600" b="1" spc="-150" dirty="0">
                <a:latin typeface="Courier New" panose="02070309020205020404" pitchFamily="49" charset="0"/>
                <a:cs typeface="Courier New" panose="02070309020205020404" pitchFamily="49" charset="0"/>
              </a:rPr>
              <a:t> (21, 35) &lt;&lt; </a:t>
            </a:r>
            <a:r>
              <a:rPr lang="fr-FR" sz="1600" b="1" spc="-150" dirty="0" err="1">
                <a:latin typeface="Courier New" panose="02070309020205020404" pitchFamily="49" charset="0"/>
                <a:cs typeface="Courier New" panose="02070309020205020404" pitchFamily="49" charset="0"/>
              </a:rPr>
              <a:t>endl</a:t>
            </a:r>
            <a:r>
              <a:rPr lang="fr-FR" sz="1600" b="1" spc="-150" dirty="0">
                <a:latin typeface="Courier New" panose="02070309020205020404" pitchFamily="49" charset="0"/>
                <a:cs typeface="Courier New" panose="02070309020205020404" pitchFamily="49" charset="0"/>
              </a:rPr>
              <a:t>; </a:t>
            </a:r>
            <a:endParaRPr lang="fr-FR"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fr-FR" sz="1600" b="1" spc="-150" dirty="0">
                <a:latin typeface="Courier New" panose="02070309020205020404" pitchFamily="49" charset="0"/>
                <a:cs typeface="Courier New" panose="02070309020205020404" pitchFamily="49" charset="0"/>
              </a:rPr>
              <a:t>cout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fr-FR" sz="1600" b="1" spc="-150" dirty="0" err="1">
                <a:latin typeface="Courier New" panose="02070309020205020404" pitchFamily="49" charset="0"/>
                <a:cs typeface="Courier New" panose="02070309020205020404" pitchFamily="49" charset="0"/>
              </a:rPr>
              <a:t>gcd</a:t>
            </a:r>
            <a:r>
              <a:rPr lang="fr-FR" sz="1600" b="1" spc="-150" dirty="0">
                <a:latin typeface="Courier New" panose="02070309020205020404" pitchFamily="49" charset="0"/>
                <a:cs typeface="Courier New" panose="02070309020205020404" pitchFamily="49" charset="0"/>
              </a:rPr>
              <a:t> (140, 12)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fr-FR" sz="1600" b="1" spc="-150" dirty="0">
                <a:latin typeface="Courier New" panose="02070309020205020404" pitchFamily="49" charset="0"/>
                <a:cs typeface="Courier New" panose="02070309020205020404" pitchFamily="49" charset="0"/>
              </a:rPr>
              <a:t> &lt;&lt; </a:t>
            </a:r>
            <a:r>
              <a:rPr lang="fr-FR" sz="1600" b="1" spc="-150" dirty="0" err="1">
                <a:latin typeface="Courier New" panose="02070309020205020404" pitchFamily="49" charset="0"/>
                <a:cs typeface="Courier New" panose="02070309020205020404" pitchFamily="49" charset="0"/>
              </a:rPr>
              <a:t>gcd</a:t>
            </a:r>
            <a:r>
              <a:rPr lang="fr-FR" sz="1600" b="1" spc="-150" dirty="0">
                <a:latin typeface="Courier New" panose="02070309020205020404" pitchFamily="49" charset="0"/>
                <a:cs typeface="Courier New" panose="02070309020205020404" pitchFamily="49" charset="0"/>
              </a:rPr>
              <a:t> (140, 12); </a:t>
            </a:r>
            <a:endParaRPr lang="fr-FR"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return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Recursive definition of greatest common divisor</a:t>
            </a:r>
          </a:p>
        </p:txBody>
      </p:sp>
    </p:spTree>
    <p:extLst>
      <p:ext uri="{BB962C8B-B14F-4D97-AF65-F5344CB8AC3E}">
        <p14:creationId xmlns:p14="http://schemas.microsoft.com/office/powerpoint/2010/main" val="4123197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219200" y="390144"/>
            <a:ext cx="10972800" cy="914400"/>
          </a:xfrm>
        </p:spPr>
        <p:txBody>
          <a:bodyPr/>
          <a:lstStyle/>
          <a:p>
            <a:r>
              <a:rPr lang="en-US" i="1" dirty="0"/>
              <a:t>Program to Find Greatest Common Divisor</a:t>
            </a:r>
            <a:endParaRPr lang="en-US" sz="1500" i="1" dirty="0"/>
          </a:p>
        </p:txBody>
      </p:sp>
      <p:sp>
        <p:nvSpPr>
          <p:cNvPr id="5" name="Content Placeholder 2"/>
          <p:cNvSpPr>
            <a:spLocks noGrp="1"/>
          </p:cNvSpPr>
          <p:nvPr>
            <p:ph idx="1"/>
          </p:nvPr>
        </p:nvSpPr>
        <p:spPr>
          <a:xfrm>
            <a:off x="1981200" y="1143000"/>
            <a:ext cx="8229600" cy="457200"/>
          </a:xfrm>
        </p:spPr>
        <p:txBody>
          <a:bodyPr>
            <a:normAutofit lnSpcReduction="10000"/>
          </a:bodyPr>
          <a:lstStyle/>
          <a:p>
            <a:pPr lvl="0"/>
            <a:r>
              <a:rPr lang="en-US" sz="2800" b="1" i="1" dirty="0">
                <a:solidFill>
                  <a:prstClr val="black"/>
                </a:solidFill>
              </a:rPr>
              <a:t>Greatest common divisor</a:t>
            </a:r>
          </a:p>
        </p:txBody>
      </p:sp>
      <p:sp>
        <p:nvSpPr>
          <p:cNvPr id="14" name="Content Placeholder 3"/>
          <p:cNvSpPr>
            <a:spLocks noGrp="1"/>
          </p:cNvSpPr>
          <p:nvPr>
            <p:ph idx="10"/>
          </p:nvPr>
        </p:nvSpPr>
        <p:spPr>
          <a:xfrm>
            <a:off x="1981200" y="1676400"/>
            <a:ext cx="457200" cy="2770632"/>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p:txBody>
      </p:sp>
      <p:sp>
        <p:nvSpPr>
          <p:cNvPr id="15" name="Content Placeholder 4"/>
          <p:cNvSpPr>
            <a:spLocks noGrp="1"/>
          </p:cNvSpPr>
          <p:nvPr>
            <p:ph idx="11"/>
          </p:nvPr>
        </p:nvSpPr>
        <p:spPr>
          <a:xfrm>
            <a:off x="2449286" y="1676400"/>
            <a:ext cx="7818120" cy="2770632"/>
          </a:xfrm>
          <a:ln w="57150">
            <a:solidFill>
              <a:schemeClr val="tx1"/>
            </a:solidFill>
          </a:ln>
        </p:spPr>
        <p:txBody>
          <a:bodyPr/>
          <a:lstStyle/>
          <a:p>
            <a:pPr>
              <a:spcBef>
                <a:spcPts val="0"/>
              </a:spcBef>
              <a:spcAft>
                <a:spcPts val="0"/>
              </a:spcAft>
            </a:pP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gcd</a:t>
            </a:r>
            <a:r>
              <a:rPr lang="en-US" sz="1600" b="1" spc="-150" dirty="0">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first,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second)</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a:t>
            </a:r>
            <a:r>
              <a:rPr lang="en-IN" sz="1600" b="1" spc="-150" dirty="0">
                <a:latin typeface="Courier New" panose="02070309020205020404" pitchFamily="49" charset="0"/>
                <a:cs typeface="Courier New" panose="02070309020205020404" pitchFamily="49" charset="0"/>
              </a:rPr>
              <a:t> (second == 0)</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first;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else</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return </a:t>
            </a:r>
            <a:r>
              <a:rPr lang="en-US" sz="1600" b="1" spc="-150" dirty="0" err="1">
                <a:latin typeface="Courier New" panose="02070309020205020404" pitchFamily="49" charset="0"/>
                <a:cs typeface="Courier New" panose="02070309020205020404" pitchFamily="49" charset="0"/>
              </a:rPr>
              <a:t>gcd</a:t>
            </a:r>
            <a:r>
              <a:rPr lang="en-US" sz="1600" b="1" spc="-150" dirty="0">
                <a:latin typeface="Courier New" panose="02070309020205020404" pitchFamily="49" charset="0"/>
                <a:cs typeface="Courier New" panose="02070309020205020404" pitchFamily="49" charset="0"/>
              </a:rPr>
              <a:t> (second, first % second);</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
        <p:nvSpPr>
          <p:cNvPr id="16" name="Content Placeholder 5"/>
          <p:cNvSpPr>
            <a:spLocks noGrp="1"/>
          </p:cNvSpPr>
          <p:nvPr>
            <p:ph idx="12"/>
          </p:nvPr>
        </p:nvSpPr>
        <p:spPr>
          <a:xfrm>
            <a:off x="1981200" y="4419600"/>
            <a:ext cx="8275320" cy="1591056"/>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latin typeface="Courier New" panose="02070309020205020404" pitchFamily="49" charset="0"/>
                <a:cs typeface="Courier New" panose="02070309020205020404" pitchFamily="49" charset="0"/>
              </a:rPr>
              <a:t>gcd</a:t>
            </a:r>
            <a:r>
              <a:rPr lang="en-IN" sz="1600" b="1" spc="-150" dirty="0">
                <a:latin typeface="Courier New" panose="02070309020205020404" pitchFamily="49" charset="0"/>
                <a:cs typeface="Courier New" panose="02070309020205020404" pitchFamily="49" charset="0"/>
              </a:rPr>
              <a:t> (8, 6) = 2</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latin typeface="Courier New" panose="02070309020205020404" pitchFamily="49" charset="0"/>
                <a:cs typeface="Courier New" panose="02070309020205020404" pitchFamily="49" charset="0"/>
              </a:rPr>
              <a:t>gcd</a:t>
            </a:r>
            <a:r>
              <a:rPr lang="en-IN" sz="1600" b="1" spc="-150" dirty="0">
                <a:latin typeface="Courier New" panose="02070309020205020404" pitchFamily="49" charset="0"/>
                <a:cs typeface="Courier New" panose="02070309020205020404" pitchFamily="49" charset="0"/>
              </a:rPr>
              <a:t> (9, 12) = 3</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latin typeface="Courier New" panose="02070309020205020404" pitchFamily="49" charset="0"/>
                <a:cs typeface="Courier New" panose="02070309020205020404" pitchFamily="49" charset="0"/>
              </a:rPr>
              <a:t>gcd</a:t>
            </a:r>
            <a:r>
              <a:rPr lang="en-IN" sz="1600" b="1" spc="-150" dirty="0">
                <a:latin typeface="Courier New" panose="02070309020205020404" pitchFamily="49" charset="0"/>
                <a:cs typeface="Courier New" panose="02070309020205020404" pitchFamily="49" charset="0"/>
              </a:rPr>
              <a:t> (7, 11) = 1</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latin typeface="Courier New" panose="02070309020205020404" pitchFamily="49" charset="0"/>
                <a:cs typeface="Courier New" panose="02070309020205020404" pitchFamily="49" charset="0"/>
              </a:rPr>
              <a:t>gcd</a:t>
            </a:r>
            <a:r>
              <a:rPr lang="en-IN" sz="1600" b="1" spc="-150" dirty="0">
                <a:latin typeface="Courier New" panose="02070309020205020404" pitchFamily="49" charset="0"/>
                <a:cs typeface="Courier New" panose="02070309020205020404" pitchFamily="49" charset="0"/>
              </a:rPr>
              <a:t> (21, 35) = 7</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latin typeface="Courier New" panose="02070309020205020404" pitchFamily="49" charset="0"/>
                <a:cs typeface="Courier New" panose="02070309020205020404" pitchFamily="49" charset="0"/>
              </a:rPr>
              <a:t>gcd</a:t>
            </a:r>
            <a:r>
              <a:rPr lang="en-IN" sz="1600" b="1" spc="-150" dirty="0">
                <a:latin typeface="Courier New" panose="02070309020205020404" pitchFamily="49" charset="0"/>
                <a:cs typeface="Courier New" panose="02070309020205020404" pitchFamily="49" charset="0"/>
              </a:rPr>
              <a:t> (140, 12) = 4</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9443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6" name="Content Placeholder 2"/>
          <p:cNvSpPr>
            <a:spLocks noGrp="1"/>
          </p:cNvSpPr>
          <p:nvPr>
            <p:ph idx="1"/>
          </p:nvPr>
        </p:nvSpPr>
        <p:spPr>
          <a:xfrm>
            <a:off x="1981200" y="1143000"/>
            <a:ext cx="8229600" cy="2743200"/>
          </a:xfrm>
        </p:spPr>
        <p:txBody>
          <a:bodyPr/>
          <a:lstStyle/>
          <a:p>
            <a:r>
              <a:rPr lang="en-US" b="1" i="1" dirty="0">
                <a:solidFill>
                  <a:srgbClr val="B60000"/>
                </a:solidFill>
                <a:latin typeface="+mj-lt"/>
              </a:rPr>
              <a:t>Fibonacci Numbers.</a:t>
            </a:r>
          </a:p>
          <a:p>
            <a:pPr>
              <a:spcAft>
                <a:spcPts val="1200"/>
              </a:spcAft>
            </a:pPr>
            <a:r>
              <a:rPr lang="en-US" sz="2800" b="1" dirty="0">
                <a:latin typeface="+mj-lt"/>
                <a:cs typeface="Times" panose="02020603050405020304" pitchFamily="18" charset="0"/>
              </a:rPr>
              <a:t>Fibonacci numbers are a series in which each number is the sum of the previous two numbers.</a:t>
            </a:r>
          </a:p>
          <a:p>
            <a:pPr>
              <a:spcAft>
                <a:spcPts val="1200"/>
              </a:spcAft>
            </a:pPr>
            <a:r>
              <a:rPr lang="en-US" sz="2800" b="1" dirty="0">
                <a:latin typeface="+mj-lt"/>
                <a:cs typeface="Times" panose="02020603050405020304" pitchFamily="18" charset="0"/>
              </a:rPr>
              <a:t>Unlike the previous recursive problem, this problem has two bases as shown in Table 17.2.</a:t>
            </a:r>
          </a:p>
        </p:txBody>
      </p:sp>
      <p:sp>
        <p:nvSpPr>
          <p:cNvPr id="7" name="Content Placeholder 3"/>
          <p:cNvSpPr>
            <a:spLocks noGrp="1"/>
          </p:cNvSpPr>
          <p:nvPr>
            <p:ph idx="10"/>
          </p:nvPr>
        </p:nvSpPr>
        <p:spPr>
          <a:xfrm>
            <a:off x="1981200" y="4191000"/>
            <a:ext cx="8229600" cy="457200"/>
          </a:xfrm>
        </p:spPr>
        <p:txBody>
          <a:bodyPr>
            <a:normAutofit lnSpcReduction="10000"/>
          </a:bodyPr>
          <a:lstStyle/>
          <a:p>
            <a:pPr algn="just"/>
            <a:r>
              <a:rPr lang="en-US" sz="2800" b="1" i="1" dirty="0">
                <a:solidFill>
                  <a:srgbClr val="B60000"/>
                </a:solidFill>
              </a:rPr>
              <a:t>Table 17.2</a:t>
            </a:r>
            <a:r>
              <a:rPr lang="en-US" sz="2400" b="1" i="1" dirty="0">
                <a:solidFill>
                  <a:srgbClr val="B60000"/>
                </a:solidFill>
              </a:rPr>
              <a:t> </a:t>
            </a:r>
            <a:r>
              <a:rPr lang="en-US" sz="2800" b="1" i="1" dirty="0">
                <a:solidFill>
                  <a:srgbClr val="002060"/>
                </a:solidFill>
              </a:rPr>
              <a:t>Fibonacci number</a:t>
            </a:r>
            <a:endParaRPr lang="en-US" sz="2400" b="1" i="1" dirty="0">
              <a:solidFill>
                <a:srgbClr val="FF0000"/>
              </a:solidFill>
            </a:endParaRPr>
          </a:p>
        </p:txBody>
      </p:sp>
      <p:graphicFrame>
        <p:nvGraphicFramePr>
          <p:cNvPr id="13" name="Table 4"/>
          <p:cNvGraphicFramePr>
            <a:graphicFrameLocks noGrp="1"/>
          </p:cNvGraphicFramePr>
          <p:nvPr>
            <p:ph idx="11"/>
          </p:nvPr>
        </p:nvGraphicFramePr>
        <p:xfrm>
          <a:off x="2529840" y="4953000"/>
          <a:ext cx="7132320" cy="9144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8845952"/>
                    </a:ext>
                  </a:extLst>
                </a:gridCol>
                <a:gridCol w="3931920">
                  <a:extLst>
                    <a:ext uri="{9D8B030D-6E8A-4147-A177-3AD203B41FA5}">
                      <a16:colId xmlns:a16="http://schemas.microsoft.com/office/drawing/2014/main" val="2013285291"/>
                    </a:ext>
                  </a:extLst>
                </a:gridCol>
              </a:tblGrid>
              <a:tr h="370840">
                <a:tc>
                  <a:txBody>
                    <a:bodyPr/>
                    <a:lstStyle/>
                    <a:p>
                      <a:r>
                        <a:rPr lang="en-IN" sz="2400" b="1" dirty="0">
                          <a:solidFill>
                            <a:schemeClr val="tx1"/>
                          </a:solidFill>
                        </a:rPr>
                        <a:t>Base case</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rgbClr val="FFFF00"/>
                    </a:solidFill>
                  </a:tcPr>
                </a:tc>
                <a:tc>
                  <a:txBody>
                    <a:bodyPr/>
                    <a:lstStyle/>
                    <a:p>
                      <a:r>
                        <a:rPr lang="en-IN" sz="2400" b="1" dirty="0">
                          <a:solidFill>
                            <a:schemeClr val="tx1"/>
                          </a:solidFill>
                        </a:rPr>
                        <a:t>General case</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rgbClr val="FFFF00"/>
                    </a:solidFill>
                  </a:tcPr>
                </a:tc>
                <a:extLst>
                  <a:ext uri="{0D108BD9-81ED-4DB2-BD59-A6C34878D82A}">
                    <a16:rowId xmlns:a16="http://schemas.microsoft.com/office/drawing/2014/main" val="1799612248"/>
                  </a:ext>
                </a:extLst>
              </a:tr>
              <a:tr h="370840">
                <a:tc>
                  <a:txBody>
                    <a:bodyPr/>
                    <a:lstStyle/>
                    <a:p>
                      <a:r>
                        <a:rPr lang="es-ES" sz="2400" b="1" dirty="0" err="1">
                          <a:solidFill>
                            <a:srgbClr val="000000"/>
                          </a:solidFill>
                        </a:rPr>
                        <a:t>Fib</a:t>
                      </a:r>
                      <a:r>
                        <a:rPr lang="es-ES" sz="2400" b="1" dirty="0">
                          <a:solidFill>
                            <a:srgbClr val="000000"/>
                          </a:solidFill>
                        </a:rPr>
                        <a:t>(0) = 0, </a:t>
                      </a:r>
                      <a:r>
                        <a:rPr lang="es-ES" sz="2400" b="1" dirty="0" err="1">
                          <a:solidFill>
                            <a:srgbClr val="000000"/>
                          </a:solidFill>
                        </a:rPr>
                        <a:t>fib</a:t>
                      </a:r>
                      <a:r>
                        <a:rPr lang="es-ES" sz="2400" b="1" dirty="0">
                          <a:solidFill>
                            <a:srgbClr val="000000"/>
                          </a:solidFill>
                        </a:rPr>
                        <a:t>(1) = 1</a:t>
                      </a:r>
                      <a:endParaRPr lang="en-IN" sz="2400" b="1" i="1"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noFill/>
                  </a:tcPr>
                </a:tc>
                <a:tc>
                  <a:txBody>
                    <a:bodyPr/>
                    <a:lstStyle/>
                    <a:p>
                      <a:r>
                        <a:rPr lang="pt-BR" sz="2400" b="1" dirty="0">
                          <a:solidFill>
                            <a:srgbClr val="000000"/>
                          </a:solidFill>
                        </a:rPr>
                        <a:t>fib(n) = fib(n − 1) + fib(n − 2)</a:t>
                      </a:r>
                      <a:endParaRPr lang="en-IN" sz="2400" b="1"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noFill/>
                  </a:tcPr>
                </a:tc>
                <a:extLst>
                  <a:ext uri="{0D108BD9-81ED-4DB2-BD59-A6C34878D82A}">
                    <a16:rowId xmlns:a16="http://schemas.microsoft.com/office/drawing/2014/main" val="1779608955"/>
                  </a:ext>
                </a:extLst>
              </a:tr>
            </a:tbl>
          </a:graphicData>
        </a:graphic>
      </p:graphicFrame>
    </p:spTree>
    <p:extLst>
      <p:ext uri="{BB962C8B-B14F-4D97-AF65-F5344CB8AC3E}">
        <p14:creationId xmlns:p14="http://schemas.microsoft.com/office/powerpoint/2010/main" val="2394233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solidFill>
                  <a:prstClr val="black"/>
                </a:solidFill>
                <a:latin typeface="+mj-lt"/>
              </a:rPr>
              <a:t>Some Recursive Algorithms Part 9</a:t>
            </a:r>
            <a:endParaRPr lang="en-US" sz="3600" dirty="0">
              <a:solidFill>
                <a:prstClr val="black"/>
              </a:solidFill>
              <a:effectLst>
                <a:outerShdw blurRad="38100" dist="38100" dir="2700000" algn="tl">
                  <a:srgbClr val="C0C0C0"/>
                </a:outerShdw>
              </a:effectLst>
              <a:latin typeface="+mj-lt"/>
            </a:endParaRPr>
          </a:p>
        </p:txBody>
      </p:sp>
      <p:sp>
        <p:nvSpPr>
          <p:cNvPr id="8" name="Content Placeholder 2"/>
          <p:cNvSpPr>
            <a:spLocks noGrp="1"/>
          </p:cNvSpPr>
          <p:nvPr>
            <p:ph idx="1"/>
          </p:nvPr>
        </p:nvSpPr>
        <p:spPr/>
        <p:txBody>
          <a:bodyPr/>
          <a:lstStyle/>
          <a:p>
            <a:pPr>
              <a:spcAft>
                <a:spcPts val="1200"/>
              </a:spcAft>
            </a:pPr>
            <a:r>
              <a:rPr lang="en-US" sz="3000" b="1" dirty="0">
                <a:latin typeface="+mj-lt"/>
                <a:cs typeface="Times" panose="02020603050405020304" pitchFamily="18" charset="0"/>
              </a:rPr>
              <a:t>Figure 17.5 shows how we can calculate </a:t>
            </a:r>
            <a:r>
              <a:rPr lang="en-US" sz="3000" b="1" i="1" dirty="0">
                <a:latin typeface="+mj-lt"/>
                <a:cs typeface="Times" panose="02020603050405020304" pitchFamily="18" charset="0"/>
              </a:rPr>
              <a:t>fib</a:t>
            </a:r>
            <a:r>
              <a:rPr lang="en-US" sz="3000" b="1" dirty="0">
                <a:latin typeface="+mj-lt"/>
                <a:cs typeface="Times" panose="02020603050405020304" pitchFamily="18" charset="0"/>
              </a:rPr>
              <a:t>(4) using recursive calls.</a:t>
            </a:r>
          </a:p>
          <a:p>
            <a:pPr>
              <a:spcAft>
                <a:spcPts val="1200"/>
              </a:spcAft>
            </a:pPr>
            <a:r>
              <a:rPr lang="en-US" sz="3000" b="1" dirty="0">
                <a:latin typeface="+mj-lt"/>
                <a:cs typeface="Times" panose="02020603050405020304" pitchFamily="18" charset="0"/>
              </a:rPr>
              <a:t>Note that we cannot find the return value of </a:t>
            </a:r>
            <a:r>
              <a:rPr lang="en-US" sz="3000" b="1" i="1" dirty="0">
                <a:latin typeface="+mj-lt"/>
                <a:cs typeface="Times" panose="02020603050405020304" pitchFamily="18" charset="0"/>
              </a:rPr>
              <a:t>fib</a:t>
            </a:r>
            <a:r>
              <a:rPr lang="en-US" sz="3000" b="1" dirty="0">
                <a:latin typeface="+mj-lt"/>
                <a:cs typeface="Times" panose="02020603050405020304" pitchFamily="18" charset="0"/>
              </a:rPr>
              <a:t>(4) until we find the return value of </a:t>
            </a:r>
            <a:r>
              <a:rPr lang="en-US" sz="3000" b="1" i="1" dirty="0">
                <a:latin typeface="+mj-lt"/>
                <a:cs typeface="Times" panose="02020603050405020304" pitchFamily="18" charset="0"/>
              </a:rPr>
              <a:t>fib</a:t>
            </a:r>
            <a:r>
              <a:rPr lang="en-US" sz="3000" b="1" dirty="0">
                <a:latin typeface="+mj-lt"/>
                <a:cs typeface="Times" panose="02020603050405020304" pitchFamily="18" charset="0"/>
              </a:rPr>
              <a:t>(3) and </a:t>
            </a:r>
            <a:r>
              <a:rPr lang="en-US" sz="3000" b="1" i="1" dirty="0">
                <a:latin typeface="+mj-lt"/>
                <a:cs typeface="Times" panose="02020603050405020304" pitchFamily="18" charset="0"/>
              </a:rPr>
              <a:t>fib</a:t>
            </a:r>
            <a:r>
              <a:rPr lang="en-US" sz="3000" b="1" dirty="0">
                <a:latin typeface="+mj-lt"/>
                <a:cs typeface="Times" panose="02020603050405020304" pitchFamily="18" charset="0"/>
              </a:rPr>
              <a:t>(2).</a:t>
            </a:r>
          </a:p>
          <a:p>
            <a:pPr>
              <a:spcAft>
                <a:spcPts val="1200"/>
              </a:spcAft>
            </a:pPr>
            <a:r>
              <a:rPr lang="en-US" sz="3000" b="1" dirty="0">
                <a:latin typeface="+mj-lt"/>
                <a:cs typeface="Times" panose="02020603050405020304" pitchFamily="18" charset="0"/>
              </a:rPr>
              <a:t>We cannot find </a:t>
            </a:r>
            <a:r>
              <a:rPr lang="en-US" sz="3000" b="1" i="1" dirty="0">
                <a:latin typeface="+mj-lt"/>
                <a:cs typeface="Times" panose="02020603050405020304" pitchFamily="18" charset="0"/>
              </a:rPr>
              <a:t>fib</a:t>
            </a:r>
            <a:r>
              <a:rPr lang="en-US" sz="3000" b="1" dirty="0">
                <a:latin typeface="+mj-lt"/>
                <a:cs typeface="Times" panose="02020603050405020304" pitchFamily="18" charset="0"/>
              </a:rPr>
              <a:t>(3) until we find </a:t>
            </a:r>
            <a:r>
              <a:rPr lang="en-US" sz="3000" b="1" i="1" dirty="0">
                <a:latin typeface="+mj-lt"/>
                <a:cs typeface="Times" panose="02020603050405020304" pitchFamily="18" charset="0"/>
              </a:rPr>
              <a:t>fib</a:t>
            </a:r>
            <a:r>
              <a:rPr lang="en-US" sz="3000" b="1" dirty="0">
                <a:latin typeface="+mj-lt"/>
                <a:cs typeface="Times" panose="02020603050405020304" pitchFamily="18" charset="0"/>
              </a:rPr>
              <a:t>(2) and </a:t>
            </a:r>
            <a:r>
              <a:rPr lang="en-US" sz="3000" b="1" i="1" dirty="0">
                <a:latin typeface="+mj-lt"/>
                <a:cs typeface="Times" panose="02020603050405020304" pitchFamily="18" charset="0"/>
              </a:rPr>
              <a:t>fib</a:t>
            </a:r>
            <a:r>
              <a:rPr lang="en-US" sz="3000" b="1" dirty="0">
                <a:latin typeface="+mj-lt"/>
                <a:cs typeface="Times" panose="02020603050405020304" pitchFamily="18" charset="0"/>
              </a:rPr>
              <a:t>(1). We cannot find </a:t>
            </a:r>
            <a:r>
              <a:rPr lang="en-US" sz="3000" b="1" i="1" dirty="0">
                <a:latin typeface="+mj-lt"/>
                <a:cs typeface="Times" panose="02020603050405020304" pitchFamily="18" charset="0"/>
              </a:rPr>
              <a:t>fib</a:t>
            </a:r>
            <a:r>
              <a:rPr lang="en-US" sz="3000" b="1" dirty="0">
                <a:latin typeface="+mj-lt"/>
                <a:cs typeface="Times" panose="02020603050405020304" pitchFamily="18" charset="0"/>
              </a:rPr>
              <a:t>(2) until we find </a:t>
            </a:r>
            <a:r>
              <a:rPr lang="en-US" sz="3000" b="1" i="1" dirty="0">
                <a:latin typeface="+mj-lt"/>
                <a:cs typeface="Times" panose="02020603050405020304" pitchFamily="18" charset="0"/>
              </a:rPr>
              <a:t>fib</a:t>
            </a:r>
            <a:r>
              <a:rPr lang="en-US" sz="3000" b="1" dirty="0">
                <a:latin typeface="+mj-lt"/>
                <a:cs typeface="Times" panose="02020603050405020304" pitchFamily="18" charset="0"/>
              </a:rPr>
              <a:t>(1) and </a:t>
            </a:r>
            <a:r>
              <a:rPr lang="en-US" sz="3000" b="1" i="1" dirty="0">
                <a:latin typeface="+mj-lt"/>
                <a:cs typeface="Times" panose="02020603050405020304" pitchFamily="18" charset="0"/>
              </a:rPr>
              <a:t>fib</a:t>
            </a:r>
            <a:r>
              <a:rPr lang="en-US" sz="3000" b="1" dirty="0">
                <a:latin typeface="+mj-lt"/>
                <a:cs typeface="Times" panose="02020603050405020304" pitchFamily="18" charset="0"/>
              </a:rPr>
              <a:t>(0).</a:t>
            </a:r>
          </a:p>
          <a:p>
            <a:pPr>
              <a:spcAft>
                <a:spcPts val="1200"/>
              </a:spcAft>
            </a:pPr>
            <a:r>
              <a:rPr lang="en-US" sz="3000" b="1" dirty="0">
                <a:latin typeface="+mj-lt"/>
                <a:cs typeface="Times" panose="02020603050405020304" pitchFamily="18" charset="0"/>
              </a:rPr>
              <a:t>Finally we find the answer to </a:t>
            </a:r>
            <a:r>
              <a:rPr lang="en-US" sz="3000" b="1" i="1" dirty="0">
                <a:latin typeface="+mj-lt"/>
                <a:cs typeface="Times" panose="02020603050405020304" pitchFamily="18" charset="0"/>
              </a:rPr>
              <a:t>fib</a:t>
            </a:r>
            <a:r>
              <a:rPr lang="en-US" sz="3000" b="1" dirty="0">
                <a:latin typeface="+mj-lt"/>
                <a:cs typeface="Times" panose="02020603050405020304" pitchFamily="18" charset="0"/>
              </a:rPr>
              <a:t>(0) and </a:t>
            </a:r>
            <a:r>
              <a:rPr lang="en-US" sz="3000" b="1" i="1" dirty="0">
                <a:latin typeface="+mj-lt"/>
                <a:cs typeface="Times" panose="02020603050405020304" pitchFamily="18" charset="0"/>
              </a:rPr>
              <a:t>fib</a:t>
            </a:r>
            <a:r>
              <a:rPr lang="en-US" sz="3000" b="1" dirty="0">
                <a:latin typeface="+mj-lt"/>
                <a:cs typeface="Times" panose="02020603050405020304" pitchFamily="18" charset="0"/>
              </a:rPr>
              <a:t>(1), which are the base cases.</a:t>
            </a:r>
          </a:p>
        </p:txBody>
      </p:sp>
    </p:spTree>
    <p:extLst>
      <p:ext uri="{BB962C8B-B14F-4D97-AF65-F5344CB8AC3E}">
        <p14:creationId xmlns:p14="http://schemas.microsoft.com/office/powerpoint/2010/main" val="2856125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4" name="Content Placeholder 2"/>
          <p:cNvSpPr>
            <a:spLocks noGrp="1"/>
          </p:cNvSpPr>
          <p:nvPr>
            <p:ph idx="1"/>
          </p:nvPr>
        </p:nvSpPr>
        <p:spPr>
          <a:xfrm>
            <a:off x="1981200" y="1143000"/>
            <a:ext cx="8229600" cy="457200"/>
          </a:xfrm>
        </p:spPr>
        <p:txBody>
          <a:bodyPr>
            <a:normAutofit lnSpcReduction="10000"/>
          </a:bodyPr>
          <a:lstStyle/>
          <a:p>
            <a:r>
              <a:rPr lang="en-US" sz="2800" b="1" i="1" dirty="0">
                <a:solidFill>
                  <a:srgbClr val="002060"/>
                </a:solidFill>
              </a:rPr>
              <a:t>Recursive trace of Fibonacci number fib(4)</a:t>
            </a:r>
          </a:p>
        </p:txBody>
      </p:sp>
      <p:pic>
        <p:nvPicPr>
          <p:cNvPr id="7" name="Picture 3" descr="graphic showing shows how we can calculate fib(4) using recursive calls."/>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733954" y="1752600"/>
            <a:ext cx="6724095" cy="4572000"/>
          </a:xfrm>
          <a:prstGeom prst="rect">
            <a:avLst/>
          </a:prstGeom>
        </p:spPr>
      </p:pic>
    </p:spTree>
    <p:extLst>
      <p:ext uri="{BB962C8B-B14F-4D97-AF65-F5344CB8AC3E}">
        <p14:creationId xmlns:p14="http://schemas.microsoft.com/office/powerpoint/2010/main" val="3683891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Recursive Solution to Fibonacci Number</a:t>
            </a:r>
          </a:p>
        </p:txBody>
      </p:sp>
      <p:sp>
        <p:nvSpPr>
          <p:cNvPr id="12" name="Content Placeholder 2"/>
          <p:cNvSpPr>
            <a:spLocks noGrp="1"/>
          </p:cNvSpPr>
          <p:nvPr>
            <p:ph idx="1"/>
          </p:nvPr>
        </p:nvSpPr>
        <p:spPr>
          <a:xfrm>
            <a:off x="1981200" y="1143000"/>
            <a:ext cx="8229600" cy="533400"/>
          </a:xfrm>
        </p:spPr>
        <p:txBody>
          <a:bodyPr/>
          <a:lstStyle/>
          <a:p>
            <a:pPr lvl="0"/>
            <a:r>
              <a:rPr lang="en-US" sz="2600" b="1" i="1" dirty="0"/>
              <a:t>Recursive solution to Fibonacci numbers</a:t>
            </a:r>
          </a:p>
        </p:txBody>
      </p:sp>
      <p:sp>
        <p:nvSpPr>
          <p:cNvPr id="9" name="Content Placeholder 3"/>
          <p:cNvSpPr>
            <a:spLocks noGrp="1"/>
          </p:cNvSpPr>
          <p:nvPr>
            <p:ph idx="10"/>
          </p:nvPr>
        </p:nvSpPr>
        <p:spPr>
          <a:xfrm>
            <a:off x="1981200" y="1676400"/>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7" name="Content Placeholder 4"/>
          <p:cNvSpPr>
            <a:spLocks noGrp="1"/>
          </p:cNvSpPr>
          <p:nvPr>
            <p:ph idx="11"/>
          </p:nvPr>
        </p:nvSpPr>
        <p:spPr>
          <a:xfrm>
            <a:off x="2438400" y="1676400"/>
            <a:ext cx="7772400" cy="4946904"/>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program to find the Fibonacci values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Function declaration</a:t>
            </a:r>
          </a:p>
          <a:p>
            <a:pPr>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long </a:t>
            </a:r>
            <a:r>
              <a:rPr lang="en-US" sz="1600" b="1" spc="-150" dirty="0" err="1">
                <a:solidFill>
                  <a:srgbClr val="214E91"/>
                </a:solidFill>
                <a:latin typeface="Courier New" panose="02070309020205020404" pitchFamily="49" charset="0"/>
                <a:cs typeface="Courier New" panose="02070309020205020404" pitchFamily="49" charset="0"/>
              </a:rPr>
              <a:t>long</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fib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n);</a:t>
            </a:r>
          </a:p>
          <a:p>
            <a:pPr>
              <a:spcBef>
                <a:spcPts val="0"/>
              </a:spcBef>
              <a:spcAft>
                <a:spcPts val="0"/>
              </a:spcAft>
            </a:pP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main (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Testing Fibonacci 0 to 10</a:t>
            </a: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Fibonacci numbers from 0 to 10</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a:t>
            </a:r>
            <a:r>
              <a:rPr lang="nn-NO" sz="1600" b="1" spc="-150" dirty="0">
                <a:latin typeface="Courier New" panose="02070309020205020404" pitchFamily="49" charset="0"/>
                <a:cs typeface="Courier New" panose="02070309020205020404" pitchFamily="49" charset="0"/>
              </a:rPr>
              <a:t> (</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latin typeface="Courier New" panose="02070309020205020404" pitchFamily="49" charset="0"/>
                <a:cs typeface="Courier New" panose="02070309020205020404" pitchFamily="49" charset="0"/>
              </a:rPr>
              <a:t> i = 0; i &lt;= 10; i++)</a:t>
            </a:r>
            <a:endParaRPr lang="nn-NO"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fib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fib(</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Testing Fibonacci numbers of 35 and 36 </a:t>
            </a: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Fibonacci numbers of 35 and 36</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8875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Recursive Solution to Fibonacci Number</a:t>
            </a:r>
          </a:p>
        </p:txBody>
      </p:sp>
      <p:sp>
        <p:nvSpPr>
          <p:cNvPr id="12" name="Content Placeholder 2"/>
          <p:cNvSpPr>
            <a:spLocks noGrp="1"/>
          </p:cNvSpPr>
          <p:nvPr>
            <p:ph idx="1"/>
          </p:nvPr>
        </p:nvSpPr>
        <p:spPr>
          <a:xfrm>
            <a:off x="1981200" y="1143000"/>
            <a:ext cx="8229600" cy="533400"/>
          </a:xfrm>
        </p:spPr>
        <p:txBody>
          <a:bodyPr/>
          <a:lstStyle/>
          <a:p>
            <a:pPr lvl="0"/>
            <a:r>
              <a:rPr lang="en-US" sz="2600" b="1" i="1" dirty="0"/>
              <a:t>Recursive solution to Fibonacci numbers</a:t>
            </a:r>
          </a:p>
        </p:txBody>
      </p:sp>
      <p:sp>
        <p:nvSpPr>
          <p:cNvPr id="8" name="Content Placeholder 3"/>
          <p:cNvSpPr>
            <a:spLocks noGrp="1"/>
          </p:cNvSpPr>
          <p:nvPr>
            <p:ph idx="10"/>
          </p:nvPr>
        </p:nvSpPr>
        <p:spPr>
          <a:xfrm>
            <a:off x="1981200" y="1676400"/>
            <a:ext cx="457200" cy="3962400"/>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p:txBody>
      </p:sp>
      <p:sp>
        <p:nvSpPr>
          <p:cNvPr id="10" name="Content Placeholder 4"/>
          <p:cNvSpPr>
            <a:spLocks noGrp="1"/>
          </p:cNvSpPr>
          <p:nvPr>
            <p:ph idx="11"/>
          </p:nvPr>
        </p:nvSpPr>
        <p:spPr>
          <a:xfrm>
            <a:off x="2438400" y="1676400"/>
            <a:ext cx="7772400" cy="3962400"/>
          </a:xfrm>
          <a:ln w="57150">
            <a:solidFill>
              <a:schemeClr val="tx1"/>
            </a:solidFill>
          </a:ln>
        </p:spPr>
        <p:txBody>
          <a:bodyPr/>
          <a:lstStyle/>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fib (35)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fib(36)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fib (36)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fib(36)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Function Definition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long </a:t>
            </a:r>
            <a:r>
              <a:rPr lang="en-US" sz="1600" b="1" spc="-150" dirty="0" err="1">
                <a:solidFill>
                  <a:srgbClr val="214E91"/>
                </a:solidFill>
                <a:latin typeface="Courier New" panose="02070309020205020404" pitchFamily="49" charset="0"/>
                <a:cs typeface="Courier New" panose="02070309020205020404" pitchFamily="49" charset="0"/>
              </a:rPr>
              <a:t>long</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fib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n)</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pt-BR" sz="1600" b="1" spc="-150" dirty="0">
                <a:solidFill>
                  <a:srgbClr val="214E91"/>
                </a:solidFill>
                <a:latin typeface="Courier New" panose="02070309020205020404" pitchFamily="49" charset="0"/>
                <a:cs typeface="Courier New" panose="02070309020205020404" pitchFamily="49" charset="0"/>
              </a:rPr>
              <a:t>if</a:t>
            </a:r>
            <a:r>
              <a:rPr lang="pt-BR" sz="1600" b="1" spc="-150" dirty="0">
                <a:latin typeface="Courier New" panose="02070309020205020404" pitchFamily="49" charset="0"/>
                <a:cs typeface="Courier New" panose="02070309020205020404" pitchFamily="49" charset="0"/>
              </a:rPr>
              <a:t> (n == 0 || n ==1)</a:t>
            </a:r>
            <a:endParaRPr lang="pt-BR"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n;</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else</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pt-BR" sz="1600" b="1" spc="-150" dirty="0">
                <a:solidFill>
                  <a:srgbClr val="214E91"/>
                </a:solidFill>
                <a:latin typeface="Courier New" panose="02070309020205020404" pitchFamily="49" charset="0"/>
                <a:cs typeface="Courier New" panose="02070309020205020404" pitchFamily="49" charset="0"/>
              </a:rPr>
              <a:t>return </a:t>
            </a:r>
            <a:r>
              <a:rPr lang="pt-BR" sz="1600" b="1" spc="-150" dirty="0">
                <a:latin typeface="Courier New" panose="02070309020205020404" pitchFamily="49" charset="0"/>
                <a:cs typeface="Courier New" panose="02070309020205020404" pitchFamily="49" charset="0"/>
              </a:rPr>
              <a:t>(fib (n - 2) + fib (n - 1));</a:t>
            </a:r>
            <a:endParaRPr lang="pt-BR"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5497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Recursive Solution to Fibonacci Number</a:t>
            </a:r>
            <a:endParaRPr lang="en-US" sz="1500" i="1" dirty="0"/>
          </a:p>
        </p:txBody>
      </p:sp>
      <p:sp>
        <p:nvSpPr>
          <p:cNvPr id="5" name="Content Placeholder 2"/>
          <p:cNvSpPr>
            <a:spLocks noGrp="1"/>
          </p:cNvSpPr>
          <p:nvPr>
            <p:ph idx="1"/>
          </p:nvPr>
        </p:nvSpPr>
        <p:spPr>
          <a:xfrm>
            <a:off x="1981200" y="1143000"/>
            <a:ext cx="8229600" cy="457200"/>
          </a:xfrm>
        </p:spPr>
        <p:txBody>
          <a:bodyPr/>
          <a:lstStyle/>
          <a:p>
            <a:pPr lvl="0"/>
            <a:r>
              <a:rPr lang="en-US" sz="2600" b="1" i="1" dirty="0">
                <a:solidFill>
                  <a:prstClr val="black"/>
                </a:solidFill>
              </a:rPr>
              <a:t>Recursive solution to Fibonacci numbers</a:t>
            </a:r>
          </a:p>
        </p:txBody>
      </p:sp>
      <p:sp>
        <p:nvSpPr>
          <p:cNvPr id="6" name="Content Placeholder 3"/>
          <p:cNvSpPr>
            <a:spLocks noGrp="1"/>
          </p:cNvSpPr>
          <p:nvPr>
            <p:ph idx="10"/>
          </p:nvPr>
        </p:nvSpPr>
        <p:spPr>
          <a:xfrm>
            <a:off x="1981200" y="1752600"/>
            <a:ext cx="8403336" cy="4398264"/>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latin typeface="Courier New" panose="02070309020205020404" pitchFamily="49" charset="0"/>
                <a:cs typeface="Courier New" panose="02070309020205020404" pitchFamily="49" charset="0"/>
              </a:rPr>
              <a:t>Fibonacci numbers from 0 to 10</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(0) =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(1) = 1</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(2) = 1</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(3) = 2</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(4) = 3</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(5) = 5</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(6) = 8</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(7) = 13</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(8) = 21</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(9) = 34</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(10) = 55</a:t>
            </a:r>
            <a:endParaRPr lang="en-IN" sz="1600" spc="-150" dirty="0">
              <a:latin typeface="Courier New" panose="02070309020205020404" pitchFamily="49" charset="0"/>
              <a:cs typeface="Courier New" panose="02070309020205020404" pitchFamily="49" charset="0"/>
            </a:endParaRPr>
          </a:p>
          <a:p>
            <a:pPr>
              <a:spcBef>
                <a:spcPts val="1800"/>
              </a:spcBef>
              <a:spcAft>
                <a:spcPts val="0"/>
              </a:spcAft>
            </a:pPr>
            <a:r>
              <a:rPr lang="en-US" sz="1600" b="1" spc="-150" dirty="0">
                <a:latin typeface="Courier New" panose="02070309020205020404" pitchFamily="49" charset="0"/>
                <a:cs typeface="Courier New" panose="02070309020205020404" pitchFamily="49" charset="0"/>
              </a:rPr>
              <a:t>Fibonacci numbers from 35 to 37</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(35) = 9227465</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fib (36) = 14930352</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1700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3" name="Content Placeholder 2"/>
          <p:cNvSpPr>
            <a:spLocks noGrp="1"/>
          </p:cNvSpPr>
          <p:nvPr>
            <p:ph idx="1"/>
          </p:nvPr>
        </p:nvSpPr>
        <p:spPr>
          <a:xfrm>
            <a:off x="1981200" y="1143000"/>
            <a:ext cx="8229600" cy="2667000"/>
          </a:xfrm>
        </p:spPr>
        <p:txBody>
          <a:bodyPr/>
          <a:lstStyle/>
          <a:p>
            <a:pPr algn="just">
              <a:spcAft>
                <a:spcPts val="1200"/>
              </a:spcAft>
            </a:pPr>
            <a:r>
              <a:rPr lang="en-US" b="1" i="1" dirty="0">
                <a:solidFill>
                  <a:srgbClr val="B60000"/>
                </a:solidFill>
                <a:latin typeface="+mj-lt"/>
              </a:rPr>
              <a:t>Reversing A String.</a:t>
            </a:r>
          </a:p>
          <a:p>
            <a:pPr>
              <a:spcAft>
                <a:spcPts val="1200"/>
              </a:spcAft>
            </a:pPr>
            <a:r>
              <a:rPr lang="en-US" sz="2800" b="1" dirty="0">
                <a:latin typeface="+mj-lt"/>
                <a:cs typeface="Times" panose="02020603050405020304" pitchFamily="18" charset="0"/>
              </a:rPr>
              <a:t>Another problem that can be solved recursively is to reverse a string.</a:t>
            </a:r>
          </a:p>
          <a:p>
            <a:pPr>
              <a:spcAft>
                <a:spcPts val="1200"/>
              </a:spcAft>
            </a:pPr>
            <a:r>
              <a:rPr lang="en-US" sz="2800" b="1" dirty="0">
                <a:latin typeface="+mj-lt"/>
                <a:cs typeface="Times" panose="02020603050405020304" pitchFamily="18" charset="0"/>
              </a:rPr>
              <a:t>We can define the base and general case as shown below</a:t>
            </a:r>
          </a:p>
        </p:txBody>
      </p:sp>
      <p:sp>
        <p:nvSpPr>
          <p:cNvPr id="5" name="Content Placeholder 3"/>
          <p:cNvSpPr>
            <a:spLocks noGrp="1"/>
          </p:cNvSpPr>
          <p:nvPr>
            <p:ph idx="10"/>
          </p:nvPr>
        </p:nvSpPr>
        <p:spPr>
          <a:xfrm>
            <a:off x="1981200" y="4114800"/>
            <a:ext cx="8229600" cy="457200"/>
          </a:xfrm>
        </p:spPr>
        <p:txBody>
          <a:bodyPr/>
          <a:lstStyle/>
          <a:p>
            <a:r>
              <a:rPr lang="en-US" sz="2600" b="1" i="1" dirty="0">
                <a:solidFill>
                  <a:srgbClr val="002060"/>
                </a:solidFill>
              </a:rPr>
              <a:t>The base and general case of string reverse</a:t>
            </a:r>
          </a:p>
        </p:txBody>
      </p:sp>
      <p:graphicFrame>
        <p:nvGraphicFramePr>
          <p:cNvPr id="10" name="Table 4"/>
          <p:cNvGraphicFramePr>
            <a:graphicFrameLocks noGrp="1"/>
          </p:cNvGraphicFramePr>
          <p:nvPr>
            <p:ph idx="11"/>
          </p:nvPr>
        </p:nvGraphicFramePr>
        <p:xfrm>
          <a:off x="1935480" y="4876800"/>
          <a:ext cx="8321040" cy="792480"/>
        </p:xfrm>
        <a:graphic>
          <a:graphicData uri="http://schemas.openxmlformats.org/drawingml/2006/table">
            <a:tbl>
              <a:tblPr firstRow="1" bandRow="1">
                <a:tableStyleId>{5C22544A-7EE6-4342-B048-85BDC9FD1C3A}</a:tableStyleId>
              </a:tblPr>
              <a:tblGrid>
                <a:gridCol w="2926080">
                  <a:extLst>
                    <a:ext uri="{9D8B030D-6E8A-4147-A177-3AD203B41FA5}">
                      <a16:colId xmlns:a16="http://schemas.microsoft.com/office/drawing/2014/main" val="412792864"/>
                    </a:ext>
                  </a:extLst>
                </a:gridCol>
                <a:gridCol w="5394960">
                  <a:extLst>
                    <a:ext uri="{9D8B030D-6E8A-4147-A177-3AD203B41FA5}">
                      <a16:colId xmlns:a16="http://schemas.microsoft.com/office/drawing/2014/main" val="1674946999"/>
                    </a:ext>
                  </a:extLst>
                </a:gridCol>
              </a:tblGrid>
              <a:tr h="370840">
                <a:tc>
                  <a:txBody>
                    <a:bodyPr/>
                    <a:lstStyle/>
                    <a:p>
                      <a:r>
                        <a:rPr lang="en-IN" sz="2000" b="1" dirty="0">
                          <a:solidFill>
                            <a:schemeClr val="tx1"/>
                          </a:solidFill>
                        </a:rPr>
                        <a:t>Base case</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rgbClr val="FFFF00"/>
                    </a:solidFill>
                  </a:tcPr>
                </a:tc>
                <a:tc>
                  <a:txBody>
                    <a:bodyPr/>
                    <a:lstStyle/>
                    <a:p>
                      <a:r>
                        <a:rPr lang="en-IN" sz="2000" b="1" dirty="0">
                          <a:solidFill>
                            <a:schemeClr val="tx1"/>
                          </a:solidFill>
                        </a:rPr>
                        <a:t>General case</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rgbClr val="FFFF00"/>
                    </a:solidFill>
                  </a:tcPr>
                </a:tc>
                <a:extLst>
                  <a:ext uri="{0D108BD9-81ED-4DB2-BD59-A6C34878D82A}">
                    <a16:rowId xmlns:a16="http://schemas.microsoft.com/office/drawing/2014/main" val="116187899"/>
                  </a:ext>
                </a:extLst>
              </a:tr>
              <a:tr h="370840">
                <a:tc>
                  <a:txBody>
                    <a:bodyPr/>
                    <a:lstStyle/>
                    <a:p>
                      <a:r>
                        <a:rPr lang="en-IN" sz="2000" b="1" dirty="0">
                          <a:solidFill>
                            <a:srgbClr val="004D88"/>
                          </a:solidFill>
                        </a:rPr>
                        <a:t>if</a:t>
                      </a:r>
                      <a:r>
                        <a:rPr lang="en-IN" sz="2000" b="1" dirty="0">
                          <a:solidFill>
                            <a:schemeClr val="tx1"/>
                          </a:solidFill>
                        </a:rPr>
                        <a:t>(length &lt;= 1),</a:t>
                      </a:r>
                      <a:r>
                        <a:rPr lang="en-IN" sz="2000" b="1" dirty="0">
                          <a:solidFill>
                            <a:srgbClr val="004D88"/>
                          </a:solidFill>
                        </a:rPr>
                        <a:t> return </a:t>
                      </a:r>
                      <a:r>
                        <a:rPr lang="en-IN" sz="2000" b="1" dirty="0" err="1">
                          <a:solidFill>
                            <a:schemeClr val="tx1"/>
                          </a:solidFill>
                        </a:rPr>
                        <a:t>strg</a:t>
                      </a:r>
                      <a:endParaRPr lang="en-IN" sz="2000" b="1" dirty="0">
                        <a:solidFill>
                          <a:schemeClr val="tx1"/>
                        </a:solidFill>
                      </a:endParaRP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noFill/>
                  </a:tcPr>
                </a:tc>
                <a:tc>
                  <a:txBody>
                    <a:bodyPr/>
                    <a:lstStyle/>
                    <a:p>
                      <a:r>
                        <a:rPr lang="en-US" sz="2000" b="1" dirty="0">
                          <a:solidFill>
                            <a:srgbClr val="004D88"/>
                          </a:solidFill>
                        </a:rPr>
                        <a:t>return</a:t>
                      </a:r>
                      <a:r>
                        <a:rPr lang="en-US" sz="2000" b="1" dirty="0">
                          <a:solidFill>
                            <a:schemeClr val="tx1"/>
                          </a:solidFill>
                        </a:rPr>
                        <a:t> reverse(</a:t>
                      </a:r>
                      <a:r>
                        <a:rPr lang="en-US" sz="2000" b="1" dirty="0" err="1">
                          <a:solidFill>
                            <a:schemeClr val="tx1"/>
                          </a:solidFill>
                        </a:rPr>
                        <a:t>substr</a:t>
                      </a:r>
                      <a:r>
                        <a:rPr lang="en-US" sz="2000" b="1" dirty="0">
                          <a:solidFill>
                            <a:schemeClr val="tx1"/>
                          </a:solidFill>
                        </a:rPr>
                        <a:t>(1, length − 1)) + </a:t>
                      </a:r>
                      <a:r>
                        <a:rPr lang="en-US" sz="2000" b="1" dirty="0" err="1">
                          <a:solidFill>
                            <a:schemeClr val="tx1"/>
                          </a:solidFill>
                        </a:rPr>
                        <a:t>subtr</a:t>
                      </a:r>
                      <a:r>
                        <a:rPr lang="en-US" sz="2000" b="1" dirty="0">
                          <a:solidFill>
                            <a:schemeClr val="tx1"/>
                          </a:solidFill>
                        </a:rPr>
                        <a:t>(0, 1)</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noFill/>
                  </a:tcPr>
                </a:tc>
                <a:extLst>
                  <a:ext uri="{0D108BD9-81ED-4DB2-BD59-A6C34878D82A}">
                    <a16:rowId xmlns:a16="http://schemas.microsoft.com/office/drawing/2014/main" val="1175417418"/>
                  </a:ext>
                </a:extLst>
              </a:tr>
            </a:tbl>
          </a:graphicData>
        </a:graphic>
      </p:graphicFrame>
    </p:spTree>
    <p:extLst>
      <p:ext uri="{BB962C8B-B14F-4D97-AF65-F5344CB8AC3E}">
        <p14:creationId xmlns:p14="http://schemas.microsoft.com/office/powerpoint/2010/main" val="929160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4" name="Content Placeholder 2"/>
          <p:cNvSpPr>
            <a:spLocks noGrp="1"/>
          </p:cNvSpPr>
          <p:nvPr>
            <p:ph idx="1"/>
          </p:nvPr>
        </p:nvSpPr>
        <p:spPr>
          <a:xfrm>
            <a:off x="1981200" y="1143000"/>
            <a:ext cx="8229600" cy="5410200"/>
          </a:xfrm>
        </p:spPr>
        <p:txBody>
          <a:bodyPr/>
          <a:lstStyle/>
          <a:p>
            <a:pPr>
              <a:spcBef>
                <a:spcPts val="0"/>
              </a:spcBef>
            </a:pPr>
            <a:r>
              <a:rPr lang="en-US" sz="2800" b="1" dirty="0">
                <a:latin typeface="+mj-lt"/>
                <a:cs typeface="Times" panose="02020603050405020304" pitchFamily="18" charset="0"/>
              </a:rPr>
              <a:t>In other words, if the string is made of zero or one character, the reverse string is itself.</a:t>
            </a:r>
          </a:p>
          <a:p>
            <a:pPr>
              <a:spcBef>
                <a:spcPts val="0"/>
              </a:spcBef>
            </a:pPr>
            <a:r>
              <a:rPr lang="en-US" sz="2800" b="1" dirty="0">
                <a:latin typeface="+mj-lt"/>
                <a:cs typeface="Times" panose="02020603050405020304" pitchFamily="18" charset="0"/>
              </a:rPr>
              <a:t>Otherwise, we need to find the reverse of the substring minus the first character and then concatenated it with the substring that holds only the first character.</a:t>
            </a:r>
          </a:p>
          <a:p>
            <a:pPr>
              <a:spcBef>
                <a:spcPts val="0"/>
              </a:spcBef>
            </a:pPr>
            <a:r>
              <a:rPr lang="en-US" sz="2800" b="1" dirty="0">
                <a:latin typeface="+mj-lt"/>
                <a:cs typeface="Times" panose="02020603050405020304" pitchFamily="18" charset="0"/>
              </a:rPr>
              <a:t>Each general case calls another general case, passing the substring of the argument.</a:t>
            </a:r>
          </a:p>
          <a:p>
            <a:pPr>
              <a:spcBef>
                <a:spcPts val="0"/>
              </a:spcBef>
            </a:pPr>
            <a:r>
              <a:rPr lang="en-US" sz="2800" b="1" dirty="0">
                <a:latin typeface="+mj-lt"/>
                <a:cs typeface="Times" panose="02020603050405020304" pitchFamily="18" charset="0"/>
              </a:rPr>
              <a:t>It holds the first character in a substring until the reversed string is returned. It then concatenates the two strings and returns the result to the calling function.</a:t>
            </a:r>
          </a:p>
        </p:txBody>
      </p:sp>
    </p:spTree>
    <p:extLst>
      <p:ext uri="{BB962C8B-B14F-4D97-AF65-F5344CB8AC3E}">
        <p14:creationId xmlns:p14="http://schemas.microsoft.com/office/powerpoint/2010/main" val="255129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latin typeface="+mj-lt"/>
              </a:rPr>
              <a:t>Repetition versus Recursion</a:t>
            </a:r>
            <a:endParaRPr lang="en-US" sz="3600"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5410200"/>
          </a:xfrm>
        </p:spPr>
        <p:txBody>
          <a:bodyPr/>
          <a:lstStyle/>
          <a:p>
            <a:pPr>
              <a:spcBef>
                <a:spcPts val="0"/>
              </a:spcBef>
            </a:pPr>
            <a:r>
              <a:rPr lang="en-US" sz="2800" b="1" dirty="0">
                <a:latin typeface="+mj-lt"/>
                <a:cs typeface="Times" panose="02020603050405020304" pitchFamily="18" charset="0"/>
              </a:rPr>
              <a:t>If we compare the two approaches, we see that a condition, implicit or explicit, is needed to return from the function.</a:t>
            </a:r>
          </a:p>
          <a:p>
            <a:pPr>
              <a:spcBef>
                <a:spcPts val="0"/>
              </a:spcBef>
            </a:pPr>
            <a:r>
              <a:rPr lang="en-US" sz="2800" b="1" dirty="0">
                <a:latin typeface="+mj-lt"/>
                <a:cs typeface="Times" panose="02020603050405020304" pitchFamily="18" charset="0"/>
              </a:rPr>
              <a:t>In the iterative version, we reduce the value of the variable n one by one using the statement n−</a:t>
            </a:r>
            <a:r>
              <a:rPr lang="en-US" sz="2800" b="1" dirty="0">
                <a:cs typeface="Times" panose="02020603050405020304" pitchFamily="18" charset="0"/>
              </a:rPr>
              <a:t>−</a:t>
            </a:r>
            <a:r>
              <a:rPr lang="en-US" sz="2800" b="1" dirty="0">
                <a:latin typeface="+mj-lt"/>
                <a:cs typeface="Times" panose="02020603050405020304" pitchFamily="18" charset="0"/>
              </a:rPr>
              <a:t>; in the recursive version, we call the function again with a reduced parameter (n − 1).</a:t>
            </a:r>
          </a:p>
          <a:p>
            <a:pPr>
              <a:spcBef>
                <a:spcPts val="0"/>
              </a:spcBef>
            </a:pPr>
            <a:r>
              <a:rPr lang="en-US" sz="2800" b="1" dirty="0">
                <a:latin typeface="+mj-lt"/>
                <a:cs typeface="Times" panose="02020603050405020304" pitchFamily="18" charset="0"/>
              </a:rPr>
              <a:t>In the repetitive version, the statement (</a:t>
            </a:r>
            <a:r>
              <a:rPr lang="en-US" sz="2800" b="1" dirty="0" err="1">
                <a:latin typeface="+mj-lt"/>
                <a:cs typeface="Times" panose="02020603050405020304" pitchFamily="18" charset="0"/>
              </a:rPr>
              <a:t>cout</a:t>
            </a:r>
            <a:r>
              <a:rPr lang="en-US" sz="2800" b="1" dirty="0">
                <a:latin typeface="+mj-lt"/>
                <a:cs typeface="Times" panose="02020603050405020304" pitchFamily="18" charset="0"/>
              </a:rPr>
              <a:t> &lt;&lt; "*") is called n times, each time in one iteration in the loop.</a:t>
            </a:r>
          </a:p>
          <a:p>
            <a:pPr>
              <a:spcBef>
                <a:spcPts val="0"/>
              </a:spcBef>
            </a:pPr>
            <a:r>
              <a:rPr lang="en-US" sz="2800" b="1" dirty="0">
                <a:latin typeface="+mj-lt"/>
                <a:cs typeface="Times" panose="02020603050405020304" pitchFamily="18" charset="0"/>
              </a:rPr>
              <a:t>In the recursive version, the same statement is executed once in each call to the function.</a:t>
            </a:r>
          </a:p>
        </p:txBody>
      </p:sp>
    </p:spTree>
    <p:extLst>
      <p:ext uri="{BB962C8B-B14F-4D97-AF65-F5344CB8AC3E}">
        <p14:creationId xmlns:p14="http://schemas.microsoft.com/office/powerpoint/2010/main" val="2124800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3" name="Content Placeholder 2"/>
          <p:cNvSpPr>
            <a:spLocks noGrp="1"/>
          </p:cNvSpPr>
          <p:nvPr>
            <p:ph idx="1"/>
          </p:nvPr>
        </p:nvSpPr>
        <p:spPr>
          <a:xfrm>
            <a:off x="1981200" y="1143000"/>
            <a:ext cx="8229600" cy="457200"/>
          </a:xfrm>
        </p:spPr>
        <p:txBody>
          <a:bodyPr/>
          <a:lstStyle/>
          <a:p>
            <a:r>
              <a:rPr lang="en-US" sz="2600" b="1" i="1" dirty="0">
                <a:solidFill>
                  <a:srgbClr val="002060"/>
                </a:solidFill>
              </a:rPr>
              <a:t>The steps involved in calling reverse("ABCD")</a:t>
            </a:r>
          </a:p>
        </p:txBody>
      </p:sp>
      <p:pic>
        <p:nvPicPr>
          <p:cNvPr id="9" name="Picture 3" descr="Graphic showing the steps involved in calling reverse (&quot;ABCD). "/>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403730" y="1493520"/>
            <a:ext cx="8165343" cy="4663440"/>
          </a:xfrm>
          <a:prstGeom prst="rect">
            <a:avLst/>
          </a:prstGeom>
        </p:spPr>
      </p:pic>
    </p:spTree>
    <p:extLst>
      <p:ext uri="{BB962C8B-B14F-4D97-AF65-F5344CB8AC3E}">
        <p14:creationId xmlns:p14="http://schemas.microsoft.com/office/powerpoint/2010/main" val="2369874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Program that Recursively Reverses a String</a:t>
            </a:r>
          </a:p>
        </p:txBody>
      </p:sp>
      <p:sp>
        <p:nvSpPr>
          <p:cNvPr id="12" name="Content Placeholder 2"/>
          <p:cNvSpPr>
            <a:spLocks noGrp="1"/>
          </p:cNvSpPr>
          <p:nvPr>
            <p:ph idx="1"/>
          </p:nvPr>
        </p:nvSpPr>
        <p:spPr>
          <a:xfrm>
            <a:off x="1981200" y="1143000"/>
            <a:ext cx="8229600" cy="533400"/>
          </a:xfrm>
        </p:spPr>
        <p:txBody>
          <a:bodyPr/>
          <a:lstStyle/>
          <a:p>
            <a:pPr lvl="0"/>
            <a:r>
              <a:rPr lang="en-US" sz="2800" b="1" i="1" dirty="0"/>
              <a:t>Recursively reversing a string</a:t>
            </a:r>
          </a:p>
        </p:txBody>
      </p:sp>
      <p:sp>
        <p:nvSpPr>
          <p:cNvPr id="9" name="Content Placeholder 3"/>
          <p:cNvSpPr>
            <a:spLocks noGrp="1"/>
          </p:cNvSpPr>
          <p:nvPr>
            <p:ph idx="10"/>
          </p:nvPr>
        </p:nvSpPr>
        <p:spPr>
          <a:xfrm>
            <a:off x="1981200" y="1658983"/>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8" name="Content Placeholder 4"/>
          <p:cNvSpPr>
            <a:spLocks noGrp="1"/>
          </p:cNvSpPr>
          <p:nvPr>
            <p:ph idx="11"/>
          </p:nvPr>
        </p:nvSpPr>
        <p:spPr>
          <a:xfrm>
            <a:off x="2447110" y="1658983"/>
            <a:ext cx="7763691" cy="4946904"/>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program that reverses a string recursively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&lt;string&gt;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Declaration of recursive function</a:t>
            </a:r>
          </a:p>
          <a:p>
            <a:pPr>
              <a:spcBef>
                <a:spcPts val="0"/>
              </a:spcBef>
              <a:spcAft>
                <a:spcPts val="0"/>
              </a:spcAft>
            </a:pPr>
            <a:r>
              <a:rPr lang="en-IN" sz="1600" b="1" spc="-150" dirty="0">
                <a:latin typeface="Courier New" panose="02070309020205020404" pitchFamily="49" charset="0"/>
                <a:cs typeface="Courier New" panose="02070309020205020404" pitchFamily="49" charset="0"/>
              </a:rPr>
              <a:t>string reverse (string </a:t>
            </a:r>
            <a:r>
              <a:rPr lang="en-IN" sz="1600" b="1" spc="-150" dirty="0" err="1">
                <a:latin typeface="Courier New" panose="02070309020205020404" pitchFamily="49" charset="0"/>
                <a:cs typeface="Courier New" panose="02070309020205020404" pitchFamily="49" charset="0"/>
              </a:rPr>
              <a:t>str</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main (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Calling reverse function using some strings</a:t>
            </a: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Reverse of ’ABCD’: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reverse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ABCD</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Reverse of ’Hello’: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reverse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Hello</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Reverse of ’Bye’: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reverse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Bye</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Definition of recursive function</a:t>
            </a:r>
          </a:p>
          <a:p>
            <a:pPr>
              <a:spcBef>
                <a:spcPts val="0"/>
              </a:spcBef>
              <a:spcAft>
                <a:spcPts val="0"/>
              </a:spcAft>
            </a:pPr>
            <a:r>
              <a:rPr lang="en-IN" sz="1600" b="1" spc="-150" dirty="0">
                <a:latin typeface="Courier New" panose="02070309020205020404" pitchFamily="49" charset="0"/>
                <a:cs typeface="Courier New" panose="02070309020205020404" pitchFamily="49" charset="0"/>
              </a:rPr>
              <a:t>string reverse (string </a:t>
            </a:r>
            <a:r>
              <a:rPr lang="en-IN" sz="1600" b="1" spc="-150" dirty="0" err="1">
                <a:latin typeface="Courier New" panose="02070309020205020404" pitchFamily="49" charset="0"/>
                <a:cs typeface="Courier New" panose="02070309020205020404" pitchFamily="49" charset="0"/>
              </a:rPr>
              <a:t>str</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3622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Program that Recursively Reverses a String</a:t>
            </a:r>
          </a:p>
        </p:txBody>
      </p:sp>
      <p:sp>
        <p:nvSpPr>
          <p:cNvPr id="5" name="Content Placeholder 2"/>
          <p:cNvSpPr>
            <a:spLocks noGrp="1"/>
          </p:cNvSpPr>
          <p:nvPr>
            <p:ph idx="1"/>
          </p:nvPr>
        </p:nvSpPr>
        <p:spPr>
          <a:xfrm>
            <a:off x="1981200" y="1143000"/>
            <a:ext cx="8229600" cy="457200"/>
          </a:xfrm>
        </p:spPr>
        <p:txBody>
          <a:bodyPr>
            <a:normAutofit lnSpcReduction="10000"/>
          </a:bodyPr>
          <a:lstStyle/>
          <a:p>
            <a:pPr lvl="0"/>
            <a:r>
              <a:rPr lang="en-US" sz="2800" b="1" i="1" dirty="0">
                <a:solidFill>
                  <a:prstClr val="black"/>
                </a:solidFill>
              </a:rPr>
              <a:t>Recursively reversing a string</a:t>
            </a:r>
          </a:p>
        </p:txBody>
      </p:sp>
      <p:sp>
        <p:nvSpPr>
          <p:cNvPr id="10" name="Content Placeholder 3"/>
          <p:cNvSpPr>
            <a:spLocks noGrp="1"/>
          </p:cNvSpPr>
          <p:nvPr>
            <p:ph idx="10"/>
          </p:nvPr>
        </p:nvSpPr>
        <p:spPr>
          <a:xfrm>
            <a:off x="1981200" y="1676400"/>
            <a:ext cx="457200" cy="2514600"/>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p:txBody>
      </p:sp>
      <p:sp>
        <p:nvSpPr>
          <p:cNvPr id="12" name="Content Placeholder 4"/>
          <p:cNvSpPr>
            <a:spLocks noGrp="1"/>
          </p:cNvSpPr>
          <p:nvPr>
            <p:ph idx="11"/>
          </p:nvPr>
        </p:nvSpPr>
        <p:spPr>
          <a:xfrm>
            <a:off x="2449286" y="1676400"/>
            <a:ext cx="7990114" cy="2514600"/>
          </a:xfrm>
          <a:ln w="57150">
            <a:solidFill>
              <a:schemeClr val="tx1"/>
            </a:solidFill>
          </a:ln>
        </p:spPr>
        <p:txBody>
          <a:bodyPr/>
          <a:lstStyle/>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str.length</a:t>
            </a:r>
            <a:r>
              <a:rPr lang="en-IN" sz="1600" b="1" spc="-150" dirty="0">
                <a:latin typeface="Courier New" panose="02070309020205020404" pitchFamily="49" charset="0"/>
                <a:cs typeface="Courier New" panose="02070309020205020404" pitchFamily="49" charset="0"/>
              </a:rPr>
              <a:t> () &lt;= 1)</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str</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else</a:t>
            </a:r>
            <a:endParaRPr lang="en-IN" sz="1600" spc="-150" dirty="0">
              <a:solidFill>
                <a:srgbClr val="214E91"/>
              </a:solidFill>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54864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return</a:t>
            </a:r>
            <a:r>
              <a:rPr lang="en-US" sz="1600" b="1" spc="-150" dirty="0">
                <a:latin typeface="Courier New" panose="02070309020205020404" pitchFamily="49" charset="0"/>
                <a:cs typeface="Courier New" panose="02070309020205020404" pitchFamily="49" charset="0"/>
              </a:rPr>
              <a:t> reverse (str.substr (1, </a:t>
            </a:r>
            <a:r>
              <a:rPr lang="en-US" sz="1600" b="1" spc="-150" dirty="0" err="1">
                <a:latin typeface="Courier New" panose="02070309020205020404" pitchFamily="49" charset="0"/>
                <a:cs typeface="Courier New" panose="02070309020205020404" pitchFamily="49" charset="0"/>
              </a:rPr>
              <a:t>str.length</a:t>
            </a:r>
            <a:r>
              <a:rPr lang="en-US" sz="1600" b="1" spc="-150" dirty="0">
                <a:latin typeface="Courier New" panose="02070309020205020404" pitchFamily="49" charset="0"/>
                <a:cs typeface="Courier New" panose="02070309020205020404" pitchFamily="49" charset="0"/>
              </a:rPr>
              <a:t>() − 1)) + str.substr (0, 1); </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latin typeface="Courier New" panose="02070309020205020404" pitchFamily="49" charset="0"/>
                <a:cs typeface="Courier New" panose="02070309020205020404" pitchFamily="49" charset="0"/>
              </a:rPr>
              <a:t>}</a:t>
            </a:r>
          </a:p>
          <a:p>
            <a:pPr>
              <a:spcBef>
                <a:spcPts val="0"/>
              </a:spcBef>
              <a:spcAft>
                <a:spcPts val="0"/>
              </a:spcAft>
            </a:pPr>
            <a:r>
              <a:rPr lang="en-US" sz="1600" b="1" spc="-150" dirty="0">
                <a:latin typeface="Courier New" panose="02070309020205020404" pitchFamily="49" charset="0"/>
                <a:cs typeface="Courier New" panose="02070309020205020404" pitchFamily="49" charset="0"/>
              </a:rPr>
              <a:t>}</a:t>
            </a:r>
          </a:p>
        </p:txBody>
      </p:sp>
      <p:sp>
        <p:nvSpPr>
          <p:cNvPr id="13" name="Content Placeholder 5"/>
          <p:cNvSpPr>
            <a:spLocks noGrp="1"/>
          </p:cNvSpPr>
          <p:nvPr>
            <p:ph idx="12"/>
          </p:nvPr>
        </p:nvSpPr>
        <p:spPr>
          <a:xfrm>
            <a:off x="1981200" y="4191000"/>
            <a:ext cx="8439912" cy="1097280"/>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Reverse of ’ABCD’: DCBA</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Reverse of ’Hello’: </a:t>
            </a:r>
            <a:r>
              <a:rPr lang="en-IN" sz="1600" b="1" spc="-150" dirty="0" err="1">
                <a:latin typeface="Courier New" panose="02070309020205020404" pitchFamily="49" charset="0"/>
                <a:cs typeface="Courier New" panose="02070309020205020404" pitchFamily="49" charset="0"/>
              </a:rPr>
              <a:t>olleH</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Reverse of ’Bye’: </a:t>
            </a:r>
            <a:r>
              <a:rPr lang="en-IN" sz="1600" b="1" spc="-150" dirty="0" err="1">
                <a:latin typeface="Courier New" panose="02070309020205020404" pitchFamily="49" charset="0"/>
                <a:cs typeface="Courier New" panose="02070309020205020404" pitchFamily="49" charset="0"/>
              </a:rPr>
              <a:t>eyB</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6500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6" name="Content Placeholder 2"/>
          <p:cNvSpPr>
            <a:spLocks noGrp="1"/>
          </p:cNvSpPr>
          <p:nvPr>
            <p:ph idx="1"/>
          </p:nvPr>
        </p:nvSpPr>
        <p:spPr>
          <a:xfrm>
            <a:off x="1981200" y="1143000"/>
            <a:ext cx="8229600" cy="2743200"/>
          </a:xfrm>
        </p:spPr>
        <p:txBody>
          <a:bodyPr/>
          <a:lstStyle/>
          <a:p>
            <a:pPr>
              <a:spcAft>
                <a:spcPts val="1200"/>
              </a:spcAft>
            </a:pPr>
            <a:r>
              <a:rPr lang="en-US" b="1" i="1" dirty="0">
                <a:solidFill>
                  <a:srgbClr val="B60000"/>
                </a:solidFill>
                <a:latin typeface="+mj-lt"/>
              </a:rPr>
              <a:t>Checking for Palindrome.</a:t>
            </a:r>
          </a:p>
          <a:p>
            <a:pPr>
              <a:spcAft>
                <a:spcPts val="1200"/>
              </a:spcAft>
            </a:pPr>
            <a:r>
              <a:rPr lang="en-US" sz="2800" b="1" dirty="0">
                <a:latin typeface="+mj-lt"/>
                <a:cs typeface="Times" panose="02020603050405020304" pitchFamily="18" charset="0"/>
              </a:rPr>
              <a:t>A string is a palindrome if reads the same forward and backward.</a:t>
            </a:r>
          </a:p>
          <a:p>
            <a:pPr>
              <a:spcAft>
                <a:spcPts val="1200"/>
              </a:spcAft>
            </a:pPr>
            <a:r>
              <a:rPr lang="en-US" sz="2800" b="1" dirty="0">
                <a:latin typeface="+mj-lt"/>
                <a:cs typeface="Times" panose="02020603050405020304" pitchFamily="18" charset="0"/>
              </a:rPr>
              <a:t>We can solve this problem using a recursive function called </a:t>
            </a:r>
            <a:r>
              <a:rPr lang="en-US" sz="2800" b="1" i="1" dirty="0">
                <a:latin typeface="+mj-lt"/>
                <a:cs typeface="Times" panose="02020603050405020304" pitchFamily="18" charset="0"/>
              </a:rPr>
              <a:t>isPalidrome</a:t>
            </a:r>
            <a:r>
              <a:rPr lang="en-US" sz="2800" b="1" dirty="0">
                <a:latin typeface="+mj-lt"/>
                <a:cs typeface="Times" panose="02020603050405020304" pitchFamily="18" charset="0"/>
              </a:rPr>
              <a:t> as shown in Table 17.4.</a:t>
            </a:r>
          </a:p>
        </p:txBody>
      </p:sp>
      <p:sp>
        <p:nvSpPr>
          <p:cNvPr id="7" name="Content Placeholder 3"/>
          <p:cNvSpPr>
            <a:spLocks noGrp="1"/>
          </p:cNvSpPr>
          <p:nvPr>
            <p:ph idx="10"/>
          </p:nvPr>
        </p:nvSpPr>
        <p:spPr>
          <a:xfrm>
            <a:off x="1981200" y="4152900"/>
            <a:ext cx="8229600" cy="426720"/>
          </a:xfrm>
        </p:spPr>
        <p:txBody>
          <a:bodyPr>
            <a:normAutofit fontScale="92500" lnSpcReduction="10000"/>
          </a:bodyPr>
          <a:lstStyle/>
          <a:p>
            <a:r>
              <a:rPr lang="en-US" sz="2800" b="1" i="1" dirty="0" err="1">
                <a:solidFill>
                  <a:srgbClr val="002060"/>
                </a:solidFill>
              </a:rPr>
              <a:t>isPalindrom</a:t>
            </a:r>
            <a:endParaRPr lang="en-US" sz="2800" b="1" i="1" dirty="0">
              <a:solidFill>
                <a:srgbClr val="FF0000"/>
              </a:solidFill>
            </a:endParaRPr>
          </a:p>
        </p:txBody>
      </p:sp>
      <p:graphicFrame>
        <p:nvGraphicFramePr>
          <p:cNvPr id="13" name="Table 4"/>
          <p:cNvGraphicFramePr>
            <a:graphicFrameLocks noGrp="1"/>
          </p:cNvGraphicFramePr>
          <p:nvPr>
            <p:ph idx="11"/>
          </p:nvPr>
        </p:nvGraphicFramePr>
        <p:xfrm>
          <a:off x="2346960" y="4846320"/>
          <a:ext cx="7498080" cy="109728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3436501609"/>
                    </a:ext>
                  </a:extLst>
                </a:gridCol>
                <a:gridCol w="5852160">
                  <a:extLst>
                    <a:ext uri="{9D8B030D-6E8A-4147-A177-3AD203B41FA5}">
                      <a16:colId xmlns:a16="http://schemas.microsoft.com/office/drawing/2014/main" val="1627206375"/>
                    </a:ext>
                  </a:extLst>
                </a:gridCol>
              </a:tblGrid>
              <a:tr h="370840">
                <a:tc>
                  <a:txBody>
                    <a:bodyPr/>
                    <a:lstStyle/>
                    <a:p>
                      <a:r>
                        <a:rPr lang="en-IN" sz="2000" b="1" dirty="0">
                          <a:solidFill>
                            <a:schemeClr val="tx1"/>
                          </a:solidFill>
                        </a:rPr>
                        <a:t>Base cases</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rgbClr val="FFFF00"/>
                    </a:solidFill>
                  </a:tcPr>
                </a:tc>
                <a:tc>
                  <a:txBody>
                    <a:bodyPr/>
                    <a:lstStyle/>
                    <a:p>
                      <a:r>
                        <a:rPr lang="en-US" sz="2000" b="1" dirty="0">
                          <a:solidFill>
                            <a:srgbClr val="004D88"/>
                          </a:solidFill>
                        </a:rPr>
                        <a:t>if </a:t>
                      </a:r>
                      <a:r>
                        <a:rPr lang="en-US" sz="2000" b="1" dirty="0">
                          <a:solidFill>
                            <a:schemeClr val="tx1"/>
                          </a:solidFill>
                        </a:rPr>
                        <a:t>(length &lt;= 1), </a:t>
                      </a:r>
                      <a:r>
                        <a:rPr lang="en-US" sz="2000" b="1" dirty="0">
                          <a:solidFill>
                            <a:srgbClr val="004D88"/>
                          </a:solidFill>
                        </a:rPr>
                        <a:t>return</a:t>
                      </a:r>
                      <a:r>
                        <a:rPr lang="en-US" sz="2000" b="1" dirty="0">
                          <a:solidFill>
                            <a:schemeClr val="tx1"/>
                          </a:solidFill>
                        </a:rPr>
                        <a:t> true</a:t>
                      </a:r>
                    </a:p>
                    <a:p>
                      <a:r>
                        <a:rPr lang="en-US" sz="2000" b="1" dirty="0">
                          <a:solidFill>
                            <a:srgbClr val="004D88"/>
                          </a:solidFill>
                        </a:rPr>
                        <a:t>else if </a:t>
                      </a:r>
                      <a:r>
                        <a:rPr lang="en-US" sz="2000" b="1" dirty="0">
                          <a:solidFill>
                            <a:schemeClr val="tx1"/>
                          </a:solidFill>
                        </a:rPr>
                        <a:t>(</a:t>
                      </a:r>
                      <a:r>
                        <a:rPr lang="en-US" sz="2000" b="1" dirty="0" err="1">
                          <a:solidFill>
                            <a:schemeClr val="tx1"/>
                          </a:solidFill>
                        </a:rPr>
                        <a:t>strg</a:t>
                      </a:r>
                      <a:r>
                        <a:rPr lang="en-US" sz="2000" b="1" dirty="0">
                          <a:solidFill>
                            <a:schemeClr val="tx1"/>
                          </a:solidFill>
                        </a:rPr>
                        <a:t> [0] != </a:t>
                      </a:r>
                      <a:r>
                        <a:rPr lang="en-US" sz="2000" b="1" dirty="0" err="1">
                          <a:solidFill>
                            <a:schemeClr val="tx1"/>
                          </a:solidFill>
                        </a:rPr>
                        <a:t>strg</a:t>
                      </a:r>
                      <a:r>
                        <a:rPr lang="en-US" sz="2000" b="1" dirty="0">
                          <a:solidFill>
                            <a:schemeClr val="tx1"/>
                          </a:solidFill>
                        </a:rPr>
                        <a:t> [</a:t>
                      </a:r>
                      <a:r>
                        <a:rPr lang="en-US" sz="2000" b="1" dirty="0" err="1">
                          <a:solidFill>
                            <a:schemeClr val="tx1"/>
                          </a:solidFill>
                        </a:rPr>
                        <a:t>strg.size</a:t>
                      </a:r>
                      <a:r>
                        <a:rPr lang="en-US" sz="2000" b="1" dirty="0">
                          <a:solidFill>
                            <a:schemeClr val="tx1"/>
                          </a:solidFill>
                        </a:rPr>
                        <a:t>()−1]) </a:t>
                      </a:r>
                      <a:r>
                        <a:rPr lang="en-US" sz="2000" b="1" dirty="0">
                          <a:solidFill>
                            <a:srgbClr val="004D88"/>
                          </a:solidFill>
                        </a:rPr>
                        <a:t>return</a:t>
                      </a:r>
                      <a:r>
                        <a:rPr lang="en-US" sz="2000" b="1" dirty="0">
                          <a:solidFill>
                            <a:schemeClr val="tx1"/>
                          </a:solidFill>
                        </a:rPr>
                        <a:t> false</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noFill/>
                  </a:tcPr>
                </a:tc>
                <a:extLst>
                  <a:ext uri="{0D108BD9-81ED-4DB2-BD59-A6C34878D82A}">
                    <a16:rowId xmlns:a16="http://schemas.microsoft.com/office/drawing/2014/main" val="3686109367"/>
                  </a:ext>
                </a:extLst>
              </a:tr>
              <a:tr h="370840">
                <a:tc>
                  <a:txBody>
                    <a:bodyPr/>
                    <a:lstStyle/>
                    <a:p>
                      <a:r>
                        <a:rPr lang="en-IN" sz="2000" b="1" dirty="0">
                          <a:solidFill>
                            <a:schemeClr val="tx1"/>
                          </a:solidFill>
                        </a:rPr>
                        <a:t>General case</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solidFill>
                      <a:srgbClr val="FFFF00"/>
                    </a:solidFill>
                  </a:tcPr>
                </a:tc>
                <a:tc>
                  <a:txBody>
                    <a:bodyPr/>
                    <a:lstStyle/>
                    <a:p>
                      <a:r>
                        <a:rPr lang="en-IN" sz="2000" b="1" dirty="0">
                          <a:solidFill>
                            <a:srgbClr val="004D88"/>
                          </a:solidFill>
                        </a:rPr>
                        <a:t>return</a:t>
                      </a:r>
                      <a:r>
                        <a:rPr lang="en-IN" sz="2000" b="1" dirty="0">
                          <a:solidFill>
                            <a:schemeClr val="tx1"/>
                          </a:solidFill>
                        </a:rPr>
                        <a:t> </a:t>
                      </a:r>
                      <a:r>
                        <a:rPr lang="en-IN" sz="2000" b="1" dirty="0" err="1">
                          <a:solidFill>
                            <a:schemeClr val="tx1"/>
                          </a:solidFill>
                        </a:rPr>
                        <a:t>isPalindrome</a:t>
                      </a:r>
                      <a:r>
                        <a:rPr lang="en-IN" sz="2000" b="1" dirty="0">
                          <a:solidFill>
                            <a:schemeClr val="tx1"/>
                          </a:solidFill>
                        </a:rPr>
                        <a:t>(</a:t>
                      </a:r>
                      <a:r>
                        <a:rPr lang="en-IN" sz="2000" b="1" dirty="0" err="1">
                          <a:solidFill>
                            <a:schemeClr val="tx1"/>
                          </a:solidFill>
                        </a:rPr>
                        <a:t>strg.substr</a:t>
                      </a:r>
                      <a:r>
                        <a:rPr lang="en-IN" sz="2000" b="1" dirty="0">
                          <a:solidFill>
                            <a:schemeClr val="tx1"/>
                          </a:solidFill>
                        </a:rPr>
                        <a:t>(1, </a:t>
                      </a:r>
                      <a:r>
                        <a:rPr lang="en-IN" sz="2000" b="1" dirty="0" err="1">
                          <a:solidFill>
                            <a:schemeClr val="tx1"/>
                          </a:solidFill>
                        </a:rPr>
                        <a:t>strg.size</a:t>
                      </a:r>
                      <a:r>
                        <a:rPr lang="en-IN" sz="2000" b="1" dirty="0">
                          <a:solidFill>
                            <a:schemeClr val="tx1"/>
                          </a:solidFill>
                        </a:rPr>
                        <a:t>() − 2));</a:t>
                      </a:r>
                    </a:p>
                  </a:txBody>
                  <a:tcPr>
                    <a:lnL w="28575" cap="flat" cmpd="sng" algn="ctr">
                      <a:solidFill>
                        <a:srgbClr val="B60000"/>
                      </a:solidFill>
                      <a:prstDash val="solid"/>
                      <a:round/>
                      <a:headEnd type="none" w="med" len="med"/>
                      <a:tailEnd type="none" w="med" len="med"/>
                    </a:lnL>
                    <a:lnR w="28575" cap="flat" cmpd="sng" algn="ctr">
                      <a:solidFill>
                        <a:srgbClr val="B60000"/>
                      </a:solidFill>
                      <a:prstDash val="solid"/>
                      <a:round/>
                      <a:headEnd type="none" w="med" len="med"/>
                      <a:tailEnd type="none" w="med" len="med"/>
                    </a:lnR>
                    <a:lnT w="28575" cap="flat" cmpd="sng" algn="ctr">
                      <a:solidFill>
                        <a:srgbClr val="B60000"/>
                      </a:solidFill>
                      <a:prstDash val="solid"/>
                      <a:round/>
                      <a:headEnd type="none" w="med" len="med"/>
                      <a:tailEnd type="none" w="med" len="med"/>
                    </a:lnT>
                    <a:lnB w="28575" cap="flat" cmpd="sng" algn="ctr">
                      <a:solidFill>
                        <a:srgbClr val="B60000"/>
                      </a:solidFill>
                      <a:prstDash val="solid"/>
                      <a:round/>
                      <a:headEnd type="none" w="med" len="med"/>
                      <a:tailEnd type="none" w="med" len="med"/>
                    </a:lnB>
                    <a:noFill/>
                  </a:tcPr>
                </a:tc>
                <a:extLst>
                  <a:ext uri="{0D108BD9-81ED-4DB2-BD59-A6C34878D82A}">
                    <a16:rowId xmlns:a16="http://schemas.microsoft.com/office/drawing/2014/main" val="1214288301"/>
                  </a:ext>
                </a:extLst>
              </a:tr>
            </a:tbl>
          </a:graphicData>
        </a:graphic>
      </p:graphicFrame>
    </p:spTree>
    <p:extLst>
      <p:ext uri="{BB962C8B-B14F-4D97-AF65-F5344CB8AC3E}">
        <p14:creationId xmlns:p14="http://schemas.microsoft.com/office/powerpoint/2010/main" val="4161088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4" name="Content Placeholder 2"/>
          <p:cNvSpPr>
            <a:spLocks noGrp="1"/>
          </p:cNvSpPr>
          <p:nvPr>
            <p:ph idx="1"/>
          </p:nvPr>
        </p:nvSpPr>
        <p:spPr>
          <a:xfrm>
            <a:off x="1981200" y="1143000"/>
            <a:ext cx="8229600" cy="5410200"/>
          </a:xfrm>
        </p:spPr>
        <p:txBody>
          <a:bodyPr/>
          <a:lstStyle/>
          <a:p>
            <a:r>
              <a:rPr lang="en-US" sz="2800" b="1" dirty="0">
                <a:latin typeface="+mj-lt"/>
                <a:cs typeface="Times" panose="02020603050405020304" pitchFamily="18" charset="0"/>
              </a:rPr>
              <a:t>The first base case is related to an empty string or a string with only one character, which is obviously a palindrome.</a:t>
            </a:r>
          </a:p>
          <a:p>
            <a:r>
              <a:rPr lang="en-US" sz="2800" b="1" dirty="0">
                <a:latin typeface="+mj-lt"/>
                <a:cs typeface="Times" panose="02020603050405020304" pitchFamily="18" charset="0"/>
              </a:rPr>
              <a:t>The second base case is related to the string in which the first character and the last character are different, which is obviously not a palindrome.</a:t>
            </a:r>
          </a:p>
          <a:p>
            <a:r>
              <a:rPr lang="en-US" sz="2800" b="1" dirty="0">
                <a:latin typeface="+mj-lt"/>
                <a:cs typeface="Times" panose="02020603050405020304" pitchFamily="18" charset="0"/>
              </a:rPr>
              <a:t>Figure 17.7 shows how we can use the base and general cases to find if a string is a palindrome.</a:t>
            </a:r>
          </a:p>
        </p:txBody>
      </p:sp>
    </p:spTree>
    <p:extLst>
      <p:ext uri="{BB962C8B-B14F-4D97-AF65-F5344CB8AC3E}">
        <p14:creationId xmlns:p14="http://schemas.microsoft.com/office/powerpoint/2010/main" val="429687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Some Recursive Algorithms</a:t>
            </a:r>
            <a:endParaRPr lang="en-US" sz="3600" dirty="0">
              <a:solidFill>
                <a:prstClr val="black"/>
              </a:solidFill>
              <a:effectLst>
                <a:outerShdw blurRad="38100" dist="38100" dir="2700000" algn="tl">
                  <a:srgbClr val="C0C0C0"/>
                </a:outerShdw>
              </a:effectLst>
              <a:latin typeface="+mj-lt"/>
            </a:endParaRPr>
          </a:p>
        </p:txBody>
      </p:sp>
      <p:sp>
        <p:nvSpPr>
          <p:cNvPr id="3" name="Content Placeholder 2"/>
          <p:cNvSpPr>
            <a:spLocks noGrp="1"/>
          </p:cNvSpPr>
          <p:nvPr>
            <p:ph idx="1"/>
          </p:nvPr>
        </p:nvSpPr>
        <p:spPr>
          <a:xfrm>
            <a:off x="1981200" y="1143000"/>
            <a:ext cx="8229600" cy="457200"/>
          </a:xfrm>
        </p:spPr>
        <p:txBody>
          <a:bodyPr>
            <a:normAutofit lnSpcReduction="10000"/>
          </a:bodyPr>
          <a:lstStyle/>
          <a:p>
            <a:r>
              <a:rPr lang="en-US" sz="2800" b="1" i="1" dirty="0">
                <a:solidFill>
                  <a:srgbClr val="002060"/>
                </a:solidFill>
              </a:rPr>
              <a:t>Cases of recursive isPalindrome function</a:t>
            </a:r>
          </a:p>
        </p:txBody>
      </p:sp>
      <p:pic>
        <p:nvPicPr>
          <p:cNvPr id="7" name="Picture 3" descr="Graphic showing the case of recursive isPalindrome function.  &#10;"/>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981200" y="1752600"/>
            <a:ext cx="7418402" cy="4572000"/>
          </a:xfrm>
          <a:prstGeom prst="rect">
            <a:avLst/>
          </a:prstGeom>
        </p:spPr>
      </p:pic>
    </p:spTree>
    <p:extLst>
      <p:ext uri="{BB962C8B-B14F-4D97-AF65-F5344CB8AC3E}">
        <p14:creationId xmlns:p14="http://schemas.microsoft.com/office/powerpoint/2010/main" val="2801350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fr-FR" i="1" dirty="0" err="1"/>
              <a:t>Recursive</a:t>
            </a:r>
            <a:r>
              <a:rPr lang="fr-FR" i="1" dirty="0"/>
              <a:t> </a:t>
            </a:r>
            <a:r>
              <a:rPr lang="fr-FR" i="1" dirty="0" err="1"/>
              <a:t>isPalindrome</a:t>
            </a:r>
            <a:r>
              <a:rPr lang="fr-FR" i="1" dirty="0"/>
              <a:t> </a:t>
            </a:r>
            <a:r>
              <a:rPr lang="fr-FR" i="1" dirty="0" err="1"/>
              <a:t>Function</a:t>
            </a:r>
            <a:r>
              <a:rPr lang="fr-FR" i="1" dirty="0"/>
              <a:t> Part 1</a:t>
            </a:r>
            <a:endParaRPr lang="en-US" i="1" dirty="0"/>
          </a:p>
        </p:txBody>
      </p:sp>
      <p:sp>
        <p:nvSpPr>
          <p:cNvPr id="12" name="Content Placeholder 2"/>
          <p:cNvSpPr>
            <a:spLocks noGrp="1"/>
          </p:cNvSpPr>
          <p:nvPr>
            <p:ph idx="1"/>
          </p:nvPr>
        </p:nvSpPr>
        <p:spPr>
          <a:xfrm>
            <a:off x="1981200" y="1143000"/>
            <a:ext cx="8229600" cy="457200"/>
          </a:xfrm>
        </p:spPr>
        <p:txBody>
          <a:bodyPr/>
          <a:lstStyle/>
          <a:p>
            <a:pPr lvl="0"/>
            <a:r>
              <a:rPr lang="en-US" sz="2600" b="1" i="1" dirty="0"/>
              <a:t>Using the recursive isPalindrome function</a:t>
            </a:r>
          </a:p>
        </p:txBody>
      </p:sp>
      <p:sp>
        <p:nvSpPr>
          <p:cNvPr id="8" name="Content Placeholder 3"/>
          <p:cNvSpPr>
            <a:spLocks noGrp="1"/>
          </p:cNvSpPr>
          <p:nvPr>
            <p:ph idx="10"/>
          </p:nvPr>
        </p:nvSpPr>
        <p:spPr>
          <a:xfrm>
            <a:off x="1981200" y="1600200"/>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7" name="Content Placeholder 4"/>
          <p:cNvSpPr>
            <a:spLocks noGrp="1"/>
          </p:cNvSpPr>
          <p:nvPr>
            <p:ph idx="11"/>
          </p:nvPr>
        </p:nvSpPr>
        <p:spPr>
          <a:xfrm>
            <a:off x="2438400" y="1600200"/>
            <a:ext cx="7772400" cy="4946904"/>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program that checks if a string is a palindrome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&lt;string&gt;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Declaration of recursive function</a:t>
            </a: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bool </a:t>
            </a:r>
            <a:r>
              <a:rPr lang="en-IN" sz="1600" b="1" spc="-150" dirty="0" err="1">
                <a:latin typeface="Courier New" panose="02070309020205020404" pitchFamily="49" charset="0"/>
                <a:cs typeface="Courier New" panose="02070309020205020404" pitchFamily="49" charset="0"/>
              </a:rPr>
              <a:t>isPalindrome</a:t>
            </a:r>
            <a:r>
              <a:rPr lang="en-IN" sz="1600" b="1" spc="-150" dirty="0">
                <a:latin typeface="Courier New" panose="02070309020205020404" pitchFamily="49" charset="0"/>
                <a:cs typeface="Courier New" panose="02070309020205020404" pitchFamily="49" charset="0"/>
              </a:rPr>
              <a:t> (string </a:t>
            </a:r>
            <a:r>
              <a:rPr lang="en-IN" sz="1600" b="1" spc="-150" dirty="0" err="1">
                <a:latin typeface="Courier New" panose="02070309020205020404" pitchFamily="49" charset="0"/>
                <a:cs typeface="Courier New" panose="02070309020205020404" pitchFamily="49" charset="0"/>
              </a:rPr>
              <a:t>strg</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main (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Instantiation of some strings</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string strg1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string strg2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rotor</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string strg4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hello</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Checking for palindromes</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boolalpha</a:t>
            </a: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Is ’’ a palindrome?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isPalindrome</a:t>
            </a:r>
            <a:r>
              <a:rPr lang="en-IN" sz="1600" b="1" spc="-150" dirty="0">
                <a:latin typeface="Courier New" panose="02070309020205020404" pitchFamily="49" charset="0"/>
                <a:cs typeface="Courier New" panose="02070309020205020404" pitchFamily="49" charset="0"/>
              </a:rPr>
              <a:t> (strg1)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Is  ’rotor’ a palindrome?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isPalindrome</a:t>
            </a:r>
            <a:r>
              <a:rPr lang="en-IN" sz="1600" b="1" spc="-150" dirty="0">
                <a:latin typeface="Courier New" panose="02070309020205020404" pitchFamily="49" charset="0"/>
                <a:cs typeface="Courier New" panose="02070309020205020404" pitchFamily="49" charset="0"/>
              </a:rPr>
              <a:t> (strg2)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1502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i="1" dirty="0" err="1"/>
              <a:t>Recursive</a:t>
            </a:r>
            <a:r>
              <a:rPr lang="fr-FR" i="1" dirty="0"/>
              <a:t> </a:t>
            </a:r>
            <a:r>
              <a:rPr lang="fr-FR" i="1" dirty="0" err="1"/>
              <a:t>isPalindrome</a:t>
            </a:r>
            <a:r>
              <a:rPr lang="fr-FR" i="1" dirty="0"/>
              <a:t> </a:t>
            </a:r>
            <a:r>
              <a:rPr lang="fr-FR" i="1" dirty="0" err="1"/>
              <a:t>Function</a:t>
            </a:r>
            <a:endParaRPr lang="en-US" i="1" dirty="0"/>
          </a:p>
        </p:txBody>
      </p:sp>
      <p:sp>
        <p:nvSpPr>
          <p:cNvPr id="10" name="Content Placeholder 2"/>
          <p:cNvSpPr>
            <a:spLocks noGrp="1"/>
          </p:cNvSpPr>
          <p:nvPr>
            <p:ph idx="1"/>
          </p:nvPr>
        </p:nvSpPr>
        <p:spPr>
          <a:xfrm>
            <a:off x="1981200" y="1143000"/>
            <a:ext cx="8229600" cy="457200"/>
          </a:xfrm>
        </p:spPr>
        <p:txBody>
          <a:bodyPr/>
          <a:lstStyle/>
          <a:p>
            <a:pPr lvl="0"/>
            <a:r>
              <a:rPr lang="en-US" sz="2600" b="1" i="1" dirty="0">
                <a:solidFill>
                  <a:prstClr val="black"/>
                </a:solidFill>
              </a:rPr>
              <a:t>Using the recursive isPalindrome function</a:t>
            </a:r>
          </a:p>
        </p:txBody>
      </p:sp>
      <p:sp>
        <p:nvSpPr>
          <p:cNvPr id="14" name="Content Placeholder 3"/>
          <p:cNvSpPr>
            <a:spLocks noGrp="1"/>
          </p:cNvSpPr>
          <p:nvPr>
            <p:ph idx="10"/>
          </p:nvPr>
        </p:nvSpPr>
        <p:spPr>
          <a:xfrm>
            <a:off x="1981200" y="1600200"/>
            <a:ext cx="457200" cy="4023360"/>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p:txBody>
      </p:sp>
      <p:sp>
        <p:nvSpPr>
          <p:cNvPr id="15" name="Content Placeholder 4"/>
          <p:cNvSpPr>
            <a:spLocks noGrp="1"/>
          </p:cNvSpPr>
          <p:nvPr>
            <p:ph idx="11"/>
          </p:nvPr>
        </p:nvSpPr>
        <p:spPr>
          <a:xfrm>
            <a:off x="2438400" y="1600200"/>
            <a:ext cx="7882128" cy="4023360"/>
          </a:xfrm>
          <a:ln w="57150">
            <a:solidFill>
              <a:schemeClr val="tx1"/>
            </a:solidFill>
          </a:ln>
        </p:spPr>
        <p:txBody>
          <a:bodyPr/>
          <a:lstStyle/>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Is ’hello’ a palindrome?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isPalindrome</a:t>
            </a:r>
            <a:r>
              <a:rPr lang="en-IN" sz="1600" b="1" spc="-150" dirty="0">
                <a:latin typeface="Courier New" panose="02070309020205020404" pitchFamily="49" charset="0"/>
                <a:cs typeface="Courier New" panose="02070309020205020404" pitchFamily="49" charset="0"/>
              </a:rPr>
              <a:t> (strg3);</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Definition of recursive function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bool </a:t>
            </a:r>
            <a:r>
              <a:rPr lang="en-IN" sz="1600" b="1" spc="-150" dirty="0" err="1">
                <a:latin typeface="Courier New" panose="02070309020205020404" pitchFamily="49" charset="0"/>
                <a:cs typeface="Courier New" panose="02070309020205020404" pitchFamily="49" charset="0"/>
              </a:rPr>
              <a:t>isPalindrome</a:t>
            </a:r>
            <a:r>
              <a:rPr lang="en-IN" sz="1600" b="1" spc="-150" dirty="0">
                <a:latin typeface="Courier New" panose="02070309020205020404" pitchFamily="49" charset="0"/>
                <a:cs typeface="Courier New" panose="02070309020205020404" pitchFamily="49" charset="0"/>
              </a:rPr>
              <a:t>(string </a:t>
            </a:r>
            <a:r>
              <a:rPr lang="en-IN" sz="1600" b="1" spc="-150" dirty="0" err="1">
                <a:latin typeface="Courier New" panose="02070309020205020404" pitchFamily="49" charset="0"/>
                <a:cs typeface="Courier New" panose="02070309020205020404" pitchFamily="49" charset="0"/>
              </a:rPr>
              <a:t>strg</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strg.size</a:t>
            </a:r>
            <a:r>
              <a:rPr lang="en-IN" sz="1600" b="1" spc="-150" dirty="0">
                <a:latin typeface="Courier New" panose="02070309020205020404" pitchFamily="49" charset="0"/>
                <a:cs typeface="Courier New" panose="02070309020205020404" pitchFamily="49" charset="0"/>
              </a:rPr>
              <a:t> () &lt;= 1)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true</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else if </a:t>
            </a:r>
            <a:r>
              <a:rPr lang="en-US" sz="1600" b="1" spc="-150" dirty="0">
                <a:latin typeface="Courier New" panose="02070309020205020404" pitchFamily="49" charset="0"/>
                <a:cs typeface="Courier New" panose="02070309020205020404" pitchFamily="49" charset="0"/>
              </a:rPr>
              <a:t>(</a:t>
            </a:r>
            <a:r>
              <a:rPr lang="en-US" sz="1600" b="1" spc="-150" dirty="0" err="1">
                <a:latin typeface="Courier New" panose="02070309020205020404" pitchFamily="49" charset="0"/>
                <a:cs typeface="Courier New" panose="02070309020205020404" pitchFamily="49" charset="0"/>
              </a:rPr>
              <a:t>strg</a:t>
            </a:r>
            <a:r>
              <a:rPr lang="en-US" sz="1600" b="1" spc="-150" dirty="0">
                <a:latin typeface="Courier New" panose="02070309020205020404" pitchFamily="49" charset="0"/>
                <a:cs typeface="Courier New" panose="02070309020205020404" pitchFamily="49" charset="0"/>
              </a:rPr>
              <a:t>[0] != </a:t>
            </a:r>
            <a:r>
              <a:rPr lang="en-US" sz="1600" b="1" spc="-150" dirty="0" err="1">
                <a:latin typeface="Courier New" panose="02070309020205020404" pitchFamily="49" charset="0"/>
                <a:cs typeface="Courier New" panose="02070309020205020404" pitchFamily="49" charset="0"/>
              </a:rPr>
              <a:t>strg</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strg.size</a:t>
            </a:r>
            <a:r>
              <a:rPr lang="en-US" sz="1600" b="1" spc="-150" dirty="0">
                <a:latin typeface="Courier New" panose="02070309020205020404" pitchFamily="49" charset="0"/>
                <a:cs typeface="Courier New" panose="02070309020205020404" pitchFamily="49" charset="0"/>
              </a:rPr>
              <a:t>() − 1])</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false</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a:t>
            </a:r>
            <a:r>
              <a:rPr lang="en-IN" sz="1600" b="1" spc="-150" dirty="0" err="1">
                <a:latin typeface="Courier New" panose="02070309020205020404" pitchFamily="49" charset="0"/>
                <a:cs typeface="Courier New" panose="02070309020205020404" pitchFamily="49" charset="0"/>
              </a:rPr>
              <a:t>isPalindrome</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strg.substr</a:t>
            </a:r>
            <a:r>
              <a:rPr lang="en-IN" sz="1600" b="1" spc="-150" dirty="0">
                <a:latin typeface="Courier New" panose="02070309020205020404" pitchFamily="49" charset="0"/>
                <a:cs typeface="Courier New" panose="02070309020205020404" pitchFamily="49" charset="0"/>
              </a:rPr>
              <a:t> (1, </a:t>
            </a:r>
            <a:r>
              <a:rPr lang="en-IN" sz="1600" b="1" spc="-150" dirty="0" err="1">
                <a:latin typeface="Courier New" panose="02070309020205020404" pitchFamily="49" charset="0"/>
                <a:cs typeface="Courier New" panose="02070309020205020404" pitchFamily="49" charset="0"/>
              </a:rPr>
              <a:t>strg.size</a:t>
            </a:r>
            <a:r>
              <a:rPr lang="en-IN" sz="1600" b="1" spc="-150" dirty="0">
                <a:latin typeface="Courier New" panose="02070309020205020404" pitchFamily="49" charset="0"/>
                <a:cs typeface="Courier New" panose="02070309020205020404" pitchFamily="49" charset="0"/>
              </a:rPr>
              <a:t> () − 2));</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
        <p:nvSpPr>
          <p:cNvPr id="16" name="Content Placeholder 5"/>
          <p:cNvSpPr>
            <a:spLocks noGrp="1"/>
          </p:cNvSpPr>
          <p:nvPr>
            <p:ph idx="12"/>
          </p:nvPr>
        </p:nvSpPr>
        <p:spPr>
          <a:xfrm>
            <a:off x="1981200" y="5623560"/>
            <a:ext cx="8339328" cy="1005840"/>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latin typeface="Courier New" panose="02070309020205020404" pitchFamily="49" charset="0"/>
                <a:cs typeface="Courier New" panose="02070309020205020404" pitchFamily="49" charset="0"/>
              </a:rPr>
              <a:t>Is </a:t>
            </a:r>
            <a:r>
              <a:rPr lang="en-IN" sz="1600" b="1" spc="-150" dirty="0">
                <a:latin typeface="Courier New" panose="02070309020205020404" pitchFamily="49" charset="0"/>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a palindrome? true </a:t>
            </a:r>
            <a:r>
              <a:rPr lang="en-US" sz="1600" b="1" spc="-150" dirty="0">
                <a:solidFill>
                  <a:srgbClr val="B60000"/>
                </a:solidFill>
                <a:latin typeface="Courier New" panose="02070309020205020404" pitchFamily="49" charset="0"/>
                <a:cs typeface="Courier New" panose="02070309020205020404" pitchFamily="49" charset="0"/>
              </a:rPr>
              <a:t>// empty string</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Is ’rotor’ a palindrome? true</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pt-BR" sz="1600" b="1" spc="-150" dirty="0">
                <a:latin typeface="Courier New" panose="02070309020205020404" pitchFamily="49" charset="0"/>
                <a:cs typeface="Courier New" panose="02070309020205020404" pitchFamily="49" charset="0"/>
              </a:rPr>
              <a:t>Is </a:t>
            </a:r>
            <a:r>
              <a:rPr lang="en-IN" sz="1600" b="1" spc="-150" dirty="0">
                <a:latin typeface="Courier New" panose="02070309020205020404" pitchFamily="49" charset="0"/>
                <a:cs typeface="Courier New" panose="02070309020205020404" pitchFamily="49" charset="0"/>
              </a:rPr>
              <a:t>’</a:t>
            </a:r>
            <a:r>
              <a:rPr lang="pt-BR" sz="1600" b="1" spc="-150" dirty="0">
                <a:latin typeface="Courier New" panose="02070309020205020404" pitchFamily="49" charset="0"/>
                <a:cs typeface="Courier New" panose="02070309020205020404" pitchFamily="49" charset="0"/>
              </a:rPr>
              <a:t>hello’ a palindrome? false</a:t>
            </a:r>
            <a:endParaRPr lang="pt-BR"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5148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normAutofit/>
          </a:bodyPr>
          <a:lstStyle/>
          <a:p>
            <a:pPr lvl="2">
              <a:defRPr/>
            </a:pPr>
            <a:r>
              <a:rPr lang="en-US" sz="3600" b="1" i="1" dirty="0">
                <a:latin typeface="+mj-lt"/>
              </a:rPr>
              <a:t>Tail and Non-tail Recursive Functions </a:t>
            </a:r>
            <a:endParaRPr lang="en-US" sz="3600"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1371600"/>
          </a:xfrm>
        </p:spPr>
        <p:txBody>
          <a:bodyPr/>
          <a:lstStyle/>
          <a:p>
            <a:r>
              <a:rPr lang="en-US" sz="2800" b="1" dirty="0">
                <a:latin typeface="+mj-lt"/>
                <a:cs typeface="Times" panose="02020603050405020304" pitchFamily="18" charset="0"/>
              </a:rPr>
              <a:t>We encountered two types of recursion in the examples that we discussed in the previous sections: </a:t>
            </a:r>
            <a:r>
              <a:rPr lang="en-US" sz="2800" b="1" i="1" dirty="0">
                <a:latin typeface="+mj-lt"/>
                <a:cs typeface="Times" panose="02020603050405020304" pitchFamily="18" charset="0"/>
              </a:rPr>
              <a:t>tail recursion </a:t>
            </a:r>
            <a:r>
              <a:rPr lang="en-US" sz="2800" b="1" dirty="0">
                <a:latin typeface="+mj-lt"/>
                <a:cs typeface="Times" panose="02020603050405020304" pitchFamily="18" charset="0"/>
              </a:rPr>
              <a:t>and </a:t>
            </a:r>
            <a:r>
              <a:rPr lang="en-US" sz="2800" b="1" i="1" dirty="0">
                <a:latin typeface="+mj-lt"/>
                <a:cs typeface="Times" panose="02020603050405020304" pitchFamily="18" charset="0"/>
              </a:rPr>
              <a:t>non-tail recursion </a:t>
            </a:r>
            <a:r>
              <a:rPr lang="en-US" sz="2800" b="1" dirty="0">
                <a:latin typeface="+mj-lt"/>
                <a:cs typeface="Times" panose="02020603050405020304" pitchFamily="18" charset="0"/>
              </a:rPr>
              <a:t>(Figure 17.8).</a:t>
            </a:r>
          </a:p>
        </p:txBody>
      </p:sp>
      <p:sp>
        <p:nvSpPr>
          <p:cNvPr id="4" name="Content Placeholder 3"/>
          <p:cNvSpPr>
            <a:spLocks noGrp="1"/>
          </p:cNvSpPr>
          <p:nvPr>
            <p:ph idx="10"/>
          </p:nvPr>
        </p:nvSpPr>
        <p:spPr>
          <a:xfrm>
            <a:off x="1981200" y="2514600"/>
            <a:ext cx="8229600" cy="464820"/>
          </a:xfrm>
        </p:spPr>
        <p:txBody>
          <a:bodyPr/>
          <a:lstStyle/>
          <a:p>
            <a:r>
              <a:rPr lang="en-US" sz="2400" b="1" dirty="0">
                <a:solidFill>
                  <a:srgbClr val="B60000"/>
                </a:solidFill>
              </a:rPr>
              <a:t>Figure 17.8 </a:t>
            </a:r>
            <a:r>
              <a:rPr lang="en-US" sz="2400" b="1" i="1" dirty="0">
                <a:solidFill>
                  <a:srgbClr val="002060"/>
                </a:solidFill>
              </a:rPr>
              <a:t>Difference between a tail and a non-tail function</a:t>
            </a:r>
          </a:p>
        </p:txBody>
      </p:sp>
      <p:pic>
        <p:nvPicPr>
          <p:cNvPr id="12" name="Picture 4" descr="graphic showing the difference between a tail an non-tail function."/>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2588454" y="3017520"/>
            <a:ext cx="7015095" cy="3383280"/>
          </a:xfrm>
          <a:prstGeom prst="rect">
            <a:avLst/>
          </a:prstGeom>
        </p:spPr>
      </p:pic>
    </p:spTree>
    <p:extLst>
      <p:ext uri="{BB962C8B-B14F-4D97-AF65-F5344CB8AC3E}">
        <p14:creationId xmlns:p14="http://schemas.microsoft.com/office/powerpoint/2010/main" val="519109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55725" y="304800"/>
            <a:ext cx="10972800" cy="914400"/>
          </a:xfrm>
        </p:spPr>
        <p:txBody>
          <a:bodyPr>
            <a:normAutofit fontScale="90000"/>
          </a:bodyPr>
          <a:lstStyle/>
          <a:p>
            <a:pPr lvl="2">
              <a:defRPr/>
            </a:pPr>
            <a:r>
              <a:rPr lang="en-US" sz="3600" b="1" i="1" dirty="0">
                <a:latin typeface="+mj-lt"/>
              </a:rPr>
              <a:t>Tail and Non-tail Recursive Functions </a:t>
            </a:r>
            <a:br>
              <a:rPr lang="en-US" sz="3600" b="1" i="1" dirty="0">
                <a:latin typeface="+mj-lt"/>
              </a:rPr>
            </a:br>
            <a:endParaRPr lang="en-US" sz="3600" dirty="0">
              <a:effectLst>
                <a:outerShdw blurRad="38100" dist="38100" dir="2700000" algn="tl">
                  <a:srgbClr val="C0C0C0"/>
                </a:outerShdw>
              </a:effectLst>
              <a:latin typeface="+mj-lt"/>
            </a:endParaRPr>
          </a:p>
        </p:txBody>
      </p:sp>
      <p:sp>
        <p:nvSpPr>
          <p:cNvPr id="6" name="Content Placeholder 2"/>
          <p:cNvSpPr>
            <a:spLocks noGrp="1"/>
          </p:cNvSpPr>
          <p:nvPr>
            <p:ph idx="1"/>
          </p:nvPr>
        </p:nvSpPr>
        <p:spPr>
          <a:xfrm>
            <a:off x="1981200" y="1143000"/>
            <a:ext cx="8229600" cy="5410200"/>
          </a:xfrm>
        </p:spPr>
        <p:txBody>
          <a:bodyPr/>
          <a:lstStyle/>
          <a:p>
            <a:pPr>
              <a:spcBef>
                <a:spcPts val="0"/>
              </a:spcBef>
              <a:spcAft>
                <a:spcPts val="200"/>
              </a:spcAft>
            </a:pPr>
            <a:r>
              <a:rPr lang="en-US" sz="2800" b="1" dirty="0">
                <a:solidFill>
                  <a:srgbClr val="B60000"/>
                </a:solidFill>
                <a:latin typeface="+mj-lt"/>
                <a:cs typeface="Times" panose="02020603050405020304" pitchFamily="18" charset="0"/>
              </a:rPr>
              <a:t>Tail Recursion.</a:t>
            </a:r>
          </a:p>
          <a:p>
            <a:pPr>
              <a:spcBef>
                <a:spcPts val="0"/>
              </a:spcBef>
              <a:spcAft>
                <a:spcPts val="200"/>
              </a:spcAft>
            </a:pPr>
            <a:r>
              <a:rPr lang="en-US" sz="2400" b="1" dirty="0">
                <a:latin typeface="+mj-lt"/>
                <a:cs typeface="Times" panose="02020603050405020304" pitchFamily="18" charset="0"/>
              </a:rPr>
              <a:t>In tail recursion, each general case terminates after calling the next general case or the base case.</a:t>
            </a:r>
          </a:p>
          <a:p>
            <a:pPr>
              <a:spcBef>
                <a:spcPts val="0"/>
              </a:spcBef>
              <a:spcAft>
                <a:spcPts val="200"/>
              </a:spcAft>
            </a:pPr>
            <a:r>
              <a:rPr lang="en-US" sz="2400" b="1" dirty="0">
                <a:latin typeface="+mj-lt"/>
                <a:cs typeface="Times" panose="02020603050405020304" pitchFamily="18" charset="0"/>
              </a:rPr>
              <a:t>In other words, the duty of the general case is just to call the next general function or the base function.</a:t>
            </a:r>
          </a:p>
          <a:p>
            <a:pPr>
              <a:spcBef>
                <a:spcPts val="0"/>
              </a:spcBef>
              <a:spcAft>
                <a:spcPts val="200"/>
              </a:spcAft>
            </a:pPr>
            <a:r>
              <a:rPr lang="en-US" sz="2400" b="1" dirty="0">
                <a:latin typeface="+mj-lt"/>
                <a:cs typeface="Times" panose="02020603050405020304" pitchFamily="18" charset="0"/>
              </a:rPr>
              <a:t>The duty of the base case is to return the result of the whole operation to the main function.</a:t>
            </a:r>
          </a:p>
          <a:p>
            <a:pPr>
              <a:spcBef>
                <a:spcPts val="0"/>
              </a:spcBef>
              <a:spcAft>
                <a:spcPts val="200"/>
              </a:spcAft>
            </a:pPr>
            <a:r>
              <a:rPr lang="en-US" sz="2400" b="1" dirty="0">
                <a:latin typeface="+mj-lt"/>
                <a:cs typeface="Times" panose="02020603050405020304" pitchFamily="18" charset="0"/>
              </a:rPr>
              <a:t>In tail recursion, the stack that holds the record of the next function call has only one record because when the next function is called, the current function terminates and its record is popped from the stack.</a:t>
            </a:r>
          </a:p>
          <a:p>
            <a:pPr>
              <a:spcBef>
                <a:spcPts val="0"/>
              </a:spcBef>
              <a:spcAft>
                <a:spcPts val="200"/>
              </a:spcAft>
            </a:pPr>
            <a:r>
              <a:rPr lang="en-US" sz="2400" b="1" dirty="0">
                <a:latin typeface="+mj-lt"/>
                <a:cs typeface="Times" panose="02020603050405020304" pitchFamily="18" charset="0"/>
              </a:rPr>
              <a:t>Note that if we design a void recursive function, it is a tail recursive function in which even the base case</a:t>
            </a:r>
            <a:r>
              <a:rPr lang="en-US" sz="2800" b="1" dirty="0">
                <a:latin typeface="+mj-lt"/>
                <a:cs typeface="Times" panose="02020603050405020304" pitchFamily="18" charset="0"/>
              </a:rPr>
              <a:t> </a:t>
            </a:r>
            <a:r>
              <a:rPr lang="en-US" sz="2400" b="1" dirty="0">
                <a:latin typeface="+mj-lt"/>
                <a:cs typeface="Times" panose="02020603050405020304" pitchFamily="18" charset="0"/>
              </a:rPr>
              <a:t>does not return anything to the main function.</a:t>
            </a:r>
          </a:p>
        </p:txBody>
      </p:sp>
    </p:spTree>
    <p:extLst>
      <p:ext uri="{BB962C8B-B14F-4D97-AF65-F5344CB8AC3E}">
        <p14:creationId xmlns:p14="http://schemas.microsoft.com/office/powerpoint/2010/main" val="134368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Repetition versus Recursion</a:t>
            </a:r>
            <a:endParaRPr lang="en-US" sz="3600" b="1" i="1"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503920" cy="990600"/>
          </a:xfrm>
        </p:spPr>
        <p:txBody>
          <a:bodyPr/>
          <a:lstStyle/>
          <a:p>
            <a:pPr>
              <a:spcAft>
                <a:spcPts val="1200"/>
              </a:spcAft>
            </a:pPr>
            <a:r>
              <a:rPr lang="en-US" sz="2800" b="1" dirty="0">
                <a:latin typeface="+mj-lt"/>
                <a:cs typeface="Times" panose="02020603050405020304" pitchFamily="18" charset="0"/>
              </a:rPr>
              <a:t>In the repetitive version, we have only one function call; in the recursive version, we have n − 1 function calls.</a:t>
            </a:r>
          </a:p>
        </p:txBody>
      </p:sp>
      <p:sp>
        <p:nvSpPr>
          <p:cNvPr id="4" name="Content Placeholder 3"/>
          <p:cNvSpPr>
            <a:spLocks noGrp="1"/>
          </p:cNvSpPr>
          <p:nvPr>
            <p:ph idx="10"/>
          </p:nvPr>
        </p:nvSpPr>
        <p:spPr>
          <a:xfrm>
            <a:off x="1981200" y="2057400"/>
            <a:ext cx="8229600" cy="457200"/>
          </a:xfrm>
        </p:spPr>
        <p:txBody>
          <a:bodyPr/>
          <a:lstStyle/>
          <a:p>
            <a:r>
              <a:rPr lang="en-US" sz="2400" b="1" i="1" dirty="0">
                <a:solidFill>
                  <a:srgbClr val="002060"/>
                </a:solidFill>
              </a:rPr>
              <a:t>Iterative versus recursive call of a void function</a:t>
            </a:r>
          </a:p>
        </p:txBody>
      </p:sp>
      <p:pic>
        <p:nvPicPr>
          <p:cNvPr id="7" name="Picture 4" descr="Graphic showing the iterative versus recursive call of a void function."/>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2987040" y="2590801"/>
            <a:ext cx="6217920" cy="3739565"/>
          </a:xfrm>
          <a:prstGeom prst="rect">
            <a:avLst/>
          </a:prstGeom>
        </p:spPr>
      </p:pic>
      <p:sp>
        <p:nvSpPr>
          <p:cNvPr id="6" name="Text Placeholder 5"/>
          <p:cNvSpPr>
            <a:spLocks noGrp="1"/>
          </p:cNvSpPr>
          <p:nvPr>
            <p:ph type="body" sz="quarter" idx="4294967295"/>
          </p:nvPr>
        </p:nvSpPr>
        <p:spPr>
          <a:xfrm>
            <a:off x="4724400" y="6477000"/>
            <a:ext cx="2743200" cy="182880"/>
          </a:xfrm>
        </p:spPr>
        <p:txBody>
          <a:bodyPr>
            <a:normAutofit fontScale="25000" lnSpcReduction="20000"/>
          </a:bodyPr>
          <a:lstStyle/>
          <a:p>
            <a:r>
              <a:rPr lang="en-US" dirty="0">
                <a:hlinkClick r:id="" action="ppaction://noaction"/>
              </a:rPr>
              <a:t>Access the text alternative for slide images.</a:t>
            </a:r>
            <a:endParaRPr lang="en-US" dirty="0"/>
          </a:p>
        </p:txBody>
      </p:sp>
    </p:spTree>
    <p:extLst>
      <p:ext uri="{BB962C8B-B14F-4D97-AF65-F5344CB8AC3E}">
        <p14:creationId xmlns:p14="http://schemas.microsoft.com/office/powerpoint/2010/main" val="2251970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35405" y="391160"/>
            <a:ext cx="10972800" cy="914400"/>
          </a:xfrm>
        </p:spPr>
        <p:txBody>
          <a:bodyPr>
            <a:normAutofit fontScale="90000"/>
          </a:bodyPr>
          <a:lstStyle/>
          <a:p>
            <a:pPr lvl="2">
              <a:defRPr/>
            </a:pPr>
            <a:r>
              <a:rPr lang="en-US" sz="3600" b="1" i="1" dirty="0">
                <a:latin typeface="+mj-lt"/>
              </a:rPr>
              <a:t>Tail and Non-tail Recursive Functions </a:t>
            </a:r>
            <a:br>
              <a:rPr lang="en-US" sz="3600" b="1" i="1" dirty="0">
                <a:latin typeface="+mj-lt"/>
              </a:rPr>
            </a:br>
            <a:endParaRPr lang="en-US" sz="3600" dirty="0">
              <a:effectLst>
                <a:outerShdw blurRad="38100" dist="38100" dir="2700000" algn="tl">
                  <a:srgbClr val="C0C0C0"/>
                </a:outerShdw>
              </a:effectLst>
              <a:latin typeface="+mj-lt"/>
            </a:endParaRPr>
          </a:p>
        </p:txBody>
      </p:sp>
      <p:sp>
        <p:nvSpPr>
          <p:cNvPr id="6" name="Content Placeholder 2"/>
          <p:cNvSpPr>
            <a:spLocks noGrp="1"/>
          </p:cNvSpPr>
          <p:nvPr>
            <p:ph idx="1"/>
          </p:nvPr>
        </p:nvSpPr>
        <p:spPr>
          <a:xfrm>
            <a:off x="1981200" y="1143000"/>
            <a:ext cx="8229600" cy="5410200"/>
          </a:xfrm>
        </p:spPr>
        <p:txBody>
          <a:bodyPr/>
          <a:lstStyle/>
          <a:p>
            <a:pPr>
              <a:spcAft>
                <a:spcPts val="1200"/>
              </a:spcAft>
            </a:pPr>
            <a:r>
              <a:rPr lang="en-US" b="1" i="1" dirty="0">
                <a:solidFill>
                  <a:srgbClr val="B60000"/>
                </a:solidFill>
                <a:latin typeface="+mj-lt"/>
              </a:rPr>
              <a:t>Non-Tail Recursion.</a:t>
            </a:r>
          </a:p>
          <a:p>
            <a:pPr algn="just">
              <a:spcAft>
                <a:spcPts val="1200"/>
              </a:spcAft>
            </a:pPr>
            <a:r>
              <a:rPr lang="en-US" sz="2800" b="1" dirty="0">
                <a:latin typeface="+mj-lt"/>
                <a:cs typeface="Times" panose="02020603050405020304" pitchFamily="18" charset="0"/>
              </a:rPr>
              <a:t>In non-tail recursion, the duty of a general-case call is not terminated until the next call returns.</a:t>
            </a:r>
          </a:p>
          <a:p>
            <a:pPr>
              <a:spcAft>
                <a:spcPts val="1200"/>
              </a:spcAft>
            </a:pPr>
            <a:r>
              <a:rPr lang="en-US" sz="2800" b="1" dirty="0">
                <a:latin typeface="+mj-lt"/>
                <a:cs typeface="Times" panose="02020603050405020304" pitchFamily="18" charset="0"/>
              </a:rPr>
              <a:t>The current function then combines the information it is holding with what is returned from the next call and passes it to the previous call.</a:t>
            </a:r>
          </a:p>
          <a:p>
            <a:pPr>
              <a:spcAft>
                <a:spcPts val="1200"/>
              </a:spcAft>
            </a:pPr>
            <a:r>
              <a:rPr lang="en-US" sz="2800" b="1" dirty="0">
                <a:latin typeface="+mj-lt"/>
                <a:cs typeface="Times" panose="02020603050405020304" pitchFamily="18" charset="0"/>
              </a:rPr>
              <a:t>The final information is returned to the </a:t>
            </a:r>
            <a:r>
              <a:rPr lang="en-US" sz="2800" b="1" i="1" dirty="0">
                <a:latin typeface="+mj-lt"/>
                <a:cs typeface="Times" panose="02020603050405020304" pitchFamily="18" charset="0"/>
              </a:rPr>
              <a:t>main</a:t>
            </a:r>
            <a:r>
              <a:rPr lang="en-US" sz="2800" b="1" dirty="0">
                <a:latin typeface="+mj-lt"/>
                <a:cs typeface="Times" panose="02020603050405020304" pitchFamily="18" charset="0"/>
              </a:rPr>
              <a:t> function by the first general case.</a:t>
            </a:r>
          </a:p>
          <a:p>
            <a:pPr>
              <a:spcAft>
                <a:spcPts val="1200"/>
              </a:spcAft>
            </a:pPr>
            <a:r>
              <a:rPr lang="en-US" sz="2800" b="1" dirty="0">
                <a:latin typeface="+mj-lt"/>
                <a:cs typeface="Times" panose="02020603050405020304" pitchFamily="18" charset="0"/>
              </a:rPr>
              <a:t>In non-tail recursion, the stack  holds the record of the next recursive call until the call is returned.</a:t>
            </a:r>
          </a:p>
        </p:txBody>
      </p:sp>
    </p:spTree>
    <p:extLst>
      <p:ext uri="{BB962C8B-B14F-4D97-AF65-F5344CB8AC3E}">
        <p14:creationId xmlns:p14="http://schemas.microsoft.com/office/powerpoint/2010/main" val="441250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Helper Functions</a:t>
            </a:r>
            <a:endParaRPr lang="en-US" sz="3600" dirty="0">
              <a:effectLst>
                <a:outerShdw blurRad="38100" dist="38100" dir="2700000" algn="tl">
                  <a:srgbClr val="C0C0C0"/>
                </a:outerShdw>
              </a:effectLst>
              <a:latin typeface="+mj-lt"/>
            </a:endParaRPr>
          </a:p>
        </p:txBody>
      </p:sp>
      <p:sp>
        <p:nvSpPr>
          <p:cNvPr id="6" name="Content Placeholder 2"/>
          <p:cNvSpPr>
            <a:spLocks noGrp="1"/>
          </p:cNvSpPr>
          <p:nvPr>
            <p:ph idx="1"/>
          </p:nvPr>
        </p:nvSpPr>
        <p:spPr>
          <a:xfrm>
            <a:off x="1981200" y="1143000"/>
            <a:ext cx="8229600" cy="5410200"/>
          </a:xfrm>
        </p:spPr>
        <p:txBody>
          <a:bodyPr/>
          <a:lstStyle/>
          <a:p>
            <a:pPr>
              <a:spcBef>
                <a:spcPts val="0"/>
              </a:spcBef>
              <a:spcAft>
                <a:spcPts val="400"/>
              </a:spcAft>
            </a:pPr>
            <a:r>
              <a:rPr lang="en-US" sz="2800" b="1" dirty="0">
                <a:latin typeface="+mj-lt"/>
                <a:cs typeface="Times" panose="02020603050405020304" pitchFamily="18" charset="0"/>
              </a:rPr>
              <a:t>A recursive function can be inefficient. In particular, a non-tail recursive function can be inefficient for two reasons.</a:t>
            </a:r>
          </a:p>
          <a:p>
            <a:pPr>
              <a:spcBef>
                <a:spcPts val="0"/>
              </a:spcBef>
              <a:spcAft>
                <a:spcPts val="400"/>
              </a:spcAft>
            </a:pPr>
            <a:r>
              <a:rPr lang="en-US" sz="2800" b="1" dirty="0">
                <a:latin typeface="+mj-lt"/>
                <a:cs typeface="Times" panose="02020603050405020304" pitchFamily="18" charset="0"/>
              </a:rPr>
              <a:t>First, each general case needs to hold information until the result of the next call is returned.</a:t>
            </a:r>
          </a:p>
          <a:p>
            <a:pPr>
              <a:spcBef>
                <a:spcPts val="0"/>
              </a:spcBef>
              <a:spcAft>
                <a:spcPts val="400"/>
              </a:spcAft>
            </a:pPr>
            <a:r>
              <a:rPr lang="en-US" sz="2800" b="1" dirty="0">
                <a:latin typeface="+mj-lt"/>
                <a:cs typeface="Times" panose="02020603050405020304" pitchFamily="18" charset="0"/>
              </a:rPr>
              <a:t>In addition, the stack eventually holds many records, which can require a large amount of memory.</a:t>
            </a:r>
          </a:p>
          <a:p>
            <a:pPr>
              <a:spcBef>
                <a:spcPts val="0"/>
              </a:spcBef>
              <a:spcAft>
                <a:spcPts val="400"/>
              </a:spcAft>
            </a:pPr>
            <a:r>
              <a:rPr lang="en-US" sz="2800" b="1" dirty="0">
                <a:latin typeface="+mj-lt"/>
                <a:cs typeface="Times" panose="02020603050405020304" pitchFamily="18" charset="0"/>
              </a:rPr>
              <a:t>To improve efficiency, we can use a helper function.</a:t>
            </a:r>
          </a:p>
          <a:p>
            <a:pPr>
              <a:spcBef>
                <a:spcPts val="0"/>
              </a:spcBef>
              <a:spcAft>
                <a:spcPts val="400"/>
              </a:spcAft>
            </a:pPr>
            <a:r>
              <a:rPr lang="en-US" sz="2800" b="1" dirty="0">
                <a:latin typeface="+mj-lt"/>
                <a:cs typeface="Times" panose="02020603050405020304" pitchFamily="18" charset="0"/>
              </a:rPr>
              <a:t>A helper function is a tail recursive function with more parameters than the non-tail recursive function.</a:t>
            </a:r>
          </a:p>
          <a:p>
            <a:pPr>
              <a:spcBef>
                <a:spcPts val="0"/>
              </a:spcBef>
              <a:spcAft>
                <a:spcPts val="400"/>
              </a:spcAft>
            </a:pPr>
            <a:r>
              <a:rPr lang="en-US" sz="2800" b="1" dirty="0">
                <a:latin typeface="+mj-lt"/>
                <a:cs typeface="Times" panose="02020603050405020304" pitchFamily="18" charset="0"/>
              </a:rPr>
              <a:t>We can use a non-recursive function to call the helper function.</a:t>
            </a:r>
          </a:p>
        </p:txBody>
      </p:sp>
    </p:spTree>
    <p:extLst>
      <p:ext uri="{BB962C8B-B14F-4D97-AF65-F5344CB8AC3E}">
        <p14:creationId xmlns:p14="http://schemas.microsoft.com/office/powerpoint/2010/main" val="676046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Helper Functions Part 2</a:t>
            </a:r>
            <a:endParaRPr lang="en-US" sz="3600" dirty="0">
              <a:effectLst>
                <a:outerShdw blurRad="38100" dist="38100" dir="2700000" algn="tl">
                  <a:srgbClr val="C0C0C0"/>
                </a:outerShdw>
              </a:effectLst>
              <a:latin typeface="+mj-lt"/>
            </a:endParaRPr>
          </a:p>
        </p:txBody>
      </p:sp>
      <p:sp>
        <p:nvSpPr>
          <p:cNvPr id="3" name="Content Placeholder 3"/>
          <p:cNvSpPr>
            <a:spLocks noGrp="1"/>
          </p:cNvSpPr>
          <p:nvPr>
            <p:ph idx="10"/>
          </p:nvPr>
        </p:nvSpPr>
        <p:spPr>
          <a:xfrm>
            <a:off x="1981200" y="1391920"/>
            <a:ext cx="8229600" cy="457200"/>
          </a:xfrm>
        </p:spPr>
        <p:txBody>
          <a:bodyPr/>
          <a:lstStyle/>
          <a:p>
            <a:r>
              <a:rPr lang="en-US" sz="2400" b="1" i="1" dirty="0">
                <a:solidFill>
                  <a:srgbClr val="002060"/>
                </a:solidFill>
              </a:rPr>
              <a:t>Using a helper function to remove inefficiency</a:t>
            </a:r>
          </a:p>
        </p:txBody>
      </p:sp>
      <p:pic>
        <p:nvPicPr>
          <p:cNvPr id="9" name="Picture 4" descr="graphic showing the use of a helper function to remove inefficiency. "/>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2074458" y="1767840"/>
            <a:ext cx="7738287" cy="4114800"/>
          </a:xfrm>
          <a:prstGeom prst="rect">
            <a:avLst/>
          </a:prstGeom>
        </p:spPr>
      </p:pic>
    </p:spTree>
    <p:extLst>
      <p:ext uri="{BB962C8B-B14F-4D97-AF65-F5344CB8AC3E}">
        <p14:creationId xmlns:p14="http://schemas.microsoft.com/office/powerpoint/2010/main" val="474470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Helper Functions</a:t>
            </a:r>
            <a:endParaRPr lang="en-US" sz="1500" dirty="0">
              <a:effectLst>
                <a:outerShdw blurRad="38100" dist="38100" dir="2700000" algn="tl">
                  <a:srgbClr val="C0C0C0"/>
                </a:outerShdw>
              </a:effectLst>
              <a:latin typeface="+mj-lt"/>
            </a:endParaRPr>
          </a:p>
        </p:txBody>
      </p:sp>
      <p:sp>
        <p:nvSpPr>
          <p:cNvPr id="6" name="Content Placeholder 2"/>
          <p:cNvSpPr>
            <a:spLocks noGrp="1"/>
          </p:cNvSpPr>
          <p:nvPr>
            <p:ph idx="1"/>
          </p:nvPr>
        </p:nvSpPr>
        <p:spPr>
          <a:xfrm>
            <a:off x="1981200" y="1143000"/>
            <a:ext cx="8229600" cy="5410200"/>
          </a:xfrm>
        </p:spPr>
        <p:txBody>
          <a:bodyPr/>
          <a:lstStyle/>
          <a:p>
            <a:r>
              <a:rPr lang="en-US" sz="2800" b="1" dirty="0">
                <a:latin typeface="+mj-lt"/>
                <a:cs typeface="Times" panose="02020603050405020304" pitchFamily="18" charset="0"/>
              </a:rPr>
              <a:t>The </a:t>
            </a:r>
            <a:r>
              <a:rPr lang="en-US" sz="2800" b="1" i="1" dirty="0">
                <a:latin typeface="+mj-lt"/>
                <a:cs typeface="Times" panose="02020603050405020304" pitchFamily="18" charset="0"/>
              </a:rPr>
              <a:t>sum</a:t>
            </a:r>
            <a:r>
              <a:rPr lang="en-US" sz="2800" b="1" dirty="0">
                <a:latin typeface="+mj-lt"/>
                <a:cs typeface="Times" panose="02020603050405020304" pitchFamily="18" charset="0"/>
              </a:rPr>
              <a:t> function is not a tail function.</a:t>
            </a:r>
          </a:p>
          <a:p>
            <a:r>
              <a:rPr lang="en-US" sz="2800" b="1" dirty="0">
                <a:latin typeface="+mj-lt"/>
                <a:cs typeface="Times" panose="02020603050405020304" pitchFamily="18" charset="0"/>
              </a:rPr>
              <a:t>We can create a tail recursive function as a helper function with an extra parameter (</a:t>
            </a:r>
            <a:r>
              <a:rPr lang="en-US" sz="2800" b="1" i="1" dirty="0">
                <a:latin typeface="+mj-lt"/>
                <a:cs typeface="Times" panose="02020603050405020304" pitchFamily="18" charset="0"/>
              </a:rPr>
              <a:t>result</a:t>
            </a:r>
            <a:r>
              <a:rPr lang="en-US" sz="2800" b="1" dirty="0">
                <a:latin typeface="+mj-lt"/>
                <a:cs typeface="Times" panose="02020603050405020304" pitchFamily="18" charset="0"/>
              </a:rPr>
              <a:t>) that holds the value of n that would otherwise be held as a variable. </a:t>
            </a:r>
          </a:p>
        </p:txBody>
      </p:sp>
    </p:spTree>
    <p:extLst>
      <p:ext uri="{BB962C8B-B14F-4D97-AF65-F5344CB8AC3E}">
        <p14:creationId xmlns:p14="http://schemas.microsoft.com/office/powerpoint/2010/main" val="3918994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Helper Function to Create a Tail Recursive</a:t>
            </a:r>
          </a:p>
        </p:txBody>
      </p:sp>
      <p:sp>
        <p:nvSpPr>
          <p:cNvPr id="12" name="Content Placeholder 2"/>
          <p:cNvSpPr>
            <a:spLocks noGrp="1"/>
          </p:cNvSpPr>
          <p:nvPr>
            <p:ph idx="1"/>
          </p:nvPr>
        </p:nvSpPr>
        <p:spPr>
          <a:xfrm>
            <a:off x="1981200" y="1143000"/>
            <a:ext cx="8229600" cy="457200"/>
          </a:xfrm>
        </p:spPr>
        <p:txBody>
          <a:bodyPr/>
          <a:lstStyle/>
          <a:p>
            <a:pPr lvl="0"/>
            <a:r>
              <a:rPr lang="en-US" sz="2400" b="1" i="1" dirty="0"/>
              <a:t>Using the helper function with the sum function</a:t>
            </a:r>
          </a:p>
        </p:txBody>
      </p:sp>
      <p:sp>
        <p:nvSpPr>
          <p:cNvPr id="8" name="Content Placeholder 3"/>
          <p:cNvSpPr>
            <a:spLocks noGrp="1"/>
          </p:cNvSpPr>
          <p:nvPr>
            <p:ph idx="10"/>
          </p:nvPr>
        </p:nvSpPr>
        <p:spPr>
          <a:xfrm>
            <a:off x="1981200" y="1600200"/>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9" name="Content Placeholder 4"/>
          <p:cNvSpPr>
            <a:spLocks noGrp="1"/>
          </p:cNvSpPr>
          <p:nvPr>
            <p:ph idx="11"/>
          </p:nvPr>
        </p:nvSpPr>
        <p:spPr>
          <a:xfrm>
            <a:off x="2438400" y="1600200"/>
            <a:ext cx="7772400" cy="4946904"/>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program using a helping function to create a tail recursive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function that is more efficient than a non-tail function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Functions declaration</a:t>
            </a: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sum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n);</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sum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n,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result);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main (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Calling the non-recursive function four times </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Sum (0)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sum (0)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Sum (1)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sum (1)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Sum (3)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sum (3)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Sum (7) =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sum (7);</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2273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kern="1200" dirty="0">
                <a:solidFill>
                  <a:prstClr val="black"/>
                </a:solidFill>
                <a:latin typeface="Calibri"/>
                <a:ea typeface="Verdana" panose="020B0604030504040204" pitchFamily="34" charset="0"/>
                <a:cs typeface="Verdana" panose="020B0604030504040204" pitchFamily="34" charset="0"/>
              </a:rPr>
              <a:t>Helper Function to Create a Tail Recursive</a:t>
            </a:r>
            <a:endParaRPr lang="en-US" sz="3600" b="1" i="1" dirty="0">
              <a:latin typeface="+mj-lt"/>
            </a:endParaRPr>
          </a:p>
        </p:txBody>
      </p:sp>
      <p:sp>
        <p:nvSpPr>
          <p:cNvPr id="5" name="Content Placeholder 2"/>
          <p:cNvSpPr>
            <a:spLocks noGrp="1"/>
          </p:cNvSpPr>
          <p:nvPr>
            <p:ph idx="1"/>
          </p:nvPr>
        </p:nvSpPr>
        <p:spPr>
          <a:xfrm>
            <a:off x="1981200" y="1143000"/>
            <a:ext cx="8229600" cy="457200"/>
          </a:xfrm>
        </p:spPr>
        <p:txBody>
          <a:bodyPr/>
          <a:lstStyle/>
          <a:p>
            <a:pPr lvl="0"/>
            <a:r>
              <a:rPr lang="en-US" sz="2400" b="1" i="1" dirty="0">
                <a:solidFill>
                  <a:prstClr val="black"/>
                </a:solidFill>
              </a:rPr>
              <a:t>Using the helper function with the sum function</a:t>
            </a:r>
          </a:p>
        </p:txBody>
      </p:sp>
      <p:sp>
        <p:nvSpPr>
          <p:cNvPr id="13" name="Content Placeholder 3"/>
          <p:cNvSpPr>
            <a:spLocks noGrp="1"/>
          </p:cNvSpPr>
          <p:nvPr>
            <p:ph idx="10"/>
          </p:nvPr>
        </p:nvSpPr>
        <p:spPr>
          <a:xfrm>
            <a:off x="1981200" y="1600200"/>
            <a:ext cx="457200" cy="3520440"/>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p:txBody>
      </p:sp>
      <p:sp>
        <p:nvSpPr>
          <p:cNvPr id="14" name="Content Placeholder 4"/>
          <p:cNvSpPr>
            <a:spLocks noGrp="1"/>
          </p:cNvSpPr>
          <p:nvPr>
            <p:ph idx="11"/>
          </p:nvPr>
        </p:nvSpPr>
        <p:spPr>
          <a:xfrm>
            <a:off x="2438400" y="1600200"/>
            <a:ext cx="7772400" cy="3520440"/>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Non-recursive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sum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n)</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a:t>
            </a:r>
            <a:r>
              <a:rPr lang="en-IN" sz="1600" b="1" spc="-150" dirty="0">
                <a:latin typeface="Courier New" panose="02070309020205020404" pitchFamily="49" charset="0"/>
                <a:cs typeface="Courier New" panose="02070309020205020404" pitchFamily="49" charset="0"/>
              </a:rPr>
              <a:t>sum (n,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Recursive</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sum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n,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result)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 </a:t>
            </a:r>
            <a:r>
              <a:rPr lang="en-IN" sz="1600" b="1" spc="-150" dirty="0">
                <a:latin typeface="Courier New" panose="02070309020205020404" pitchFamily="49" charset="0"/>
                <a:cs typeface="Courier New" panose="02070309020205020404" pitchFamily="49" charset="0"/>
              </a:rPr>
              <a:t>(n == 0)</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a:t>
            </a:r>
            <a:r>
              <a:rPr lang="en-IN" sz="1600" b="1" spc="-150" dirty="0">
                <a:latin typeface="Courier New" panose="02070309020205020404" pitchFamily="49" charset="0"/>
                <a:cs typeface="Courier New" panose="02070309020205020404" pitchFamily="49" charset="0"/>
              </a:rPr>
              <a:t>result;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pt-BR" sz="1600" b="1" spc="-150" dirty="0">
                <a:solidFill>
                  <a:srgbClr val="214E91"/>
                </a:solidFill>
                <a:latin typeface="Courier New" panose="02070309020205020404" pitchFamily="49" charset="0"/>
                <a:cs typeface="Courier New" panose="02070309020205020404" pitchFamily="49" charset="0"/>
              </a:rPr>
              <a:t>return</a:t>
            </a:r>
            <a:r>
              <a:rPr lang="pt-BR" sz="1600" b="1" spc="-150" dirty="0">
                <a:latin typeface="Courier New" panose="02070309020205020404" pitchFamily="49" charset="0"/>
                <a:cs typeface="Courier New" panose="02070309020205020404" pitchFamily="49" charset="0"/>
              </a:rPr>
              <a:t> sum (n − 1, n + result);</a:t>
            </a:r>
            <a:endParaRPr lang="pt-BR"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
        <p:nvSpPr>
          <p:cNvPr id="15" name="Content Placeholder 5"/>
          <p:cNvSpPr>
            <a:spLocks noGrp="1"/>
          </p:cNvSpPr>
          <p:nvPr>
            <p:ph idx="12"/>
          </p:nvPr>
        </p:nvSpPr>
        <p:spPr>
          <a:xfrm>
            <a:off x="1981200" y="5105400"/>
            <a:ext cx="8229600" cy="1295400"/>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Sum(0) =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Sum(1) = 1</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Sum(3) = 6</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Sum(7) = 28</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572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t>Helper Functions</a:t>
            </a:r>
            <a:endParaRPr lang="en-US" sz="3600" dirty="0">
              <a:effectLst>
                <a:outerShdw blurRad="38100" dist="38100" dir="2700000" algn="tl">
                  <a:srgbClr val="C0C0C0"/>
                </a:outerShdw>
              </a:effectLst>
              <a:latin typeface="+mj-lt"/>
            </a:endParaRPr>
          </a:p>
        </p:txBody>
      </p:sp>
      <p:sp>
        <p:nvSpPr>
          <p:cNvPr id="6" name="Content Placeholder 2"/>
          <p:cNvSpPr>
            <a:spLocks noGrp="1"/>
          </p:cNvSpPr>
          <p:nvPr>
            <p:ph idx="1"/>
          </p:nvPr>
        </p:nvSpPr>
        <p:spPr/>
        <p:txBody>
          <a:bodyPr/>
          <a:lstStyle/>
          <a:p>
            <a:pPr>
              <a:spcAft>
                <a:spcPts val="1200"/>
              </a:spcAft>
            </a:pPr>
            <a:r>
              <a:rPr lang="en-US" b="1" dirty="0">
                <a:latin typeface="+mj-lt"/>
                <a:cs typeface="Times" panose="02020603050405020304" pitchFamily="18" charset="0"/>
              </a:rPr>
              <a:t>As another example, let us redesign the </a:t>
            </a:r>
            <a:r>
              <a:rPr lang="en-US" b="1" i="1" dirty="0">
                <a:latin typeface="+mj-lt"/>
                <a:cs typeface="Times" panose="02020603050405020304" pitchFamily="18" charset="0"/>
              </a:rPr>
              <a:t>isPalindrome</a:t>
            </a:r>
            <a:r>
              <a:rPr lang="en-US" b="1" dirty="0">
                <a:latin typeface="+mj-lt"/>
                <a:cs typeface="Times" panose="02020603050405020304" pitchFamily="18" charset="0"/>
              </a:rPr>
              <a:t> function using a helper function.</a:t>
            </a:r>
          </a:p>
          <a:p>
            <a:pPr>
              <a:spcAft>
                <a:spcPts val="1200"/>
              </a:spcAft>
            </a:pPr>
            <a:r>
              <a:rPr lang="en-US" b="1" dirty="0">
                <a:latin typeface="+mj-lt"/>
                <a:cs typeface="Times" panose="02020603050405020304" pitchFamily="18" charset="0"/>
              </a:rPr>
              <a:t>Note that </a:t>
            </a:r>
            <a:r>
              <a:rPr lang="en-US" b="1" i="1" dirty="0">
                <a:latin typeface="+mj-lt"/>
                <a:cs typeface="Times" panose="02020603050405020304" pitchFamily="18" charset="0"/>
              </a:rPr>
              <a:t>isPalindrome</a:t>
            </a:r>
            <a:r>
              <a:rPr lang="en-US" b="1" dirty="0">
                <a:latin typeface="+mj-lt"/>
                <a:cs typeface="Times" panose="02020603050405020304" pitchFamily="18" charset="0"/>
              </a:rPr>
              <a:t> is already a tail recursive function, but redesigning it removes the inefficiency of creating a substring each time we call the function.</a:t>
            </a:r>
          </a:p>
        </p:txBody>
      </p:sp>
    </p:spTree>
    <p:extLst>
      <p:ext uri="{BB962C8B-B14F-4D97-AF65-F5344CB8AC3E}">
        <p14:creationId xmlns:p14="http://schemas.microsoft.com/office/powerpoint/2010/main" val="316819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The isPalindrome with a Helper Function</a:t>
            </a:r>
          </a:p>
        </p:txBody>
      </p:sp>
      <p:sp>
        <p:nvSpPr>
          <p:cNvPr id="12" name="Content Placeholder 2"/>
          <p:cNvSpPr>
            <a:spLocks noGrp="1"/>
          </p:cNvSpPr>
          <p:nvPr>
            <p:ph idx="1"/>
          </p:nvPr>
        </p:nvSpPr>
        <p:spPr>
          <a:xfrm>
            <a:off x="1981200" y="1143000"/>
            <a:ext cx="8229600" cy="457200"/>
          </a:xfrm>
        </p:spPr>
        <p:txBody>
          <a:bodyPr/>
          <a:lstStyle/>
          <a:p>
            <a:pPr lvl="0"/>
            <a:r>
              <a:rPr lang="en-US" sz="2400" b="1" i="1" dirty="0"/>
              <a:t>The isPalindrome function with a helper function</a:t>
            </a:r>
          </a:p>
        </p:txBody>
      </p:sp>
      <p:sp>
        <p:nvSpPr>
          <p:cNvPr id="8" name="Content Placeholder 3"/>
          <p:cNvSpPr>
            <a:spLocks noGrp="1"/>
          </p:cNvSpPr>
          <p:nvPr>
            <p:ph idx="10"/>
          </p:nvPr>
        </p:nvSpPr>
        <p:spPr>
          <a:xfrm>
            <a:off x="1981200" y="1600200"/>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9" name="Content Placeholder 4"/>
          <p:cNvSpPr>
            <a:spLocks noGrp="1"/>
          </p:cNvSpPr>
          <p:nvPr>
            <p:ph idx="11"/>
          </p:nvPr>
        </p:nvSpPr>
        <p:spPr>
          <a:xfrm>
            <a:off x="2438400" y="1600200"/>
            <a:ext cx="7924800" cy="4946904"/>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program that check if a string is a palindrome by using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helper function to avoid creating substring objects.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&lt;string&gt;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Function declaration</a:t>
            </a: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bool</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isPalindrome</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const</a:t>
            </a:r>
            <a:r>
              <a:rPr lang="en-IN" sz="1600" b="1" spc="-150" dirty="0">
                <a:latin typeface="Courier New" panose="02070309020205020404" pitchFamily="49" charset="0"/>
                <a:cs typeface="Courier New" panose="02070309020205020404" pitchFamily="49" charset="0"/>
              </a:rPr>
              <a:t> string&amp; </a:t>
            </a:r>
            <a:r>
              <a:rPr lang="en-IN" sz="1600" b="1" spc="-150" dirty="0" err="1">
                <a:latin typeface="Courier New" panose="02070309020205020404" pitchFamily="49" charset="0"/>
                <a:cs typeface="Courier New" panose="02070309020205020404" pitchFamily="49" charset="0"/>
              </a:rPr>
              <a:t>strg</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bool</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isPalindrome</a:t>
            </a:r>
            <a:r>
              <a:rPr lang="en-US" sz="1600" b="1" spc="-150" dirty="0">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const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string&amp; </a:t>
            </a:r>
            <a:r>
              <a:rPr lang="en-US" sz="1600" b="1" spc="-150" dirty="0" err="1">
                <a:latin typeface="Courier New" panose="02070309020205020404" pitchFamily="49" charset="0"/>
                <a:cs typeface="Courier New" panose="02070309020205020404" pitchFamily="49" charset="0"/>
              </a:rPr>
              <a:t>strg</a:t>
            </a:r>
            <a:r>
              <a:rPr lang="en-US" sz="1600" b="1" spc="-150" dirty="0">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left,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right);</a:t>
            </a:r>
          </a:p>
          <a:p>
            <a:pPr>
              <a:spcBef>
                <a:spcPts val="0"/>
              </a:spcBef>
              <a:spcAft>
                <a:spcPts val="0"/>
              </a:spcAft>
            </a:pP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main (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Checking if the strings are palindromes </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boolalpha</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pt-BR" sz="1600" b="1" spc="-150" dirty="0">
                <a:latin typeface="Courier New" panose="02070309020205020404" pitchFamily="49" charset="0"/>
                <a:cs typeface="Courier New" panose="02070309020205020404" pitchFamily="49" charset="0"/>
              </a:rPr>
              <a:t>cout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pt-BR" sz="1600" b="1" spc="-150" dirty="0">
                <a:latin typeface="Courier New" panose="02070309020205020404" pitchFamily="49" charset="0"/>
                <a:cs typeface="Courier New" panose="02070309020205020404" pitchFamily="49" charset="0"/>
              </a:rPr>
              <a:t>Is ’rotor</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pt-BR" sz="1600" b="1" spc="-150" dirty="0">
                <a:latin typeface="Courier New" panose="02070309020205020404" pitchFamily="49" charset="0"/>
                <a:cs typeface="Courier New" panose="02070309020205020404" pitchFamily="49" charset="0"/>
              </a:rPr>
              <a:t> a palindrome?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pt-BR" sz="1600" b="1" spc="-150" dirty="0">
                <a:latin typeface="Courier New" panose="02070309020205020404" pitchFamily="49" charset="0"/>
                <a:cs typeface="Courier New" panose="02070309020205020404" pitchFamily="49" charset="0"/>
              </a:rPr>
              <a:t> &lt;&lt; isPalindrome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pt-BR" sz="1600" b="1" spc="-150" dirty="0">
                <a:latin typeface="Courier New" panose="02070309020205020404" pitchFamily="49" charset="0"/>
                <a:cs typeface="Courier New" panose="02070309020205020404" pitchFamily="49" charset="0"/>
              </a:rPr>
              <a:t>rotor</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pt-BR" sz="1600" b="1" spc="-150" dirty="0">
                <a:latin typeface="Courier New" panose="02070309020205020404" pitchFamily="49" charset="0"/>
                <a:cs typeface="Courier New" panose="02070309020205020404" pitchFamily="49" charset="0"/>
              </a:rPr>
              <a:t>) &lt;&lt; endl; </a:t>
            </a:r>
            <a:endParaRPr lang="pt-BR"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pt-BR" sz="1600" b="1" spc="-150" dirty="0">
                <a:latin typeface="Courier New" panose="02070309020205020404" pitchFamily="49" charset="0"/>
                <a:cs typeface="Courier New" panose="02070309020205020404" pitchFamily="49" charset="0"/>
              </a:rPr>
              <a:t>cout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pt-BR" sz="1600" b="1" spc="-150" dirty="0">
                <a:latin typeface="Courier New" panose="02070309020205020404" pitchFamily="49" charset="0"/>
                <a:cs typeface="Courier New" panose="02070309020205020404" pitchFamily="49" charset="0"/>
              </a:rPr>
              <a:t>Is ’madam’ a palindrome?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pt-BR" sz="1600" b="1" spc="-150" dirty="0">
                <a:latin typeface="Courier New" panose="02070309020205020404" pitchFamily="49" charset="0"/>
                <a:cs typeface="Courier New" panose="02070309020205020404" pitchFamily="49" charset="0"/>
              </a:rPr>
              <a:t> &lt;&lt; isPalindrome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pt-BR" sz="1600" b="1" spc="-150" dirty="0">
                <a:latin typeface="Courier New" panose="02070309020205020404" pitchFamily="49" charset="0"/>
                <a:cs typeface="Courier New" panose="02070309020205020404" pitchFamily="49" charset="0"/>
              </a:rPr>
              <a:t>madam</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pt-BR" sz="1600" b="1" spc="-150" dirty="0">
                <a:latin typeface="Courier New" panose="02070309020205020404" pitchFamily="49" charset="0"/>
                <a:cs typeface="Courier New" panose="02070309020205020404" pitchFamily="49" charset="0"/>
              </a:rPr>
              <a:t>) &lt;&lt; endl; </a:t>
            </a:r>
            <a:endParaRPr lang="pt-BR"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Is ’Hello’ a palindrome?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&lt;&lt; </a:t>
            </a:r>
            <a:r>
              <a:rPr lang="en-IN" sz="1600" b="1" spc="-150" dirty="0" err="1">
                <a:latin typeface="Courier New" panose="02070309020205020404" pitchFamily="49" charset="0"/>
                <a:cs typeface="Courier New" panose="02070309020205020404" pitchFamily="49" charset="0"/>
              </a:rPr>
              <a:t>isPalindrome</a:t>
            </a:r>
            <a:r>
              <a:rPr lang="en-IN" sz="1600" b="1" spc="-150" dirty="0">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Hello</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a:t>
            </a:r>
            <a:r>
              <a:rPr lang="en-IN" sz="1600" b="1" spc="-150" dirty="0">
                <a:latin typeface="Courier New" panose="02070309020205020404" pitchFamily="49" charset="0"/>
                <a:cs typeface="Courier New" panose="02070309020205020404" pitchFamily="49" charset="0"/>
              </a:rPr>
              <a:t>0;</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70902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The isPalindrome with a Helper Function</a:t>
            </a:r>
          </a:p>
        </p:txBody>
      </p:sp>
      <p:sp>
        <p:nvSpPr>
          <p:cNvPr id="12" name="Content Placeholder 2"/>
          <p:cNvSpPr>
            <a:spLocks noGrp="1"/>
          </p:cNvSpPr>
          <p:nvPr>
            <p:ph idx="1"/>
          </p:nvPr>
        </p:nvSpPr>
        <p:spPr>
          <a:xfrm>
            <a:off x="1981200" y="1143000"/>
            <a:ext cx="8229600" cy="457200"/>
          </a:xfrm>
        </p:spPr>
        <p:txBody>
          <a:bodyPr/>
          <a:lstStyle/>
          <a:p>
            <a:pPr lvl="0"/>
            <a:r>
              <a:rPr lang="en-US" sz="2400" b="1" i="1" dirty="0"/>
              <a:t>The isPalindrome function with a helper function</a:t>
            </a:r>
          </a:p>
        </p:txBody>
      </p:sp>
      <p:sp>
        <p:nvSpPr>
          <p:cNvPr id="10" name="Content Placeholder 3"/>
          <p:cNvSpPr>
            <a:spLocks noGrp="1"/>
          </p:cNvSpPr>
          <p:nvPr>
            <p:ph idx="10"/>
          </p:nvPr>
        </p:nvSpPr>
        <p:spPr>
          <a:xfrm>
            <a:off x="1981200" y="1676400"/>
            <a:ext cx="457200" cy="4754880"/>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39</a:t>
            </a:r>
          </a:p>
        </p:txBody>
      </p:sp>
      <p:sp>
        <p:nvSpPr>
          <p:cNvPr id="13" name="Content Placeholder 4"/>
          <p:cNvSpPr>
            <a:spLocks noGrp="1"/>
          </p:cNvSpPr>
          <p:nvPr>
            <p:ph idx="11"/>
          </p:nvPr>
        </p:nvSpPr>
        <p:spPr>
          <a:xfrm>
            <a:off x="2427514" y="1676400"/>
            <a:ext cx="7783286" cy="4754880"/>
          </a:xfrm>
          <a:ln w="57150">
            <a:solidFill>
              <a:schemeClr val="tx1"/>
            </a:solidFill>
          </a:ln>
        </p:spPr>
        <p:txBody>
          <a:bodyPr/>
          <a:lstStyle/>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Function definition for non-recursive </a:t>
            </a:r>
            <a:r>
              <a:rPr lang="en-IN" sz="1600" b="1" spc="-150" dirty="0" err="1">
                <a:solidFill>
                  <a:srgbClr val="B60000"/>
                </a:solidFill>
                <a:latin typeface="Courier New" panose="02070309020205020404" pitchFamily="49" charset="0"/>
                <a:cs typeface="Courier New" panose="02070309020205020404" pitchFamily="49" charset="0"/>
              </a:rPr>
              <a:t>isPalindrome</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bool</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isPalindrome</a:t>
            </a:r>
            <a:r>
              <a:rPr lang="en-IN" sz="1600" b="1" spc="-150" dirty="0">
                <a:latin typeface="Courier New" panose="02070309020205020404" pitchFamily="49" charset="0"/>
                <a:cs typeface="Courier New" panose="02070309020205020404" pitchFamily="49" charset="0"/>
              </a:rPr>
              <a:t>(</a:t>
            </a:r>
            <a:r>
              <a:rPr lang="en-IN" sz="1600" b="1" spc="-150" dirty="0" err="1">
                <a:solidFill>
                  <a:srgbClr val="214E91"/>
                </a:solidFill>
                <a:latin typeface="Courier New" panose="02070309020205020404" pitchFamily="49" charset="0"/>
                <a:cs typeface="Courier New" panose="02070309020205020404" pitchFamily="49" charset="0"/>
              </a:rPr>
              <a:t>const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string&amp; </a:t>
            </a:r>
            <a:r>
              <a:rPr lang="en-IN" sz="1600" b="1" spc="-150" dirty="0" err="1">
                <a:latin typeface="Courier New" panose="02070309020205020404" pitchFamily="49" charset="0"/>
                <a:cs typeface="Courier New" panose="02070309020205020404" pitchFamily="49" charset="0"/>
              </a:rPr>
              <a:t>strg</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return </a:t>
            </a:r>
            <a:r>
              <a:rPr lang="en-US" sz="1600" b="1" spc="-150" dirty="0" err="1">
                <a:latin typeface="Courier New" panose="02070309020205020404" pitchFamily="49" charset="0"/>
                <a:cs typeface="Courier New" panose="02070309020205020404" pitchFamily="49" charset="0"/>
              </a:rPr>
              <a:t>isPalindrome</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strg</a:t>
            </a:r>
            <a:r>
              <a:rPr lang="en-US" sz="1600" b="1" spc="-150" dirty="0">
                <a:latin typeface="Courier New" panose="02070309020205020404" pitchFamily="49" charset="0"/>
                <a:cs typeface="Courier New" panose="02070309020205020404" pitchFamily="49" charset="0"/>
              </a:rPr>
              <a:t>, 0, </a:t>
            </a:r>
            <a:r>
              <a:rPr lang="en-US" sz="1600" b="1" spc="-150" dirty="0" err="1">
                <a:latin typeface="Courier New" panose="02070309020205020404" pitchFamily="49" charset="0"/>
                <a:cs typeface="Courier New" panose="02070309020205020404" pitchFamily="49" charset="0"/>
              </a:rPr>
              <a:t>strg.size</a:t>
            </a:r>
            <a:r>
              <a:rPr lang="en-US" sz="1600" b="1" spc="-150" dirty="0">
                <a:latin typeface="Courier New" panose="02070309020205020404" pitchFamily="49" charset="0"/>
                <a:cs typeface="Courier New" panose="02070309020205020404" pitchFamily="49" charset="0"/>
              </a:rPr>
              <a:t> () − 1);</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Function definition for helper recursive </a:t>
            </a:r>
            <a:r>
              <a:rPr lang="en-US" sz="1600" b="1" spc="-150" dirty="0" err="1">
                <a:solidFill>
                  <a:srgbClr val="B60000"/>
                </a:solidFill>
                <a:latin typeface="Courier New" panose="02070309020205020404" pitchFamily="49" charset="0"/>
                <a:cs typeface="Courier New" panose="02070309020205020404" pitchFamily="49" charset="0"/>
              </a:rPr>
              <a:t>isPalindrome</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latin typeface="Courier New" panose="02070309020205020404" pitchFamily="49" charset="0"/>
                <a:cs typeface="Courier New" panose="02070309020205020404" pitchFamily="49" charset="0"/>
              </a:rPr>
              <a:t>bool </a:t>
            </a:r>
            <a:r>
              <a:rPr lang="en-US" sz="1600" b="1" spc="-150" dirty="0" err="1">
                <a:latin typeface="Courier New" panose="02070309020205020404" pitchFamily="49" charset="0"/>
                <a:cs typeface="Courier New" panose="02070309020205020404" pitchFamily="49" charset="0"/>
              </a:rPr>
              <a:t>isPalindrome</a:t>
            </a:r>
            <a:r>
              <a:rPr lang="en-US" sz="1600" b="1" spc="-150" dirty="0">
                <a:latin typeface="Courier New" panose="02070309020205020404" pitchFamily="49" charset="0"/>
                <a:cs typeface="Courier New" panose="02070309020205020404" pitchFamily="49" charset="0"/>
              </a:rPr>
              <a:t>(</a:t>
            </a:r>
            <a:r>
              <a:rPr lang="en-US" sz="1600" b="1" spc="-150" dirty="0" err="1">
                <a:solidFill>
                  <a:srgbClr val="214E91"/>
                </a:solidFill>
                <a:latin typeface="Courier New" panose="02070309020205020404" pitchFamily="49" charset="0"/>
                <a:cs typeface="Courier New" panose="02070309020205020404" pitchFamily="49" charset="0"/>
              </a:rPr>
              <a:t>const</a:t>
            </a:r>
            <a:r>
              <a:rPr lang="en-US" sz="1600" b="1" spc="-150" dirty="0">
                <a:latin typeface="Courier New" panose="02070309020205020404" pitchFamily="49" charset="0"/>
                <a:cs typeface="Courier New" panose="02070309020205020404" pitchFamily="49" charset="0"/>
              </a:rPr>
              <a:t> string&amp; </a:t>
            </a:r>
            <a:r>
              <a:rPr lang="en-US" sz="1600" b="1" spc="-150" dirty="0" err="1">
                <a:latin typeface="Courier New" panose="02070309020205020404" pitchFamily="49" charset="0"/>
                <a:cs typeface="Courier New" panose="02070309020205020404" pitchFamily="49" charset="0"/>
              </a:rPr>
              <a:t>strg</a:t>
            </a:r>
            <a:r>
              <a:rPr lang="en-US" sz="1600" b="1" spc="-150" dirty="0">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left,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right)</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a:t>
            </a:r>
            <a:r>
              <a:rPr lang="en-IN" sz="1600" b="1" spc="-150" dirty="0">
                <a:latin typeface="Courier New" panose="02070309020205020404" pitchFamily="49" charset="0"/>
                <a:cs typeface="Courier New" panose="02070309020205020404" pitchFamily="49" charset="0"/>
              </a:rPr>
              <a:t> (right &lt;= left)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a:t>
            </a:r>
            <a:r>
              <a:rPr lang="en-IN" sz="1600" b="1" spc="-150" dirty="0">
                <a:latin typeface="Courier New" panose="02070309020205020404" pitchFamily="49" charset="0"/>
                <a:cs typeface="Courier New" panose="02070309020205020404" pitchFamily="49" charset="0"/>
              </a:rPr>
              <a:t>true;</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else </a:t>
            </a:r>
            <a:r>
              <a:rPr lang="en-US" sz="1600" b="1" spc="-150" dirty="0">
                <a:latin typeface="Courier New" panose="02070309020205020404" pitchFamily="49" charset="0"/>
                <a:cs typeface="Courier New" panose="02070309020205020404" pitchFamily="49" charset="0"/>
              </a:rPr>
              <a:t>if (</a:t>
            </a:r>
            <a:r>
              <a:rPr lang="en-US" sz="1600" b="1" spc="-150" dirty="0" err="1">
                <a:latin typeface="Courier New" panose="02070309020205020404" pitchFamily="49" charset="0"/>
                <a:cs typeface="Courier New" panose="02070309020205020404" pitchFamily="49" charset="0"/>
              </a:rPr>
              <a:t>strg</a:t>
            </a:r>
            <a:r>
              <a:rPr lang="en-US" sz="1600" b="1" spc="-150" dirty="0">
                <a:latin typeface="Courier New" panose="02070309020205020404" pitchFamily="49" charset="0"/>
                <a:cs typeface="Courier New" panose="02070309020205020404" pitchFamily="49" charset="0"/>
              </a:rPr>
              <a:t> [left] != </a:t>
            </a:r>
            <a:r>
              <a:rPr lang="en-US" sz="1600" b="1" spc="-150" dirty="0" err="1">
                <a:latin typeface="Courier New" panose="02070309020205020404" pitchFamily="49" charset="0"/>
                <a:cs typeface="Courier New" panose="02070309020205020404" pitchFamily="49" charset="0"/>
              </a:rPr>
              <a:t>strg</a:t>
            </a:r>
            <a:r>
              <a:rPr lang="en-US" sz="1600" b="1" spc="-150" dirty="0">
                <a:latin typeface="Courier New" panose="02070309020205020404" pitchFamily="49" charset="0"/>
                <a:cs typeface="Courier New" panose="02070309020205020404" pitchFamily="49" charset="0"/>
              </a:rPr>
              <a:t> [right])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false;</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return</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isPalindrome</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strg</a:t>
            </a:r>
            <a:r>
              <a:rPr lang="en-US" sz="1600" b="1" spc="-150" dirty="0">
                <a:latin typeface="Courier New" panose="02070309020205020404" pitchFamily="49" charset="0"/>
                <a:cs typeface="Courier New" panose="02070309020205020404" pitchFamily="49" charset="0"/>
              </a:rPr>
              <a:t>, left + 1 , right − 1);</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9060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The isPalindrome with a Helper Function Part 3</a:t>
            </a:r>
          </a:p>
        </p:txBody>
      </p:sp>
      <p:sp>
        <p:nvSpPr>
          <p:cNvPr id="12" name="Content Placeholder 2"/>
          <p:cNvSpPr>
            <a:spLocks noGrp="1"/>
          </p:cNvSpPr>
          <p:nvPr>
            <p:ph idx="1"/>
          </p:nvPr>
        </p:nvSpPr>
        <p:spPr>
          <a:xfrm>
            <a:off x="1981200" y="1143000"/>
            <a:ext cx="8229600" cy="457200"/>
          </a:xfrm>
        </p:spPr>
        <p:txBody>
          <a:bodyPr/>
          <a:lstStyle/>
          <a:p>
            <a:pPr lvl="0"/>
            <a:r>
              <a:rPr lang="en-US" sz="2400" b="1" i="1" dirty="0">
                <a:solidFill>
                  <a:prstClr val="black"/>
                </a:solidFill>
              </a:rPr>
              <a:t>The isPalindrome function with a helper function</a:t>
            </a:r>
          </a:p>
        </p:txBody>
      </p:sp>
      <p:sp>
        <p:nvSpPr>
          <p:cNvPr id="7" name="Content Placeholder 3"/>
          <p:cNvSpPr>
            <a:spLocks noGrp="1"/>
          </p:cNvSpPr>
          <p:nvPr>
            <p:ph idx="10"/>
          </p:nvPr>
        </p:nvSpPr>
        <p:spPr>
          <a:xfrm>
            <a:off x="1981200" y="1676400"/>
            <a:ext cx="8229600" cy="1124712"/>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Is ’rotor’ a palindrome? true</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pt-BR" sz="1600" b="1" spc="-150" dirty="0">
                <a:latin typeface="Courier New" panose="02070309020205020404" pitchFamily="49" charset="0"/>
                <a:cs typeface="Courier New" panose="02070309020205020404" pitchFamily="49" charset="0"/>
              </a:rPr>
              <a:t>Is ’madam’ a palindrome? true</a:t>
            </a:r>
            <a:endParaRPr lang="pt-BR" sz="1600" spc="-150" dirty="0">
              <a:latin typeface="Courier New" panose="02070309020205020404" pitchFamily="49" charset="0"/>
              <a:cs typeface="Courier New" panose="02070309020205020404" pitchFamily="49" charset="0"/>
            </a:endParaRPr>
          </a:p>
          <a:p>
            <a:pPr>
              <a:spcBef>
                <a:spcPts val="0"/>
              </a:spcBef>
              <a:spcAft>
                <a:spcPts val="0"/>
              </a:spcAft>
            </a:pPr>
            <a:r>
              <a:rPr lang="pt-BR" sz="1600" b="1" spc="-150" dirty="0">
                <a:latin typeface="Courier New" panose="02070309020205020404" pitchFamily="49" charset="0"/>
                <a:cs typeface="Courier New" panose="02070309020205020404" pitchFamily="49" charset="0"/>
              </a:rPr>
              <a:t>Is ’hello’ a palindrome? false</a:t>
            </a:r>
            <a:endParaRPr lang="pt-BR"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992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latin typeface="+mj-lt"/>
              </a:rPr>
              <a:t>Repetition versus Recursion</a:t>
            </a:r>
            <a:endParaRPr lang="en-US" sz="3600"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5410200"/>
          </a:xfrm>
        </p:spPr>
        <p:txBody>
          <a:bodyPr/>
          <a:lstStyle/>
          <a:p>
            <a:pPr algn="just">
              <a:spcBef>
                <a:spcPts val="0"/>
              </a:spcBef>
              <a:spcAft>
                <a:spcPts val="200"/>
              </a:spcAft>
            </a:pPr>
            <a:r>
              <a:rPr lang="en-US" b="1" i="1" dirty="0">
                <a:solidFill>
                  <a:srgbClr val="B60000"/>
                </a:solidFill>
                <a:latin typeface="+mj-lt"/>
              </a:rPr>
              <a:t>Value-Returning Recursive Functions.</a:t>
            </a:r>
          </a:p>
          <a:p>
            <a:pPr>
              <a:spcBef>
                <a:spcPts val="0"/>
              </a:spcBef>
              <a:spcAft>
                <a:spcPts val="200"/>
              </a:spcAft>
            </a:pPr>
            <a:r>
              <a:rPr lang="en-US" sz="2800" b="1" dirty="0">
                <a:latin typeface="+mj-lt"/>
                <a:cs typeface="Times" panose="02020603050405020304" pitchFamily="18" charset="0"/>
              </a:rPr>
              <a:t>Assume that we need to find the sum of all numbers from 0 to n.</a:t>
            </a:r>
          </a:p>
          <a:p>
            <a:pPr>
              <a:spcBef>
                <a:spcPts val="0"/>
              </a:spcBef>
              <a:spcAft>
                <a:spcPts val="200"/>
              </a:spcAft>
            </a:pPr>
            <a:r>
              <a:rPr lang="en-US" sz="2800" b="1" dirty="0">
                <a:latin typeface="+mj-lt"/>
                <a:cs typeface="Times" panose="02020603050405020304" pitchFamily="18" charset="0"/>
              </a:rPr>
              <a:t>We can write two functions, one iterative and one recursive.</a:t>
            </a:r>
          </a:p>
          <a:p>
            <a:pPr>
              <a:spcBef>
                <a:spcPts val="0"/>
              </a:spcBef>
              <a:spcAft>
                <a:spcPts val="200"/>
              </a:spcAft>
            </a:pPr>
            <a:r>
              <a:rPr lang="en-US" sz="2800" b="1" dirty="0">
                <a:latin typeface="+mj-lt"/>
                <a:cs typeface="Times" panose="02020603050405020304" pitchFamily="18" charset="0"/>
              </a:rPr>
              <a:t>The functions, however, are not void functions; each needs to return the value of the sum.</a:t>
            </a:r>
          </a:p>
          <a:p>
            <a:pPr>
              <a:spcBef>
                <a:spcPts val="0"/>
              </a:spcBef>
              <a:spcAft>
                <a:spcPts val="200"/>
              </a:spcAft>
            </a:pPr>
            <a:r>
              <a:rPr lang="en-US" sz="2800" b="1" dirty="0">
                <a:latin typeface="+mj-lt"/>
                <a:cs typeface="Times" panose="02020603050405020304" pitchFamily="18" charset="0"/>
              </a:rPr>
              <a:t>We show two functions side by side to see the difference between the iterative version and the recursive version.</a:t>
            </a:r>
          </a:p>
          <a:p>
            <a:pPr>
              <a:spcBef>
                <a:spcPts val="0"/>
              </a:spcBef>
              <a:spcAft>
                <a:spcPts val="200"/>
              </a:spcAft>
            </a:pPr>
            <a:r>
              <a:rPr lang="en-US" sz="2800" b="1" dirty="0">
                <a:latin typeface="+mj-lt"/>
                <a:cs typeface="Times" panose="02020603050405020304" pitchFamily="18" charset="0"/>
              </a:rPr>
              <a:t>Again, we use the </a:t>
            </a:r>
            <a:r>
              <a:rPr lang="en-US" sz="2800" b="1" i="1" dirty="0">
                <a:latin typeface="+mj-lt"/>
                <a:cs typeface="Times" panose="02020603050405020304" pitchFamily="18" charset="0"/>
              </a:rPr>
              <a:t>while</a:t>
            </a:r>
            <a:r>
              <a:rPr lang="en-US" sz="2800" b="1" dirty="0">
                <a:latin typeface="+mj-lt"/>
                <a:cs typeface="Times" panose="02020603050405020304" pitchFamily="18" charset="0"/>
              </a:rPr>
              <a:t> loop that makes the comparison easier.</a:t>
            </a:r>
          </a:p>
        </p:txBody>
      </p:sp>
    </p:spTree>
    <p:extLst>
      <p:ext uri="{BB962C8B-B14F-4D97-AF65-F5344CB8AC3E}">
        <p14:creationId xmlns:p14="http://schemas.microsoft.com/office/powerpoint/2010/main" val="18621029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SORT AND SEARCH</a:t>
            </a:r>
          </a:p>
        </p:txBody>
      </p:sp>
      <p:sp>
        <p:nvSpPr>
          <p:cNvPr id="3" name="Content Placeholder 2"/>
          <p:cNvSpPr>
            <a:spLocks noGrp="1"/>
          </p:cNvSpPr>
          <p:nvPr>
            <p:ph idx="1"/>
          </p:nvPr>
        </p:nvSpPr>
        <p:spPr/>
        <p:txBody>
          <a:bodyPr/>
          <a:lstStyle/>
          <a:p>
            <a:r>
              <a:rPr lang="en-US" b="1" dirty="0"/>
              <a:t>In computer science we often need to sort a list and search a list.</a:t>
            </a:r>
          </a:p>
          <a:p>
            <a:r>
              <a:rPr lang="en-US" b="1" dirty="0"/>
              <a:t>When a list is sorted, the search can be very fast.</a:t>
            </a:r>
          </a:p>
        </p:txBody>
      </p:sp>
    </p:spTree>
    <p:extLst>
      <p:ext uri="{BB962C8B-B14F-4D97-AF65-F5344CB8AC3E}">
        <p14:creationId xmlns:p14="http://schemas.microsoft.com/office/powerpoint/2010/main" val="64507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Quick Sort</a:t>
            </a:r>
            <a:endParaRPr lang="en-US" sz="3600" dirty="0">
              <a:effectLst>
                <a:outerShdw blurRad="38100" dist="38100" dir="2700000" algn="tl">
                  <a:srgbClr val="C0C0C0"/>
                </a:outerShdw>
              </a:effectLst>
              <a:latin typeface="+mj-lt"/>
            </a:endParaRPr>
          </a:p>
        </p:txBody>
      </p:sp>
      <p:sp>
        <p:nvSpPr>
          <p:cNvPr id="6" name="Content Placeholder 2"/>
          <p:cNvSpPr>
            <a:spLocks noGrp="1"/>
          </p:cNvSpPr>
          <p:nvPr>
            <p:ph idx="1"/>
          </p:nvPr>
        </p:nvSpPr>
        <p:spPr/>
        <p:txBody>
          <a:bodyPr/>
          <a:lstStyle/>
          <a:p>
            <a:pPr>
              <a:spcAft>
                <a:spcPts val="1200"/>
              </a:spcAft>
            </a:pPr>
            <a:r>
              <a:rPr lang="en-US" sz="2800" b="1" dirty="0">
                <a:latin typeface="+mj-lt"/>
                <a:cs typeface="Times" panose="02020603050405020304" pitchFamily="18" charset="0"/>
              </a:rPr>
              <a:t>Sorting means to rearrange the elements of a list (such as an array) so that the values are in sequence.</a:t>
            </a:r>
          </a:p>
          <a:p>
            <a:pPr>
              <a:spcAft>
                <a:spcPts val="1200"/>
              </a:spcAft>
            </a:pPr>
            <a:r>
              <a:rPr lang="en-US" sz="2800" b="1" dirty="0">
                <a:latin typeface="+mj-lt"/>
                <a:cs typeface="Times" panose="02020603050405020304" pitchFamily="18" charset="0"/>
              </a:rPr>
              <a:t>The sorting algorithm that we introduce in this section is called </a:t>
            </a:r>
            <a:r>
              <a:rPr lang="en-US" sz="2800" b="1" i="1" dirty="0">
                <a:latin typeface="+mj-lt"/>
                <a:cs typeface="Times" panose="02020603050405020304" pitchFamily="18" charset="0"/>
              </a:rPr>
              <a:t>quicksort</a:t>
            </a:r>
            <a:r>
              <a:rPr lang="en-US" sz="2800" b="1" dirty="0">
                <a:latin typeface="+mj-lt"/>
                <a:cs typeface="Times" panose="02020603050405020304" pitchFamily="18" charset="0"/>
              </a:rPr>
              <a:t> (a recursive algorithm).</a:t>
            </a:r>
          </a:p>
          <a:p>
            <a:pPr>
              <a:spcAft>
                <a:spcPts val="1200"/>
              </a:spcAft>
            </a:pPr>
            <a:r>
              <a:rPr lang="en-US" sz="2800" b="1" dirty="0">
                <a:latin typeface="+mj-lt"/>
                <a:cs typeface="Times" panose="02020603050405020304" pitchFamily="18" charset="0"/>
              </a:rPr>
              <a:t>This is a very fast and efficient algorithm that is used in most libraries.</a:t>
            </a:r>
          </a:p>
          <a:p>
            <a:pPr>
              <a:spcAft>
                <a:spcPts val="1200"/>
              </a:spcAft>
            </a:pPr>
            <a:r>
              <a:rPr lang="en-US" sz="2800" b="1" dirty="0">
                <a:latin typeface="+mj-lt"/>
                <a:cs typeface="Times" panose="02020603050405020304" pitchFamily="18" charset="0"/>
              </a:rPr>
              <a:t>The quicksort algorithm uses a non-recursive algorithm called </a:t>
            </a:r>
            <a:r>
              <a:rPr lang="en-US" sz="2800" b="1" i="1" dirty="0">
                <a:latin typeface="+mj-lt"/>
                <a:cs typeface="Times" panose="02020603050405020304" pitchFamily="18" charset="0"/>
              </a:rPr>
              <a:t>partition</a:t>
            </a:r>
            <a:r>
              <a:rPr lang="en-US" sz="2800" b="1" dirty="0">
                <a:latin typeface="+mj-lt"/>
                <a:cs typeface="Times" panose="02020603050405020304" pitchFamily="18" charset="0"/>
              </a:rPr>
              <a:t> that we discuss next.</a:t>
            </a:r>
          </a:p>
        </p:txBody>
      </p:sp>
    </p:spTree>
    <p:extLst>
      <p:ext uri="{BB962C8B-B14F-4D97-AF65-F5344CB8AC3E}">
        <p14:creationId xmlns:p14="http://schemas.microsoft.com/office/powerpoint/2010/main" val="4281611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Quick Sort Part 2</a:t>
            </a:r>
            <a:endParaRPr lang="en-US" sz="3600" dirty="0">
              <a:effectLst>
                <a:outerShdw blurRad="38100" dist="38100" dir="2700000" algn="tl">
                  <a:srgbClr val="C0C0C0"/>
                </a:outerShdw>
              </a:effectLst>
              <a:latin typeface="+mj-lt"/>
            </a:endParaRPr>
          </a:p>
        </p:txBody>
      </p:sp>
      <p:sp>
        <p:nvSpPr>
          <p:cNvPr id="6" name="Content Placeholder 2"/>
          <p:cNvSpPr>
            <a:spLocks noGrp="1"/>
          </p:cNvSpPr>
          <p:nvPr>
            <p:ph idx="1"/>
          </p:nvPr>
        </p:nvSpPr>
        <p:spPr/>
        <p:txBody>
          <a:bodyPr/>
          <a:lstStyle/>
          <a:p>
            <a:pPr>
              <a:spcAft>
                <a:spcPts val="1200"/>
              </a:spcAft>
            </a:pPr>
            <a:r>
              <a:rPr lang="en-US" b="1" i="1" dirty="0">
                <a:solidFill>
                  <a:srgbClr val="B60000"/>
                </a:solidFill>
                <a:latin typeface="+mj-lt"/>
              </a:rPr>
              <a:t>Partition Algorithm.</a:t>
            </a:r>
          </a:p>
          <a:p>
            <a:pPr>
              <a:spcAft>
                <a:spcPts val="1200"/>
              </a:spcAft>
            </a:pPr>
            <a:r>
              <a:rPr lang="en-US" sz="2800" b="1" dirty="0">
                <a:latin typeface="+mj-lt"/>
                <a:cs typeface="Times" panose="02020603050405020304" pitchFamily="18" charset="0"/>
              </a:rPr>
              <a:t>The partition algorithm rearranges an array around a </a:t>
            </a:r>
            <a:r>
              <a:rPr lang="en-US" sz="2800" b="1" i="1" dirty="0">
                <a:latin typeface="+mj-lt"/>
                <a:cs typeface="Times" panose="02020603050405020304" pitchFamily="18" charset="0"/>
              </a:rPr>
              <a:t>pivot</a:t>
            </a:r>
            <a:r>
              <a:rPr lang="en-US" sz="2800" b="1" dirty="0">
                <a:latin typeface="+mj-lt"/>
                <a:cs typeface="Times" panose="02020603050405020304" pitchFamily="18" charset="0"/>
              </a:rPr>
              <a:t>, one of the elements of the array, so that all elements larger than or equal to the </a:t>
            </a:r>
            <a:r>
              <a:rPr lang="en-US" sz="2800" b="1" i="1" dirty="0">
                <a:latin typeface="+mj-lt"/>
                <a:cs typeface="Times" panose="02020603050405020304" pitchFamily="18" charset="0"/>
              </a:rPr>
              <a:t>pivot</a:t>
            </a:r>
            <a:r>
              <a:rPr lang="en-US" sz="2800" b="1" dirty="0">
                <a:latin typeface="+mj-lt"/>
                <a:cs typeface="Times" panose="02020603050405020304" pitchFamily="18" charset="0"/>
              </a:rPr>
              <a:t> move after it and all elements smaller than the </a:t>
            </a:r>
            <a:r>
              <a:rPr lang="en-US" sz="2800" b="1" i="1" dirty="0">
                <a:latin typeface="+mj-lt"/>
                <a:cs typeface="Times" panose="02020603050405020304" pitchFamily="18" charset="0"/>
              </a:rPr>
              <a:t>pivot</a:t>
            </a:r>
            <a:r>
              <a:rPr lang="en-US" sz="2800" b="1" dirty="0">
                <a:latin typeface="+mj-lt"/>
                <a:cs typeface="Times" panose="02020603050405020304" pitchFamily="18" charset="0"/>
              </a:rPr>
              <a:t> move before it.</a:t>
            </a:r>
          </a:p>
          <a:p>
            <a:pPr>
              <a:spcAft>
                <a:spcPts val="1200"/>
              </a:spcAft>
            </a:pPr>
            <a:r>
              <a:rPr lang="en-US" sz="2800" b="1" dirty="0">
                <a:latin typeface="+mj-lt"/>
                <a:cs typeface="Times" panose="02020603050405020304" pitchFamily="18" charset="0"/>
              </a:rPr>
              <a:t>The </a:t>
            </a:r>
            <a:r>
              <a:rPr lang="en-US" sz="2800" b="1" i="1" dirty="0">
                <a:latin typeface="+mj-lt"/>
                <a:cs typeface="Times" panose="02020603050405020304" pitchFamily="18" charset="0"/>
              </a:rPr>
              <a:t>pivot</a:t>
            </a:r>
            <a:r>
              <a:rPr lang="en-US" sz="2800" b="1" dirty="0">
                <a:latin typeface="+mj-lt"/>
                <a:cs typeface="Times" panose="02020603050405020304" pitchFamily="18" charset="0"/>
              </a:rPr>
              <a:t> is normally selected as the first element.</a:t>
            </a:r>
          </a:p>
        </p:txBody>
      </p:sp>
    </p:spTree>
    <p:extLst>
      <p:ext uri="{BB962C8B-B14F-4D97-AF65-F5344CB8AC3E}">
        <p14:creationId xmlns:p14="http://schemas.microsoft.com/office/powerpoint/2010/main" val="1528007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Quick Sort Part 3</a:t>
            </a:r>
            <a:endParaRPr lang="en-US" sz="3600" dirty="0">
              <a:effectLst>
                <a:outerShdw blurRad="38100" dist="38100" dir="2700000" algn="tl">
                  <a:srgbClr val="C0C0C0"/>
                </a:outerShdw>
              </a:effectLst>
              <a:latin typeface="+mj-lt"/>
            </a:endParaRPr>
          </a:p>
        </p:txBody>
      </p:sp>
      <p:sp>
        <p:nvSpPr>
          <p:cNvPr id="2" name="Content Placeholder 2"/>
          <p:cNvSpPr>
            <a:spLocks noGrp="1"/>
          </p:cNvSpPr>
          <p:nvPr>
            <p:ph idx="1"/>
          </p:nvPr>
        </p:nvSpPr>
        <p:spPr>
          <a:xfrm>
            <a:off x="1981200" y="1143000"/>
            <a:ext cx="8229600" cy="5410200"/>
          </a:xfrm>
          <a:solidFill>
            <a:srgbClr val="FFFF00"/>
          </a:solidFill>
        </p:spPr>
        <p:txBody>
          <a:bodyPr/>
          <a:lstStyle/>
          <a:p>
            <a:pPr>
              <a:spcBef>
                <a:spcPts val="0"/>
              </a:spcBef>
              <a:spcAft>
                <a:spcPts val="0"/>
              </a:spcAft>
            </a:pPr>
            <a:r>
              <a:rPr lang="en-US" sz="1600" b="1" spc="-150" dirty="0" err="1">
                <a:solidFill>
                  <a:srgbClr val="004D88"/>
                </a:solidFill>
                <a:latin typeface="Courier New" panose="02070309020205020404" pitchFamily="49" charset="0"/>
                <a:cs typeface="Courier New" panose="02070309020205020404" pitchFamily="49" charset="0"/>
              </a:rPr>
              <a:t>int</a:t>
            </a:r>
            <a:r>
              <a:rPr lang="en-US" sz="1600" b="1" spc="-150" dirty="0">
                <a:solidFill>
                  <a:srgbClr val="000000"/>
                </a:solidFill>
                <a:latin typeface="Courier New" panose="02070309020205020404" pitchFamily="49" charset="0"/>
                <a:cs typeface="Courier New" panose="02070309020205020404" pitchFamily="49" charset="0"/>
              </a:rPr>
              <a:t> partition(</a:t>
            </a:r>
            <a:r>
              <a:rPr lang="en-US" sz="1600" b="1" spc="-150" dirty="0" err="1">
                <a:solidFill>
                  <a:srgbClr val="004D88"/>
                </a:solidFill>
                <a:latin typeface="Courier New" panose="02070309020205020404" pitchFamily="49" charset="0"/>
                <a:cs typeface="Courier New" panose="02070309020205020404" pitchFamily="49" charset="0"/>
              </a:rPr>
              <a:t>int</a:t>
            </a:r>
            <a:r>
              <a:rPr lang="en-US" sz="1600" b="1" spc="-150" dirty="0">
                <a:solidFill>
                  <a:srgbClr val="000000"/>
                </a:solidFill>
                <a:latin typeface="Courier New" panose="02070309020205020404" pitchFamily="49" charset="0"/>
                <a:cs typeface="Courier New" panose="02070309020205020404" pitchFamily="49" charset="0"/>
              </a:rPr>
              <a:t> arr[], </a:t>
            </a:r>
            <a:r>
              <a:rPr lang="en-US" sz="1600" b="1" spc="-150" dirty="0" err="1">
                <a:solidFill>
                  <a:srgbClr val="004D88"/>
                </a:solidFill>
                <a:latin typeface="Courier New" panose="02070309020205020404" pitchFamily="49" charset="0"/>
                <a:cs typeface="Courier New" panose="02070309020205020404" pitchFamily="49" charset="0"/>
              </a:rPr>
              <a:t>int</a:t>
            </a:r>
            <a:r>
              <a:rPr lang="en-US" sz="1600" b="1" spc="-150" dirty="0">
                <a:solidFill>
                  <a:srgbClr val="000000"/>
                </a:solidFill>
                <a:latin typeface="Courier New" panose="02070309020205020404" pitchFamily="49" charset="0"/>
                <a:cs typeface="Courier New" panose="02070309020205020404" pitchFamily="49" charset="0"/>
              </a:rPr>
              <a:t> i, </a:t>
            </a:r>
            <a:r>
              <a:rPr lang="en-US" sz="1600" b="1" spc="-150" dirty="0" err="1">
                <a:solidFill>
                  <a:srgbClr val="004D88"/>
                </a:solidFill>
                <a:latin typeface="Courier New" panose="02070309020205020404" pitchFamily="49" charset="0"/>
                <a:cs typeface="Courier New" panose="02070309020205020404" pitchFamily="49" charset="0"/>
              </a:rPr>
              <a:t>int</a:t>
            </a:r>
            <a:r>
              <a:rPr lang="en-US" sz="1600" b="1" spc="-150" dirty="0">
                <a:solidFill>
                  <a:srgbClr val="000000"/>
                </a:solidFill>
                <a:latin typeface="Courier New" panose="02070309020205020404" pitchFamily="49" charset="0"/>
                <a:cs typeface="Courier New" panose="02070309020205020404" pitchFamily="49" charset="0"/>
              </a:rPr>
              <a:t> j)  </a:t>
            </a:r>
            <a:r>
              <a:rPr lang="en-US" sz="1600" b="1" spc="-150" dirty="0">
                <a:solidFill>
                  <a:srgbClr val="B60000"/>
                </a:solidFill>
                <a:latin typeface="Courier New" panose="02070309020205020404" pitchFamily="49" charset="0"/>
                <a:cs typeface="Courier New" panose="02070309020205020404" pitchFamily="49" charset="0"/>
              </a:rPr>
              <a:t>// i and j are partition indexes</a:t>
            </a:r>
          </a:p>
          <a:p>
            <a:pPr>
              <a:spcBef>
                <a:spcPts val="0"/>
              </a:spcBef>
              <a:spcAft>
                <a:spcPts val="0"/>
              </a:spcAft>
            </a:pPr>
            <a:r>
              <a:rPr lang="en-US" sz="1600" b="1" spc="-150" dirty="0">
                <a:solidFill>
                  <a:srgbClr val="000000"/>
                </a:solidFill>
                <a:latin typeface="Courier New" panose="02070309020205020404" pitchFamily="49" charset="0"/>
                <a:cs typeface="Courier New" panose="02070309020205020404" pitchFamily="49" charset="0"/>
              </a:rPr>
              <a:t>{	</a:t>
            </a:r>
          </a:p>
          <a:p>
            <a:pPr marL="114300" lvl="1" indent="0">
              <a:spcBef>
                <a:spcPts val="0"/>
              </a:spcBef>
              <a:spcAft>
                <a:spcPts val="0"/>
              </a:spcAft>
              <a:buNone/>
            </a:pPr>
            <a:r>
              <a:rPr lang="en-US" sz="1600" b="1" spc="-150" dirty="0" err="1">
                <a:solidFill>
                  <a:srgbClr val="004D88"/>
                </a:solidFill>
                <a:latin typeface="Courier New" panose="02070309020205020404" pitchFamily="49" charset="0"/>
                <a:cs typeface="Courier New" panose="02070309020205020404" pitchFamily="49" charset="0"/>
              </a:rPr>
              <a:t>int</a:t>
            </a:r>
            <a:r>
              <a:rPr lang="en-US" sz="1600" b="1" spc="-150" dirty="0">
                <a:solidFill>
                  <a:srgbClr val="000000"/>
                </a:solidFill>
                <a:latin typeface="Courier New" panose="02070309020205020404" pitchFamily="49" charset="0"/>
                <a:cs typeface="Courier New" panose="02070309020205020404" pitchFamily="49" charset="0"/>
              </a:rPr>
              <a:t> p = i; </a:t>
            </a:r>
            <a:r>
              <a:rPr lang="en-US" sz="1600" b="1" spc="-150" dirty="0">
                <a:solidFill>
                  <a:srgbClr val="B60000"/>
                </a:solidFill>
                <a:latin typeface="Courier New" panose="02070309020205020404" pitchFamily="49" charset="0"/>
                <a:cs typeface="Courier New" panose="02070309020205020404" pitchFamily="49" charset="0"/>
              </a:rPr>
              <a:t>// p is the pivot</a:t>
            </a:r>
          </a:p>
          <a:p>
            <a:pPr marL="114300" lvl="1" indent="0">
              <a:spcBef>
                <a:spcPts val="0"/>
              </a:spcBef>
              <a:spcAft>
                <a:spcPts val="0"/>
              </a:spcAft>
              <a:buNone/>
            </a:pPr>
            <a:r>
              <a:rPr lang="en-US" sz="1600" b="1" spc="-150" dirty="0">
                <a:solidFill>
                  <a:srgbClr val="004D88"/>
                </a:solidFill>
                <a:latin typeface="Courier New" panose="02070309020205020404" pitchFamily="49" charset="0"/>
                <a:cs typeface="Courier New" panose="02070309020205020404" pitchFamily="49" charset="0"/>
              </a:rPr>
              <a:t>while </a:t>
            </a:r>
            <a:r>
              <a:rPr lang="en-US" sz="1600" b="1" spc="-150" dirty="0">
                <a:solidFill>
                  <a:srgbClr val="000000"/>
                </a:solidFill>
                <a:latin typeface="Courier New" panose="02070309020205020404" pitchFamily="49" charset="0"/>
                <a:cs typeface="Courier New" panose="02070309020205020404" pitchFamily="49" charset="0"/>
              </a:rPr>
              <a:t>(i &lt; j) </a:t>
            </a:r>
            <a:r>
              <a:rPr lang="en-US" sz="1600" b="1" spc="-150" dirty="0">
                <a:solidFill>
                  <a:srgbClr val="B60000"/>
                </a:solidFill>
                <a:latin typeface="Courier New" panose="02070309020205020404" pitchFamily="49" charset="0"/>
                <a:cs typeface="Courier New" panose="02070309020205020404" pitchFamily="49" charset="0"/>
              </a:rPr>
              <a:t>// outer loop	</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a:t>
            </a:r>
          </a:p>
          <a:p>
            <a:pPr marL="114300" lvl="1" indent="0">
              <a:spcBef>
                <a:spcPts val="0"/>
              </a:spcBef>
              <a:spcAft>
                <a:spcPts val="0"/>
              </a:spcAft>
              <a:buNone/>
            </a:pPr>
            <a:r>
              <a:rPr lang="en-US" sz="1600" b="1" spc="-150" dirty="0">
                <a:solidFill>
                  <a:srgbClr val="1791FF"/>
                </a:solidFill>
                <a:latin typeface="Courier New" panose="02070309020205020404" pitchFamily="49" charset="0"/>
                <a:cs typeface="Courier New" panose="02070309020205020404" pitchFamily="49" charset="0"/>
              </a:rPr>
              <a:t>	</a:t>
            </a:r>
            <a:r>
              <a:rPr lang="en-US" sz="1600" b="1" spc="-150" dirty="0">
                <a:solidFill>
                  <a:srgbClr val="004D88"/>
                </a:solidFill>
                <a:latin typeface="Courier New" panose="02070309020205020404" pitchFamily="49" charset="0"/>
                <a:cs typeface="Courier New" panose="02070309020205020404" pitchFamily="49" charset="0"/>
              </a:rPr>
              <a:t>while</a:t>
            </a:r>
            <a:r>
              <a:rPr lang="en-US" sz="1600" b="1" spc="-150" dirty="0">
                <a:solidFill>
                  <a:srgbClr val="000000"/>
                </a:solidFill>
                <a:latin typeface="Courier New" panose="02070309020205020404" pitchFamily="49" charset="0"/>
                <a:cs typeface="Courier New" panose="02070309020205020404" pitchFamily="49" charset="0"/>
              </a:rPr>
              <a:t> (arr [j] &gt; arr[p]) </a:t>
            </a:r>
            <a:r>
              <a:rPr lang="en-US" sz="1600" b="1" spc="-150" dirty="0">
                <a:solidFill>
                  <a:srgbClr val="B60000"/>
                </a:solidFill>
                <a:latin typeface="Courier New" panose="02070309020205020404" pitchFamily="49" charset="0"/>
                <a:cs typeface="Courier New" panose="02070309020205020404" pitchFamily="49" charset="0"/>
              </a:rPr>
              <a:t>// first inner loop</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	</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j--;</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	</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swap(</a:t>
            </a:r>
            <a:r>
              <a:rPr lang="en-US" sz="1600" b="1" spc="-150" dirty="0" err="1">
                <a:solidFill>
                  <a:srgbClr val="000000"/>
                </a:solidFill>
                <a:latin typeface="Courier New" panose="02070309020205020404" pitchFamily="49" charset="0"/>
                <a:cs typeface="Courier New" panose="02070309020205020404" pitchFamily="49" charset="0"/>
              </a:rPr>
              <a:t>arr</a:t>
            </a:r>
            <a:r>
              <a:rPr lang="en-US" sz="1600" b="1" spc="-150" dirty="0">
                <a:solidFill>
                  <a:srgbClr val="000000"/>
                </a:solidFill>
                <a:latin typeface="Courier New" panose="02070309020205020404" pitchFamily="49" charset="0"/>
                <a:cs typeface="Courier New" panose="02070309020205020404" pitchFamily="49" charset="0"/>
              </a:rPr>
              <a:t>[j], </a:t>
            </a:r>
            <a:r>
              <a:rPr lang="en-US" sz="1600" b="1" spc="-150" dirty="0" err="1">
                <a:solidFill>
                  <a:srgbClr val="000000"/>
                </a:solidFill>
                <a:latin typeface="Courier New" panose="02070309020205020404" pitchFamily="49" charset="0"/>
                <a:cs typeface="Courier New" panose="02070309020205020404" pitchFamily="49" charset="0"/>
              </a:rPr>
              <a:t>arr</a:t>
            </a:r>
            <a:r>
              <a:rPr lang="en-US" sz="1600" b="1" spc="-150" dirty="0">
                <a:solidFill>
                  <a:srgbClr val="000000"/>
                </a:solidFill>
                <a:latin typeface="Courier New" panose="02070309020205020404" pitchFamily="49" charset="0"/>
                <a:cs typeface="Courier New" panose="02070309020205020404" pitchFamily="49" charset="0"/>
              </a:rPr>
              <a:t>[p]); </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p = j;</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j--;	</a:t>
            </a:r>
          </a:p>
          <a:p>
            <a:pPr marL="114300" lvl="1" indent="0">
              <a:spcBef>
                <a:spcPts val="0"/>
              </a:spcBef>
              <a:spcAft>
                <a:spcPts val="0"/>
              </a:spcAft>
              <a:buNone/>
            </a:pPr>
            <a:r>
              <a:rPr lang="en-US" sz="1600" b="1" spc="-150" dirty="0">
                <a:solidFill>
                  <a:srgbClr val="1791FF"/>
                </a:solidFill>
                <a:latin typeface="Courier New" panose="02070309020205020404" pitchFamily="49" charset="0"/>
                <a:cs typeface="Courier New" panose="02070309020205020404" pitchFamily="49" charset="0"/>
              </a:rPr>
              <a:t>	</a:t>
            </a:r>
            <a:r>
              <a:rPr lang="en-US" sz="1600" b="1" spc="-150" dirty="0">
                <a:solidFill>
                  <a:srgbClr val="004D88"/>
                </a:solidFill>
                <a:latin typeface="Courier New" panose="02070309020205020404" pitchFamily="49" charset="0"/>
                <a:cs typeface="Courier New" panose="02070309020205020404" pitchFamily="49" charset="0"/>
              </a:rPr>
              <a:t>while</a:t>
            </a:r>
            <a:r>
              <a:rPr lang="en-US" sz="1600" b="1" spc="-150" dirty="0">
                <a:solidFill>
                  <a:srgbClr val="000000"/>
                </a:solidFill>
                <a:latin typeface="Courier New" panose="02070309020205020404" pitchFamily="49" charset="0"/>
                <a:cs typeface="Courier New" panose="02070309020205020404" pitchFamily="49" charset="0"/>
              </a:rPr>
              <a:t> (arr [i] &lt;  arr [p]) </a:t>
            </a:r>
            <a:r>
              <a:rPr lang="en-US" sz="1600" b="1" spc="-150" dirty="0">
                <a:solidFill>
                  <a:srgbClr val="B60000"/>
                </a:solidFill>
                <a:latin typeface="Courier New" panose="02070309020205020404" pitchFamily="49" charset="0"/>
                <a:cs typeface="Courier New" panose="02070309020205020404" pitchFamily="49" charset="0"/>
              </a:rPr>
              <a:t>// second inner loop</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	</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i++;	</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	</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swap(arr[</a:t>
            </a:r>
            <a:r>
              <a:rPr lang="en-US" sz="1600" b="1" spc="-150" dirty="0" err="1">
                <a:solidFill>
                  <a:srgbClr val="000000"/>
                </a:solidFill>
                <a:latin typeface="Courier New" panose="02070309020205020404" pitchFamily="49" charset="0"/>
                <a:cs typeface="Courier New" panose="02070309020205020404" pitchFamily="49" charset="0"/>
              </a:rPr>
              <a:t>i</a:t>
            </a:r>
            <a:r>
              <a:rPr lang="en-US" sz="1600" b="1" spc="-150" dirty="0">
                <a:solidFill>
                  <a:srgbClr val="000000"/>
                </a:solidFill>
                <a:latin typeface="Courier New" panose="02070309020205020404" pitchFamily="49" charset="0"/>
                <a:cs typeface="Courier New" panose="02070309020205020404" pitchFamily="49" charset="0"/>
              </a:rPr>
              <a:t>], arr [p]);</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p = i;</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i++;	</a:t>
            </a:r>
          </a:p>
          <a:p>
            <a:pPr marL="114300" lvl="1" indent="0">
              <a:spcBef>
                <a:spcPts val="0"/>
              </a:spcBef>
              <a:spcAft>
                <a:spcPts val="0"/>
              </a:spcAft>
              <a:buNone/>
            </a:pPr>
            <a:r>
              <a:rPr lang="en-US" sz="1600" b="1" spc="-150" dirty="0">
                <a:solidFill>
                  <a:srgbClr val="000000"/>
                </a:solidFill>
                <a:latin typeface="Courier New" panose="02070309020205020404" pitchFamily="49" charset="0"/>
                <a:cs typeface="Courier New" panose="02070309020205020404" pitchFamily="49" charset="0"/>
              </a:rPr>
              <a:t>}	</a:t>
            </a:r>
          </a:p>
          <a:p>
            <a:pPr marL="114300" lvl="1" indent="0">
              <a:spcBef>
                <a:spcPts val="0"/>
              </a:spcBef>
              <a:spcAft>
                <a:spcPts val="0"/>
              </a:spcAft>
              <a:buNone/>
            </a:pPr>
            <a:r>
              <a:rPr lang="en-US" sz="1600" b="1" spc="-150" dirty="0">
                <a:solidFill>
                  <a:srgbClr val="004D88"/>
                </a:solidFill>
                <a:latin typeface="Courier New" panose="02070309020205020404" pitchFamily="49" charset="0"/>
                <a:cs typeface="Courier New" panose="02070309020205020404" pitchFamily="49" charset="0"/>
              </a:rPr>
              <a:t>return</a:t>
            </a:r>
            <a:r>
              <a:rPr lang="en-US" sz="1600" b="1" spc="-150" dirty="0">
                <a:solidFill>
                  <a:srgbClr val="000000"/>
                </a:solidFill>
                <a:latin typeface="Courier New" panose="02070309020205020404" pitchFamily="49" charset="0"/>
                <a:cs typeface="Courier New" panose="02070309020205020404" pitchFamily="49" charset="0"/>
              </a:rPr>
              <a:t> p;</a:t>
            </a:r>
          </a:p>
          <a:p>
            <a:pPr>
              <a:spcBef>
                <a:spcPts val="0"/>
              </a:spcBef>
              <a:spcAft>
                <a:spcPts val="0"/>
              </a:spcAft>
            </a:pPr>
            <a:r>
              <a:rPr lang="en-US" sz="1600" b="1" spc="-150" dirty="0">
                <a:solidFill>
                  <a:srgbClr val="000000"/>
                </a:solidFill>
                <a:latin typeface="Courier New" panose="02070309020205020404" pitchFamily="49" charset="0"/>
                <a:cs typeface="Courier New" panose="02070309020205020404" pitchFamily="49" charset="0"/>
              </a:rPr>
              <a:t>}</a:t>
            </a:r>
            <a:endParaRPr lang="en-US" sz="16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5335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Quick Sort Part 4</a:t>
            </a:r>
            <a:endParaRPr lang="en-US" sz="3600" dirty="0">
              <a:effectLst>
                <a:outerShdw blurRad="38100" dist="38100" dir="2700000" algn="tl">
                  <a:srgbClr val="C0C0C0"/>
                </a:outerShdw>
              </a:effectLst>
              <a:latin typeface="+mj-lt"/>
            </a:endParaRPr>
          </a:p>
        </p:txBody>
      </p:sp>
      <p:sp>
        <p:nvSpPr>
          <p:cNvPr id="3" name="Content Placeholder 2"/>
          <p:cNvSpPr>
            <a:spLocks noGrp="1"/>
          </p:cNvSpPr>
          <p:nvPr>
            <p:ph idx="1"/>
          </p:nvPr>
        </p:nvSpPr>
        <p:spPr>
          <a:xfrm>
            <a:off x="1981200" y="1143000"/>
            <a:ext cx="8229600" cy="5410200"/>
          </a:xfrm>
        </p:spPr>
        <p:txBody>
          <a:bodyPr/>
          <a:lstStyle/>
          <a:p>
            <a:r>
              <a:rPr lang="en-US" b="1" dirty="0">
                <a:latin typeface="+mj-lt"/>
                <a:cs typeface="Times" panose="02020603050405020304" pitchFamily="18" charset="0"/>
              </a:rPr>
              <a:t>In each execution of the outer loop we do the following two sets of actions.</a:t>
            </a:r>
          </a:p>
          <a:p>
            <a:pPr marL="457200" indent="-347472">
              <a:buFont typeface="Arial" panose="020B0604020202020204" pitchFamily="34" charset="0"/>
              <a:buChar char="•"/>
            </a:pPr>
            <a:r>
              <a:rPr lang="en-US" sz="2800" b="1" dirty="0">
                <a:latin typeface="+mj-lt"/>
                <a:cs typeface="Times" panose="02020603050405020304" pitchFamily="18" charset="0"/>
              </a:rPr>
              <a:t>We move </a:t>
            </a:r>
            <a:r>
              <a:rPr lang="en-US" sz="2800" b="1" i="1" dirty="0">
                <a:latin typeface="+mj-lt"/>
                <a:cs typeface="Times" panose="02020603050405020304" pitchFamily="18" charset="0"/>
              </a:rPr>
              <a:t>j</a:t>
            </a:r>
            <a:r>
              <a:rPr lang="en-US" sz="2800" b="1" dirty="0">
                <a:latin typeface="+mj-lt"/>
                <a:cs typeface="Times" panose="02020603050405020304" pitchFamily="18" charset="0"/>
              </a:rPr>
              <a:t> to the left as long as </a:t>
            </a:r>
            <a:r>
              <a:rPr lang="en-US" sz="2800" b="1" i="1" dirty="0">
                <a:latin typeface="+mj-lt"/>
                <a:cs typeface="Times" panose="02020603050405020304" pitchFamily="18" charset="0"/>
              </a:rPr>
              <a:t>arr</a:t>
            </a:r>
            <a:r>
              <a:rPr lang="en-US" sz="2800" b="1" dirty="0">
                <a:latin typeface="+mj-lt"/>
                <a:cs typeface="Times" panose="02020603050405020304" pitchFamily="18" charset="0"/>
              </a:rPr>
              <a:t> [</a:t>
            </a:r>
            <a:r>
              <a:rPr lang="en-US" sz="2800" b="1" i="1" dirty="0">
                <a:latin typeface="+mj-lt"/>
                <a:cs typeface="Times" panose="02020603050405020304" pitchFamily="18" charset="0"/>
              </a:rPr>
              <a:t>j</a:t>
            </a:r>
            <a:r>
              <a:rPr lang="en-US" sz="2800" b="1" dirty="0">
                <a:latin typeface="+mj-lt"/>
                <a:cs typeface="Times" panose="02020603050405020304" pitchFamily="18" charset="0"/>
              </a:rPr>
              <a:t>] is larger than the </a:t>
            </a:r>
            <a:r>
              <a:rPr lang="en-US" sz="2800" b="1" i="1" dirty="0">
                <a:latin typeface="+mj-lt"/>
                <a:cs typeface="Times" panose="02020603050405020304" pitchFamily="18" charset="0"/>
              </a:rPr>
              <a:t>arr</a:t>
            </a:r>
            <a:r>
              <a:rPr lang="en-US" sz="2800" b="1" dirty="0">
                <a:latin typeface="+mj-lt"/>
                <a:cs typeface="Times" panose="02020603050405020304" pitchFamily="18" charset="0"/>
              </a:rPr>
              <a:t> [</a:t>
            </a:r>
            <a:r>
              <a:rPr lang="en-US" sz="2800" b="1" i="1" dirty="0">
                <a:latin typeface="+mj-lt"/>
                <a:cs typeface="Times" panose="02020603050405020304" pitchFamily="18" charset="0"/>
              </a:rPr>
              <a:t>p</a:t>
            </a:r>
            <a:r>
              <a:rPr lang="en-US" sz="2800" b="1" dirty="0">
                <a:latin typeface="+mj-lt"/>
                <a:cs typeface="Times" panose="02020603050405020304" pitchFamily="18" charset="0"/>
              </a:rPr>
              <a:t>]. We then swap the values of </a:t>
            </a:r>
            <a:r>
              <a:rPr lang="en-US" sz="2800" b="1" i="1" dirty="0">
                <a:latin typeface="+mj-lt"/>
                <a:cs typeface="Times" panose="02020603050405020304" pitchFamily="18" charset="0"/>
              </a:rPr>
              <a:t>arr</a:t>
            </a:r>
            <a:r>
              <a:rPr lang="en-US" sz="2800" b="1" dirty="0">
                <a:latin typeface="+mj-lt"/>
                <a:cs typeface="Times" panose="02020603050405020304" pitchFamily="18" charset="0"/>
              </a:rPr>
              <a:t> [</a:t>
            </a:r>
            <a:r>
              <a:rPr lang="en-US" sz="2800" b="1" i="1" dirty="0">
                <a:latin typeface="+mj-lt"/>
                <a:cs typeface="Times" panose="02020603050405020304" pitchFamily="18" charset="0"/>
              </a:rPr>
              <a:t>j</a:t>
            </a:r>
            <a:r>
              <a:rPr lang="en-US" sz="2800" b="1" dirty="0">
                <a:latin typeface="+mj-lt"/>
                <a:cs typeface="Times" panose="02020603050405020304" pitchFamily="18" charset="0"/>
              </a:rPr>
              <a:t>] and</a:t>
            </a:r>
            <a:r>
              <a:rPr lang="en-US" sz="2800" b="1" i="1" dirty="0">
                <a:latin typeface="+mj-lt"/>
                <a:cs typeface="Times" panose="02020603050405020304" pitchFamily="18" charset="0"/>
              </a:rPr>
              <a:t> arr </a:t>
            </a:r>
            <a:r>
              <a:rPr lang="en-US" sz="2800" b="1" dirty="0">
                <a:latin typeface="+mj-lt"/>
                <a:cs typeface="Times" panose="02020603050405020304" pitchFamily="18" charset="0"/>
              </a:rPr>
              <a:t>[</a:t>
            </a:r>
            <a:r>
              <a:rPr lang="en-US" sz="2800" b="1" i="1" dirty="0">
                <a:latin typeface="+mj-lt"/>
                <a:cs typeface="Times" panose="02020603050405020304" pitchFamily="18" charset="0"/>
              </a:rPr>
              <a:t>p</a:t>
            </a:r>
            <a:r>
              <a:rPr lang="en-US" sz="2800" b="1" dirty="0">
                <a:latin typeface="+mj-lt"/>
                <a:cs typeface="Times" panose="02020603050405020304" pitchFamily="18" charset="0"/>
              </a:rPr>
              <a:t>] and set</a:t>
            </a:r>
            <a:r>
              <a:rPr lang="en-US" sz="2800" b="1" i="1" dirty="0">
                <a:latin typeface="+mj-lt"/>
                <a:cs typeface="Times" panose="02020603050405020304" pitchFamily="18" charset="0"/>
              </a:rPr>
              <a:t> p </a:t>
            </a:r>
            <a:r>
              <a:rPr lang="en-US" sz="2800" b="1" dirty="0">
                <a:latin typeface="+mj-lt"/>
                <a:cs typeface="Times" panose="02020603050405020304" pitchFamily="18" charset="0"/>
              </a:rPr>
              <a:t>=</a:t>
            </a:r>
            <a:r>
              <a:rPr lang="en-US" sz="2800" b="1" i="1" dirty="0">
                <a:latin typeface="+mj-lt"/>
                <a:cs typeface="Times" panose="02020603050405020304" pitchFamily="18" charset="0"/>
              </a:rPr>
              <a:t> j</a:t>
            </a:r>
            <a:r>
              <a:rPr lang="en-US" sz="2800" b="1" dirty="0">
                <a:latin typeface="+mj-lt"/>
                <a:cs typeface="Times" panose="02020603050405020304" pitchFamily="18" charset="0"/>
              </a:rPr>
              <a:t>. Then we move </a:t>
            </a:r>
            <a:r>
              <a:rPr lang="en-US" sz="2800" b="1" i="1" dirty="0">
                <a:latin typeface="+mj-lt"/>
                <a:cs typeface="Times" panose="02020603050405020304" pitchFamily="18" charset="0"/>
              </a:rPr>
              <a:t>j</a:t>
            </a:r>
            <a:r>
              <a:rPr lang="en-US" sz="2800" b="1" dirty="0">
                <a:latin typeface="+mj-lt"/>
                <a:cs typeface="Times" panose="02020603050405020304" pitchFamily="18" charset="0"/>
              </a:rPr>
              <a:t> one more element to the left.</a:t>
            </a:r>
          </a:p>
          <a:p>
            <a:pPr marL="457200" indent="-347472">
              <a:buFont typeface="Arial" panose="020B0604020202020204" pitchFamily="34" charset="0"/>
              <a:buChar char="•"/>
            </a:pPr>
            <a:r>
              <a:rPr lang="en-US" sz="2800" b="1" dirty="0">
                <a:latin typeface="+mj-lt"/>
                <a:cs typeface="Times" panose="02020603050405020304" pitchFamily="18" charset="0"/>
              </a:rPr>
              <a:t>We move </a:t>
            </a:r>
            <a:r>
              <a:rPr lang="en-US" sz="2800" b="1" i="1" dirty="0">
                <a:latin typeface="+mj-lt"/>
                <a:cs typeface="Times" panose="02020603050405020304" pitchFamily="18" charset="0"/>
              </a:rPr>
              <a:t>i</a:t>
            </a:r>
            <a:r>
              <a:rPr lang="en-US" sz="2800" b="1" dirty="0">
                <a:latin typeface="+mj-lt"/>
                <a:cs typeface="Times" panose="02020603050405020304" pitchFamily="18" charset="0"/>
              </a:rPr>
              <a:t> to the right as long as </a:t>
            </a:r>
            <a:r>
              <a:rPr lang="en-US" sz="2800" b="1" i="1" dirty="0">
                <a:latin typeface="+mj-lt"/>
                <a:cs typeface="Times" panose="02020603050405020304" pitchFamily="18" charset="0"/>
              </a:rPr>
              <a:t>arr</a:t>
            </a:r>
            <a:r>
              <a:rPr lang="en-US" sz="2800" b="1" dirty="0">
                <a:latin typeface="+mj-lt"/>
                <a:cs typeface="Times" panose="02020603050405020304" pitchFamily="18" charset="0"/>
              </a:rPr>
              <a:t> [</a:t>
            </a:r>
            <a:r>
              <a:rPr lang="en-US" sz="2800" b="1" i="1" dirty="0">
                <a:latin typeface="+mj-lt"/>
                <a:cs typeface="Times" panose="02020603050405020304" pitchFamily="18" charset="0"/>
              </a:rPr>
              <a:t>i</a:t>
            </a:r>
            <a:r>
              <a:rPr lang="en-US" sz="2800" b="1" dirty="0">
                <a:latin typeface="+mj-lt"/>
                <a:cs typeface="Times" panose="02020603050405020304" pitchFamily="18" charset="0"/>
              </a:rPr>
              <a:t>] is smaller than the </a:t>
            </a:r>
            <a:r>
              <a:rPr lang="en-US" sz="2800" b="1" i="1" dirty="0">
                <a:latin typeface="+mj-lt"/>
                <a:cs typeface="Times" panose="02020603050405020304" pitchFamily="18" charset="0"/>
              </a:rPr>
              <a:t>arr</a:t>
            </a:r>
            <a:r>
              <a:rPr lang="en-US" sz="2800" b="1" dirty="0">
                <a:latin typeface="+mj-lt"/>
                <a:cs typeface="Times" panose="02020603050405020304" pitchFamily="18" charset="0"/>
              </a:rPr>
              <a:t> [</a:t>
            </a:r>
            <a:r>
              <a:rPr lang="en-US" sz="2800" b="1" i="1" dirty="0">
                <a:latin typeface="+mj-lt"/>
                <a:cs typeface="Times" panose="02020603050405020304" pitchFamily="18" charset="0"/>
              </a:rPr>
              <a:t>p</a:t>
            </a:r>
            <a:r>
              <a:rPr lang="en-US" sz="2800" b="1" dirty="0">
                <a:latin typeface="+mj-lt"/>
                <a:cs typeface="Times" panose="02020603050405020304" pitchFamily="18" charset="0"/>
              </a:rPr>
              <a:t>]. We then swap the values of </a:t>
            </a:r>
            <a:r>
              <a:rPr lang="en-US" sz="2800" b="1" i="1" dirty="0">
                <a:latin typeface="+mj-lt"/>
                <a:cs typeface="Times" panose="02020603050405020304" pitchFamily="18" charset="0"/>
              </a:rPr>
              <a:t>arr</a:t>
            </a:r>
            <a:r>
              <a:rPr lang="en-US" sz="2800" b="1" dirty="0">
                <a:latin typeface="+mj-lt"/>
                <a:cs typeface="Times" panose="02020603050405020304" pitchFamily="18" charset="0"/>
              </a:rPr>
              <a:t> [</a:t>
            </a:r>
            <a:r>
              <a:rPr lang="en-US" sz="2800" b="1" i="1" dirty="0">
                <a:latin typeface="+mj-lt"/>
                <a:cs typeface="Times" panose="02020603050405020304" pitchFamily="18" charset="0"/>
              </a:rPr>
              <a:t>i</a:t>
            </a:r>
            <a:r>
              <a:rPr lang="en-US" sz="2800" b="1" dirty="0">
                <a:latin typeface="+mj-lt"/>
                <a:cs typeface="Times" panose="02020603050405020304" pitchFamily="18" charset="0"/>
              </a:rPr>
              <a:t>] and arr [</a:t>
            </a:r>
            <a:r>
              <a:rPr lang="en-US" sz="2800" b="1" i="1" dirty="0">
                <a:latin typeface="+mj-lt"/>
                <a:cs typeface="Times" panose="02020603050405020304" pitchFamily="18" charset="0"/>
              </a:rPr>
              <a:t>p</a:t>
            </a:r>
            <a:r>
              <a:rPr lang="en-US" sz="2800" b="1" dirty="0">
                <a:latin typeface="+mj-lt"/>
                <a:cs typeface="Times" panose="02020603050405020304" pitchFamily="18" charset="0"/>
              </a:rPr>
              <a:t>] and set </a:t>
            </a:r>
            <a:r>
              <a:rPr lang="en-US" sz="2800" b="1" i="1" dirty="0">
                <a:latin typeface="+mj-lt"/>
                <a:cs typeface="Times" panose="02020603050405020304" pitchFamily="18" charset="0"/>
              </a:rPr>
              <a:t>p</a:t>
            </a:r>
            <a:r>
              <a:rPr lang="en-US" sz="2800" b="1" dirty="0">
                <a:latin typeface="+mj-lt"/>
                <a:cs typeface="Times" panose="02020603050405020304" pitchFamily="18" charset="0"/>
              </a:rPr>
              <a:t> = </a:t>
            </a:r>
            <a:r>
              <a:rPr lang="en-US" sz="2800" b="1" i="1" dirty="0">
                <a:latin typeface="+mj-lt"/>
                <a:cs typeface="Times" panose="02020603050405020304" pitchFamily="18" charset="0"/>
              </a:rPr>
              <a:t>i</a:t>
            </a:r>
            <a:r>
              <a:rPr lang="en-US" sz="2800" b="1" dirty="0">
                <a:latin typeface="+mj-lt"/>
                <a:cs typeface="Times" panose="02020603050405020304" pitchFamily="18" charset="0"/>
              </a:rPr>
              <a:t>. Then we move </a:t>
            </a:r>
            <a:r>
              <a:rPr lang="en-US" sz="2800" b="1" i="1" dirty="0">
                <a:latin typeface="+mj-lt"/>
                <a:cs typeface="Times" panose="02020603050405020304" pitchFamily="18" charset="0"/>
              </a:rPr>
              <a:t>i </a:t>
            </a:r>
            <a:r>
              <a:rPr lang="en-US" sz="2800" b="1" dirty="0">
                <a:latin typeface="+mj-lt"/>
                <a:cs typeface="Times" panose="02020603050405020304" pitchFamily="18" charset="0"/>
              </a:rPr>
              <a:t>one more element to the right.</a:t>
            </a:r>
          </a:p>
        </p:txBody>
      </p:sp>
    </p:spTree>
    <p:extLst>
      <p:ext uri="{BB962C8B-B14F-4D97-AF65-F5344CB8AC3E}">
        <p14:creationId xmlns:p14="http://schemas.microsoft.com/office/powerpoint/2010/main" val="715823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Quick Sort Part 5</a:t>
            </a:r>
            <a:endParaRPr lang="en-US" sz="3600" dirty="0">
              <a:effectLst>
                <a:outerShdw blurRad="38100" dist="38100" dir="2700000" algn="tl">
                  <a:srgbClr val="C0C0C0"/>
                </a:outerShdw>
              </a:effectLst>
              <a:latin typeface="+mj-lt"/>
            </a:endParaRPr>
          </a:p>
        </p:txBody>
      </p:sp>
      <p:sp>
        <p:nvSpPr>
          <p:cNvPr id="3" name="Content Placeholder 2"/>
          <p:cNvSpPr>
            <a:spLocks noGrp="1"/>
          </p:cNvSpPr>
          <p:nvPr>
            <p:ph idx="1"/>
          </p:nvPr>
        </p:nvSpPr>
        <p:spPr>
          <a:xfrm>
            <a:off x="1981200" y="1143000"/>
            <a:ext cx="8503920" cy="5410200"/>
          </a:xfrm>
        </p:spPr>
        <p:txBody>
          <a:bodyPr/>
          <a:lstStyle/>
          <a:p>
            <a:r>
              <a:rPr lang="en-US" b="1" dirty="0">
                <a:latin typeface="+mj-lt"/>
                <a:cs typeface="Times" panose="02020603050405020304" pitchFamily="18" charset="0"/>
              </a:rPr>
              <a:t>The pivot p is set to the first element, but it moves to its final position in the array.</a:t>
            </a:r>
          </a:p>
          <a:p>
            <a:r>
              <a:rPr lang="en-US" b="1" dirty="0">
                <a:latin typeface="+mj-lt"/>
                <a:cs typeface="Times" panose="02020603050405020304" pitchFamily="18" charset="0"/>
              </a:rPr>
              <a:t>Note that after the second iteration, i moves to the right of j and the outer loop terminates.</a:t>
            </a:r>
          </a:p>
          <a:p>
            <a:r>
              <a:rPr lang="en-US" b="1" dirty="0">
                <a:latin typeface="+mj-lt"/>
                <a:cs typeface="Times" panose="02020603050405020304" pitchFamily="18" charset="0"/>
              </a:rPr>
              <a:t>Example : an array of 10 elements and the changes that occur during two iterations of the outer loop.</a:t>
            </a:r>
          </a:p>
        </p:txBody>
      </p:sp>
    </p:spTree>
    <p:extLst>
      <p:ext uri="{BB962C8B-B14F-4D97-AF65-F5344CB8AC3E}">
        <p14:creationId xmlns:p14="http://schemas.microsoft.com/office/powerpoint/2010/main" val="3902824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lvl="2">
              <a:defRPr/>
            </a:pPr>
            <a:r>
              <a:rPr lang="en-US" sz="3600" b="1" i="1" dirty="0">
                <a:latin typeface="+mj-lt"/>
              </a:rPr>
              <a:t>Quick Sort Part 6</a:t>
            </a:r>
            <a:endParaRPr lang="en-US" sz="3600" dirty="0">
              <a:effectLst>
                <a:outerShdw blurRad="38100" dist="38100" dir="2700000" algn="tl">
                  <a:srgbClr val="C0C0C0"/>
                </a:outerShdw>
              </a:effectLst>
              <a:latin typeface="+mj-lt"/>
            </a:endParaRPr>
          </a:p>
        </p:txBody>
      </p:sp>
      <p:sp>
        <p:nvSpPr>
          <p:cNvPr id="7" name="Content Placeholder 2"/>
          <p:cNvSpPr>
            <a:spLocks noGrp="1"/>
          </p:cNvSpPr>
          <p:nvPr>
            <p:ph idx="1"/>
          </p:nvPr>
        </p:nvSpPr>
        <p:spPr>
          <a:xfrm>
            <a:off x="1981200" y="1143000"/>
            <a:ext cx="8229600" cy="457200"/>
          </a:xfrm>
        </p:spPr>
        <p:txBody>
          <a:bodyPr/>
          <a:lstStyle/>
          <a:p>
            <a:r>
              <a:rPr lang="en-US" sz="2400" b="1" i="1" dirty="0">
                <a:solidFill>
                  <a:srgbClr val="002060"/>
                </a:solidFill>
              </a:rPr>
              <a:t>Applying the partition algorithm on array</a:t>
            </a:r>
          </a:p>
        </p:txBody>
      </p:sp>
      <p:pic>
        <p:nvPicPr>
          <p:cNvPr id="14" name="Picture 3" descr="Graphic showing the application of the partition algorithm. "/>
          <p:cNvPicPr>
            <a:picLocks noGrp="1" noChangeAspect="1"/>
          </p:cNvPicPr>
          <p:nvPr>
            <p:ph idx="10"/>
          </p:nvPr>
        </p:nvPicPr>
        <p:blipFill rotWithShape="1">
          <a:blip r:embed="rId2">
            <a:extLst>
              <a:ext uri="{28A0092B-C50C-407E-A947-70E740481C1C}">
                <a14:useLocalDpi xmlns:a14="http://schemas.microsoft.com/office/drawing/2010/main" val="0"/>
              </a:ext>
            </a:extLst>
          </a:blip>
          <a:srcRect b="48784"/>
          <a:stretch/>
        </p:blipFill>
        <p:spPr>
          <a:xfrm>
            <a:off x="2874867" y="1676400"/>
            <a:ext cx="6442269" cy="4754880"/>
          </a:xfrm>
          <a:prstGeom prst="rect">
            <a:avLst/>
          </a:prstGeom>
        </p:spPr>
      </p:pic>
      <p:sp>
        <p:nvSpPr>
          <p:cNvPr id="5" name="Text Placeholder 4"/>
          <p:cNvSpPr>
            <a:spLocks noGrp="1"/>
          </p:cNvSpPr>
          <p:nvPr>
            <p:ph type="body" sz="quarter" idx="4294967295"/>
          </p:nvPr>
        </p:nvSpPr>
        <p:spPr>
          <a:xfrm>
            <a:off x="4724400" y="6477000"/>
            <a:ext cx="2743200" cy="182880"/>
          </a:xfrm>
        </p:spPr>
        <p:txBody>
          <a:bodyPr>
            <a:normAutofit fontScale="25000" lnSpcReduction="20000"/>
          </a:bodyPr>
          <a:lstStyle/>
          <a:p>
            <a:r>
              <a:rPr lang="en-US" dirty="0">
                <a:hlinkClick r:id="" action="ppaction://noaction"/>
              </a:rPr>
              <a:t>Access the text alternative for slide images.</a:t>
            </a:r>
            <a:endParaRPr lang="en-US" dirty="0"/>
          </a:p>
        </p:txBody>
      </p:sp>
    </p:spTree>
    <p:extLst>
      <p:ext uri="{BB962C8B-B14F-4D97-AF65-F5344CB8AC3E}">
        <p14:creationId xmlns:p14="http://schemas.microsoft.com/office/powerpoint/2010/main" val="2362745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lvl="2">
              <a:defRPr/>
            </a:pPr>
            <a:r>
              <a:rPr lang="en-US" sz="3600" b="1" i="1" dirty="0">
                <a:latin typeface="+mj-lt"/>
              </a:rPr>
              <a:t>Quick Sort Part 7</a:t>
            </a:r>
            <a:endParaRPr lang="en-US" sz="3600" dirty="0">
              <a:effectLst>
                <a:outerShdw blurRad="38100" dist="38100" dir="2700000" algn="tl">
                  <a:srgbClr val="C0C0C0"/>
                </a:outerShdw>
              </a:effectLst>
              <a:latin typeface="+mj-lt"/>
            </a:endParaRPr>
          </a:p>
        </p:txBody>
      </p:sp>
      <p:sp>
        <p:nvSpPr>
          <p:cNvPr id="7" name="Content Placeholder 2"/>
          <p:cNvSpPr>
            <a:spLocks noGrp="1"/>
          </p:cNvSpPr>
          <p:nvPr>
            <p:ph idx="1"/>
          </p:nvPr>
        </p:nvSpPr>
        <p:spPr>
          <a:xfrm>
            <a:off x="1981200" y="1143000"/>
            <a:ext cx="8229600" cy="457200"/>
          </a:xfrm>
        </p:spPr>
        <p:txBody>
          <a:bodyPr/>
          <a:lstStyle/>
          <a:p>
            <a:r>
              <a:rPr lang="en-US" sz="2400" b="1" i="1" dirty="0">
                <a:solidFill>
                  <a:srgbClr val="002060"/>
                </a:solidFill>
              </a:rPr>
              <a:t>Applying the partition algorithm on array</a:t>
            </a:r>
          </a:p>
        </p:txBody>
      </p:sp>
      <p:pic>
        <p:nvPicPr>
          <p:cNvPr id="6" name="Picture 3" descr="Graphic showing the second iteration of the partition algorithm on an array. "/>
          <p:cNvPicPr>
            <a:picLocks noGrp="1" noChangeAspect="1"/>
          </p:cNvPicPr>
          <p:nvPr>
            <p:ph idx="10"/>
          </p:nvPr>
        </p:nvPicPr>
        <p:blipFill rotWithShape="1">
          <a:blip r:embed="rId2">
            <a:extLst>
              <a:ext uri="{28A0092B-C50C-407E-A947-70E740481C1C}">
                <a14:useLocalDpi xmlns:a14="http://schemas.microsoft.com/office/drawing/2010/main" val="0"/>
              </a:ext>
            </a:extLst>
          </a:blip>
          <a:srcRect t="50756"/>
          <a:stretch/>
        </p:blipFill>
        <p:spPr>
          <a:xfrm>
            <a:off x="2745876" y="1676400"/>
            <a:ext cx="6700248" cy="4754880"/>
          </a:xfrm>
          <a:prstGeom prst="rect">
            <a:avLst/>
          </a:prstGeom>
        </p:spPr>
      </p:pic>
      <p:sp>
        <p:nvSpPr>
          <p:cNvPr id="5" name="Text Placeholder 4"/>
          <p:cNvSpPr>
            <a:spLocks noGrp="1"/>
          </p:cNvSpPr>
          <p:nvPr>
            <p:ph type="body" sz="quarter" idx="4294967295"/>
          </p:nvPr>
        </p:nvSpPr>
        <p:spPr>
          <a:xfrm>
            <a:off x="4724400" y="6477000"/>
            <a:ext cx="2743200" cy="182880"/>
          </a:xfrm>
        </p:spPr>
        <p:txBody>
          <a:bodyPr>
            <a:normAutofit fontScale="25000" lnSpcReduction="20000"/>
          </a:bodyPr>
          <a:lstStyle/>
          <a:p>
            <a:r>
              <a:rPr lang="en-US" dirty="0">
                <a:hlinkClick r:id="" action="ppaction://noaction"/>
              </a:rPr>
              <a:t>Access the text alternative for slide images.</a:t>
            </a:r>
            <a:endParaRPr lang="en-US" dirty="0"/>
          </a:p>
        </p:txBody>
      </p:sp>
    </p:spTree>
    <p:extLst>
      <p:ext uri="{BB962C8B-B14F-4D97-AF65-F5344CB8AC3E}">
        <p14:creationId xmlns:p14="http://schemas.microsoft.com/office/powerpoint/2010/main" val="18082433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Quick Sort Part 8</a:t>
            </a:r>
            <a:endParaRPr lang="en-US" sz="3600" dirty="0">
              <a:effectLst>
                <a:outerShdw blurRad="38100" dist="38100" dir="2700000" algn="tl">
                  <a:srgbClr val="C0C0C0"/>
                </a:outerShdw>
              </a:effectLst>
              <a:latin typeface="+mj-lt"/>
            </a:endParaRPr>
          </a:p>
        </p:txBody>
      </p:sp>
      <p:sp>
        <p:nvSpPr>
          <p:cNvPr id="4" name="Content Placeholder 2"/>
          <p:cNvSpPr>
            <a:spLocks noGrp="1"/>
          </p:cNvSpPr>
          <p:nvPr>
            <p:ph idx="1"/>
          </p:nvPr>
        </p:nvSpPr>
        <p:spPr>
          <a:xfrm>
            <a:off x="1981200" y="1143000"/>
            <a:ext cx="8229600" cy="1600200"/>
          </a:xfrm>
        </p:spPr>
        <p:txBody>
          <a:bodyPr/>
          <a:lstStyle/>
          <a:p>
            <a:pPr algn="just">
              <a:spcBef>
                <a:spcPts val="0"/>
              </a:spcBef>
            </a:pPr>
            <a:r>
              <a:rPr lang="en-US" sz="2600" b="1" i="1" dirty="0">
                <a:solidFill>
                  <a:srgbClr val="B60000"/>
                </a:solidFill>
                <a:latin typeface="+mj-lt"/>
              </a:rPr>
              <a:t>Quick Sort Algorithm.</a:t>
            </a:r>
          </a:p>
          <a:p>
            <a:pPr>
              <a:spcBef>
                <a:spcPts val="0"/>
              </a:spcBef>
            </a:pPr>
            <a:r>
              <a:rPr lang="en-US" sz="2200" b="1" dirty="0">
                <a:latin typeface="+mj-lt"/>
                <a:cs typeface="Times" panose="02020603050405020304" pitchFamily="18" charset="0"/>
              </a:rPr>
              <a:t>The quick sort algorithm is a void recursive algorithm.</a:t>
            </a:r>
          </a:p>
          <a:p>
            <a:pPr>
              <a:spcBef>
                <a:spcPts val="0"/>
              </a:spcBef>
            </a:pPr>
            <a:r>
              <a:rPr lang="en-US" sz="2200" b="1" dirty="0">
                <a:latin typeface="+mj-lt"/>
                <a:cs typeface="Times" panose="02020603050405020304" pitchFamily="18" charset="0"/>
              </a:rPr>
              <a:t>It moves recursively down left and down right until it reaches an empty partition array.</a:t>
            </a:r>
            <a:endParaRPr lang="en-US" sz="2200" dirty="0">
              <a:latin typeface="+mj-lt"/>
              <a:cs typeface="Times" panose="02020603050405020304" pitchFamily="18" charset="0"/>
            </a:endParaRPr>
          </a:p>
        </p:txBody>
      </p:sp>
      <p:sp>
        <p:nvSpPr>
          <p:cNvPr id="2" name="Content Placeholder 3"/>
          <p:cNvSpPr>
            <a:spLocks noGrp="1"/>
          </p:cNvSpPr>
          <p:nvPr>
            <p:ph idx="10"/>
          </p:nvPr>
        </p:nvSpPr>
        <p:spPr>
          <a:xfrm>
            <a:off x="1981200" y="2856272"/>
            <a:ext cx="8229600" cy="457200"/>
          </a:xfrm>
        </p:spPr>
        <p:txBody>
          <a:bodyPr/>
          <a:lstStyle/>
          <a:p>
            <a:r>
              <a:rPr lang="en-US" sz="2600" b="1" i="1" dirty="0">
                <a:solidFill>
                  <a:srgbClr val="002060"/>
                </a:solidFill>
                <a:latin typeface="+mj-lt"/>
              </a:rPr>
              <a:t>The idea of quick sort algorithm</a:t>
            </a:r>
          </a:p>
        </p:txBody>
      </p:sp>
      <p:pic>
        <p:nvPicPr>
          <p:cNvPr id="13" name="Picture 4" descr="Graphic showing the idea of quick sort algorithm. The base case in each branch is reached when the corresponding partition is empty."/>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3519529" y="3370008"/>
            <a:ext cx="5152942" cy="3200400"/>
          </a:xfrm>
          <a:prstGeom prst="rect">
            <a:avLst/>
          </a:prstGeom>
        </p:spPr>
      </p:pic>
    </p:spTree>
    <p:extLst>
      <p:ext uri="{BB962C8B-B14F-4D97-AF65-F5344CB8AC3E}">
        <p14:creationId xmlns:p14="http://schemas.microsoft.com/office/powerpoint/2010/main" val="690877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Quick Sort Program Part 1</a:t>
            </a:r>
          </a:p>
        </p:txBody>
      </p:sp>
      <p:sp>
        <p:nvSpPr>
          <p:cNvPr id="3"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Quick sort program</a:t>
            </a:r>
          </a:p>
        </p:txBody>
      </p:sp>
      <p:sp>
        <p:nvSpPr>
          <p:cNvPr id="11" name="Content Placeholder 3"/>
          <p:cNvSpPr>
            <a:spLocks noGrp="1"/>
          </p:cNvSpPr>
          <p:nvPr>
            <p:ph idx="10"/>
          </p:nvPr>
        </p:nvSpPr>
        <p:spPr>
          <a:xfrm>
            <a:off x="1981200" y="1662249"/>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7" name="Content Placeholder 4"/>
          <p:cNvSpPr>
            <a:spLocks noGrp="1"/>
          </p:cNvSpPr>
          <p:nvPr>
            <p:ph idx="11"/>
          </p:nvPr>
        </p:nvSpPr>
        <p:spPr>
          <a:xfrm>
            <a:off x="2438400" y="1662249"/>
            <a:ext cx="7772400" cy="4946904"/>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program that uses the quicksort algorithm to sort an array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by calling the partition algorithm recursively.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Function declarations</a:t>
            </a: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void </a:t>
            </a:r>
            <a:r>
              <a:rPr lang="en-IN" sz="1600" b="1" spc="-150" dirty="0">
                <a:latin typeface="Courier New" panose="02070309020205020404" pitchFamily="49" charset="0"/>
                <a:cs typeface="Courier New" panose="02070309020205020404" pitchFamily="49" charset="0"/>
              </a:rPr>
              <a:t>swap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&amp; x, </a:t>
            </a:r>
            <a:r>
              <a:rPr lang="en-IN" sz="1600" b="1" spc="-150" dirty="0" err="1">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&amp; y);</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void </a:t>
            </a:r>
            <a:r>
              <a:rPr lang="en-US" sz="1600" b="1" spc="-150" dirty="0">
                <a:latin typeface="Courier New" panose="02070309020205020404" pitchFamily="49" charset="0"/>
                <a:cs typeface="Courier New" panose="02070309020205020404" pitchFamily="49" charset="0"/>
              </a:rPr>
              <a:t>print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array[],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size);</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partition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beg,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end);</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void </a:t>
            </a:r>
            <a:r>
              <a:rPr lang="en-IN" sz="1600" b="1" spc="-150" dirty="0" err="1">
                <a:latin typeface="Courier New" panose="02070309020205020404" pitchFamily="49" charset="0"/>
                <a:cs typeface="Courier New" panose="02070309020205020404" pitchFamily="49" charset="0"/>
              </a:rPr>
              <a:t>quickSort</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beg,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end);</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main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Declaration of an unsorted array</a:t>
            </a: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array [10] = {27, 22, 11, 94, 83, 14, 30, 19, 46, 33};</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Printing unsorted array</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Original array: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print (array, 10);</a:t>
            </a:r>
            <a:r>
              <a:rPr lang="en-IN" sz="1600" spc="-1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8584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latin typeface="+mj-lt"/>
              </a:rPr>
              <a:t>Repetition versus Recursion Part 6</a:t>
            </a:r>
            <a:endParaRPr lang="en-US" sz="3600" dirty="0">
              <a:effectLst>
                <a:outerShdw blurRad="38100" dist="38100" dir="2700000" algn="tl">
                  <a:srgbClr val="C0C0C0"/>
                </a:outerShdw>
              </a:effectLst>
              <a:latin typeface="+mj-lt"/>
            </a:endParaRPr>
          </a:p>
        </p:txBody>
      </p:sp>
      <p:sp>
        <p:nvSpPr>
          <p:cNvPr id="9" name="Content Placeholder 2"/>
          <p:cNvSpPr>
            <a:spLocks noGrp="1"/>
          </p:cNvSpPr>
          <p:nvPr>
            <p:ph idx="1"/>
          </p:nvPr>
        </p:nvSpPr>
        <p:spPr>
          <a:xfrm>
            <a:off x="2109651" y="1981200"/>
            <a:ext cx="3505200" cy="3200400"/>
          </a:xfrm>
          <a:solidFill>
            <a:srgbClr val="F7F700"/>
          </a:solidFill>
        </p:spPr>
        <p:txBody>
          <a:bodyPr/>
          <a:lstStyle/>
          <a:p>
            <a:pPr>
              <a:spcBef>
                <a:spcPts val="0"/>
              </a:spcBef>
              <a:spcAft>
                <a:spcPts val="0"/>
              </a:spcAft>
            </a:pPr>
            <a:r>
              <a:rPr lang="en-US" sz="1800" b="1" spc="-150" dirty="0">
                <a:solidFill>
                  <a:srgbClr val="B60000"/>
                </a:solidFill>
                <a:latin typeface="Courier New" panose="02070309020205020404" pitchFamily="49" charset="0"/>
                <a:cs typeface="Courier New" panose="02070309020205020404" pitchFamily="49" charset="0"/>
              </a:rPr>
              <a:t>// Iterative </a:t>
            </a:r>
          </a:p>
          <a:p>
            <a:pPr>
              <a:spcBef>
                <a:spcPts val="0"/>
              </a:spcBef>
              <a:spcAft>
                <a:spcPts val="0"/>
              </a:spcAft>
            </a:pP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4D88"/>
                </a:solidFill>
                <a:latin typeface="Courier New" panose="02070309020205020404" pitchFamily="49" charset="0"/>
                <a:cs typeface="Courier New" panose="02070309020205020404" pitchFamily="49" charset="0"/>
              </a:rPr>
              <a:t> </a:t>
            </a:r>
            <a:r>
              <a:rPr lang="en-US" sz="1800" b="1" spc="-150" dirty="0">
                <a:solidFill>
                  <a:srgbClr val="000000"/>
                </a:solidFill>
                <a:latin typeface="Courier New" panose="02070309020205020404" pitchFamily="49" charset="0"/>
                <a:cs typeface="Courier New" panose="02070309020205020404" pitchFamily="49" charset="0"/>
              </a:rPr>
              <a:t>sum(</a:t>
            </a: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0000"/>
                </a:solidFill>
                <a:latin typeface="Courier New" panose="02070309020205020404" pitchFamily="49" charset="0"/>
                <a:cs typeface="Courier New" panose="02070309020205020404" pitchFamily="49" charset="0"/>
              </a:rPr>
              <a:t> n)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marL="114300" lvl="1" indent="0">
              <a:spcBef>
                <a:spcPts val="0"/>
              </a:spcBef>
              <a:spcAft>
                <a:spcPts val="0"/>
              </a:spcAft>
              <a:buNone/>
            </a:pP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0000"/>
                </a:solidFill>
                <a:latin typeface="Courier New" panose="02070309020205020404" pitchFamily="49" charset="0"/>
                <a:cs typeface="Courier New" panose="02070309020205020404" pitchFamily="49" charset="0"/>
              </a:rPr>
              <a:t> result = 0;	</a:t>
            </a:r>
            <a:endParaRPr lang="en-US" sz="1800" spc="-150" dirty="0">
              <a:solidFill>
                <a:srgbClr val="000000"/>
              </a:solidFill>
              <a:latin typeface="Courier New" panose="02070309020205020404" pitchFamily="49" charset="0"/>
              <a:cs typeface="Courier New" panose="02070309020205020404" pitchFamily="49" charset="0"/>
            </a:endParaRPr>
          </a:p>
          <a:p>
            <a:pPr marL="114300" lvl="1" indent="0">
              <a:spcBef>
                <a:spcPts val="0"/>
              </a:spcBef>
              <a:spcAft>
                <a:spcPts val="0"/>
              </a:spcAft>
              <a:buNone/>
            </a:pPr>
            <a:r>
              <a:rPr lang="en-US" sz="1800" b="1" spc="-150" dirty="0">
                <a:solidFill>
                  <a:srgbClr val="004D88"/>
                </a:solidFill>
                <a:latin typeface="Courier New" panose="02070309020205020404" pitchFamily="49" charset="0"/>
                <a:cs typeface="Courier New" panose="02070309020205020404" pitchFamily="49" charset="0"/>
              </a:rPr>
              <a:t>while </a:t>
            </a:r>
            <a:r>
              <a:rPr lang="en-US" sz="1800" b="1" spc="-150" dirty="0">
                <a:solidFill>
                  <a:srgbClr val="000000"/>
                </a:solidFill>
                <a:latin typeface="Courier New" panose="02070309020205020404" pitchFamily="49" charset="0"/>
                <a:cs typeface="Courier New" panose="02070309020205020404" pitchFamily="49" charset="0"/>
              </a:rPr>
              <a:t>(n &gt;= 0)	</a:t>
            </a:r>
            <a:endParaRPr lang="en-US" sz="1800" spc="-150" dirty="0">
              <a:solidFill>
                <a:srgbClr val="000000"/>
              </a:solidFill>
              <a:latin typeface="Courier New" panose="02070309020205020404" pitchFamily="49" charset="0"/>
              <a:cs typeface="Courier New" panose="02070309020205020404" pitchFamily="49" charset="0"/>
            </a:endParaRPr>
          </a:p>
          <a:p>
            <a:pPr marL="114300" lvl="1" indent="0">
              <a:spcBef>
                <a:spcPts val="0"/>
              </a:spcBef>
              <a:spcAft>
                <a:spcPts val="0"/>
              </a:spcAft>
              <a:buNone/>
            </a:pP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marL="114300" lvl="1" indent="0">
              <a:spcBef>
                <a:spcPts val="0"/>
              </a:spcBef>
              <a:spcAft>
                <a:spcPts val="0"/>
              </a:spcAft>
              <a:buNone/>
            </a:pPr>
            <a:r>
              <a:rPr lang="en-US" sz="1800" b="1" spc="-150" dirty="0">
                <a:solidFill>
                  <a:srgbClr val="000000"/>
                </a:solidFill>
                <a:latin typeface="Courier New" panose="02070309020205020404" pitchFamily="49" charset="0"/>
                <a:cs typeface="Courier New" panose="02070309020205020404" pitchFamily="49" charset="0"/>
              </a:rPr>
              <a:t>	result += n;	</a:t>
            </a:r>
            <a:endParaRPr lang="en-US" sz="1800" spc="-150" dirty="0">
              <a:solidFill>
                <a:srgbClr val="000000"/>
              </a:solidFill>
              <a:latin typeface="Courier New" panose="02070309020205020404" pitchFamily="49" charset="0"/>
              <a:cs typeface="Courier New" panose="02070309020205020404" pitchFamily="49" charset="0"/>
            </a:endParaRPr>
          </a:p>
          <a:p>
            <a:pPr marL="114300" lvl="1" indent="0">
              <a:spcBef>
                <a:spcPts val="0"/>
              </a:spcBef>
              <a:spcAft>
                <a:spcPts val="0"/>
              </a:spcAft>
              <a:buNone/>
            </a:pPr>
            <a:r>
              <a:rPr lang="en-US" sz="1800" b="1" spc="-150" dirty="0">
                <a:solidFill>
                  <a:srgbClr val="000000"/>
                </a:solidFill>
                <a:latin typeface="Courier New" panose="02070309020205020404" pitchFamily="49" charset="0"/>
                <a:cs typeface="Courier New" panose="02070309020205020404" pitchFamily="49" charset="0"/>
              </a:rPr>
              <a:t>	n</a:t>
            </a:r>
            <a:r>
              <a:rPr lang="en-US" sz="1800" spc="-150" dirty="0">
                <a:solidFill>
                  <a:srgbClr val="000000"/>
                </a:solidFill>
                <a:latin typeface="Courier New" panose="02070309020205020404" pitchFamily="49" charset="0"/>
                <a:cs typeface="Courier New" panose="02070309020205020404" pitchFamily="49" charset="0"/>
              </a:rPr>
              <a:t>−−</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marL="114300" lvl="1" indent="0">
              <a:spcBef>
                <a:spcPts val="0"/>
              </a:spcBef>
              <a:spcAft>
                <a:spcPts val="0"/>
              </a:spcAft>
              <a:buNone/>
            </a:pP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marL="114300" lvl="1" indent="0">
              <a:spcBef>
                <a:spcPts val="0"/>
              </a:spcBef>
              <a:spcAft>
                <a:spcPts val="0"/>
              </a:spcAft>
              <a:buNone/>
            </a:pPr>
            <a:r>
              <a:rPr lang="en-US" sz="1800" b="1" spc="-150" dirty="0">
                <a:solidFill>
                  <a:srgbClr val="004D88"/>
                </a:solidFill>
                <a:latin typeface="Courier New" panose="02070309020205020404" pitchFamily="49" charset="0"/>
                <a:cs typeface="Courier New" panose="02070309020205020404" pitchFamily="49" charset="0"/>
              </a:rPr>
              <a:t>return</a:t>
            </a:r>
            <a:r>
              <a:rPr lang="en-US" sz="1800" b="1" spc="-150" dirty="0">
                <a:solidFill>
                  <a:srgbClr val="000000"/>
                </a:solidFill>
                <a:latin typeface="Courier New" panose="02070309020205020404" pitchFamily="49" charset="0"/>
                <a:cs typeface="Courier New" panose="02070309020205020404" pitchFamily="49" charset="0"/>
              </a:rPr>
              <a:t> result;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a:t>
            </a:r>
            <a:endParaRPr lang="en-US" sz="1800" dirty="0">
              <a:solidFill>
                <a:srgbClr val="000000"/>
              </a:solidFill>
              <a:latin typeface="Times New Roman" panose="02020603050405020304" pitchFamily="18" charset="0"/>
            </a:endParaRPr>
          </a:p>
        </p:txBody>
      </p:sp>
      <p:sp>
        <p:nvSpPr>
          <p:cNvPr id="10" name="Content Placeholder 3"/>
          <p:cNvSpPr>
            <a:spLocks noGrp="1"/>
          </p:cNvSpPr>
          <p:nvPr>
            <p:ph idx="10"/>
          </p:nvPr>
        </p:nvSpPr>
        <p:spPr>
          <a:xfrm>
            <a:off x="6248400" y="1981200"/>
            <a:ext cx="3505200" cy="2743200"/>
          </a:xfrm>
          <a:solidFill>
            <a:srgbClr val="F7F700"/>
          </a:solidFill>
        </p:spPr>
        <p:txBody>
          <a:bodyPr>
            <a:normAutofit lnSpcReduction="10000"/>
          </a:bodyPr>
          <a:lstStyle/>
          <a:p>
            <a:pPr>
              <a:spcBef>
                <a:spcPts val="0"/>
              </a:spcBef>
              <a:spcAft>
                <a:spcPts val="0"/>
              </a:spcAft>
            </a:pPr>
            <a:r>
              <a:rPr lang="en-US" sz="1800" b="1" spc="-150" dirty="0">
                <a:solidFill>
                  <a:srgbClr val="B60000"/>
                </a:solidFill>
                <a:latin typeface="Courier New" panose="02070309020205020404" pitchFamily="49" charset="0"/>
                <a:cs typeface="Courier New" panose="02070309020205020404" pitchFamily="49" charset="0"/>
              </a:rPr>
              <a:t>// Recursive </a:t>
            </a:r>
          </a:p>
          <a:p>
            <a:pPr>
              <a:spcBef>
                <a:spcPts val="0"/>
              </a:spcBef>
              <a:spcAft>
                <a:spcPts val="0"/>
              </a:spcAft>
            </a:pP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0000"/>
                </a:solidFill>
                <a:latin typeface="Courier New" panose="02070309020205020404" pitchFamily="49" charset="0"/>
                <a:cs typeface="Courier New" panose="02070309020205020404" pitchFamily="49" charset="0"/>
              </a:rPr>
              <a:t> sum(</a:t>
            </a: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0000"/>
                </a:solidFill>
                <a:latin typeface="Courier New" panose="02070309020205020404" pitchFamily="49" charset="0"/>
                <a:cs typeface="Courier New" panose="02070309020205020404" pitchFamily="49" charset="0"/>
              </a:rPr>
              <a:t> n)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1791FF"/>
                </a:solidFill>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if </a:t>
            </a:r>
            <a:r>
              <a:rPr lang="en-US" sz="1800" b="1" spc="-150" dirty="0">
                <a:solidFill>
                  <a:srgbClr val="000000"/>
                </a:solidFill>
                <a:latin typeface="Courier New" panose="02070309020205020404" pitchFamily="49" charset="0"/>
                <a:cs typeface="Courier New" panose="02070309020205020404" pitchFamily="49" charset="0"/>
              </a:rPr>
              <a:t>(n &lt;= 0)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1791FF"/>
                </a:solidFill>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	return </a:t>
            </a:r>
            <a:r>
              <a:rPr lang="en-US" sz="1800" b="1" spc="-150" dirty="0">
                <a:solidFill>
                  <a:srgbClr val="000000"/>
                </a:solidFill>
                <a:latin typeface="Courier New" panose="02070309020205020404" pitchFamily="49" charset="0"/>
                <a:cs typeface="Courier New" panose="02070309020205020404" pitchFamily="49" charset="0"/>
              </a:rPr>
              <a:t>0;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pt-BR" sz="1800" b="1" spc="-150" dirty="0">
                <a:solidFill>
                  <a:srgbClr val="1791FF"/>
                </a:solidFill>
                <a:latin typeface="Courier New" panose="02070309020205020404" pitchFamily="49" charset="0"/>
                <a:cs typeface="Courier New" panose="02070309020205020404" pitchFamily="49" charset="0"/>
              </a:rPr>
              <a:t>	</a:t>
            </a:r>
            <a:r>
              <a:rPr lang="pt-BR" sz="1800" b="1" spc="-150" dirty="0">
                <a:solidFill>
                  <a:srgbClr val="004D88"/>
                </a:solidFill>
                <a:latin typeface="Courier New" panose="02070309020205020404" pitchFamily="49" charset="0"/>
                <a:cs typeface="Courier New" panose="02070309020205020404" pitchFamily="49" charset="0"/>
              </a:rPr>
              <a:t>return </a:t>
            </a:r>
            <a:r>
              <a:rPr lang="pt-BR" sz="1800" b="1" spc="-150" dirty="0">
                <a:solidFill>
                  <a:srgbClr val="000000"/>
                </a:solidFill>
                <a:latin typeface="Courier New" panose="02070309020205020404" pitchFamily="49" charset="0"/>
                <a:cs typeface="Courier New" panose="02070309020205020404" pitchFamily="49" charset="0"/>
              </a:rPr>
              <a:t>sum(n </a:t>
            </a:r>
            <a:r>
              <a:rPr lang="en-US" sz="1800" spc="-150" dirty="0">
                <a:solidFill>
                  <a:srgbClr val="000000"/>
                </a:solidFill>
                <a:latin typeface="Courier New" panose="02070309020205020404" pitchFamily="49" charset="0"/>
                <a:cs typeface="Courier New" panose="02070309020205020404" pitchFamily="49" charset="0"/>
              </a:rPr>
              <a:t>−</a:t>
            </a:r>
            <a:r>
              <a:rPr lang="pt-BR" sz="1800" b="1" spc="-150" dirty="0">
                <a:solidFill>
                  <a:srgbClr val="000000"/>
                </a:solidFill>
                <a:latin typeface="Courier New" panose="02070309020205020404" pitchFamily="49" charset="0"/>
                <a:cs typeface="Courier New" panose="02070309020205020404" pitchFamily="49" charset="0"/>
              </a:rPr>
              <a:t> 1) + n;	</a:t>
            </a:r>
            <a:endParaRPr lang="pt-BR"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18815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Quick Sort Program Part 2</a:t>
            </a:r>
          </a:p>
        </p:txBody>
      </p:sp>
      <p:sp>
        <p:nvSpPr>
          <p:cNvPr id="3"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Quick sort program</a:t>
            </a:r>
          </a:p>
        </p:txBody>
      </p:sp>
      <p:sp>
        <p:nvSpPr>
          <p:cNvPr id="8" name="Content Placeholder 3"/>
          <p:cNvSpPr>
            <a:spLocks noGrp="1"/>
          </p:cNvSpPr>
          <p:nvPr>
            <p:ph idx="10"/>
          </p:nvPr>
        </p:nvSpPr>
        <p:spPr>
          <a:xfrm>
            <a:off x="1981200" y="1676400"/>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40</a:t>
            </a:r>
          </a:p>
        </p:txBody>
      </p:sp>
      <p:sp>
        <p:nvSpPr>
          <p:cNvPr id="9" name="Content Placeholder 4"/>
          <p:cNvSpPr>
            <a:spLocks noGrp="1"/>
          </p:cNvSpPr>
          <p:nvPr>
            <p:ph idx="11"/>
          </p:nvPr>
        </p:nvSpPr>
        <p:spPr>
          <a:xfrm>
            <a:off x="2438400" y="1676400"/>
            <a:ext cx="7772400" cy="4946904"/>
          </a:xfrm>
          <a:ln w="57150">
            <a:solidFill>
              <a:schemeClr val="tx1"/>
            </a:solidFill>
          </a:ln>
        </p:spPr>
        <p:txBody>
          <a:bodyPr/>
          <a:lstStyle/>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Calling </a:t>
            </a:r>
            <a:r>
              <a:rPr lang="en-IN" sz="1600" b="1" spc="-150" dirty="0" err="1">
                <a:solidFill>
                  <a:srgbClr val="B60000"/>
                </a:solidFill>
                <a:latin typeface="Courier New" panose="02070309020205020404" pitchFamily="49" charset="0"/>
                <a:cs typeface="Courier New" panose="02070309020205020404" pitchFamily="49" charset="0"/>
              </a:rPr>
              <a:t>quickSort</a:t>
            </a:r>
            <a:r>
              <a:rPr lang="en-IN" sz="1600" b="1" spc="-150" dirty="0">
                <a:solidFill>
                  <a:srgbClr val="B60000"/>
                </a:solidFill>
                <a:latin typeface="Courier New" panose="02070309020205020404" pitchFamily="49" charset="0"/>
                <a:cs typeface="Courier New" panose="02070309020205020404" pitchFamily="49" charset="0"/>
              </a:rPr>
              <a:t> function</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quickSort</a:t>
            </a:r>
            <a:r>
              <a:rPr lang="en-IN" sz="1600" b="1" spc="-150" dirty="0">
                <a:latin typeface="Courier New" panose="02070309020205020404" pitchFamily="49" charset="0"/>
                <a:cs typeface="Courier New" panose="02070309020205020404" pitchFamily="49" charset="0"/>
              </a:rPr>
              <a:t> (array, 0, 9);</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Printing sorted array</a:t>
            </a: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Sorted array: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print (array, 10);</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Swap function</a:t>
            </a: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void </a:t>
            </a:r>
            <a:r>
              <a:rPr lang="en-IN" sz="1600" b="1" spc="-150" dirty="0">
                <a:latin typeface="Courier New" panose="02070309020205020404" pitchFamily="49" charset="0"/>
                <a:cs typeface="Courier New" panose="02070309020205020404" pitchFamily="49" charset="0"/>
              </a:rPr>
              <a:t>swap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&amp; x,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&amp; y)</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temp = x;</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x = y;</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y = temp;</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Print-array function</a:t>
            </a:r>
          </a:p>
          <a:p>
            <a:pPr>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void</a:t>
            </a:r>
            <a:r>
              <a:rPr lang="en-US" sz="1600" b="1" spc="-150" dirty="0">
                <a:latin typeface="Courier New" panose="02070309020205020404" pitchFamily="49" charset="0"/>
                <a:cs typeface="Courier New" panose="02070309020205020404" pitchFamily="49" charset="0"/>
              </a:rPr>
              <a:t> print (</a:t>
            </a:r>
            <a:r>
              <a:rPr lang="en-US" sz="1600" b="1" spc="-150" dirty="0">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array[], </a:t>
            </a:r>
            <a:r>
              <a:rPr lang="en-US" sz="1600" b="1" spc="-150" dirty="0">
                <a:solidFill>
                  <a:srgbClr val="214E91"/>
                </a:solidFill>
                <a:latin typeface="Courier New" panose="02070309020205020404" pitchFamily="49" charset="0"/>
                <a:cs typeface="Courier New" panose="02070309020205020404" pitchFamily="49" charset="0"/>
              </a:rPr>
              <a:t>int </a:t>
            </a:r>
            <a:r>
              <a:rPr lang="en-US" sz="1600" b="1" spc="-150" dirty="0">
                <a:latin typeface="Courier New" panose="02070309020205020404" pitchFamily="49" charset="0"/>
                <a:cs typeface="Courier New" panose="02070309020205020404" pitchFamily="49" charset="0"/>
              </a:rPr>
              <a:t>size)</a:t>
            </a:r>
            <a:br>
              <a:rPr lang="en-US" sz="1600" spc="-150" dirty="0">
                <a:latin typeface="Courier New" panose="02070309020205020404" pitchFamily="49" charset="0"/>
                <a:cs typeface="Courier New" panose="02070309020205020404" pitchFamily="49" charset="0"/>
              </a:rPr>
            </a:b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nn-NO" sz="1600" b="1" spc="-150" dirty="0">
                <a:solidFill>
                  <a:srgbClr val="214E91"/>
                </a:solidFill>
                <a:latin typeface="Courier New" panose="02070309020205020404" pitchFamily="49" charset="0"/>
                <a:cs typeface="Courier New" panose="02070309020205020404" pitchFamily="49" charset="0"/>
              </a:rPr>
              <a:t>for </a:t>
            </a:r>
            <a:r>
              <a:rPr lang="nn-NO" sz="1600" b="1" spc="-150" dirty="0">
                <a:latin typeface="Courier New" panose="02070309020205020404" pitchFamily="49" charset="0"/>
                <a:cs typeface="Courier New" panose="02070309020205020404" pitchFamily="49" charset="0"/>
              </a:rPr>
              <a:t>(</a:t>
            </a:r>
            <a:r>
              <a:rPr lang="nn-NO" sz="1600" b="1" spc="-150" dirty="0">
                <a:solidFill>
                  <a:srgbClr val="214E91"/>
                </a:solidFill>
                <a:latin typeface="Courier New" panose="02070309020205020404" pitchFamily="49" charset="0"/>
                <a:cs typeface="Courier New" panose="02070309020205020404" pitchFamily="49" charset="0"/>
              </a:rPr>
              <a:t>int</a:t>
            </a:r>
            <a:r>
              <a:rPr lang="nn-NO" sz="1600" b="1" spc="-150" dirty="0">
                <a:latin typeface="Courier New" panose="02070309020205020404" pitchFamily="49" charset="0"/>
                <a:cs typeface="Courier New" panose="02070309020205020404" pitchFamily="49" charset="0"/>
              </a:rPr>
              <a:t> i = 0; i &lt; size; i++)</a:t>
            </a:r>
            <a:endParaRPr lang="nn-NO"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array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9216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Quick Sort Program Part 3</a:t>
            </a:r>
          </a:p>
        </p:txBody>
      </p:sp>
      <p:sp>
        <p:nvSpPr>
          <p:cNvPr id="3"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Quick sort program</a:t>
            </a:r>
          </a:p>
        </p:txBody>
      </p:sp>
      <p:sp>
        <p:nvSpPr>
          <p:cNvPr id="10" name="Content Placeholder 3"/>
          <p:cNvSpPr>
            <a:spLocks noGrp="1"/>
          </p:cNvSpPr>
          <p:nvPr>
            <p:ph idx="10"/>
          </p:nvPr>
        </p:nvSpPr>
        <p:spPr>
          <a:xfrm>
            <a:off x="1981200" y="1682496"/>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60</a:t>
            </a:r>
          </a:p>
        </p:txBody>
      </p:sp>
      <p:sp>
        <p:nvSpPr>
          <p:cNvPr id="11" name="Content Placeholder 4"/>
          <p:cNvSpPr>
            <a:spLocks noGrp="1"/>
          </p:cNvSpPr>
          <p:nvPr>
            <p:ph idx="11"/>
          </p:nvPr>
        </p:nvSpPr>
        <p:spPr>
          <a:xfrm>
            <a:off x="2438400" y="1682496"/>
            <a:ext cx="7772400" cy="4946904"/>
          </a:xfrm>
          <a:ln w="57150">
            <a:solidFill>
              <a:schemeClr val="tx1"/>
            </a:solidFill>
          </a:ln>
        </p:spPr>
        <p:txBody>
          <a:bodyPr/>
          <a:lstStyle/>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cout</a:t>
            </a:r>
            <a:r>
              <a:rPr lang="en-IN" sz="1600" b="1" spc="-150" dirty="0">
                <a:latin typeface="Courier New" panose="02070309020205020404" pitchFamily="49" charset="0"/>
                <a:cs typeface="Courier New" panose="02070309020205020404" pitchFamily="49" charset="0"/>
              </a:rPr>
              <a:t> &lt;&lt; </a:t>
            </a:r>
            <a:r>
              <a:rPr lang="en-IN" sz="1600" b="1" spc="-150" dirty="0" err="1">
                <a:latin typeface="Courier New" panose="02070309020205020404" pitchFamily="49" charset="0"/>
                <a:cs typeface="Courier New" panose="02070309020205020404" pitchFamily="49" charset="0"/>
              </a:rPr>
              <a:t>endl</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Partition function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partition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beg,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end)</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p = beg ; </a:t>
            </a:r>
            <a:r>
              <a:rPr lang="en-IN" sz="1600" b="1" spc="-150" dirty="0">
                <a:solidFill>
                  <a:srgbClr val="B60000"/>
                </a:solidFill>
                <a:latin typeface="Courier New" panose="02070309020205020404" pitchFamily="49" charset="0"/>
                <a:cs typeface="Courier New" panose="02070309020205020404" pitchFamily="49" charset="0"/>
              </a:rPr>
              <a:t>// Initializing pivot</a:t>
            </a: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 = beg; </a:t>
            </a:r>
            <a:r>
              <a:rPr lang="en-IN" sz="1600" b="1" spc="-150" dirty="0">
                <a:solidFill>
                  <a:srgbClr val="B60000"/>
                </a:solidFill>
                <a:latin typeface="Courier New" panose="02070309020205020404" pitchFamily="49" charset="0"/>
                <a:cs typeface="Courier New" panose="02070309020205020404" pitchFamily="49" charset="0"/>
              </a:rPr>
              <a:t>// Initializing </a:t>
            </a:r>
            <a:r>
              <a:rPr lang="en-IN" sz="1600" b="1" spc="-150" dirty="0" err="1">
                <a:solidFill>
                  <a:srgbClr val="B60000"/>
                </a:solidFill>
                <a:latin typeface="Courier New" panose="02070309020205020404" pitchFamily="49" charset="0"/>
                <a:cs typeface="Courier New" panose="02070309020205020404" pitchFamily="49" charset="0"/>
              </a:rPr>
              <a:t>i</a:t>
            </a:r>
            <a:endParaRPr lang="en-IN" sz="1600" b="1" spc="-150" dirty="0">
              <a:solidFill>
                <a:srgbClr val="B60000"/>
              </a:solidFill>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j = end; </a:t>
            </a:r>
            <a:r>
              <a:rPr lang="en-US" sz="1600" b="1" spc="-150" dirty="0">
                <a:solidFill>
                  <a:srgbClr val="B60000"/>
                </a:solidFill>
                <a:latin typeface="Courier New" panose="02070309020205020404" pitchFamily="49" charset="0"/>
                <a:cs typeface="Courier New" panose="02070309020205020404" pitchFamily="49" charset="0"/>
              </a:rPr>
              <a:t>// Initializing j</a:t>
            </a:r>
          </a:p>
          <a:p>
            <a:pPr>
              <a:spcBef>
                <a:spcPts val="0"/>
              </a:spcBef>
              <a:spcAft>
                <a:spcPts val="0"/>
              </a:spcAft>
            </a:pP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while</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 &lt; j)</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Moving j to the left</a:t>
            </a: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while</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 [j] &gt;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[p] )</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a:latin typeface="Courier New" panose="02070309020205020404" pitchFamily="49" charset="0"/>
                <a:cs typeface="Courier New" panose="02070309020205020404" pitchFamily="49" charset="0"/>
              </a:rPr>
              <a:t>j--;</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swap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[j],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[p]);</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p = j;</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Moving </a:t>
            </a:r>
            <a:r>
              <a:rPr lang="en-US" sz="1600" b="1" spc="-150" dirty="0" err="1">
                <a:solidFill>
                  <a:srgbClr val="B60000"/>
                </a:solidFill>
                <a:latin typeface="Courier New" panose="02070309020205020404" pitchFamily="49" charset="0"/>
                <a:cs typeface="Courier New" panose="02070309020205020404" pitchFamily="49" charset="0"/>
              </a:rPr>
              <a:t>i</a:t>
            </a:r>
            <a:r>
              <a:rPr lang="en-US" sz="1600" b="1" spc="-150" dirty="0">
                <a:solidFill>
                  <a:srgbClr val="B60000"/>
                </a:solidFill>
                <a:latin typeface="Courier New" panose="02070309020205020404" pitchFamily="49" charset="0"/>
                <a:cs typeface="Courier New" panose="02070309020205020404" pitchFamily="49" charset="0"/>
              </a:rPr>
              <a:t> to the right</a:t>
            </a:r>
          </a:p>
        </p:txBody>
      </p:sp>
    </p:spTree>
    <p:extLst>
      <p:ext uri="{BB962C8B-B14F-4D97-AF65-F5344CB8AC3E}">
        <p14:creationId xmlns:p14="http://schemas.microsoft.com/office/powerpoint/2010/main" val="1158469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Quick Sort Program Part 4</a:t>
            </a:r>
          </a:p>
        </p:txBody>
      </p:sp>
      <p:sp>
        <p:nvSpPr>
          <p:cNvPr id="3"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Quick sort program</a:t>
            </a:r>
          </a:p>
        </p:txBody>
      </p:sp>
      <p:sp>
        <p:nvSpPr>
          <p:cNvPr id="8" name="Content Placeholder 3"/>
          <p:cNvSpPr>
            <a:spLocks noGrp="1"/>
          </p:cNvSpPr>
          <p:nvPr>
            <p:ph idx="10"/>
          </p:nvPr>
        </p:nvSpPr>
        <p:spPr>
          <a:xfrm>
            <a:off x="1981200" y="1682496"/>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80</a:t>
            </a:r>
          </a:p>
        </p:txBody>
      </p:sp>
      <p:sp>
        <p:nvSpPr>
          <p:cNvPr id="9" name="Content Placeholder 4"/>
          <p:cNvSpPr>
            <a:spLocks noGrp="1"/>
          </p:cNvSpPr>
          <p:nvPr>
            <p:ph idx="11"/>
          </p:nvPr>
        </p:nvSpPr>
        <p:spPr>
          <a:xfrm>
            <a:off x="2438400" y="1682496"/>
            <a:ext cx="7772400" cy="4946904"/>
          </a:xfrm>
          <a:ln w="57150">
            <a:solidFill>
              <a:schemeClr val="tx1"/>
            </a:solidFill>
          </a:ln>
        </p:spPr>
        <p:txBody>
          <a:bodyPr/>
          <a:lstStyle/>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while</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 &lt;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 [p] )</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1371600">
              <a:spcBef>
                <a:spcPts val="0"/>
              </a:spcBef>
              <a:spcAft>
                <a:spcPts val="0"/>
              </a:spcAft>
            </a:pP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swap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 [p]);</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latin typeface="Courier New" panose="02070309020205020404" pitchFamily="49" charset="0"/>
                <a:cs typeface="Courier New" panose="02070309020205020404" pitchFamily="49" charset="0"/>
              </a:rPr>
              <a:t>p = </a:t>
            </a:r>
            <a:r>
              <a:rPr lang="en-IN" sz="1600" b="1" spc="-150" dirty="0" err="1">
                <a:latin typeface="Courier New" panose="02070309020205020404" pitchFamily="49" charset="0"/>
                <a:cs typeface="Courier New" panose="02070309020205020404" pitchFamily="49" charset="0"/>
              </a:rPr>
              <a:t>i</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a:t>
            </a:r>
            <a:r>
              <a:rPr lang="en-IN" sz="1600" b="1" spc="-150" dirty="0">
                <a:latin typeface="Courier New" panose="02070309020205020404" pitchFamily="49" charset="0"/>
                <a:cs typeface="Courier New" panose="02070309020205020404" pitchFamily="49" charset="0"/>
              </a:rPr>
              <a:t>p;</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Quick sort function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void </a:t>
            </a:r>
            <a:r>
              <a:rPr lang="en-IN" sz="1600" b="1" spc="-150" dirty="0" err="1">
                <a:latin typeface="Courier New" panose="02070309020205020404" pitchFamily="49" charset="0"/>
                <a:cs typeface="Courier New" panose="02070309020205020404" pitchFamily="49" charset="0"/>
              </a:rPr>
              <a:t>quickSort</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beg,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end)</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 </a:t>
            </a:r>
            <a:r>
              <a:rPr lang="en-IN" sz="1600" b="1" spc="-150" dirty="0">
                <a:latin typeface="Courier New" panose="02070309020205020404" pitchFamily="49" charset="0"/>
                <a:cs typeface="Courier New" panose="02070309020205020404" pitchFamily="49" charset="0"/>
              </a:rPr>
              <a:t>(beg &gt;= end || beg &lt; 0)</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pivot = partition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 beg, end);</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quickSort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 beg, pivot − 1);</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da-DK" sz="1600" b="1" spc="-150" dirty="0">
                <a:latin typeface="Courier New" panose="02070309020205020404" pitchFamily="49" charset="0"/>
                <a:cs typeface="Courier New" panose="02070309020205020404" pitchFamily="49" charset="0"/>
              </a:rPr>
              <a:t>quickSort (arr, pivot + 1, end);</a:t>
            </a:r>
            <a:endParaRPr lang="da-DK"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58136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i="1" dirty="0"/>
              <a:t>Quick Sort Program Part 5</a:t>
            </a:r>
          </a:p>
        </p:txBody>
      </p:sp>
      <p:sp>
        <p:nvSpPr>
          <p:cNvPr id="12" name="Content Placeholder 2"/>
          <p:cNvSpPr>
            <a:spLocks noGrp="1"/>
          </p:cNvSpPr>
          <p:nvPr>
            <p:ph idx="1"/>
          </p:nvPr>
        </p:nvSpPr>
        <p:spPr>
          <a:xfrm>
            <a:off x="1981200" y="1143000"/>
            <a:ext cx="8229600" cy="457200"/>
          </a:xfrm>
        </p:spPr>
        <p:txBody>
          <a:bodyPr>
            <a:normAutofit lnSpcReduction="10000"/>
          </a:bodyPr>
          <a:lstStyle/>
          <a:p>
            <a:pPr lvl="0"/>
            <a:r>
              <a:rPr lang="en-US" sz="2800" b="1" i="1" dirty="0">
                <a:solidFill>
                  <a:prstClr val="black"/>
                </a:solidFill>
              </a:rPr>
              <a:t>Quick sort program</a:t>
            </a:r>
          </a:p>
        </p:txBody>
      </p:sp>
      <p:sp>
        <p:nvSpPr>
          <p:cNvPr id="6" name="Content Placeholder 3"/>
          <p:cNvSpPr>
            <a:spLocks noGrp="1"/>
          </p:cNvSpPr>
          <p:nvPr>
            <p:ph idx="10"/>
          </p:nvPr>
        </p:nvSpPr>
        <p:spPr>
          <a:xfrm>
            <a:off x="1981200" y="1752600"/>
            <a:ext cx="8229600" cy="1371600"/>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Original array:</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27 22 11 94 83 14 30 19 46 33</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Sorted array:</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11 14 19 22 27 30 33 46 83 94</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87001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Binary Search Part 1</a:t>
            </a:r>
            <a:endParaRPr lang="en-US" sz="3600" dirty="0">
              <a:effectLst>
                <a:outerShdw blurRad="38100" dist="38100" dir="2700000" algn="tl">
                  <a:srgbClr val="C0C0C0"/>
                </a:outerShdw>
              </a:effectLst>
              <a:latin typeface="+mj-lt"/>
            </a:endParaRPr>
          </a:p>
        </p:txBody>
      </p:sp>
      <p:sp>
        <p:nvSpPr>
          <p:cNvPr id="6" name="Content Placeholder 2"/>
          <p:cNvSpPr>
            <a:spLocks noGrp="1"/>
          </p:cNvSpPr>
          <p:nvPr>
            <p:ph idx="1"/>
          </p:nvPr>
        </p:nvSpPr>
        <p:spPr/>
        <p:txBody>
          <a:bodyPr/>
          <a:lstStyle/>
          <a:p>
            <a:pPr>
              <a:spcAft>
                <a:spcPts val="1200"/>
              </a:spcAft>
            </a:pPr>
            <a:r>
              <a:rPr lang="en-US" b="1" dirty="0">
                <a:latin typeface="+mj-lt"/>
                <a:cs typeface="Times" panose="02020603050405020304" pitchFamily="18" charset="0"/>
              </a:rPr>
              <a:t>We often need to search an array to find the location of a element.</a:t>
            </a:r>
          </a:p>
          <a:p>
            <a:pPr>
              <a:spcAft>
                <a:spcPts val="1200"/>
              </a:spcAft>
            </a:pPr>
            <a:r>
              <a:rPr lang="en-US" b="1" dirty="0">
                <a:latin typeface="+mj-lt"/>
                <a:cs typeface="Times" panose="02020603050405020304" pitchFamily="18" charset="0"/>
              </a:rPr>
              <a:t>It is much easier to search a sorted array than an unsorted array.</a:t>
            </a:r>
          </a:p>
          <a:p>
            <a:pPr>
              <a:spcAft>
                <a:spcPts val="1200"/>
              </a:spcAft>
            </a:pPr>
            <a:r>
              <a:rPr lang="en-US" b="1" dirty="0">
                <a:latin typeface="+mj-lt"/>
                <a:cs typeface="Times" panose="02020603050405020304" pitchFamily="18" charset="0"/>
              </a:rPr>
              <a:t>We know that when items are in order, we can find them much easier.</a:t>
            </a:r>
          </a:p>
          <a:p>
            <a:pPr>
              <a:spcAft>
                <a:spcPts val="1200"/>
              </a:spcAft>
            </a:pPr>
            <a:r>
              <a:rPr lang="en-US" b="1" dirty="0">
                <a:latin typeface="+mj-lt"/>
                <a:cs typeface="Times" panose="02020603050405020304" pitchFamily="18" charset="0"/>
              </a:rPr>
              <a:t>The binary search algorithm is designed to find a value in a sorted array.</a:t>
            </a:r>
          </a:p>
        </p:txBody>
      </p:sp>
    </p:spTree>
    <p:extLst>
      <p:ext uri="{BB962C8B-B14F-4D97-AF65-F5344CB8AC3E}">
        <p14:creationId xmlns:p14="http://schemas.microsoft.com/office/powerpoint/2010/main" val="13202288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Binary Search Part 2</a:t>
            </a:r>
            <a:endParaRPr lang="en-US" sz="3600" dirty="0">
              <a:effectLst>
                <a:outerShdw blurRad="38100" dist="38100" dir="2700000" algn="tl">
                  <a:srgbClr val="C0C0C0"/>
                </a:outerShdw>
              </a:effectLst>
              <a:latin typeface="+mj-lt"/>
            </a:endParaRPr>
          </a:p>
        </p:txBody>
      </p:sp>
      <p:sp>
        <p:nvSpPr>
          <p:cNvPr id="6" name="Content Placeholder 2"/>
          <p:cNvSpPr>
            <a:spLocks noGrp="1"/>
          </p:cNvSpPr>
          <p:nvPr>
            <p:ph idx="1"/>
          </p:nvPr>
        </p:nvSpPr>
        <p:spPr/>
        <p:txBody>
          <a:bodyPr/>
          <a:lstStyle/>
          <a:p>
            <a:pPr>
              <a:spcAft>
                <a:spcPts val="1200"/>
              </a:spcAft>
            </a:pPr>
            <a:r>
              <a:rPr lang="en-US" b="1" dirty="0">
                <a:latin typeface="+mj-lt"/>
                <a:cs typeface="Times" panose="02020603050405020304" pitchFamily="18" charset="0"/>
              </a:rPr>
              <a:t>The binary search starts by looking at the middle element. We can have three cases:</a:t>
            </a:r>
          </a:p>
          <a:p>
            <a:pPr marL="457200" indent="-347472">
              <a:spcAft>
                <a:spcPts val="1200"/>
              </a:spcAft>
              <a:buFont typeface="Arial" panose="020B0604020202020204" pitchFamily="34" charset="0"/>
              <a:buChar char="•"/>
            </a:pPr>
            <a:r>
              <a:rPr lang="en-US" sz="2800" b="1" dirty="0">
                <a:latin typeface="+mj-lt"/>
                <a:cs typeface="Times" panose="02020603050405020304" pitchFamily="18" charset="0"/>
              </a:rPr>
              <a:t>If the value is equal to the middle element, the search stops. The index has been found.</a:t>
            </a:r>
          </a:p>
          <a:p>
            <a:pPr marL="457200" indent="-347472">
              <a:spcAft>
                <a:spcPts val="1200"/>
              </a:spcAft>
              <a:buFont typeface="Arial" panose="020B0604020202020204" pitchFamily="34" charset="0"/>
              <a:buChar char="•"/>
            </a:pPr>
            <a:r>
              <a:rPr lang="en-US" sz="2800" b="1" dirty="0">
                <a:latin typeface="+mj-lt"/>
                <a:cs typeface="Times" panose="02020603050405020304" pitchFamily="18" charset="0"/>
              </a:rPr>
              <a:t>If the value is greater that the middle element, the search continues with the right half of the array.</a:t>
            </a:r>
          </a:p>
          <a:p>
            <a:pPr marL="457200" indent="-347472">
              <a:spcAft>
                <a:spcPts val="1200"/>
              </a:spcAft>
              <a:buFont typeface="Arial" panose="020B0604020202020204" pitchFamily="34" charset="0"/>
              <a:buChar char="•"/>
            </a:pPr>
            <a:r>
              <a:rPr lang="en-US" sz="2800" b="1" dirty="0">
                <a:latin typeface="+mj-lt"/>
                <a:cs typeface="Times" panose="02020603050405020304" pitchFamily="18" charset="0"/>
              </a:rPr>
              <a:t>If the value is greater that the middle element, the search continues with the right half of the array.</a:t>
            </a:r>
          </a:p>
        </p:txBody>
      </p:sp>
    </p:spTree>
    <p:extLst>
      <p:ext uri="{BB962C8B-B14F-4D97-AF65-F5344CB8AC3E}">
        <p14:creationId xmlns:p14="http://schemas.microsoft.com/office/powerpoint/2010/main" val="34201777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Binary Search Part 3</a:t>
            </a:r>
            <a:endParaRPr lang="en-US" sz="3600" dirty="0">
              <a:solidFill>
                <a:prstClr val="black"/>
              </a:solidFill>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1295400"/>
          </a:xfrm>
        </p:spPr>
        <p:txBody>
          <a:bodyPr/>
          <a:lstStyle/>
          <a:p>
            <a:pPr>
              <a:spcBef>
                <a:spcPts val="0"/>
              </a:spcBef>
            </a:pPr>
            <a:r>
              <a:rPr lang="en-US" sz="2400" b="1" dirty="0">
                <a:latin typeface="+mj-lt"/>
                <a:cs typeface="Times" panose="02020603050405020304" pitchFamily="18" charset="0"/>
              </a:rPr>
              <a:t>Figure shows an example of a binary search.</a:t>
            </a:r>
          </a:p>
          <a:p>
            <a:pPr>
              <a:spcBef>
                <a:spcPts val="0"/>
              </a:spcBef>
            </a:pPr>
            <a:r>
              <a:rPr lang="en-US" sz="2400" b="1" dirty="0">
                <a:latin typeface="+mj-lt"/>
                <a:cs typeface="Times" panose="02020603050405020304" pitchFamily="18" charset="0"/>
              </a:rPr>
              <a:t>We search for the value 30 in a sorted array of 10 elements.</a:t>
            </a:r>
          </a:p>
          <a:p>
            <a:pPr>
              <a:spcBef>
                <a:spcPts val="0"/>
              </a:spcBef>
            </a:pPr>
            <a:r>
              <a:rPr lang="en-US" sz="2400" b="1" dirty="0">
                <a:latin typeface="+mj-lt"/>
                <a:cs typeface="Times" panose="02020603050405020304" pitchFamily="18" charset="0"/>
              </a:rPr>
              <a:t>After three attempts, the index of the value, 5, is returned.</a:t>
            </a:r>
          </a:p>
        </p:txBody>
      </p:sp>
      <p:sp>
        <p:nvSpPr>
          <p:cNvPr id="6" name="Content Placeholder 3"/>
          <p:cNvSpPr>
            <a:spLocks noGrp="1"/>
          </p:cNvSpPr>
          <p:nvPr>
            <p:ph idx="10"/>
          </p:nvPr>
        </p:nvSpPr>
        <p:spPr>
          <a:xfrm>
            <a:off x="1981200" y="2514600"/>
            <a:ext cx="8229600" cy="419100"/>
          </a:xfrm>
        </p:spPr>
        <p:txBody>
          <a:bodyPr>
            <a:normAutofit lnSpcReduction="10000"/>
          </a:bodyPr>
          <a:lstStyle/>
          <a:p>
            <a:r>
              <a:rPr lang="en-US" sz="2400" b="1" i="1" dirty="0">
                <a:solidFill>
                  <a:srgbClr val="002060"/>
                </a:solidFill>
              </a:rPr>
              <a:t>Example of a binary search</a:t>
            </a:r>
          </a:p>
        </p:txBody>
      </p:sp>
      <p:pic>
        <p:nvPicPr>
          <p:cNvPr id="13" name="Picture 4" descr="Graphic showing an example of a binary search. "/>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2911889" y="3039013"/>
            <a:ext cx="6368222" cy="3383280"/>
          </a:xfrm>
          <a:prstGeom prst="rect">
            <a:avLst/>
          </a:prstGeom>
        </p:spPr>
      </p:pic>
    </p:spTree>
    <p:extLst>
      <p:ext uri="{BB962C8B-B14F-4D97-AF65-F5344CB8AC3E}">
        <p14:creationId xmlns:p14="http://schemas.microsoft.com/office/powerpoint/2010/main" val="38696816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Binary Search Part 4</a:t>
            </a:r>
            <a:endParaRPr lang="en-US" sz="3600" dirty="0">
              <a:solidFill>
                <a:prstClr val="black"/>
              </a:solidFill>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1295400"/>
          </a:xfrm>
        </p:spPr>
        <p:txBody>
          <a:bodyPr/>
          <a:lstStyle/>
          <a:p>
            <a:pPr algn="just">
              <a:spcBef>
                <a:spcPts val="0"/>
              </a:spcBef>
            </a:pPr>
            <a:r>
              <a:rPr lang="en-US" sz="2800" b="1" i="1" dirty="0">
                <a:solidFill>
                  <a:srgbClr val="B60000"/>
                </a:solidFill>
                <a:latin typeface="+mj-lt"/>
              </a:rPr>
              <a:t>Recursive Binary Search.</a:t>
            </a:r>
          </a:p>
          <a:p>
            <a:pPr>
              <a:spcBef>
                <a:spcPts val="0"/>
              </a:spcBef>
            </a:pPr>
            <a:r>
              <a:rPr lang="en-US" sz="2400" b="1" dirty="0">
                <a:latin typeface="+mj-lt"/>
                <a:cs typeface="Times" panose="02020603050405020304" pitchFamily="18" charset="0"/>
              </a:rPr>
              <a:t>Figure 17.13 shows the recursive binary search algorithm using a helper function.</a:t>
            </a:r>
          </a:p>
        </p:txBody>
      </p:sp>
      <p:sp>
        <p:nvSpPr>
          <p:cNvPr id="6" name="Content Placeholder 3"/>
          <p:cNvSpPr>
            <a:spLocks noGrp="1"/>
          </p:cNvSpPr>
          <p:nvPr>
            <p:ph idx="10"/>
          </p:nvPr>
        </p:nvSpPr>
        <p:spPr>
          <a:xfrm>
            <a:off x="1981200" y="2628900"/>
            <a:ext cx="8229600" cy="419100"/>
          </a:xfrm>
        </p:spPr>
        <p:txBody>
          <a:bodyPr>
            <a:normAutofit lnSpcReduction="10000"/>
          </a:bodyPr>
          <a:lstStyle/>
          <a:p>
            <a:r>
              <a:rPr lang="en-US" sz="2400" b="1" i="1" dirty="0">
                <a:solidFill>
                  <a:srgbClr val="002060"/>
                </a:solidFill>
              </a:rPr>
              <a:t>Recursive binary search</a:t>
            </a:r>
          </a:p>
        </p:txBody>
      </p:sp>
      <p:pic>
        <p:nvPicPr>
          <p:cNvPr id="7" name="Picture 4" descr="Graphic showing the recursive binary search using a helper function. There two base cases."/>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3002592" y="3238500"/>
            <a:ext cx="6186819" cy="3291840"/>
          </a:xfrm>
          <a:prstGeom prst="rect">
            <a:avLst/>
          </a:prstGeom>
        </p:spPr>
      </p:pic>
    </p:spTree>
    <p:extLst>
      <p:ext uri="{BB962C8B-B14F-4D97-AF65-F5344CB8AC3E}">
        <p14:creationId xmlns:p14="http://schemas.microsoft.com/office/powerpoint/2010/main" val="12684967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Binary Search Part 5</a:t>
            </a:r>
            <a:r>
              <a:rPr lang="en-US" sz="1500" b="1" i="1" dirty="0">
                <a:solidFill>
                  <a:prstClr val="black"/>
                </a:solidFill>
                <a:latin typeface="+mj-lt"/>
              </a:rPr>
              <a:t> (1)</a:t>
            </a:r>
            <a:endParaRPr lang="en-US" sz="1500" dirty="0">
              <a:solidFill>
                <a:prstClr val="black"/>
              </a:solidFill>
              <a:effectLst>
                <a:outerShdw blurRad="38100" dist="38100" dir="2700000" algn="tl">
                  <a:srgbClr val="C0C0C0"/>
                </a:outerShdw>
              </a:effectLst>
              <a:latin typeface="+mj-lt"/>
            </a:endParaRPr>
          </a:p>
        </p:txBody>
      </p:sp>
      <p:sp>
        <p:nvSpPr>
          <p:cNvPr id="6" name="Content Placeholder 2"/>
          <p:cNvSpPr>
            <a:spLocks noGrp="1"/>
          </p:cNvSpPr>
          <p:nvPr>
            <p:ph idx="1"/>
          </p:nvPr>
        </p:nvSpPr>
        <p:spPr>
          <a:xfrm>
            <a:off x="1981200" y="1143000"/>
            <a:ext cx="8229600" cy="5410200"/>
          </a:xfrm>
        </p:spPr>
        <p:txBody>
          <a:bodyPr/>
          <a:lstStyle/>
          <a:p>
            <a:pPr>
              <a:spcBef>
                <a:spcPts val="0"/>
              </a:spcBef>
            </a:pPr>
            <a:r>
              <a:rPr lang="en-US" sz="2800" b="1" dirty="0">
                <a:latin typeface="+mj-lt"/>
                <a:cs typeface="Times" panose="02020603050405020304" pitchFamily="18" charset="0"/>
              </a:rPr>
              <a:t>We have two base cases. In the first, the value is not found and in the second, it is found.</a:t>
            </a:r>
          </a:p>
          <a:p>
            <a:pPr>
              <a:spcBef>
                <a:spcPts val="0"/>
              </a:spcBef>
            </a:pPr>
            <a:r>
              <a:rPr lang="en-US" sz="2800" b="1" dirty="0">
                <a:latin typeface="+mj-lt"/>
                <a:cs typeface="Times" panose="02020603050405020304" pitchFamily="18" charset="0"/>
              </a:rPr>
              <a:t>In a traditional binary search an application calls the search function using the array name, the size, and the value to be found such as </a:t>
            </a:r>
            <a:r>
              <a:rPr lang="en-US" sz="2800" b="1" dirty="0" err="1">
                <a:latin typeface="+mj-lt"/>
                <a:cs typeface="Times" panose="02020603050405020304" pitchFamily="18" charset="0"/>
              </a:rPr>
              <a:t>binarySearch</a:t>
            </a:r>
            <a:r>
              <a:rPr lang="en-US" sz="2800" b="1" dirty="0">
                <a:latin typeface="+mj-lt"/>
                <a:cs typeface="Times" panose="02020603050405020304" pitchFamily="18" charset="0"/>
              </a:rPr>
              <a:t>(</a:t>
            </a:r>
            <a:r>
              <a:rPr lang="en-US" sz="2800" b="1" i="1" dirty="0">
                <a:latin typeface="+mj-lt"/>
                <a:cs typeface="Times" panose="02020603050405020304" pitchFamily="18" charset="0"/>
              </a:rPr>
              <a:t>arr</a:t>
            </a:r>
            <a:r>
              <a:rPr lang="en-US" sz="2800" b="1" dirty="0">
                <a:latin typeface="+mj-lt"/>
                <a:cs typeface="Times" panose="02020603050405020304" pitchFamily="18" charset="0"/>
              </a:rPr>
              <a:t>, </a:t>
            </a:r>
            <a:r>
              <a:rPr lang="en-US" sz="2800" b="1" i="1" dirty="0">
                <a:latin typeface="+mj-lt"/>
                <a:cs typeface="Times" panose="02020603050405020304" pitchFamily="18" charset="0"/>
              </a:rPr>
              <a:t>size</a:t>
            </a:r>
            <a:r>
              <a:rPr lang="en-US" sz="2800" b="1" dirty="0">
                <a:latin typeface="+mj-lt"/>
                <a:cs typeface="Times" panose="02020603050405020304" pitchFamily="18" charset="0"/>
              </a:rPr>
              <a:t>, </a:t>
            </a:r>
            <a:r>
              <a:rPr lang="en-US" sz="2800" b="1" i="1" dirty="0">
                <a:latin typeface="+mj-lt"/>
                <a:cs typeface="Times" panose="02020603050405020304" pitchFamily="18" charset="0"/>
              </a:rPr>
              <a:t>value</a:t>
            </a:r>
            <a:r>
              <a:rPr lang="en-US" sz="2800" b="1" dirty="0">
                <a:latin typeface="+mj-lt"/>
                <a:cs typeface="Times" panose="02020603050405020304" pitchFamily="18" charset="0"/>
              </a:rPr>
              <a:t>).</a:t>
            </a:r>
          </a:p>
          <a:p>
            <a:pPr>
              <a:spcBef>
                <a:spcPts val="0"/>
              </a:spcBef>
            </a:pPr>
            <a:r>
              <a:rPr lang="en-US" sz="2800" b="1" dirty="0">
                <a:latin typeface="+mj-lt"/>
                <a:cs typeface="Times" panose="02020603050405020304" pitchFamily="18" charset="0"/>
              </a:rPr>
              <a:t>If the value is not the middle element, we need to call again, but the new call needs to search only the left or right part of the array.</a:t>
            </a:r>
          </a:p>
          <a:p>
            <a:pPr>
              <a:spcBef>
                <a:spcPts val="0"/>
              </a:spcBef>
            </a:pPr>
            <a:r>
              <a:rPr lang="en-US" sz="2800" b="1" dirty="0">
                <a:latin typeface="+mj-lt"/>
                <a:cs typeface="Times" panose="02020603050405020304" pitchFamily="18" charset="0"/>
              </a:rPr>
              <a:t>If we want to search the left part, the array pointer does not need to be changed, but the size must be changed.</a:t>
            </a:r>
          </a:p>
        </p:txBody>
      </p:sp>
    </p:spTree>
    <p:extLst>
      <p:ext uri="{BB962C8B-B14F-4D97-AF65-F5344CB8AC3E}">
        <p14:creationId xmlns:p14="http://schemas.microsoft.com/office/powerpoint/2010/main" val="3371041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rPr>
              <a:t>Binary Search Part 5</a:t>
            </a:r>
            <a:r>
              <a:rPr lang="en-US" sz="1500" b="1" i="1" dirty="0">
                <a:solidFill>
                  <a:prstClr val="black"/>
                </a:solidFill>
              </a:rPr>
              <a:t> (2)</a:t>
            </a:r>
            <a:endParaRPr lang="en-US" sz="3600" dirty="0">
              <a:solidFill>
                <a:prstClr val="black"/>
              </a:solidFill>
              <a:effectLst>
                <a:outerShdw blurRad="38100" dist="38100" dir="2700000" algn="tl">
                  <a:srgbClr val="C0C0C0"/>
                </a:outerShdw>
              </a:effectLst>
              <a:latin typeface="+mj-lt"/>
            </a:endParaRPr>
          </a:p>
        </p:txBody>
      </p:sp>
      <p:sp>
        <p:nvSpPr>
          <p:cNvPr id="6" name="Content Placeholder 2"/>
          <p:cNvSpPr>
            <a:spLocks noGrp="1"/>
          </p:cNvSpPr>
          <p:nvPr>
            <p:ph idx="1"/>
          </p:nvPr>
        </p:nvSpPr>
        <p:spPr>
          <a:xfrm>
            <a:off x="1981200" y="1143000"/>
            <a:ext cx="8229600" cy="5410200"/>
          </a:xfrm>
        </p:spPr>
        <p:txBody>
          <a:bodyPr/>
          <a:lstStyle/>
          <a:p>
            <a:pPr>
              <a:spcBef>
                <a:spcPts val="1200"/>
              </a:spcBef>
            </a:pPr>
            <a:r>
              <a:rPr lang="en-US" b="1" dirty="0">
                <a:latin typeface="+mj-lt"/>
                <a:cs typeface="Times" panose="02020603050405020304" pitchFamily="18" charset="0"/>
              </a:rPr>
              <a:t>If we want to search the right part, we need to move the array pointer after the middle element and adjust the size.</a:t>
            </a:r>
          </a:p>
          <a:p>
            <a:pPr>
              <a:spcBef>
                <a:spcPts val="1200"/>
              </a:spcBef>
            </a:pPr>
            <a:r>
              <a:rPr lang="en-US" b="1" dirty="0">
                <a:latin typeface="+mj-lt"/>
                <a:cs typeface="Times" panose="02020603050405020304" pitchFamily="18" charset="0"/>
              </a:rPr>
              <a:t>It is convenient and more efficient to use a helper function that does not move the array pointer, but in each call uses a subpart of the array starting from low to high.</a:t>
            </a:r>
          </a:p>
          <a:p>
            <a:pPr>
              <a:spcBef>
                <a:spcPts val="1200"/>
              </a:spcBef>
            </a:pPr>
            <a:r>
              <a:rPr lang="en-US" b="1" dirty="0">
                <a:latin typeface="+mj-lt"/>
                <a:cs typeface="Times" panose="02020603050405020304" pitchFamily="18" charset="0"/>
              </a:rPr>
              <a:t>Program shows how to implement the recursive binary search using a helper function.</a:t>
            </a:r>
          </a:p>
        </p:txBody>
      </p:sp>
    </p:spTree>
    <p:extLst>
      <p:ext uri="{BB962C8B-B14F-4D97-AF65-F5344CB8AC3E}">
        <p14:creationId xmlns:p14="http://schemas.microsoft.com/office/powerpoint/2010/main" val="18424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Repetition versus Recursion Part 7</a:t>
            </a:r>
            <a:endParaRPr lang="en-US" sz="3600" b="1" i="1"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686800" cy="914400"/>
          </a:xfrm>
        </p:spPr>
        <p:txBody>
          <a:bodyPr/>
          <a:lstStyle/>
          <a:p>
            <a:pPr>
              <a:spcBef>
                <a:spcPts val="0"/>
              </a:spcBef>
              <a:spcAft>
                <a:spcPts val="200"/>
              </a:spcAft>
            </a:pPr>
            <a:r>
              <a:rPr lang="en-US" sz="2400" b="1" dirty="0">
                <a:latin typeface="+mj-lt"/>
                <a:cs typeface="Times" panose="02020603050405020304" pitchFamily="18" charset="0"/>
              </a:rPr>
              <a:t>In both cases we are summing the numbers backward, from n to 0.</a:t>
            </a:r>
          </a:p>
          <a:p>
            <a:pPr>
              <a:spcBef>
                <a:spcPts val="0"/>
              </a:spcBef>
              <a:spcAft>
                <a:spcPts val="200"/>
              </a:spcAft>
            </a:pPr>
            <a:r>
              <a:rPr lang="en-US" sz="2400" b="1" dirty="0">
                <a:latin typeface="+mj-lt"/>
                <a:cs typeface="Times" panose="02020603050405020304" pitchFamily="18" charset="0"/>
              </a:rPr>
              <a:t>Figure 17.2 symbolically shows the behavior of each function.</a:t>
            </a:r>
          </a:p>
        </p:txBody>
      </p:sp>
      <p:sp>
        <p:nvSpPr>
          <p:cNvPr id="4" name="Content Placeholder 3"/>
          <p:cNvSpPr>
            <a:spLocks noGrp="1"/>
          </p:cNvSpPr>
          <p:nvPr>
            <p:ph idx="10"/>
          </p:nvPr>
        </p:nvSpPr>
        <p:spPr>
          <a:xfrm>
            <a:off x="1981200" y="1981200"/>
            <a:ext cx="8229600" cy="457200"/>
          </a:xfrm>
        </p:spPr>
        <p:txBody>
          <a:bodyPr>
            <a:normAutofit lnSpcReduction="10000"/>
          </a:bodyPr>
          <a:lstStyle/>
          <a:p>
            <a:r>
              <a:rPr lang="en-US" sz="2800" b="1" dirty="0">
                <a:solidFill>
                  <a:srgbClr val="B60000"/>
                </a:solidFill>
              </a:rPr>
              <a:t>Figure 17.2 </a:t>
            </a:r>
            <a:r>
              <a:rPr lang="en-US" sz="2800" b="1" i="1" dirty="0">
                <a:solidFill>
                  <a:srgbClr val="002060"/>
                </a:solidFill>
              </a:rPr>
              <a:t>Iterative versus recursive call </a:t>
            </a:r>
          </a:p>
        </p:txBody>
      </p:sp>
      <p:pic>
        <p:nvPicPr>
          <p:cNvPr id="8" name="Picture 4" descr="Graphic showing the iterative versus recursive call. "/>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3284978" y="2488692"/>
            <a:ext cx="5622044" cy="3922776"/>
          </a:xfrm>
          <a:prstGeom prst="rect">
            <a:avLst/>
          </a:prstGeom>
        </p:spPr>
      </p:pic>
      <p:sp>
        <p:nvSpPr>
          <p:cNvPr id="6" name="Text Placeholder 5"/>
          <p:cNvSpPr>
            <a:spLocks noGrp="1"/>
          </p:cNvSpPr>
          <p:nvPr>
            <p:ph type="body" sz="quarter" idx="4294967295"/>
          </p:nvPr>
        </p:nvSpPr>
        <p:spPr>
          <a:xfrm>
            <a:off x="4724400" y="6477000"/>
            <a:ext cx="2743200" cy="182880"/>
          </a:xfrm>
        </p:spPr>
        <p:txBody>
          <a:bodyPr>
            <a:normAutofit fontScale="25000" lnSpcReduction="20000"/>
          </a:bodyPr>
          <a:lstStyle/>
          <a:p>
            <a:r>
              <a:rPr lang="en-US" dirty="0">
                <a:hlinkClick r:id="" action="ppaction://noaction"/>
              </a:rPr>
              <a:t>Access the text alternative for slide images.</a:t>
            </a:r>
            <a:endParaRPr lang="en-US" dirty="0"/>
          </a:p>
        </p:txBody>
      </p:sp>
    </p:spTree>
    <p:extLst>
      <p:ext uri="{BB962C8B-B14F-4D97-AF65-F5344CB8AC3E}">
        <p14:creationId xmlns:p14="http://schemas.microsoft.com/office/powerpoint/2010/main" val="27343580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Recursive Binary Search Part 1</a:t>
            </a:r>
          </a:p>
        </p:txBody>
      </p:sp>
      <p:sp>
        <p:nvSpPr>
          <p:cNvPr id="3"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Recursive binary search</a:t>
            </a:r>
          </a:p>
        </p:txBody>
      </p:sp>
      <p:sp>
        <p:nvSpPr>
          <p:cNvPr id="11" name="Content Placeholder 3"/>
          <p:cNvSpPr>
            <a:spLocks noGrp="1"/>
          </p:cNvSpPr>
          <p:nvPr>
            <p:ph idx="10"/>
          </p:nvPr>
        </p:nvSpPr>
        <p:spPr>
          <a:xfrm>
            <a:off x="1981200" y="1682496"/>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8" name="Content Placeholder 4"/>
          <p:cNvSpPr>
            <a:spLocks noGrp="1"/>
          </p:cNvSpPr>
          <p:nvPr>
            <p:ph idx="11"/>
          </p:nvPr>
        </p:nvSpPr>
        <p:spPr>
          <a:xfrm>
            <a:off x="2438400" y="1682496"/>
            <a:ext cx="7772400" cy="4946904"/>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program that uses the recursive binary search to search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an array for a value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b="1" spc="-150" dirty="0">
              <a:solidFill>
                <a:srgbClr val="214E91"/>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Declaration of non-recursive and recursive search functions</a:t>
            </a:r>
          </a:p>
          <a:p>
            <a:pPr>
              <a:spcBef>
                <a:spcPts val="0"/>
              </a:spcBef>
              <a:spcAft>
                <a:spcPts val="0"/>
              </a:spcAft>
            </a:pP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binarySearch</a:t>
            </a:r>
            <a:r>
              <a:rPr lang="en-US" sz="1600" b="1" spc="-150" dirty="0">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const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arr</a:t>
            </a:r>
            <a:r>
              <a:rPr lang="en-US" sz="1600" b="1" spc="-150" dirty="0">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size,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value);</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err="1">
                <a:latin typeface="Courier New" panose="02070309020205020404" pitchFamily="49" charset="0"/>
                <a:cs typeface="Courier New" panose="02070309020205020404" pitchFamily="49" charset="0"/>
              </a:rPr>
              <a:t>i</a:t>
            </a:r>
            <a:r>
              <a:rPr lang="en-US" sz="1600" b="1" spc="-150" dirty="0" err="1">
                <a:solidFill>
                  <a:srgbClr val="214E91"/>
                </a:solidFill>
                <a:latin typeface="Courier New" panose="02070309020205020404" pitchFamily="49" charset="0"/>
                <a:cs typeface="Courier New" panose="02070309020205020404" pitchFamily="49" charset="0"/>
              </a:rPr>
              <a:t>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binarySearch</a:t>
            </a:r>
            <a:r>
              <a:rPr lang="en-US" sz="1600" b="1" spc="-150" dirty="0">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const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arr</a:t>
            </a:r>
            <a:r>
              <a:rPr lang="en-US" sz="1600" b="1" spc="-150" dirty="0">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low,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high,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value);</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Declaration of array to be searched</a:t>
            </a: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const</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a:solidFill>
                  <a:srgbClr val="214E91"/>
                </a:solidFill>
                <a:latin typeface="Courier New" panose="02070309020205020404" pitchFamily="49" charset="0"/>
                <a:cs typeface="Courier New" panose="02070309020205020404" pitchFamily="49" charset="0"/>
              </a:rPr>
              <a:t>size</a:t>
            </a:r>
            <a:r>
              <a:rPr lang="en-IN" sz="1600" b="1" spc="-150" dirty="0">
                <a:latin typeface="Courier New" panose="02070309020205020404" pitchFamily="49" charset="0"/>
                <a:cs typeface="Courier New" panose="02070309020205020404" pitchFamily="49" charset="0"/>
              </a:rPr>
              <a:t> = 10;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array [size] = {11, 14, 19, 22, 27, 30, 33, 46, 63, 94};</a:t>
            </a:r>
          </a:p>
          <a:p>
            <a:pPr>
              <a:spcBef>
                <a:spcPts val="0"/>
              </a:spcBef>
              <a:spcAft>
                <a:spcPts val="0"/>
              </a:spcAft>
            </a:pP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main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Inputting the value to be found</a:t>
            </a: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value;</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Enter the value to be found: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latin typeface="Courier New" panose="02070309020205020404" pitchFamily="49" charset="0"/>
                <a:cs typeface="Courier New" panose="02070309020205020404" pitchFamily="49" charset="0"/>
              </a:rPr>
              <a:t>cin</a:t>
            </a:r>
            <a:r>
              <a:rPr lang="en-IN" sz="1600" b="1" spc="-150" dirty="0">
                <a:latin typeface="Courier New" panose="02070309020205020404" pitchFamily="49" charset="0"/>
                <a:cs typeface="Courier New" panose="02070309020205020404" pitchFamily="49" charset="0"/>
              </a:rPr>
              <a:t> &gt;&gt; value;</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23904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Recursive Binary Search Part 2</a:t>
            </a:r>
          </a:p>
        </p:txBody>
      </p:sp>
      <p:sp>
        <p:nvSpPr>
          <p:cNvPr id="3"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Recursive binary search</a:t>
            </a:r>
          </a:p>
        </p:txBody>
      </p:sp>
      <p:sp>
        <p:nvSpPr>
          <p:cNvPr id="9" name="Content Placeholder 3"/>
          <p:cNvSpPr>
            <a:spLocks noGrp="1"/>
          </p:cNvSpPr>
          <p:nvPr>
            <p:ph idx="10"/>
          </p:nvPr>
        </p:nvSpPr>
        <p:spPr>
          <a:xfrm>
            <a:off x="1981200" y="1682496"/>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40</a:t>
            </a:r>
          </a:p>
        </p:txBody>
      </p:sp>
      <p:sp>
        <p:nvSpPr>
          <p:cNvPr id="10" name="Content Placeholder 4"/>
          <p:cNvSpPr>
            <a:spLocks noGrp="1"/>
          </p:cNvSpPr>
          <p:nvPr>
            <p:ph idx="11"/>
          </p:nvPr>
        </p:nvSpPr>
        <p:spPr>
          <a:xfrm>
            <a:off x="2438400" y="1682496"/>
            <a:ext cx="7772400" cy="4946904"/>
          </a:xfrm>
          <a:ln w="57150">
            <a:solidFill>
              <a:schemeClr val="tx1"/>
            </a:solidFill>
          </a:ln>
        </p:spPr>
        <p:txBody>
          <a:bodyPr/>
          <a:lstStyle/>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Calling the non-recursive search function</a:t>
            </a:r>
            <a:endParaRPr lang="en-US" sz="1600" spc="-150" dirty="0">
              <a:solidFill>
                <a:srgbClr val="B60000"/>
              </a:solidFill>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index = </a:t>
            </a:r>
            <a:r>
              <a:rPr lang="en-US" sz="1600" b="1" spc="-150" dirty="0" err="1">
                <a:latin typeface="Courier New" panose="02070309020205020404" pitchFamily="49" charset="0"/>
                <a:cs typeface="Courier New" panose="02070309020205020404" pitchFamily="49" charset="0"/>
              </a:rPr>
              <a:t>binarySearch</a:t>
            </a:r>
            <a:r>
              <a:rPr lang="en-US" sz="1600" b="1" spc="-150" dirty="0">
                <a:latin typeface="Courier New" panose="02070309020205020404" pitchFamily="49" charset="0"/>
                <a:cs typeface="Courier New" panose="02070309020205020404" pitchFamily="49" charset="0"/>
              </a:rPr>
              <a:t> (array, size, value);</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 </a:t>
            </a:r>
            <a:r>
              <a:rPr lang="en-IN" sz="1600" b="1" spc="-150" dirty="0">
                <a:latin typeface="Courier New" panose="02070309020205020404" pitchFamily="49" charset="0"/>
                <a:cs typeface="Courier New" panose="02070309020205020404" pitchFamily="49" charset="0"/>
              </a:rPr>
              <a:t>(index == −1)</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The value is not in the array!</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else </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The value was found at index: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index;</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Definition of non-recursive search function</a:t>
            </a:r>
          </a:p>
          <a:p>
            <a:pPr>
              <a:spcBef>
                <a:spcPts val="0"/>
              </a:spcBef>
              <a:spcAft>
                <a:spcPts val="0"/>
              </a:spcAft>
            </a:pP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binarySearch (</a:t>
            </a:r>
            <a:r>
              <a:rPr lang="en-US" sz="1600" b="1" spc="-150" dirty="0" err="1">
                <a:solidFill>
                  <a:srgbClr val="214E91"/>
                </a:solidFill>
                <a:latin typeface="Courier New" panose="02070309020205020404" pitchFamily="49" charset="0"/>
                <a:cs typeface="Courier New" panose="02070309020205020404" pitchFamily="49" charset="0"/>
              </a:rPr>
              <a:t>const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arr[],</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size,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solidFill>
                  <a:srgbClr val="214E91"/>
                </a:solidFill>
                <a:latin typeface="Courier New" panose="02070309020205020404" pitchFamily="49" charset="0"/>
                <a:cs typeface="Courier New" panose="02070309020205020404" pitchFamily="49" charset="0"/>
              </a:rPr>
              <a:t> </a:t>
            </a:r>
            <a:r>
              <a:rPr lang="en-US" sz="1600" b="1" spc="-150" dirty="0">
                <a:latin typeface="Courier New" panose="02070309020205020404" pitchFamily="49" charset="0"/>
                <a:cs typeface="Courier New" panose="02070309020205020404" pitchFamily="49" charset="0"/>
              </a:rPr>
              <a:t>value)</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low = 0;</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high = size − 1;</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return </a:t>
            </a:r>
            <a:r>
              <a:rPr lang="en-US" sz="1600" b="1" spc="-150" dirty="0" err="1">
                <a:latin typeface="Courier New" panose="02070309020205020404" pitchFamily="49" charset="0"/>
                <a:cs typeface="Courier New" panose="02070309020205020404" pitchFamily="49" charset="0"/>
              </a:rPr>
              <a:t>binarySearch</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arr</a:t>
            </a:r>
            <a:r>
              <a:rPr lang="en-US" sz="1600" b="1" spc="-150" dirty="0">
                <a:latin typeface="Courier New" panose="02070309020205020404" pitchFamily="49" charset="0"/>
                <a:cs typeface="Courier New" panose="02070309020205020404" pitchFamily="49" charset="0"/>
              </a:rPr>
              <a:t>, low, high, value);</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Definition of recursive search function</a:t>
            </a:r>
          </a:p>
        </p:txBody>
      </p:sp>
    </p:spTree>
    <p:extLst>
      <p:ext uri="{BB962C8B-B14F-4D97-AF65-F5344CB8AC3E}">
        <p14:creationId xmlns:p14="http://schemas.microsoft.com/office/powerpoint/2010/main" val="3698392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Recursive Binary Search Part 3</a:t>
            </a:r>
          </a:p>
        </p:txBody>
      </p:sp>
      <p:sp>
        <p:nvSpPr>
          <p:cNvPr id="3"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Recursive binary search</a:t>
            </a:r>
          </a:p>
        </p:txBody>
      </p:sp>
      <p:sp>
        <p:nvSpPr>
          <p:cNvPr id="8" name="Content Placeholder 3"/>
          <p:cNvSpPr>
            <a:spLocks noGrp="1"/>
          </p:cNvSpPr>
          <p:nvPr>
            <p:ph idx="10"/>
          </p:nvPr>
        </p:nvSpPr>
        <p:spPr>
          <a:xfrm>
            <a:off x="1981200" y="1682496"/>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60</a:t>
            </a:r>
          </a:p>
        </p:txBody>
      </p:sp>
      <p:sp>
        <p:nvSpPr>
          <p:cNvPr id="11" name="Content Placeholder 4"/>
          <p:cNvSpPr>
            <a:spLocks noGrp="1"/>
          </p:cNvSpPr>
          <p:nvPr>
            <p:ph idx="11"/>
          </p:nvPr>
        </p:nvSpPr>
        <p:spPr>
          <a:xfrm>
            <a:off x="2438400" y="1682496"/>
            <a:ext cx="7772400" cy="4946904"/>
          </a:xfrm>
          <a:ln w="57150">
            <a:solidFill>
              <a:schemeClr val="tx1"/>
            </a:solidFill>
          </a:ln>
        </p:spPr>
        <p:txBody>
          <a:bodyPr/>
          <a:lstStyle/>
          <a:p>
            <a:pPr>
              <a:spcBef>
                <a:spcPts val="0"/>
              </a:spcBef>
              <a:spcAft>
                <a:spcPts val="0"/>
              </a:spcAft>
            </a:pP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binarySearch (</a:t>
            </a:r>
            <a:r>
              <a:rPr lang="en-US" sz="1600" b="1" spc="-150" dirty="0" err="1">
                <a:latin typeface="Courier New" panose="02070309020205020404" pitchFamily="49" charset="0"/>
                <a:cs typeface="Courier New" panose="02070309020205020404" pitchFamily="49" charset="0"/>
              </a:rPr>
              <a:t>const</a:t>
            </a:r>
            <a:r>
              <a:rPr lang="en-US" sz="1600" b="1" spc="-150" dirty="0">
                <a:latin typeface="Courier New" panose="02070309020205020404" pitchFamily="49" charset="0"/>
                <a:cs typeface="Courier New" panose="02070309020205020404" pitchFamily="49" charset="0"/>
              </a:rPr>
              <a:t>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arr[],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low,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high, </a:t>
            </a: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value)</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solidFill>
                  <a:srgbClr val="214E91"/>
                </a:solidFill>
                <a:latin typeface="Courier New" panose="02070309020205020404" pitchFamily="49" charset="0"/>
                <a:cs typeface="Courier New" panose="02070309020205020404" pitchFamily="49" charset="0"/>
              </a:rPr>
              <a:t>int</a:t>
            </a:r>
            <a:r>
              <a:rPr lang="en-US" sz="1600" b="1" spc="-150" dirty="0">
                <a:latin typeface="Courier New" panose="02070309020205020404" pitchFamily="49" charset="0"/>
                <a:cs typeface="Courier New" panose="02070309020205020404" pitchFamily="49" charset="0"/>
              </a:rPr>
              <a:t> mid = (low + high) / 2;</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a:t>
            </a:r>
            <a:r>
              <a:rPr lang="en-IN" sz="1600" b="1" spc="-150" dirty="0">
                <a:latin typeface="Courier New" panose="02070309020205020404" pitchFamily="49" charset="0"/>
                <a:cs typeface="Courier New" panose="02070309020205020404" pitchFamily="49" charset="0"/>
              </a:rPr>
              <a:t> (low &gt; high)</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−1;</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else</a:t>
            </a:r>
            <a:r>
              <a:rPr lang="en-US" sz="1600" b="1" spc="-150" dirty="0">
                <a:latin typeface="Courier New" panose="02070309020205020404" pitchFamily="49" charset="0"/>
                <a:cs typeface="Courier New" panose="02070309020205020404" pitchFamily="49" charset="0"/>
              </a:rPr>
              <a:t> </a:t>
            </a:r>
            <a:r>
              <a:rPr lang="en-US" sz="1600" b="1" spc="-150" dirty="0">
                <a:solidFill>
                  <a:srgbClr val="214E91"/>
                </a:solidFill>
                <a:latin typeface="Courier New" panose="02070309020205020404" pitchFamily="49" charset="0"/>
                <a:cs typeface="Courier New" panose="02070309020205020404" pitchFamily="49" charset="0"/>
              </a:rPr>
              <a:t>if</a:t>
            </a:r>
            <a:r>
              <a:rPr lang="en-US" sz="1600" b="1" spc="-150" dirty="0">
                <a:latin typeface="Courier New" panose="02070309020205020404" pitchFamily="49" charset="0"/>
                <a:cs typeface="Courier New" panose="02070309020205020404" pitchFamily="49" charset="0"/>
              </a:rPr>
              <a:t> (value == </a:t>
            </a:r>
            <a:r>
              <a:rPr lang="en-US" sz="1600" b="1" spc="-150" dirty="0" err="1">
                <a:latin typeface="Courier New" panose="02070309020205020404" pitchFamily="49" charset="0"/>
                <a:cs typeface="Courier New" panose="02070309020205020404" pitchFamily="49" charset="0"/>
              </a:rPr>
              <a:t>arr</a:t>
            </a:r>
            <a:r>
              <a:rPr lang="en-US" sz="1600" b="1" spc="-150" dirty="0">
                <a:latin typeface="Courier New" panose="02070309020205020404" pitchFamily="49" charset="0"/>
                <a:cs typeface="Courier New" panose="02070309020205020404" pitchFamily="49" charset="0"/>
              </a:rPr>
              <a:t> [mid])</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mid;</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else</a:t>
            </a:r>
            <a:r>
              <a:rPr lang="en-IN" sz="1600" b="1" spc="-150" dirty="0">
                <a:latin typeface="Courier New" panose="02070309020205020404" pitchFamily="49" charset="0"/>
                <a:cs typeface="Courier New" panose="02070309020205020404" pitchFamily="49" charset="0"/>
              </a:rPr>
              <a:t> </a:t>
            </a:r>
            <a:r>
              <a:rPr lang="en-IN" sz="1600" b="1" spc="-150" dirty="0">
                <a:solidFill>
                  <a:srgbClr val="214E91"/>
                </a:solidFill>
                <a:latin typeface="Courier New" panose="02070309020205020404" pitchFamily="49" charset="0"/>
                <a:cs typeface="Courier New" panose="02070309020205020404" pitchFamily="49" charset="0"/>
              </a:rPr>
              <a:t>if</a:t>
            </a:r>
            <a:r>
              <a:rPr lang="en-IN" sz="1600" b="1" spc="-150" dirty="0">
                <a:latin typeface="Courier New" panose="02070309020205020404" pitchFamily="49" charset="0"/>
                <a:cs typeface="Courier New" panose="02070309020205020404" pitchFamily="49" charset="0"/>
              </a:rPr>
              <a:t> (value &lt; </a:t>
            </a:r>
            <a:r>
              <a:rPr lang="en-IN" sz="1600" b="1" spc="-150" dirty="0" err="1">
                <a:latin typeface="Courier New" panose="02070309020205020404" pitchFamily="49" charset="0"/>
                <a:cs typeface="Courier New" panose="02070309020205020404" pitchFamily="49" charset="0"/>
              </a:rPr>
              <a:t>arr</a:t>
            </a:r>
            <a:r>
              <a:rPr lang="en-IN" sz="1600" b="1" spc="-150" dirty="0">
                <a:latin typeface="Courier New" panose="02070309020205020404" pitchFamily="49" charset="0"/>
                <a:cs typeface="Courier New" panose="02070309020205020404" pitchFamily="49" charset="0"/>
              </a:rPr>
              <a:t>[mid])</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return</a:t>
            </a:r>
            <a:r>
              <a:rPr lang="en-US" sz="1600" b="1" spc="-150" dirty="0">
                <a:latin typeface="Courier New" panose="02070309020205020404" pitchFamily="49" charset="0"/>
                <a:cs typeface="Courier New" panose="02070309020205020404" pitchFamily="49" charset="0"/>
              </a:rPr>
              <a:t> binarySearch (arr, low, mid − 1, value);</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else</a:t>
            </a: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return</a:t>
            </a:r>
            <a:r>
              <a:rPr lang="en-US" sz="1600" b="1" spc="-150" dirty="0">
                <a:latin typeface="Courier New" panose="02070309020205020404" pitchFamily="49" charset="0"/>
                <a:cs typeface="Courier New" panose="02070309020205020404" pitchFamily="49" charset="0"/>
              </a:rPr>
              <a:t> binarySearch (arr, mid + 1, high, value);</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97942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Recursive Binary Search Part 4</a:t>
            </a:r>
            <a:endParaRPr lang="en-US" sz="3600" i="1"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457200"/>
          </a:xfrm>
        </p:spPr>
        <p:txBody>
          <a:bodyPr>
            <a:normAutofit lnSpcReduction="10000"/>
          </a:bodyPr>
          <a:lstStyle/>
          <a:p>
            <a:pPr lvl="0"/>
            <a:r>
              <a:rPr lang="en-US" sz="2800" b="1" i="1" dirty="0">
                <a:solidFill>
                  <a:prstClr val="black"/>
                </a:solidFill>
              </a:rPr>
              <a:t>Recursive binary search</a:t>
            </a:r>
          </a:p>
        </p:txBody>
      </p:sp>
      <p:sp>
        <p:nvSpPr>
          <p:cNvPr id="15" name="Content Placeholder 3"/>
          <p:cNvSpPr>
            <a:spLocks noGrp="1"/>
          </p:cNvSpPr>
          <p:nvPr>
            <p:ph idx="10"/>
          </p:nvPr>
        </p:nvSpPr>
        <p:spPr>
          <a:xfrm>
            <a:off x="1981200" y="1752600"/>
            <a:ext cx="8229600" cy="822960"/>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p>
          <a:p>
            <a:pPr>
              <a:spcBef>
                <a:spcPts val="0"/>
              </a:spcBef>
              <a:spcAft>
                <a:spcPts val="0"/>
              </a:spcAft>
            </a:pPr>
            <a:r>
              <a:rPr lang="en-US" sz="1600" b="1" spc="-150" dirty="0">
                <a:latin typeface="Courier New" panose="02070309020205020404" pitchFamily="49" charset="0"/>
                <a:cs typeface="Courier New" panose="02070309020205020404" pitchFamily="49" charset="0"/>
              </a:rPr>
              <a:t>Enter the value to be found: 11</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latin typeface="Courier New" panose="02070309020205020404" pitchFamily="49" charset="0"/>
                <a:cs typeface="Courier New" panose="02070309020205020404" pitchFamily="49" charset="0"/>
              </a:rPr>
              <a:t>The value was found at index: 0</a:t>
            </a:r>
            <a:r>
              <a:rPr lang="en-US" sz="1600" spc="-150" dirty="0">
                <a:latin typeface="Courier New" panose="02070309020205020404" pitchFamily="49" charset="0"/>
                <a:cs typeface="Courier New" panose="02070309020205020404" pitchFamily="49" charset="0"/>
              </a:rPr>
              <a:t>	</a:t>
            </a:r>
          </a:p>
          <a:p>
            <a:pPr>
              <a:spcBef>
                <a:spcPts val="0"/>
              </a:spcBef>
              <a:spcAft>
                <a:spcPts val="0"/>
              </a:spcAft>
            </a:pPr>
            <a:endParaRPr lang="en-IN" sz="1600" spc="-150" dirty="0">
              <a:solidFill>
                <a:srgbClr val="B60000"/>
              </a:solidFill>
              <a:latin typeface="Courier New" panose="02070309020205020404" pitchFamily="49" charset="0"/>
              <a:cs typeface="Courier New" panose="02070309020205020404" pitchFamily="49" charset="0"/>
            </a:endParaRPr>
          </a:p>
        </p:txBody>
      </p:sp>
      <p:sp>
        <p:nvSpPr>
          <p:cNvPr id="16" name="Content Placeholder 4"/>
          <p:cNvSpPr>
            <a:spLocks noGrp="1"/>
          </p:cNvSpPr>
          <p:nvPr>
            <p:ph idx="11"/>
          </p:nvPr>
        </p:nvSpPr>
        <p:spPr>
          <a:xfrm>
            <a:off x="1981200" y="2590800"/>
            <a:ext cx="8229600" cy="822960"/>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p>
          <a:p>
            <a:pPr>
              <a:spcBef>
                <a:spcPts val="0"/>
              </a:spcBef>
              <a:spcAft>
                <a:spcPts val="0"/>
              </a:spcAft>
            </a:pPr>
            <a:r>
              <a:rPr lang="en-US" sz="1600" b="1" spc="-150" dirty="0">
                <a:latin typeface="Courier New" panose="02070309020205020404" pitchFamily="49" charset="0"/>
                <a:cs typeface="Courier New" panose="02070309020205020404" pitchFamily="49" charset="0"/>
              </a:rPr>
              <a:t>Enter the value to be found: 27</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latin typeface="Courier New" panose="02070309020205020404" pitchFamily="49" charset="0"/>
                <a:cs typeface="Courier New" panose="02070309020205020404" pitchFamily="49" charset="0"/>
              </a:rPr>
              <a:t>The value was found at index: 4</a:t>
            </a:r>
            <a:endParaRPr lang="en-US" sz="1600" spc="-150" dirty="0">
              <a:latin typeface="Courier New" panose="02070309020205020404" pitchFamily="49" charset="0"/>
              <a:cs typeface="Courier New" panose="02070309020205020404" pitchFamily="49" charset="0"/>
            </a:endParaRPr>
          </a:p>
        </p:txBody>
      </p:sp>
      <p:sp>
        <p:nvSpPr>
          <p:cNvPr id="17" name="Content Placeholder 5"/>
          <p:cNvSpPr>
            <a:spLocks noGrp="1"/>
          </p:cNvSpPr>
          <p:nvPr>
            <p:ph idx="12"/>
          </p:nvPr>
        </p:nvSpPr>
        <p:spPr>
          <a:xfrm>
            <a:off x="1981200" y="3429000"/>
            <a:ext cx="8229600" cy="822960"/>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p>
          <a:p>
            <a:pPr>
              <a:spcBef>
                <a:spcPts val="0"/>
              </a:spcBef>
              <a:spcAft>
                <a:spcPts val="0"/>
              </a:spcAft>
            </a:pPr>
            <a:r>
              <a:rPr lang="en-US" sz="1600" b="1" spc="-150" dirty="0">
                <a:latin typeface="Courier New" panose="02070309020205020404" pitchFamily="49" charset="0"/>
                <a:cs typeface="Courier New" panose="02070309020205020404" pitchFamily="49" charset="0"/>
              </a:rPr>
              <a:t>Enter the value to be found: 94</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latin typeface="Courier New" panose="02070309020205020404" pitchFamily="49" charset="0"/>
                <a:cs typeface="Courier New" panose="02070309020205020404" pitchFamily="49" charset="0"/>
              </a:rPr>
              <a:t>The value was found at index: 9</a:t>
            </a:r>
            <a:endParaRPr lang="en-US" sz="1600" spc="-150" dirty="0">
              <a:latin typeface="Courier New" panose="02070309020205020404" pitchFamily="49" charset="0"/>
              <a:cs typeface="Courier New" panose="02070309020205020404" pitchFamily="49" charset="0"/>
            </a:endParaRPr>
          </a:p>
        </p:txBody>
      </p:sp>
      <p:sp>
        <p:nvSpPr>
          <p:cNvPr id="18" name="Content Placeholder 6"/>
          <p:cNvSpPr>
            <a:spLocks noGrp="1"/>
          </p:cNvSpPr>
          <p:nvPr>
            <p:ph idx="13"/>
          </p:nvPr>
        </p:nvSpPr>
        <p:spPr>
          <a:xfrm>
            <a:off x="1981200" y="4267200"/>
            <a:ext cx="8229600" cy="822960"/>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p>
          <a:p>
            <a:pPr>
              <a:spcBef>
                <a:spcPts val="0"/>
              </a:spcBef>
              <a:spcAft>
                <a:spcPts val="0"/>
              </a:spcAft>
            </a:pPr>
            <a:r>
              <a:rPr lang="en-US" sz="1600" b="1" spc="-150" dirty="0">
                <a:latin typeface="Courier New" panose="02070309020205020404" pitchFamily="49" charset="0"/>
                <a:cs typeface="Courier New" panose="02070309020205020404" pitchFamily="49" charset="0"/>
              </a:rPr>
              <a:t>Enter the value to be found: 10</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latin typeface="Courier New" panose="02070309020205020404" pitchFamily="49" charset="0"/>
                <a:cs typeface="Courier New" panose="02070309020205020404" pitchFamily="49" charset="0"/>
              </a:rPr>
              <a:t>The value is not in the array!</a:t>
            </a:r>
            <a:endParaRPr lang="en-US" sz="1600" spc="-150" dirty="0">
              <a:latin typeface="Courier New" panose="02070309020205020404" pitchFamily="49" charset="0"/>
              <a:cs typeface="Courier New" panose="02070309020205020404" pitchFamily="49" charset="0"/>
            </a:endParaRPr>
          </a:p>
        </p:txBody>
      </p:sp>
      <p:sp>
        <p:nvSpPr>
          <p:cNvPr id="19" name="Content Placeholder 7"/>
          <p:cNvSpPr>
            <a:spLocks noGrp="1"/>
          </p:cNvSpPr>
          <p:nvPr>
            <p:ph idx="14"/>
          </p:nvPr>
        </p:nvSpPr>
        <p:spPr>
          <a:xfrm>
            <a:off x="1981200" y="5120640"/>
            <a:ext cx="8229600" cy="822960"/>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p>
          <a:p>
            <a:pPr>
              <a:spcBef>
                <a:spcPts val="0"/>
              </a:spcBef>
              <a:spcAft>
                <a:spcPts val="0"/>
              </a:spcAft>
            </a:pPr>
            <a:r>
              <a:rPr lang="en-US" sz="1600" b="1" spc="-150" dirty="0">
                <a:latin typeface="Courier New" panose="02070309020205020404" pitchFamily="49" charset="0"/>
                <a:cs typeface="Courier New" panose="02070309020205020404" pitchFamily="49" charset="0"/>
              </a:rPr>
              <a:t>Enter the value to be found: 95</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latin typeface="Courier New" panose="02070309020205020404" pitchFamily="49" charset="0"/>
                <a:cs typeface="Courier New" panose="02070309020205020404" pitchFamily="49" charset="0"/>
              </a:rPr>
              <a:t>The value is not in the array!</a:t>
            </a:r>
            <a:endParaRPr lang="en-US"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2895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 DESIGN</a:t>
            </a:r>
          </a:p>
        </p:txBody>
      </p:sp>
      <p:sp>
        <p:nvSpPr>
          <p:cNvPr id="7" name="Content Placeholder 2"/>
          <p:cNvSpPr>
            <a:spLocks noGrp="1"/>
          </p:cNvSpPr>
          <p:nvPr>
            <p:ph idx="1"/>
          </p:nvPr>
        </p:nvSpPr>
        <p:spPr>
          <a:xfrm>
            <a:off x="1981200" y="1143000"/>
            <a:ext cx="8229600" cy="5410200"/>
          </a:xfrm>
        </p:spPr>
        <p:txBody>
          <a:bodyPr/>
          <a:lstStyle/>
          <a:p>
            <a:r>
              <a:rPr lang="en-US" b="1" dirty="0">
                <a:solidFill>
                  <a:srgbClr val="000000"/>
                </a:solidFill>
                <a:latin typeface="+mj-lt"/>
              </a:rPr>
              <a:t>In this section, we develop recursive solutions to problems in which recursion gives a shorter and more elegant solution that iteration.</a:t>
            </a:r>
          </a:p>
          <a:p>
            <a:pPr marL="514350" indent="-514350">
              <a:buFont typeface="+mj-lt"/>
              <a:buAutoNum type="arabicPeriod"/>
            </a:pPr>
            <a:r>
              <a:rPr lang="en-US" sz="2800" b="1" dirty="0">
                <a:solidFill>
                  <a:srgbClr val="000000"/>
                </a:solidFill>
                <a:latin typeface="+mj-lt"/>
              </a:rPr>
              <a:t>Finding if a number is a prime.</a:t>
            </a:r>
          </a:p>
        </p:txBody>
      </p:sp>
    </p:spTree>
    <p:extLst>
      <p:ext uri="{BB962C8B-B14F-4D97-AF65-F5344CB8AC3E}">
        <p14:creationId xmlns:p14="http://schemas.microsoft.com/office/powerpoint/2010/main" val="31899786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Prime Numbers Part 1</a:t>
            </a:r>
            <a:endParaRPr lang="en-US" sz="3600" dirty="0">
              <a:effectLst>
                <a:outerShdw blurRad="38100" dist="38100" dir="2700000" algn="tl">
                  <a:srgbClr val="C0C0C0"/>
                </a:outerShdw>
              </a:effectLst>
              <a:latin typeface="+mj-lt"/>
            </a:endParaRPr>
          </a:p>
        </p:txBody>
      </p:sp>
      <p:sp>
        <p:nvSpPr>
          <p:cNvPr id="3" name="Content Placeholder 2"/>
          <p:cNvSpPr>
            <a:spLocks noGrp="1"/>
          </p:cNvSpPr>
          <p:nvPr>
            <p:ph idx="1"/>
          </p:nvPr>
        </p:nvSpPr>
        <p:spPr>
          <a:xfrm>
            <a:off x="1981200" y="1066800"/>
            <a:ext cx="8229600" cy="5303520"/>
          </a:xfrm>
        </p:spPr>
        <p:txBody>
          <a:bodyPr/>
          <a:lstStyle/>
          <a:p>
            <a:r>
              <a:rPr lang="en-US" sz="2800" b="1" dirty="0">
                <a:latin typeface="+mj-lt"/>
                <a:cs typeface="Times" panose="02020603050405020304" pitchFamily="18" charset="0"/>
              </a:rPr>
              <a:t>Mathematicians divide the positive integers into three groups:</a:t>
            </a:r>
          </a:p>
          <a:p>
            <a:pPr marL="457200" indent="-457200">
              <a:buClr>
                <a:srgbClr val="B60000"/>
              </a:buClr>
              <a:buFont typeface="+mj-lt"/>
              <a:buAutoNum type="alphaLcPeriod"/>
            </a:pPr>
            <a:r>
              <a:rPr lang="en-US" sz="2400" b="1" dirty="0">
                <a:latin typeface="+mj-lt"/>
                <a:cs typeface="Times" panose="02020603050405020304" pitchFamily="18" charset="0"/>
              </a:rPr>
              <a:t>Integer 1.</a:t>
            </a:r>
          </a:p>
          <a:p>
            <a:pPr marL="457200" indent="-457200">
              <a:buClr>
                <a:srgbClr val="B60000"/>
              </a:buClr>
              <a:buFont typeface="+mj-lt"/>
              <a:buAutoNum type="alphaLcPeriod"/>
            </a:pPr>
            <a:r>
              <a:rPr lang="en-US" sz="2400" b="1" dirty="0">
                <a:latin typeface="+mj-lt"/>
                <a:cs typeface="Times" panose="02020603050405020304" pitchFamily="18" charset="0"/>
              </a:rPr>
              <a:t>Primes.</a:t>
            </a:r>
          </a:p>
          <a:p>
            <a:pPr marL="457200" indent="-457200">
              <a:buClr>
                <a:srgbClr val="B60000"/>
              </a:buClr>
              <a:buFont typeface="+mj-lt"/>
              <a:buAutoNum type="alphaLcPeriod"/>
            </a:pPr>
            <a:r>
              <a:rPr lang="en-US" sz="2400" b="1" dirty="0">
                <a:latin typeface="+mj-lt"/>
                <a:cs typeface="Times" panose="02020603050405020304" pitchFamily="18" charset="0"/>
              </a:rPr>
              <a:t>Composites.</a:t>
            </a:r>
          </a:p>
          <a:p>
            <a:pPr>
              <a:spcAft>
                <a:spcPts val="1200"/>
              </a:spcAft>
            </a:pPr>
            <a:r>
              <a:rPr lang="en-US" sz="2800" b="1" dirty="0">
                <a:latin typeface="+mj-lt"/>
                <a:cs typeface="Times" panose="02020603050405020304" pitchFamily="18" charset="0"/>
              </a:rPr>
              <a:t>The integer 1 is neither prime nor composite.</a:t>
            </a:r>
          </a:p>
          <a:p>
            <a:pPr>
              <a:spcAft>
                <a:spcPts val="1200"/>
              </a:spcAft>
            </a:pPr>
            <a:r>
              <a:rPr lang="en-US" sz="2800" b="1" dirty="0">
                <a:latin typeface="+mj-lt"/>
                <a:cs typeface="Times" panose="02020603050405020304" pitchFamily="18" charset="0"/>
              </a:rPr>
              <a:t>A prime number is divisible by 1 and itself.</a:t>
            </a:r>
          </a:p>
          <a:p>
            <a:pPr>
              <a:spcAft>
                <a:spcPts val="1200"/>
              </a:spcAft>
            </a:pPr>
            <a:r>
              <a:rPr lang="en-US" sz="2800" b="1" dirty="0">
                <a:latin typeface="+mj-lt"/>
                <a:cs typeface="Times" panose="02020603050405020304" pitchFamily="18" charset="0"/>
              </a:rPr>
              <a:t>A composite number is divisible by 1, itself, and other integers.</a:t>
            </a:r>
          </a:p>
        </p:txBody>
      </p:sp>
    </p:spTree>
    <p:extLst>
      <p:ext uri="{BB962C8B-B14F-4D97-AF65-F5344CB8AC3E}">
        <p14:creationId xmlns:p14="http://schemas.microsoft.com/office/powerpoint/2010/main" val="1006108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Prime Numbers Part 2</a:t>
            </a:r>
            <a:endParaRPr lang="en-US" sz="3600"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1676400"/>
          </a:xfrm>
        </p:spPr>
        <p:txBody>
          <a:bodyPr/>
          <a:lstStyle/>
          <a:p>
            <a:pPr algn="just">
              <a:spcAft>
                <a:spcPts val="1200"/>
              </a:spcAft>
            </a:pPr>
            <a:r>
              <a:rPr lang="en-US" b="1" i="1" dirty="0">
                <a:solidFill>
                  <a:srgbClr val="B60000"/>
                </a:solidFill>
                <a:latin typeface="+mj-lt"/>
              </a:rPr>
              <a:t>Checking </a:t>
            </a:r>
            <a:r>
              <a:rPr lang="en-US" b="1" i="1" dirty="0" err="1">
                <a:solidFill>
                  <a:srgbClr val="B60000"/>
                </a:solidFill>
                <a:latin typeface="+mj-lt"/>
              </a:rPr>
              <a:t>Primeness</a:t>
            </a:r>
            <a:r>
              <a:rPr lang="en-US" b="1" i="1" dirty="0">
                <a:solidFill>
                  <a:srgbClr val="B60000"/>
                </a:solidFill>
                <a:latin typeface="+mj-lt"/>
              </a:rPr>
              <a:t>.</a:t>
            </a:r>
          </a:p>
          <a:p>
            <a:pPr>
              <a:spcAft>
                <a:spcPts val="1200"/>
              </a:spcAft>
            </a:pPr>
            <a:r>
              <a:rPr lang="en-US" sz="2800" b="1" dirty="0">
                <a:latin typeface="+mj-lt"/>
                <a:cs typeface="Times" panose="02020603050405020304" pitchFamily="18" charset="0"/>
              </a:rPr>
              <a:t>It is axiomatic that a number is prime if it is not divisible by any prime in the range (2 ... </a:t>
            </a:r>
            <a:r>
              <a:rPr lang="en-US" sz="2800" b="1" i="1" dirty="0">
                <a:latin typeface="+mj-lt"/>
                <a:cs typeface="Times" panose="02020603050405020304" pitchFamily="18" charset="0"/>
              </a:rPr>
              <a:t>floor</a:t>
            </a:r>
            <a:r>
              <a:rPr lang="en-US" sz="2800" b="1" dirty="0">
                <a:latin typeface="+mj-lt"/>
                <a:cs typeface="Times" panose="02020603050405020304" pitchFamily="18" charset="0"/>
              </a:rPr>
              <a:t>(</a:t>
            </a:r>
            <a:r>
              <a:rPr lang="en-US" sz="2800" b="1" i="1" dirty="0" err="1">
                <a:latin typeface="+mj-lt"/>
                <a:cs typeface="Times" panose="02020603050405020304" pitchFamily="18" charset="0"/>
              </a:rPr>
              <a:t>sqrt</a:t>
            </a:r>
            <a:r>
              <a:rPr lang="en-US" sz="2800" b="1" dirty="0">
                <a:latin typeface="+mj-lt"/>
                <a:cs typeface="Times" panose="02020603050405020304" pitchFamily="18" charset="0"/>
              </a:rPr>
              <a:t>(</a:t>
            </a:r>
            <a:r>
              <a:rPr lang="en-US" sz="2800" b="1" i="1" dirty="0">
                <a:latin typeface="+mj-lt"/>
                <a:cs typeface="Times" panose="02020603050405020304" pitchFamily="18" charset="0"/>
              </a:rPr>
              <a:t>n</a:t>
            </a:r>
            <a:r>
              <a:rPr lang="en-US" sz="2800" b="1" dirty="0">
                <a:latin typeface="+mj-lt"/>
                <a:cs typeface="Times" panose="02020603050405020304" pitchFamily="18" charset="0"/>
              </a:rPr>
              <a:t>)).</a:t>
            </a:r>
          </a:p>
        </p:txBody>
      </p:sp>
      <p:sp>
        <p:nvSpPr>
          <p:cNvPr id="4" name="Content Placeholder 3"/>
          <p:cNvSpPr>
            <a:spLocks noGrp="1"/>
          </p:cNvSpPr>
          <p:nvPr>
            <p:ph idx="10"/>
          </p:nvPr>
        </p:nvSpPr>
        <p:spPr>
          <a:xfrm>
            <a:off x="1981200" y="3009900"/>
            <a:ext cx="8229600" cy="3543300"/>
          </a:xfrm>
        </p:spPr>
        <p:txBody>
          <a:bodyPr/>
          <a:lstStyle/>
          <a:p>
            <a:r>
              <a:rPr lang="en-US" sz="2800" b="1" i="1" dirty="0">
                <a:solidFill>
                  <a:srgbClr val="B60000"/>
                </a:solidFill>
                <a:latin typeface="+mj-lt"/>
              </a:rPr>
              <a:t>Example </a:t>
            </a:r>
            <a:r>
              <a:rPr lang="en-US" sz="2400" b="1" dirty="0">
                <a:latin typeface="+mj-lt"/>
                <a:cs typeface="Times" panose="02020603050405020304" pitchFamily="18" charset="0"/>
              </a:rPr>
              <a:t>We can check the </a:t>
            </a:r>
            <a:r>
              <a:rPr lang="en-US" sz="2400" b="1" dirty="0" err="1">
                <a:latin typeface="+mj-lt"/>
                <a:cs typeface="Times" panose="02020603050405020304" pitchFamily="18" charset="0"/>
              </a:rPr>
              <a:t>primeness</a:t>
            </a:r>
            <a:r>
              <a:rPr lang="en-US" sz="2400" b="1" dirty="0">
                <a:latin typeface="+mj-lt"/>
                <a:cs typeface="Times" panose="02020603050405020304" pitchFamily="18" charset="0"/>
              </a:rPr>
              <a:t> of 97 using the above rule.</a:t>
            </a:r>
          </a:p>
          <a:p>
            <a:r>
              <a:rPr lang="en-US" sz="2400" b="1" dirty="0">
                <a:latin typeface="+mj-lt"/>
                <a:cs typeface="Times" panose="02020603050405020304" pitchFamily="18" charset="0"/>
              </a:rPr>
              <a:t>The </a:t>
            </a:r>
            <a:r>
              <a:rPr lang="en-US" sz="2400" b="1" i="1" dirty="0">
                <a:latin typeface="+mj-lt"/>
                <a:cs typeface="Times" panose="02020603050405020304" pitchFamily="18" charset="0"/>
              </a:rPr>
              <a:t>floor</a:t>
            </a:r>
            <a:r>
              <a:rPr lang="en-US" sz="2400" b="1" dirty="0">
                <a:latin typeface="+mj-lt"/>
                <a:cs typeface="Times" panose="02020603050405020304" pitchFamily="18" charset="0"/>
              </a:rPr>
              <a:t>(</a:t>
            </a:r>
            <a:r>
              <a:rPr lang="en-US" sz="2400" b="1" i="1" dirty="0" err="1">
                <a:latin typeface="+mj-lt"/>
                <a:cs typeface="Times" panose="02020603050405020304" pitchFamily="18" charset="0"/>
              </a:rPr>
              <a:t>sqrt</a:t>
            </a:r>
            <a:r>
              <a:rPr lang="en-US" sz="2400" b="1" dirty="0">
                <a:latin typeface="+mj-lt"/>
                <a:cs typeface="Times" panose="02020603050405020304" pitchFamily="18" charset="0"/>
              </a:rPr>
              <a:t>(97) = 9.</a:t>
            </a:r>
          </a:p>
          <a:p>
            <a:r>
              <a:rPr lang="en-US" sz="2400" b="1" dirty="0">
                <a:latin typeface="+mj-lt"/>
                <a:cs typeface="Times" panose="02020603050405020304" pitchFamily="18" charset="0"/>
              </a:rPr>
              <a:t>We need only to check all primes less than or equal 9, which are 2, 3, 5, and 7.</a:t>
            </a:r>
          </a:p>
          <a:p>
            <a:r>
              <a:rPr lang="en-US" sz="2400" b="1" dirty="0">
                <a:latin typeface="+mj-lt"/>
                <a:cs typeface="Times" panose="02020603050405020304" pitchFamily="18" charset="0"/>
              </a:rPr>
              <a:t>Since none of these integer divides 97, the integer 97 is a prime.</a:t>
            </a:r>
          </a:p>
        </p:txBody>
      </p:sp>
    </p:spTree>
    <p:extLst>
      <p:ext uri="{BB962C8B-B14F-4D97-AF65-F5344CB8AC3E}">
        <p14:creationId xmlns:p14="http://schemas.microsoft.com/office/powerpoint/2010/main" val="3916583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latin typeface="+mj-lt"/>
              </a:rPr>
              <a:t>Prime Numbers Part 3</a:t>
            </a:r>
            <a:endParaRPr lang="en-US" sz="3600"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1676400"/>
          </a:xfrm>
        </p:spPr>
        <p:txBody>
          <a:bodyPr/>
          <a:lstStyle/>
          <a:p>
            <a:pPr algn="just">
              <a:spcAft>
                <a:spcPts val="1200"/>
              </a:spcAft>
            </a:pPr>
            <a:r>
              <a:rPr lang="en-US" b="1" i="1" dirty="0">
                <a:solidFill>
                  <a:srgbClr val="B60000"/>
                </a:solidFill>
                <a:latin typeface="+mj-lt"/>
              </a:rPr>
              <a:t>Checking </a:t>
            </a:r>
            <a:r>
              <a:rPr lang="en-US" b="1" i="1" dirty="0" err="1">
                <a:solidFill>
                  <a:srgbClr val="B60000"/>
                </a:solidFill>
                <a:latin typeface="+mj-lt"/>
              </a:rPr>
              <a:t>Primeness</a:t>
            </a:r>
            <a:r>
              <a:rPr lang="en-US" b="1" i="1" dirty="0">
                <a:solidFill>
                  <a:srgbClr val="B60000"/>
                </a:solidFill>
                <a:latin typeface="+mj-lt"/>
              </a:rPr>
              <a:t>.</a:t>
            </a:r>
          </a:p>
          <a:p>
            <a:pPr>
              <a:spcAft>
                <a:spcPts val="1200"/>
              </a:spcAft>
            </a:pPr>
            <a:r>
              <a:rPr lang="en-US" sz="2800" b="1" dirty="0">
                <a:latin typeface="+mj-lt"/>
                <a:cs typeface="Times" panose="02020603050405020304" pitchFamily="18" charset="0"/>
              </a:rPr>
              <a:t>It is axiomatic that a number is prime if it is not divisible by any prime in the range (2 ... </a:t>
            </a:r>
            <a:r>
              <a:rPr lang="en-US" sz="2800" b="1" i="1" dirty="0">
                <a:latin typeface="+mj-lt"/>
                <a:cs typeface="Times" panose="02020603050405020304" pitchFamily="18" charset="0"/>
              </a:rPr>
              <a:t>floor</a:t>
            </a:r>
            <a:r>
              <a:rPr lang="en-US" sz="2800" b="1" dirty="0">
                <a:latin typeface="+mj-lt"/>
                <a:cs typeface="Times" panose="02020603050405020304" pitchFamily="18" charset="0"/>
              </a:rPr>
              <a:t>(</a:t>
            </a:r>
            <a:r>
              <a:rPr lang="en-US" sz="2800" b="1" i="1" dirty="0" err="1">
                <a:latin typeface="+mj-lt"/>
                <a:cs typeface="Times" panose="02020603050405020304" pitchFamily="18" charset="0"/>
              </a:rPr>
              <a:t>sqrt</a:t>
            </a:r>
            <a:r>
              <a:rPr lang="en-US" sz="2800" b="1" dirty="0">
                <a:latin typeface="+mj-lt"/>
                <a:cs typeface="Times" panose="02020603050405020304" pitchFamily="18" charset="0"/>
              </a:rPr>
              <a:t>(</a:t>
            </a:r>
            <a:r>
              <a:rPr lang="en-US" sz="2800" b="1" i="1" dirty="0">
                <a:latin typeface="+mj-lt"/>
                <a:cs typeface="Times" panose="02020603050405020304" pitchFamily="18" charset="0"/>
              </a:rPr>
              <a:t>n</a:t>
            </a:r>
            <a:r>
              <a:rPr lang="en-US" sz="2800" b="1" dirty="0">
                <a:latin typeface="+mj-lt"/>
                <a:cs typeface="Times" panose="02020603050405020304" pitchFamily="18" charset="0"/>
              </a:rPr>
              <a:t>)).</a:t>
            </a:r>
          </a:p>
        </p:txBody>
      </p:sp>
      <p:sp>
        <p:nvSpPr>
          <p:cNvPr id="4" name="Content Placeholder 3"/>
          <p:cNvSpPr>
            <a:spLocks noGrp="1"/>
          </p:cNvSpPr>
          <p:nvPr>
            <p:ph idx="10"/>
          </p:nvPr>
        </p:nvSpPr>
        <p:spPr>
          <a:xfrm>
            <a:off x="1981200" y="3009900"/>
            <a:ext cx="8229600" cy="3543300"/>
          </a:xfrm>
        </p:spPr>
        <p:txBody>
          <a:bodyPr/>
          <a:lstStyle/>
          <a:p>
            <a:r>
              <a:rPr lang="en-US" sz="2800" b="1" i="1" dirty="0">
                <a:solidFill>
                  <a:srgbClr val="B60000"/>
                </a:solidFill>
                <a:latin typeface="+mj-lt"/>
              </a:rPr>
              <a:t>Example </a:t>
            </a:r>
          </a:p>
          <a:p>
            <a:r>
              <a:rPr lang="en-US" sz="2400" b="1" dirty="0">
                <a:latin typeface="+mj-lt"/>
                <a:cs typeface="Times" panose="02020603050405020304" pitchFamily="18" charset="0"/>
              </a:rPr>
              <a:t>We can check the </a:t>
            </a:r>
            <a:r>
              <a:rPr lang="en-US" sz="2400" b="1" dirty="0" err="1">
                <a:latin typeface="+mj-lt"/>
                <a:cs typeface="Times" panose="02020603050405020304" pitchFamily="18" charset="0"/>
              </a:rPr>
              <a:t>primeness</a:t>
            </a:r>
            <a:r>
              <a:rPr lang="en-US" sz="2400" b="1" dirty="0">
                <a:latin typeface="+mj-lt"/>
                <a:cs typeface="Times" panose="02020603050405020304" pitchFamily="18" charset="0"/>
              </a:rPr>
              <a:t> of 301 using the above rule.</a:t>
            </a:r>
          </a:p>
          <a:p>
            <a:r>
              <a:rPr lang="en-US" sz="2400" b="1" dirty="0">
                <a:latin typeface="+mj-lt"/>
                <a:cs typeface="Times" panose="02020603050405020304" pitchFamily="18" charset="0"/>
              </a:rPr>
              <a:t>The </a:t>
            </a:r>
            <a:r>
              <a:rPr lang="en-US" sz="2400" b="1" i="1" dirty="0">
                <a:latin typeface="+mj-lt"/>
                <a:cs typeface="Times" panose="02020603050405020304" pitchFamily="18" charset="0"/>
              </a:rPr>
              <a:t>floor</a:t>
            </a:r>
            <a:r>
              <a:rPr lang="en-US" sz="2400" b="1" dirty="0">
                <a:latin typeface="+mj-lt"/>
                <a:cs typeface="Times" panose="02020603050405020304" pitchFamily="18" charset="0"/>
              </a:rPr>
              <a:t>(</a:t>
            </a:r>
            <a:r>
              <a:rPr lang="en-US" sz="2400" b="1" i="1" dirty="0" err="1">
                <a:latin typeface="+mj-lt"/>
                <a:cs typeface="Times" panose="02020603050405020304" pitchFamily="18" charset="0"/>
              </a:rPr>
              <a:t>sqrt</a:t>
            </a:r>
            <a:r>
              <a:rPr lang="en-US" sz="2400" b="1" dirty="0">
                <a:latin typeface="+mj-lt"/>
                <a:cs typeface="Times" panose="02020603050405020304" pitchFamily="18" charset="0"/>
              </a:rPr>
              <a:t>(301) = 17.</a:t>
            </a:r>
          </a:p>
          <a:p>
            <a:r>
              <a:rPr lang="en-US" sz="2400" b="1" dirty="0">
                <a:latin typeface="+mj-lt"/>
                <a:cs typeface="Times" panose="02020603050405020304" pitchFamily="18" charset="0"/>
              </a:rPr>
              <a:t>We need only to check all primes less than or equal 17, which are 2, 3, 5, 7, 11, 13, 17.</a:t>
            </a:r>
          </a:p>
          <a:p>
            <a:r>
              <a:rPr lang="en-US" sz="2400" b="1" dirty="0">
                <a:latin typeface="+mj-lt"/>
                <a:cs typeface="Times" panose="02020603050405020304" pitchFamily="18" charset="0"/>
              </a:rPr>
              <a:t>We found that the integer 7 divides 301 (301 / 7 = 43). This means that 301 is not a prime.</a:t>
            </a:r>
          </a:p>
        </p:txBody>
      </p:sp>
    </p:spTree>
    <p:extLst>
      <p:ext uri="{BB962C8B-B14F-4D97-AF65-F5344CB8AC3E}">
        <p14:creationId xmlns:p14="http://schemas.microsoft.com/office/powerpoint/2010/main" val="24960517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Prime Numbers Part 4</a:t>
            </a:r>
            <a:r>
              <a:rPr lang="en-US" sz="1500" b="1" i="1" dirty="0">
                <a:solidFill>
                  <a:prstClr val="black"/>
                </a:solidFill>
                <a:latin typeface="+mj-lt"/>
              </a:rPr>
              <a:t> (1)</a:t>
            </a:r>
            <a:endParaRPr lang="en-US" sz="1500" dirty="0">
              <a:solidFill>
                <a:prstClr val="black"/>
              </a:solidFill>
              <a:effectLst>
                <a:outerShdw blurRad="38100" dist="38100" dir="2700000" algn="tl">
                  <a:srgbClr val="C0C0C0"/>
                </a:outerShdw>
              </a:effectLst>
              <a:latin typeface="+mj-lt"/>
            </a:endParaRPr>
          </a:p>
        </p:txBody>
      </p:sp>
      <p:sp>
        <p:nvSpPr>
          <p:cNvPr id="3" name="Content Placeholder 2"/>
          <p:cNvSpPr>
            <a:spLocks noGrp="1"/>
          </p:cNvSpPr>
          <p:nvPr>
            <p:ph idx="1"/>
          </p:nvPr>
        </p:nvSpPr>
        <p:spPr/>
        <p:txBody>
          <a:bodyPr/>
          <a:lstStyle/>
          <a:p>
            <a:pPr>
              <a:spcAft>
                <a:spcPts val="1200"/>
              </a:spcAft>
            </a:pPr>
            <a:r>
              <a:rPr lang="en-US" b="1" i="1" dirty="0">
                <a:solidFill>
                  <a:srgbClr val="B60000"/>
                </a:solidFill>
                <a:latin typeface="+mj-lt"/>
              </a:rPr>
              <a:t>Recursive Function.</a:t>
            </a:r>
          </a:p>
          <a:p>
            <a:pPr>
              <a:spcAft>
                <a:spcPts val="1200"/>
              </a:spcAft>
            </a:pPr>
            <a:r>
              <a:rPr lang="en-US" sz="2800" b="1" dirty="0">
                <a:latin typeface="+mj-lt"/>
                <a:cs typeface="Times" panose="02020603050405020304" pitchFamily="18" charset="0"/>
              </a:rPr>
              <a:t>We can write a recursive function to find out if a number is prime by continuously check to see if the number is divisible by its prime divisors.</a:t>
            </a:r>
          </a:p>
          <a:p>
            <a:pPr>
              <a:spcAft>
                <a:spcPts val="1200"/>
              </a:spcAft>
            </a:pPr>
            <a:r>
              <a:rPr lang="en-US" sz="2800" b="1" dirty="0">
                <a:latin typeface="+mj-lt"/>
                <a:cs typeface="Times" panose="02020603050405020304" pitchFamily="18" charset="0"/>
              </a:rPr>
              <a:t>However, this implies that we have already created a list of prime divisors.</a:t>
            </a:r>
          </a:p>
          <a:p>
            <a:pPr>
              <a:spcAft>
                <a:spcPts val="1200"/>
              </a:spcAft>
            </a:pPr>
            <a:r>
              <a:rPr lang="en-US" sz="2800" b="1" dirty="0">
                <a:latin typeface="+mj-lt"/>
                <a:cs typeface="Times" panose="02020603050405020304" pitchFamily="18" charset="0"/>
              </a:rPr>
              <a:t>We can relax this condition and say we check if the given number is divisible by all numbers in the range 2 to  </a:t>
            </a:r>
            <a:r>
              <a:rPr lang="en-US" sz="2800" b="1" i="1" dirty="0">
                <a:latin typeface="+mj-lt"/>
                <a:cs typeface="Times" panose="02020603050405020304" pitchFamily="18" charset="0"/>
              </a:rPr>
              <a:t>floor</a:t>
            </a:r>
            <a:r>
              <a:rPr lang="en-US" sz="2800" b="1" dirty="0">
                <a:latin typeface="+mj-lt"/>
                <a:cs typeface="Times" panose="02020603050405020304" pitchFamily="18" charset="0"/>
              </a:rPr>
              <a:t>(</a:t>
            </a:r>
            <a:r>
              <a:rPr lang="en-US" sz="2800" b="1" i="1" dirty="0" err="1">
                <a:latin typeface="+mj-lt"/>
                <a:cs typeface="Times" panose="02020603050405020304" pitchFamily="18" charset="0"/>
              </a:rPr>
              <a:t>sqrt</a:t>
            </a:r>
            <a:r>
              <a:rPr lang="en-US" sz="2800" b="1" dirty="0">
                <a:latin typeface="+mj-lt"/>
                <a:cs typeface="Times" panose="02020603050405020304" pitchFamily="18" charset="0"/>
              </a:rPr>
              <a:t>(number)).</a:t>
            </a:r>
          </a:p>
        </p:txBody>
      </p:sp>
    </p:spTree>
    <p:extLst>
      <p:ext uri="{BB962C8B-B14F-4D97-AF65-F5344CB8AC3E}">
        <p14:creationId xmlns:p14="http://schemas.microsoft.com/office/powerpoint/2010/main" val="32363927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Prime Numbers Part 4</a:t>
            </a:r>
            <a:r>
              <a:rPr lang="en-US" sz="1500" b="1" i="1" dirty="0">
                <a:solidFill>
                  <a:prstClr val="black"/>
                </a:solidFill>
                <a:latin typeface="+mj-lt"/>
              </a:rPr>
              <a:t> (2)</a:t>
            </a:r>
            <a:endParaRPr lang="en-US" sz="3600" dirty="0">
              <a:solidFill>
                <a:prstClr val="black"/>
              </a:solidFill>
              <a:effectLst>
                <a:outerShdw blurRad="38100" dist="38100" dir="2700000" algn="tl">
                  <a:srgbClr val="C0C0C0"/>
                </a:outerShdw>
              </a:effectLst>
              <a:latin typeface="+mj-lt"/>
            </a:endParaRPr>
          </a:p>
        </p:txBody>
      </p:sp>
      <p:sp>
        <p:nvSpPr>
          <p:cNvPr id="2" name="Content Placeholder 2"/>
          <p:cNvSpPr>
            <a:spLocks noGrp="1"/>
          </p:cNvSpPr>
          <p:nvPr>
            <p:ph idx="1"/>
          </p:nvPr>
        </p:nvSpPr>
        <p:spPr>
          <a:xfrm>
            <a:off x="1981200" y="1752600"/>
            <a:ext cx="8229600" cy="3429000"/>
          </a:xfrm>
          <a:solidFill>
            <a:srgbClr val="FFFF00"/>
          </a:solidFill>
        </p:spPr>
        <p:txBody>
          <a:bodyPr/>
          <a:lstStyle/>
          <a:p>
            <a:pPr>
              <a:spcBef>
                <a:spcPts val="0"/>
              </a:spcBef>
              <a:spcAft>
                <a:spcPts val="0"/>
              </a:spcAft>
            </a:pPr>
            <a:r>
              <a:rPr lang="en-US" sz="1800" b="1" spc="-150" dirty="0">
                <a:solidFill>
                  <a:srgbClr val="004D88"/>
                </a:solidFill>
                <a:latin typeface="Courier New" panose="02070309020205020404" pitchFamily="49" charset="0"/>
                <a:cs typeface="Courier New" panose="02070309020205020404" pitchFamily="49" charset="0"/>
              </a:rPr>
              <a:t>bool</a:t>
            </a:r>
            <a:r>
              <a:rPr lang="en-US" sz="1800" b="1" spc="-150" dirty="0">
                <a:solidFill>
                  <a:srgbClr val="0070C0"/>
                </a:solidFill>
                <a:latin typeface="Courier New" panose="02070309020205020404" pitchFamily="49" charset="0"/>
                <a:cs typeface="Courier New" panose="02070309020205020404" pitchFamily="49" charset="0"/>
              </a:rPr>
              <a:t> </a:t>
            </a:r>
            <a:r>
              <a:rPr lang="en-US" sz="1800" b="1" spc="-150" dirty="0" err="1">
                <a:latin typeface="Courier New" panose="02070309020205020404" pitchFamily="49" charset="0"/>
                <a:cs typeface="Courier New" panose="02070309020205020404" pitchFamily="49" charset="0"/>
              </a:rPr>
              <a:t>isPrime</a:t>
            </a:r>
            <a:r>
              <a:rPr lang="en-US" sz="1800" b="1" spc="-150" dirty="0">
                <a:latin typeface="Courier New" panose="02070309020205020404" pitchFamily="49" charset="0"/>
                <a:cs typeface="Courier New" panose="02070309020205020404" pitchFamily="49" charset="0"/>
              </a:rPr>
              <a:t>(</a:t>
            </a: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latin typeface="Courier New" panose="02070309020205020404" pitchFamily="49" charset="0"/>
                <a:cs typeface="Courier New" panose="02070309020205020404" pitchFamily="49" charset="0"/>
              </a:rPr>
              <a:t> div,</a:t>
            </a:r>
            <a:r>
              <a:rPr lang="en-US" sz="1800" b="1" spc="-150" dirty="0">
                <a:solidFill>
                  <a:srgbClr val="0070C0"/>
                </a:solidFill>
                <a:latin typeface="Courier New" panose="02070309020205020404" pitchFamily="49" charset="0"/>
                <a:cs typeface="Courier New" panose="02070309020205020404" pitchFamily="49" charset="0"/>
              </a:rPr>
              <a:t> </a:t>
            </a: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70C0"/>
                </a:solidFill>
                <a:latin typeface="Courier New" panose="02070309020205020404" pitchFamily="49" charset="0"/>
                <a:cs typeface="Courier New" panose="02070309020205020404" pitchFamily="49" charset="0"/>
              </a:rPr>
              <a:t> </a:t>
            </a:r>
            <a:r>
              <a:rPr lang="en-US" sz="1800" b="1" spc="-150" dirty="0" err="1">
                <a:latin typeface="Courier New" panose="02070309020205020404" pitchFamily="49" charset="0"/>
                <a:cs typeface="Courier New" panose="02070309020205020404" pitchFamily="49" charset="0"/>
              </a:rPr>
              <a:t>num</a:t>
            </a:r>
            <a:r>
              <a:rPr lang="en-US" sz="1800" b="1" spc="-150" dirty="0">
                <a:latin typeface="Courier New" panose="02070309020205020404" pitchFamily="49" charset="0"/>
                <a:cs typeface="Courier New" panose="02070309020205020404" pitchFamily="49" charset="0"/>
              </a:rPr>
              <a:t>)	</a:t>
            </a:r>
            <a:endParaRPr lang="en-US" sz="1800" spc="-150" dirty="0">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endParaRPr lang="en-US" sz="1800" spc="-150" dirty="0">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if</a:t>
            </a:r>
            <a:r>
              <a:rPr lang="en-US" sz="1800" b="1" spc="-150" dirty="0">
                <a:latin typeface="Courier New" panose="02070309020205020404" pitchFamily="49" charset="0"/>
                <a:cs typeface="Courier New" panose="02070309020205020404" pitchFamily="49" charset="0"/>
              </a:rPr>
              <a:t> (</a:t>
            </a:r>
            <a:r>
              <a:rPr lang="en-US" sz="1800" b="1" spc="-150" dirty="0" err="1">
                <a:latin typeface="Courier New" panose="02070309020205020404" pitchFamily="49" charset="0"/>
                <a:cs typeface="Courier New" panose="02070309020205020404" pitchFamily="49" charset="0"/>
              </a:rPr>
              <a:t>num</a:t>
            </a:r>
            <a:r>
              <a:rPr lang="en-US" sz="1800" b="1" spc="-150" dirty="0">
                <a:latin typeface="Courier New" panose="02070309020205020404" pitchFamily="49" charset="0"/>
                <a:cs typeface="Courier New" panose="02070309020205020404" pitchFamily="49" charset="0"/>
              </a:rPr>
              <a:t> % div == 0)	</a:t>
            </a:r>
            <a:endParaRPr lang="en-US" sz="1800" spc="-150" dirty="0">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latin typeface="Courier New" panose="02070309020205020404" pitchFamily="49" charset="0"/>
                <a:cs typeface="Courier New" panose="02070309020205020404" pitchFamily="49" charset="0"/>
              </a:rPr>
              <a:t>	{	</a:t>
            </a:r>
            <a:endParaRPr lang="en-US" sz="1800" spc="-150" dirty="0">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return false</a:t>
            </a:r>
            <a:r>
              <a:rPr lang="en-US" sz="1800" b="1" spc="-150" dirty="0">
                <a:latin typeface="Courier New" panose="02070309020205020404" pitchFamily="49" charset="0"/>
                <a:cs typeface="Courier New" panose="02070309020205020404" pitchFamily="49" charset="0"/>
              </a:rPr>
              <a:t>;	</a:t>
            </a:r>
            <a:endParaRPr lang="en-US" sz="1800" spc="-150" dirty="0">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latin typeface="Courier New" panose="02070309020205020404" pitchFamily="49" charset="0"/>
                <a:cs typeface="Courier New" panose="02070309020205020404" pitchFamily="49" charset="0"/>
              </a:rPr>
              <a:t>	}	</a:t>
            </a:r>
            <a:endParaRPr lang="en-US" sz="1800" spc="-150" dirty="0">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else if </a:t>
            </a:r>
            <a:r>
              <a:rPr lang="en-US" sz="1800" b="1" spc="-150" dirty="0">
                <a:latin typeface="Courier New" panose="02070309020205020404" pitchFamily="49" charset="0"/>
                <a:cs typeface="Courier New" panose="02070309020205020404" pitchFamily="49" charset="0"/>
              </a:rPr>
              <a:t>(div &gt;= floor(</a:t>
            </a:r>
            <a:r>
              <a:rPr lang="en-US" sz="1800" b="1" spc="-150" dirty="0" err="1">
                <a:latin typeface="Courier New" panose="02070309020205020404" pitchFamily="49" charset="0"/>
                <a:cs typeface="Courier New" panose="02070309020205020404" pitchFamily="49" charset="0"/>
              </a:rPr>
              <a:t>sqrt</a:t>
            </a:r>
            <a:r>
              <a:rPr lang="en-US" sz="1800" b="1" spc="-150" dirty="0">
                <a:latin typeface="Courier New" panose="02070309020205020404" pitchFamily="49" charset="0"/>
                <a:cs typeface="Courier New" panose="02070309020205020404" pitchFamily="49" charset="0"/>
              </a:rPr>
              <a:t>(</a:t>
            </a:r>
            <a:r>
              <a:rPr lang="en-US" sz="1800" b="1" spc="-150" dirty="0" err="1">
                <a:latin typeface="Courier New" panose="02070309020205020404" pitchFamily="49" charset="0"/>
                <a:cs typeface="Courier New" panose="02070309020205020404" pitchFamily="49" charset="0"/>
              </a:rPr>
              <a:t>num</a:t>
            </a:r>
            <a:r>
              <a:rPr lang="en-US" sz="1800" b="1" spc="-150" dirty="0">
                <a:latin typeface="Courier New" panose="02070309020205020404" pitchFamily="49" charset="0"/>
                <a:cs typeface="Courier New" panose="02070309020205020404" pitchFamily="49" charset="0"/>
              </a:rPr>
              <a:t>)))	</a:t>
            </a:r>
            <a:endParaRPr lang="en-US" sz="1800" spc="-150" dirty="0">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latin typeface="Courier New" panose="02070309020205020404" pitchFamily="49" charset="0"/>
                <a:cs typeface="Courier New" panose="02070309020205020404" pitchFamily="49" charset="0"/>
              </a:rPr>
              <a:t>	{	</a:t>
            </a:r>
            <a:endParaRPr lang="en-US" sz="1800" spc="-150" dirty="0">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return true</a:t>
            </a:r>
            <a:r>
              <a:rPr lang="en-US" sz="1800" b="1" spc="-150" dirty="0">
                <a:latin typeface="Courier New" panose="02070309020205020404" pitchFamily="49" charset="0"/>
                <a:cs typeface="Courier New" panose="02070309020205020404" pitchFamily="49" charset="0"/>
              </a:rPr>
              <a:t>;	</a:t>
            </a:r>
            <a:endParaRPr lang="en-US" sz="1800" spc="-150" dirty="0">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latin typeface="Courier New" panose="02070309020205020404" pitchFamily="49" charset="0"/>
                <a:cs typeface="Courier New" panose="02070309020205020404" pitchFamily="49" charset="0"/>
              </a:rPr>
              <a:t>	}	</a:t>
            </a:r>
            <a:endParaRPr lang="en-US" sz="1800" spc="-150" dirty="0">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return </a:t>
            </a:r>
            <a:r>
              <a:rPr lang="en-US" sz="1800" b="1" spc="-150" dirty="0" err="1">
                <a:latin typeface="Courier New" panose="02070309020205020404" pitchFamily="49" charset="0"/>
                <a:cs typeface="Courier New" panose="02070309020205020404" pitchFamily="49" charset="0"/>
              </a:rPr>
              <a:t>isPrime</a:t>
            </a:r>
            <a:r>
              <a:rPr lang="en-US" sz="1800" b="1" spc="-150" dirty="0">
                <a:latin typeface="Courier New" panose="02070309020205020404" pitchFamily="49" charset="0"/>
                <a:cs typeface="Courier New" panose="02070309020205020404" pitchFamily="49" charset="0"/>
              </a:rPr>
              <a:t>(div + 1, </a:t>
            </a:r>
            <a:r>
              <a:rPr lang="en-US" sz="1800" b="1" spc="-150" dirty="0" err="1">
                <a:latin typeface="Courier New" panose="02070309020205020404" pitchFamily="49" charset="0"/>
                <a:cs typeface="Courier New" panose="02070309020205020404" pitchFamily="49" charset="0"/>
              </a:rPr>
              <a:t>num</a:t>
            </a:r>
            <a:r>
              <a:rPr lang="en-US" sz="1800" b="1" spc="-150" dirty="0">
                <a:latin typeface="Courier New" panose="02070309020205020404" pitchFamily="49" charset="0"/>
                <a:cs typeface="Courier New" panose="02070309020205020404" pitchFamily="49" charset="0"/>
              </a:rPr>
              <a:t>);		</a:t>
            </a:r>
            <a:endParaRPr lang="en-US" sz="1800" spc="-150" dirty="0">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latin typeface="Courier New" panose="02070309020205020404" pitchFamily="49" charset="0"/>
                <a:cs typeface="Courier New" panose="02070309020205020404" pitchFamily="49" charset="0"/>
              </a:rPr>
              <a:t>}	</a:t>
            </a:r>
            <a:endParaRPr lang="en-US" sz="18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979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latin typeface="+mj-lt"/>
              </a:rPr>
              <a:t>Repetition versus Recursion Part 8</a:t>
            </a:r>
            <a:r>
              <a:rPr lang="en-US" sz="1500" b="1" i="1" dirty="0">
                <a:latin typeface="+mj-lt"/>
              </a:rPr>
              <a:t> (1)</a:t>
            </a:r>
            <a:endParaRPr lang="en-US" sz="1500"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5410200"/>
          </a:xfrm>
        </p:spPr>
        <p:txBody>
          <a:bodyPr/>
          <a:lstStyle/>
          <a:p>
            <a:r>
              <a:rPr lang="en-US" sz="2800" b="1" i="1" dirty="0">
                <a:solidFill>
                  <a:srgbClr val="B60000"/>
                </a:solidFill>
                <a:latin typeface="+mj-lt"/>
              </a:rPr>
              <a:t>Comparison.</a:t>
            </a:r>
          </a:p>
          <a:p>
            <a:r>
              <a:rPr lang="en-US" sz="2400" b="1" dirty="0">
                <a:latin typeface="+mj-lt"/>
                <a:cs typeface="Times" panose="02020603050405020304" pitchFamily="18" charset="0"/>
              </a:rPr>
              <a:t>When we compare the recursive </a:t>
            </a:r>
            <a:r>
              <a:rPr lang="en-US" sz="2400" b="1" i="1" dirty="0">
                <a:latin typeface="+mj-lt"/>
                <a:cs typeface="Times" panose="02020603050405020304" pitchFamily="18" charset="0"/>
              </a:rPr>
              <a:t>line</a:t>
            </a:r>
            <a:r>
              <a:rPr lang="en-US" sz="2400" b="1" dirty="0">
                <a:latin typeface="+mj-lt"/>
                <a:cs typeface="Times" panose="02020603050405020304" pitchFamily="18" charset="0"/>
              </a:rPr>
              <a:t> function (Figure 17.1) and the recursive sum function (Figure 17.2), we can deduce the difference between a void recursive function and a value-returning recursive function.</a:t>
            </a:r>
          </a:p>
          <a:p>
            <a:r>
              <a:rPr lang="en-US" sz="2800" b="1" dirty="0">
                <a:solidFill>
                  <a:srgbClr val="B60000"/>
                </a:solidFill>
                <a:latin typeface="+mj-lt"/>
                <a:cs typeface="Times" panose="02020603050405020304" pitchFamily="18" charset="0"/>
              </a:rPr>
              <a:t>Void Recursive.</a:t>
            </a:r>
          </a:p>
          <a:p>
            <a:r>
              <a:rPr lang="en-US" sz="2400" b="1" dirty="0">
                <a:latin typeface="+mj-lt"/>
                <a:cs typeface="Times" panose="02020603050405020304" pitchFamily="18" charset="0"/>
              </a:rPr>
              <a:t>In the case of a void recursive function, general cases are continuously called until a base case is reached; the general case does not have to hold any information.</a:t>
            </a:r>
          </a:p>
          <a:p>
            <a:r>
              <a:rPr lang="en-US" sz="2800" b="1" dirty="0">
                <a:solidFill>
                  <a:srgbClr val="B60000"/>
                </a:solidFill>
                <a:latin typeface="+mj-lt"/>
                <a:cs typeface="Times" panose="02020603050405020304" pitchFamily="18" charset="0"/>
              </a:rPr>
              <a:t>Value-Returning Recursive.</a:t>
            </a:r>
          </a:p>
          <a:p>
            <a:r>
              <a:rPr lang="en-US" sz="2400" b="1" dirty="0">
                <a:latin typeface="+mj-lt"/>
                <a:cs typeface="Times" panose="02020603050405020304" pitchFamily="18" charset="0"/>
              </a:rPr>
              <a:t>In the case of value-returning function, the general cases are called until the base case is reached.</a:t>
            </a:r>
          </a:p>
        </p:txBody>
      </p:sp>
    </p:spTree>
    <p:extLst>
      <p:ext uri="{BB962C8B-B14F-4D97-AF65-F5344CB8AC3E}">
        <p14:creationId xmlns:p14="http://schemas.microsoft.com/office/powerpoint/2010/main" val="8435436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Prime Numbers Part 5</a:t>
            </a:r>
            <a:endParaRPr lang="en-US" sz="3600" dirty="0">
              <a:solidFill>
                <a:prstClr val="black"/>
              </a:solidFill>
              <a:effectLst>
                <a:outerShdw blurRad="38100" dist="38100" dir="2700000" algn="tl">
                  <a:srgbClr val="C0C0C0"/>
                </a:outerShdw>
              </a:effectLst>
              <a:latin typeface="+mj-lt"/>
            </a:endParaRPr>
          </a:p>
        </p:txBody>
      </p:sp>
      <p:sp>
        <p:nvSpPr>
          <p:cNvPr id="3" name="Content Placeholder 2"/>
          <p:cNvSpPr>
            <a:spLocks noGrp="1"/>
          </p:cNvSpPr>
          <p:nvPr>
            <p:ph idx="1"/>
          </p:nvPr>
        </p:nvSpPr>
        <p:spPr/>
        <p:txBody>
          <a:bodyPr/>
          <a:lstStyle/>
          <a:p>
            <a:pPr algn="just"/>
            <a:r>
              <a:rPr lang="en-US" b="1" i="1" dirty="0">
                <a:solidFill>
                  <a:srgbClr val="B60000"/>
                </a:solidFill>
                <a:latin typeface="+mj-lt"/>
              </a:rPr>
              <a:t>Adding a Non-Recursive Function.</a:t>
            </a:r>
          </a:p>
          <a:p>
            <a:pPr>
              <a:spcAft>
                <a:spcPts val="1200"/>
              </a:spcAft>
            </a:pPr>
            <a:r>
              <a:rPr lang="en-US" sz="2800" b="1" dirty="0">
                <a:latin typeface="+mj-lt"/>
                <a:cs typeface="Times" panose="02020603050405020304" pitchFamily="18" charset="0"/>
              </a:rPr>
              <a:t>The previous recursive function does not correctly handle two special cases.</a:t>
            </a:r>
          </a:p>
          <a:p>
            <a:pPr>
              <a:spcAft>
                <a:spcPts val="1200"/>
              </a:spcAft>
            </a:pPr>
            <a:r>
              <a:rPr lang="en-US" sz="2800" b="1" dirty="0">
                <a:latin typeface="+mj-lt"/>
                <a:cs typeface="Times" panose="02020603050405020304" pitchFamily="18" charset="0"/>
              </a:rPr>
              <a:t>First, if </a:t>
            </a:r>
            <a:r>
              <a:rPr lang="en-US" sz="2800" b="1" i="1" dirty="0" err="1">
                <a:latin typeface="+mj-lt"/>
                <a:cs typeface="Times" panose="02020603050405020304" pitchFamily="18" charset="0"/>
              </a:rPr>
              <a:t>num</a:t>
            </a:r>
            <a:r>
              <a:rPr lang="en-US" sz="2800" b="1" dirty="0">
                <a:latin typeface="+mj-lt"/>
                <a:cs typeface="Times" panose="02020603050405020304" pitchFamily="18" charset="0"/>
              </a:rPr>
              <a:t> is 1, it incorrectly returns </a:t>
            </a:r>
            <a:r>
              <a:rPr lang="en-US" sz="2800" b="1" i="1" dirty="0">
                <a:latin typeface="+mj-lt"/>
                <a:cs typeface="Times" panose="02020603050405020304" pitchFamily="18" charset="0"/>
              </a:rPr>
              <a:t>true</a:t>
            </a:r>
            <a:r>
              <a:rPr lang="en-US" sz="2800" b="1" dirty="0">
                <a:latin typeface="+mj-lt"/>
                <a:cs typeface="Times" panose="02020603050405020304" pitchFamily="18" charset="0"/>
              </a:rPr>
              <a:t>.</a:t>
            </a:r>
          </a:p>
          <a:p>
            <a:pPr>
              <a:spcAft>
                <a:spcPts val="1200"/>
              </a:spcAft>
            </a:pPr>
            <a:r>
              <a:rPr lang="en-US" sz="2800" b="1" dirty="0">
                <a:latin typeface="+mj-lt"/>
                <a:cs typeface="Times" panose="02020603050405020304" pitchFamily="18" charset="0"/>
              </a:rPr>
              <a:t>Second, if </a:t>
            </a:r>
            <a:r>
              <a:rPr lang="en-US" sz="2800" b="1" i="1" dirty="0" err="1">
                <a:latin typeface="+mj-lt"/>
                <a:cs typeface="Times" panose="02020603050405020304" pitchFamily="18" charset="0"/>
              </a:rPr>
              <a:t>num</a:t>
            </a:r>
            <a:r>
              <a:rPr lang="en-US" sz="2800" b="1" dirty="0">
                <a:latin typeface="+mj-lt"/>
                <a:cs typeface="Times" panose="02020603050405020304" pitchFamily="18" charset="0"/>
              </a:rPr>
              <a:t> is 2, it incorrectly returns </a:t>
            </a:r>
            <a:r>
              <a:rPr lang="en-US" sz="2800" b="1" i="1" dirty="0">
                <a:latin typeface="+mj-lt"/>
                <a:cs typeface="Times" panose="02020603050405020304" pitchFamily="18" charset="0"/>
              </a:rPr>
              <a:t>false</a:t>
            </a:r>
            <a:r>
              <a:rPr lang="en-US" sz="2800" b="1" dirty="0">
                <a:latin typeface="+mj-lt"/>
                <a:cs typeface="Times" panose="02020603050405020304" pitchFamily="18" charset="0"/>
              </a:rPr>
              <a:t>.</a:t>
            </a:r>
          </a:p>
          <a:p>
            <a:pPr>
              <a:spcAft>
                <a:spcPts val="1200"/>
              </a:spcAft>
            </a:pPr>
            <a:r>
              <a:rPr lang="en-US" sz="2800" b="1" dirty="0">
                <a:latin typeface="+mj-lt"/>
                <a:cs typeface="Times" panose="02020603050405020304" pitchFamily="18" charset="0"/>
              </a:rPr>
              <a:t>These two cases cannot be included in the recursive function, but they can be tested in a non-recursive function as shown next slide.</a:t>
            </a:r>
          </a:p>
        </p:txBody>
      </p:sp>
    </p:spTree>
    <p:extLst>
      <p:ext uri="{BB962C8B-B14F-4D97-AF65-F5344CB8AC3E}">
        <p14:creationId xmlns:p14="http://schemas.microsoft.com/office/powerpoint/2010/main" val="14058087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2">
              <a:defRPr/>
            </a:pPr>
            <a:r>
              <a:rPr lang="en-US" sz="3600" b="1" i="1" dirty="0">
                <a:solidFill>
                  <a:prstClr val="black"/>
                </a:solidFill>
                <a:latin typeface="+mj-lt"/>
              </a:rPr>
              <a:t>Prime Numbers Part 6</a:t>
            </a:r>
            <a:endParaRPr lang="en-US" sz="3600" dirty="0">
              <a:solidFill>
                <a:prstClr val="black"/>
              </a:solidFill>
              <a:effectLst>
                <a:outerShdw blurRad="38100" dist="38100" dir="2700000" algn="tl">
                  <a:srgbClr val="C0C0C0"/>
                </a:outerShdw>
              </a:effectLst>
              <a:latin typeface="+mj-lt"/>
            </a:endParaRPr>
          </a:p>
        </p:txBody>
      </p:sp>
      <p:sp>
        <p:nvSpPr>
          <p:cNvPr id="3" name="Content Placeholder 2"/>
          <p:cNvSpPr>
            <a:spLocks noGrp="1"/>
          </p:cNvSpPr>
          <p:nvPr>
            <p:ph idx="1"/>
          </p:nvPr>
        </p:nvSpPr>
        <p:spPr>
          <a:xfrm>
            <a:off x="1981200" y="1981200"/>
            <a:ext cx="8229600" cy="3352800"/>
          </a:xfrm>
          <a:solidFill>
            <a:srgbClr val="FFFF00"/>
          </a:solidFill>
        </p:spPr>
        <p:txBody>
          <a:bodyPr/>
          <a:lstStyle/>
          <a:p>
            <a:pPr>
              <a:spcBef>
                <a:spcPts val="0"/>
              </a:spcBef>
              <a:spcAft>
                <a:spcPts val="0"/>
              </a:spcAft>
            </a:pPr>
            <a:r>
              <a:rPr lang="en-US" sz="1800" b="1" spc="-150" dirty="0">
                <a:solidFill>
                  <a:srgbClr val="004D88"/>
                </a:solidFill>
                <a:latin typeface="Courier New" panose="02070309020205020404" pitchFamily="49" charset="0"/>
                <a:cs typeface="Courier New" panose="02070309020205020404" pitchFamily="49" charset="0"/>
              </a:rPr>
              <a:t>bool</a:t>
            </a:r>
            <a:r>
              <a:rPr lang="en-US" sz="1800" b="1" spc="-150" dirty="0">
                <a:solidFill>
                  <a:srgbClr val="000000"/>
                </a:solidFill>
                <a:latin typeface="Courier New" panose="02070309020205020404" pitchFamily="49" charset="0"/>
                <a:cs typeface="Courier New" panose="02070309020205020404" pitchFamily="49" charset="0"/>
              </a:rPr>
              <a:t> </a:t>
            </a:r>
            <a:r>
              <a:rPr lang="en-US" sz="1800" b="1" spc="-150" dirty="0" err="1">
                <a:solidFill>
                  <a:srgbClr val="000000"/>
                </a:solidFill>
                <a:latin typeface="Courier New" panose="02070309020205020404" pitchFamily="49" charset="0"/>
                <a:cs typeface="Courier New" panose="02070309020205020404" pitchFamily="49" charset="0"/>
              </a:rPr>
              <a:t>isPrime</a:t>
            </a:r>
            <a:r>
              <a:rPr lang="en-US" sz="1800" b="1" spc="-150" dirty="0">
                <a:solidFill>
                  <a:srgbClr val="000000"/>
                </a:solidFill>
                <a:latin typeface="Courier New" panose="02070309020205020404" pitchFamily="49" charset="0"/>
                <a:cs typeface="Courier New" panose="02070309020205020404" pitchFamily="49" charset="0"/>
              </a:rPr>
              <a:t>(</a:t>
            </a:r>
            <a:r>
              <a:rPr lang="en-US" sz="1800" b="1" spc="-150" dirty="0" err="1">
                <a:solidFill>
                  <a:srgbClr val="004D88"/>
                </a:solidFill>
                <a:latin typeface="Courier New" panose="02070309020205020404" pitchFamily="49" charset="0"/>
                <a:cs typeface="Courier New" panose="02070309020205020404" pitchFamily="49" charset="0"/>
              </a:rPr>
              <a:t>int</a:t>
            </a:r>
            <a:r>
              <a:rPr lang="en-US" sz="1800" b="1" spc="-150" dirty="0">
                <a:solidFill>
                  <a:srgbClr val="004D88"/>
                </a:solidFill>
                <a:latin typeface="Courier New" panose="02070309020205020404" pitchFamily="49" charset="0"/>
                <a:cs typeface="Courier New" panose="02070309020205020404" pitchFamily="49" charset="0"/>
              </a:rPr>
              <a:t> </a:t>
            </a:r>
            <a:r>
              <a:rPr lang="en-US" sz="1800" b="1" spc="-150" dirty="0" err="1">
                <a:solidFill>
                  <a:srgbClr val="000000"/>
                </a:solidFill>
                <a:latin typeface="Courier New" panose="02070309020205020404" pitchFamily="49" charset="0"/>
                <a:cs typeface="Courier New" panose="02070309020205020404" pitchFamily="49" charset="0"/>
              </a:rPr>
              <a:t>num</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a:t>
            </a:r>
            <a:r>
              <a:rPr lang="en-US" sz="1800" b="1" spc="-150" dirty="0">
                <a:solidFill>
                  <a:srgbClr val="004D88"/>
                </a:solidFill>
                <a:latin typeface="Courier New" panose="02070309020205020404" pitchFamily="49" charset="0"/>
                <a:cs typeface="Courier New" panose="02070309020205020404" pitchFamily="49" charset="0"/>
              </a:rPr>
              <a:t>	</a:t>
            </a:r>
            <a:endParaRPr lang="en-US" sz="1800" spc="-150" dirty="0">
              <a:solidFill>
                <a:srgbClr val="004D88"/>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4D88"/>
                </a:solidFill>
                <a:latin typeface="Courier New" panose="02070309020205020404" pitchFamily="49" charset="0"/>
                <a:cs typeface="Courier New" panose="02070309020205020404" pitchFamily="49" charset="0"/>
              </a:rPr>
              <a:t>	if </a:t>
            </a:r>
            <a:r>
              <a:rPr lang="en-US" sz="1800" b="1" spc="-150" dirty="0">
                <a:solidFill>
                  <a:srgbClr val="000000"/>
                </a:solidFill>
                <a:latin typeface="Courier New" panose="02070309020205020404" pitchFamily="49" charset="0"/>
                <a:cs typeface="Courier New" panose="02070309020205020404" pitchFamily="49" charset="0"/>
              </a:rPr>
              <a:t>(</a:t>
            </a:r>
            <a:r>
              <a:rPr lang="en-US" sz="1800" b="1" spc="-150" dirty="0" err="1">
                <a:solidFill>
                  <a:srgbClr val="000000"/>
                </a:solidFill>
                <a:latin typeface="Courier New" panose="02070309020205020404" pitchFamily="49" charset="0"/>
                <a:cs typeface="Courier New" panose="02070309020205020404" pitchFamily="49" charset="0"/>
              </a:rPr>
              <a:t>num</a:t>
            </a:r>
            <a:r>
              <a:rPr lang="en-US" sz="1800" b="1" spc="-150" dirty="0">
                <a:solidFill>
                  <a:srgbClr val="000000"/>
                </a:solidFill>
                <a:latin typeface="Courier New" panose="02070309020205020404" pitchFamily="49" charset="0"/>
                <a:cs typeface="Courier New" panose="02070309020205020404" pitchFamily="49" charset="0"/>
              </a:rPr>
              <a:t>  &lt;= 1)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1791FF"/>
                </a:solidFill>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return false</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1791FF"/>
                </a:solidFill>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else</a:t>
            </a:r>
            <a:r>
              <a:rPr lang="en-US" sz="1800" b="1" spc="-150" dirty="0">
                <a:solidFill>
                  <a:srgbClr val="000000"/>
                </a:solidFill>
                <a:latin typeface="Courier New" panose="02070309020205020404" pitchFamily="49" charset="0"/>
                <a:cs typeface="Courier New" panose="02070309020205020404" pitchFamily="49" charset="0"/>
              </a:rPr>
              <a:t> if (</a:t>
            </a:r>
            <a:r>
              <a:rPr lang="en-US" sz="1800" b="1" spc="-150" dirty="0" err="1">
                <a:solidFill>
                  <a:srgbClr val="000000"/>
                </a:solidFill>
                <a:latin typeface="Courier New" panose="02070309020205020404" pitchFamily="49" charset="0"/>
                <a:cs typeface="Courier New" panose="02070309020205020404" pitchFamily="49" charset="0"/>
              </a:rPr>
              <a:t>num</a:t>
            </a:r>
            <a:r>
              <a:rPr lang="en-US" sz="1800" b="1" spc="-150" dirty="0">
                <a:solidFill>
                  <a:srgbClr val="000000"/>
                </a:solidFill>
                <a:latin typeface="Courier New" panose="02070309020205020404" pitchFamily="49" charset="0"/>
                <a:cs typeface="Courier New" panose="02070309020205020404" pitchFamily="49" charset="0"/>
              </a:rPr>
              <a:t> == 2)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1791FF"/>
                </a:solidFill>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return true</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	}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1791FF"/>
                </a:solidFill>
                <a:latin typeface="Courier New" panose="02070309020205020404" pitchFamily="49" charset="0"/>
                <a:cs typeface="Courier New" panose="02070309020205020404" pitchFamily="49" charset="0"/>
              </a:rPr>
              <a:t>	</a:t>
            </a:r>
            <a:r>
              <a:rPr lang="en-US" sz="1800" b="1" spc="-150" dirty="0">
                <a:solidFill>
                  <a:srgbClr val="004D88"/>
                </a:solidFill>
                <a:latin typeface="Courier New" panose="02070309020205020404" pitchFamily="49" charset="0"/>
                <a:cs typeface="Courier New" panose="02070309020205020404" pitchFamily="49" charset="0"/>
              </a:rPr>
              <a:t>return</a:t>
            </a:r>
            <a:r>
              <a:rPr lang="en-US" sz="1800" b="1" spc="-150" dirty="0">
                <a:solidFill>
                  <a:srgbClr val="000000"/>
                </a:solidFill>
                <a:latin typeface="Courier New" panose="02070309020205020404" pitchFamily="49" charset="0"/>
                <a:cs typeface="Courier New" panose="02070309020205020404" pitchFamily="49" charset="0"/>
              </a:rPr>
              <a:t> </a:t>
            </a:r>
            <a:r>
              <a:rPr lang="en-US" sz="1800" b="1" spc="-150" dirty="0" err="1">
                <a:solidFill>
                  <a:srgbClr val="000000"/>
                </a:solidFill>
                <a:latin typeface="Courier New" panose="02070309020205020404" pitchFamily="49" charset="0"/>
                <a:cs typeface="Courier New" panose="02070309020205020404" pitchFamily="49" charset="0"/>
              </a:rPr>
              <a:t>isPrime</a:t>
            </a:r>
            <a:r>
              <a:rPr lang="en-US" sz="1800" b="1" spc="-150" dirty="0">
                <a:solidFill>
                  <a:srgbClr val="000000"/>
                </a:solidFill>
                <a:latin typeface="Courier New" panose="02070309020205020404" pitchFamily="49" charset="0"/>
                <a:cs typeface="Courier New" panose="02070309020205020404" pitchFamily="49" charset="0"/>
              </a:rPr>
              <a:t>(2, </a:t>
            </a:r>
            <a:r>
              <a:rPr lang="en-US" sz="1800" b="1" spc="-150" dirty="0" err="1">
                <a:solidFill>
                  <a:srgbClr val="000000"/>
                </a:solidFill>
                <a:latin typeface="Courier New" panose="02070309020205020404" pitchFamily="49" charset="0"/>
                <a:cs typeface="Courier New" panose="02070309020205020404" pitchFamily="49" charset="0"/>
              </a:rPr>
              <a:t>num</a:t>
            </a:r>
            <a:r>
              <a:rPr lang="en-US" sz="1800" b="1" spc="-150" dirty="0">
                <a:solidFill>
                  <a:srgbClr val="000000"/>
                </a:solidFill>
                <a:latin typeface="Courier New" panose="02070309020205020404" pitchFamily="49" charset="0"/>
                <a:cs typeface="Courier New" panose="02070309020205020404" pitchFamily="49" charset="0"/>
              </a:rPr>
              <a:t>);	</a:t>
            </a:r>
            <a:endParaRPr lang="en-US" sz="1800" spc="-150" dirty="0">
              <a:solidFill>
                <a:srgbClr val="000000"/>
              </a:solidFill>
              <a:latin typeface="Courier New" panose="02070309020205020404" pitchFamily="49" charset="0"/>
              <a:cs typeface="Courier New" panose="02070309020205020404" pitchFamily="49" charset="0"/>
            </a:endParaRPr>
          </a:p>
          <a:p>
            <a:pPr>
              <a:spcBef>
                <a:spcPts val="0"/>
              </a:spcBef>
              <a:spcAft>
                <a:spcPts val="0"/>
              </a:spcAft>
            </a:pPr>
            <a:r>
              <a:rPr lang="en-US" sz="1800" b="1" spc="-150" dirty="0">
                <a:solidFill>
                  <a:srgbClr val="000000"/>
                </a:solidFill>
                <a:latin typeface="Courier New" panose="02070309020205020404" pitchFamily="49" charset="0"/>
                <a:cs typeface="Courier New" panose="02070309020205020404" pitchFamily="49" charset="0"/>
              </a:rPr>
              <a:t>}</a:t>
            </a:r>
            <a:endParaRPr lang="en-US" sz="1800" spc="-15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75252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Testing </a:t>
            </a:r>
            <a:r>
              <a:rPr lang="en-US" i="1" dirty="0" err="1"/>
              <a:t>Primeness</a:t>
            </a:r>
            <a:r>
              <a:rPr lang="en-US" i="1" dirty="0"/>
              <a:t> of an Integer Part 1</a:t>
            </a:r>
          </a:p>
        </p:txBody>
      </p:sp>
      <p:sp>
        <p:nvSpPr>
          <p:cNvPr id="3"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Testing the </a:t>
            </a:r>
            <a:r>
              <a:rPr lang="en-US" sz="2800" b="1" i="1" dirty="0" err="1"/>
              <a:t>primeness</a:t>
            </a:r>
            <a:r>
              <a:rPr lang="en-US" sz="2800" b="1" i="1" dirty="0"/>
              <a:t> of an integer</a:t>
            </a:r>
          </a:p>
        </p:txBody>
      </p:sp>
      <p:sp>
        <p:nvSpPr>
          <p:cNvPr id="11" name="Content Placeholder 3"/>
          <p:cNvSpPr>
            <a:spLocks noGrp="1"/>
          </p:cNvSpPr>
          <p:nvPr>
            <p:ph idx="10"/>
          </p:nvPr>
        </p:nvSpPr>
        <p:spPr>
          <a:xfrm>
            <a:off x="1981200" y="1675965"/>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19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20</a:t>
            </a:r>
          </a:p>
        </p:txBody>
      </p:sp>
      <p:sp>
        <p:nvSpPr>
          <p:cNvPr id="7" name="Content Placeholder 4"/>
          <p:cNvSpPr>
            <a:spLocks noGrp="1"/>
          </p:cNvSpPr>
          <p:nvPr>
            <p:ph idx="11"/>
          </p:nvPr>
        </p:nvSpPr>
        <p:spPr>
          <a:xfrm>
            <a:off x="2442754" y="1675965"/>
            <a:ext cx="7768046" cy="4946904"/>
          </a:xfrm>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 A program to test the </a:t>
            </a:r>
            <a:r>
              <a:rPr lang="en-US" sz="1600" b="1" spc="-150" dirty="0" err="1">
                <a:solidFill>
                  <a:srgbClr val="B60000"/>
                </a:solidFill>
                <a:latin typeface="Courier New" panose="02070309020205020404" pitchFamily="49" charset="0"/>
                <a:cs typeface="Courier New" panose="02070309020205020404" pitchFamily="49" charset="0"/>
              </a:rPr>
              <a:t>primeness</a:t>
            </a:r>
            <a:r>
              <a:rPr lang="en-US" sz="1600" b="1" spc="-150" dirty="0">
                <a:solidFill>
                  <a:srgbClr val="B60000"/>
                </a:solidFill>
                <a:latin typeface="Courier New" panose="02070309020205020404" pitchFamily="49" charset="0"/>
                <a:cs typeface="Courier New" panose="02070309020205020404" pitchFamily="49" charset="0"/>
              </a:rPr>
              <a:t> of an integer 		 	 *</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 ***************************************************************/</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iostream</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#include &lt;</a:t>
            </a:r>
            <a:r>
              <a:rPr lang="en-IN" sz="1600" b="1" spc="-150" dirty="0" err="1">
                <a:latin typeface="Courier New" panose="02070309020205020404" pitchFamily="49" charset="0"/>
                <a:cs typeface="Courier New" panose="02070309020205020404" pitchFamily="49" charset="0"/>
              </a:rPr>
              <a:t>cmath</a:t>
            </a:r>
            <a:r>
              <a:rPr lang="en-IN" sz="1600" b="1" spc="-150" dirty="0">
                <a:latin typeface="Courier New" panose="02070309020205020404" pitchFamily="49" charset="0"/>
                <a:cs typeface="Courier New" panose="02070309020205020404" pitchFamily="49" charset="0"/>
              </a:rPr>
              <a:t>&gt;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using namespace </a:t>
            </a:r>
            <a:r>
              <a:rPr lang="en-IN" sz="1600" b="1" spc="-150" dirty="0" err="1">
                <a:latin typeface="Courier New" panose="02070309020205020404" pitchFamily="49" charset="0"/>
                <a:cs typeface="Courier New" panose="02070309020205020404" pitchFamily="49" charset="0"/>
              </a:rPr>
              <a:t>std</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C00000"/>
                </a:solidFill>
                <a:latin typeface="Courier New" panose="02070309020205020404" pitchFamily="49" charset="0"/>
                <a:cs typeface="Courier New" panose="02070309020205020404" pitchFamily="49" charset="0"/>
              </a:rPr>
              <a:t>// Declaration </a:t>
            </a:r>
            <a:r>
              <a:rPr lang="en-US" sz="1600" b="1" spc="-150" dirty="0">
                <a:solidFill>
                  <a:srgbClr val="B60000"/>
                </a:solidFill>
                <a:latin typeface="Courier New" panose="02070309020205020404" pitchFamily="49" charset="0"/>
                <a:cs typeface="Courier New" panose="02070309020205020404" pitchFamily="49" charset="0"/>
              </a:rPr>
              <a:t>of a non-recursive and a recursive function</a:t>
            </a: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bool</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isPrime</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num</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boo</a:t>
            </a:r>
            <a:r>
              <a:rPr lang="en-IN" sz="1600" b="1" spc="-150" dirty="0">
                <a:latin typeface="Courier New" panose="02070309020205020404" pitchFamily="49" charset="0"/>
                <a:cs typeface="Courier New" panose="02070309020205020404" pitchFamily="49" charset="0"/>
              </a:rPr>
              <a:t>l </a:t>
            </a:r>
            <a:r>
              <a:rPr lang="en-IN" sz="1600" b="1" spc="-150" dirty="0" err="1">
                <a:latin typeface="Courier New" panose="02070309020205020404" pitchFamily="49" charset="0"/>
                <a:cs typeface="Courier New" panose="02070309020205020404" pitchFamily="49" charset="0"/>
              </a:rPr>
              <a:t>isPrime</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div,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num</a:t>
            </a:r>
            <a:r>
              <a:rPr lang="en-IN" sz="1600" b="1" spc="-150" dirty="0">
                <a:latin typeface="Courier New" panose="02070309020205020404" pitchFamily="49" charset="0"/>
                <a:cs typeface="Courier New" panose="02070309020205020404" pitchFamily="49" charset="0"/>
              </a:rPr>
              <a:t>);</a:t>
            </a:r>
          </a:p>
          <a:p>
            <a:pPr>
              <a:spcBef>
                <a:spcPts val="0"/>
              </a:spcBef>
              <a:spcAft>
                <a:spcPts val="0"/>
              </a:spcAft>
            </a:pP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main ( )</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Testing the </a:t>
            </a:r>
            <a:r>
              <a:rPr lang="en-US" sz="1600" b="1" spc="-150" dirty="0" err="1">
                <a:solidFill>
                  <a:srgbClr val="B60000"/>
                </a:solidFill>
                <a:latin typeface="Courier New" panose="02070309020205020404" pitchFamily="49" charset="0"/>
                <a:cs typeface="Courier New" panose="02070309020205020404" pitchFamily="49" charset="0"/>
              </a:rPr>
              <a:t>primeness</a:t>
            </a:r>
            <a:r>
              <a:rPr lang="en-US" sz="1600" b="1" spc="-150" dirty="0">
                <a:solidFill>
                  <a:srgbClr val="B60000"/>
                </a:solidFill>
                <a:latin typeface="Courier New" panose="02070309020205020404" pitchFamily="49" charset="0"/>
                <a:cs typeface="Courier New" panose="02070309020205020404" pitchFamily="49" charset="0"/>
              </a:rPr>
              <a:t> of some integers</a:t>
            </a: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Is 1 prime?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boolalpha</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isPrime</a:t>
            </a:r>
            <a:r>
              <a:rPr lang="en-US" sz="1600" b="1" spc="-150" dirty="0">
                <a:latin typeface="Courier New" panose="02070309020205020404" pitchFamily="49" charset="0"/>
                <a:cs typeface="Courier New" panose="02070309020205020404" pitchFamily="49" charset="0"/>
              </a:rPr>
              <a:t>(1)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Is 2 prime?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boolalpha</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isPrime</a:t>
            </a:r>
            <a:r>
              <a:rPr lang="en-US" sz="1600" b="1" spc="-150" dirty="0">
                <a:latin typeface="Courier New" panose="02070309020205020404" pitchFamily="49" charset="0"/>
                <a:cs typeface="Courier New" panose="02070309020205020404" pitchFamily="49" charset="0"/>
              </a:rPr>
              <a:t>(2)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Is 7 prime?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boolalpha</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isPrime</a:t>
            </a:r>
            <a:r>
              <a:rPr lang="en-US" sz="1600" b="1" spc="-150" dirty="0">
                <a:latin typeface="Courier New" panose="02070309020205020404" pitchFamily="49" charset="0"/>
                <a:cs typeface="Courier New" panose="02070309020205020404" pitchFamily="49" charset="0"/>
              </a:rPr>
              <a:t>(7)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Is 21 prime?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boolalpha</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isPrime</a:t>
            </a:r>
            <a:r>
              <a:rPr lang="en-US" sz="1600" b="1" spc="-150" dirty="0">
                <a:latin typeface="Courier New" panose="02070309020205020404" pitchFamily="49" charset="0"/>
                <a:cs typeface="Courier New" panose="02070309020205020404" pitchFamily="49" charset="0"/>
              </a:rPr>
              <a:t>(21)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Is 59 prime?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boolalpha</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isPrime</a:t>
            </a:r>
            <a:r>
              <a:rPr lang="en-US" sz="1600" b="1" spc="-150" dirty="0">
                <a:latin typeface="Courier New" panose="02070309020205020404" pitchFamily="49" charset="0"/>
                <a:cs typeface="Courier New" panose="02070309020205020404" pitchFamily="49" charset="0"/>
              </a:rPr>
              <a:t>(59)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Is 97 prime?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boolalpha</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isPrime</a:t>
            </a:r>
            <a:r>
              <a:rPr lang="en-US" sz="1600" b="1" spc="-150" dirty="0">
                <a:latin typeface="Courier New" panose="02070309020205020404" pitchFamily="49" charset="0"/>
                <a:cs typeface="Courier New" panose="02070309020205020404" pitchFamily="49" charset="0"/>
              </a:rPr>
              <a:t>(97)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91004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Testing </a:t>
            </a:r>
            <a:r>
              <a:rPr lang="en-US" i="1" dirty="0" err="1"/>
              <a:t>Primeness</a:t>
            </a:r>
            <a:r>
              <a:rPr lang="en-US" i="1" dirty="0"/>
              <a:t> of an Integer Part 2</a:t>
            </a:r>
          </a:p>
        </p:txBody>
      </p:sp>
      <p:sp>
        <p:nvSpPr>
          <p:cNvPr id="3" name="Content Placeholder 2"/>
          <p:cNvSpPr>
            <a:spLocks noGrp="1"/>
          </p:cNvSpPr>
          <p:nvPr>
            <p:ph idx="1"/>
          </p:nvPr>
        </p:nvSpPr>
        <p:spPr>
          <a:xfrm>
            <a:off x="1981200" y="1143000"/>
            <a:ext cx="8229600" cy="457200"/>
          </a:xfrm>
        </p:spPr>
        <p:txBody>
          <a:bodyPr>
            <a:normAutofit lnSpcReduction="10000"/>
          </a:bodyPr>
          <a:lstStyle/>
          <a:p>
            <a:pPr lvl="0"/>
            <a:r>
              <a:rPr lang="en-US" sz="2800" b="1" i="1" dirty="0"/>
              <a:t>Testing the </a:t>
            </a:r>
            <a:r>
              <a:rPr lang="en-US" sz="2800" b="1" i="1" dirty="0" err="1"/>
              <a:t>primeness</a:t>
            </a:r>
            <a:r>
              <a:rPr lang="en-US" sz="2800" b="1" i="1" dirty="0"/>
              <a:t> of an integer</a:t>
            </a:r>
          </a:p>
        </p:txBody>
      </p:sp>
      <p:sp>
        <p:nvSpPr>
          <p:cNvPr id="8" name="Content Placeholder 3"/>
          <p:cNvSpPr>
            <a:spLocks noGrp="1"/>
          </p:cNvSpPr>
          <p:nvPr>
            <p:ph idx="10"/>
          </p:nvPr>
        </p:nvSpPr>
        <p:spPr>
          <a:xfrm>
            <a:off x="1981200" y="1676400"/>
            <a:ext cx="457200" cy="494690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29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30</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39</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40</a:t>
            </a:r>
          </a:p>
        </p:txBody>
      </p:sp>
      <p:sp>
        <p:nvSpPr>
          <p:cNvPr id="9" name="Content Placeholder 4"/>
          <p:cNvSpPr>
            <a:spLocks noGrp="1"/>
          </p:cNvSpPr>
          <p:nvPr>
            <p:ph idx="11"/>
          </p:nvPr>
        </p:nvSpPr>
        <p:spPr>
          <a:xfrm>
            <a:off x="2438400" y="1676400"/>
            <a:ext cx="7772400" cy="4946904"/>
          </a:xfrm>
          <a:ln w="57150">
            <a:solidFill>
              <a:schemeClr val="tx1"/>
            </a:solidFill>
          </a:ln>
        </p:spPr>
        <p:txBody>
          <a:bodyPr/>
          <a:lstStyle/>
          <a:p>
            <a:pPr marL="457200">
              <a:spcBef>
                <a:spcPts val="0"/>
              </a:spcBef>
              <a:spcAft>
                <a:spcPts val="0"/>
              </a:spcAft>
            </a:pPr>
            <a:r>
              <a:rPr lang="en-US" sz="1600" b="1" spc="-150" dirty="0" err="1">
                <a:latin typeface="Courier New" panose="02070309020205020404" pitchFamily="49" charset="0"/>
                <a:cs typeface="Courier New" panose="02070309020205020404" pitchFamily="49" charset="0"/>
              </a:rPr>
              <a:t>cout</a:t>
            </a:r>
            <a:r>
              <a:rPr lang="en-US" sz="1600" b="1" spc="-150" dirty="0">
                <a:latin typeface="Courier New" panose="02070309020205020404" pitchFamily="49" charset="0"/>
                <a:cs typeface="Courier New" panose="02070309020205020404" pitchFamily="49" charset="0"/>
              </a:rPr>
              <a:t> &lt;&lt;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Is 301 prime? </a:t>
            </a:r>
            <a:r>
              <a:rPr lang="en-US" sz="1600" b="1" spc="-150" dirty="0">
                <a:latin typeface="Courier New" panose="02070309020205020404" pitchFamily="49" charset="0"/>
                <a:ea typeface="Arial Unicode MS" panose="020B0604020202020204" pitchFamily="34" charset="-128"/>
                <a:cs typeface="Courier New" panose="02070309020205020404" pitchFamily="49" charset="0"/>
              </a:rPr>
              <a:t>"</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boolalpha</a:t>
            </a:r>
            <a:r>
              <a:rPr lang="en-US" sz="1600" b="1" spc="-150" dirty="0">
                <a:latin typeface="Courier New" panose="02070309020205020404" pitchFamily="49" charset="0"/>
                <a:cs typeface="Courier New" panose="02070309020205020404" pitchFamily="49" charset="0"/>
              </a:rPr>
              <a:t> &lt;&lt; </a:t>
            </a:r>
            <a:r>
              <a:rPr lang="en-US" sz="1600" b="1" spc="-150" dirty="0" err="1">
                <a:latin typeface="Courier New" panose="02070309020205020404" pitchFamily="49" charset="0"/>
                <a:cs typeface="Courier New" panose="02070309020205020404" pitchFamily="49" charset="0"/>
              </a:rPr>
              <a:t>isPrime</a:t>
            </a:r>
            <a:r>
              <a:rPr lang="en-US" sz="1600" b="1" spc="-150" dirty="0">
                <a:latin typeface="Courier New" panose="02070309020205020404" pitchFamily="49" charset="0"/>
                <a:cs typeface="Courier New" panose="02070309020205020404" pitchFamily="49" charset="0"/>
              </a:rPr>
              <a:t>(301) &lt;&lt; </a:t>
            </a:r>
            <a:r>
              <a:rPr lang="en-US" sz="1600" b="1" spc="-150" dirty="0" err="1">
                <a:latin typeface="Courier New" panose="02070309020205020404" pitchFamily="49" charset="0"/>
                <a:cs typeface="Courier New" panose="02070309020205020404" pitchFamily="49" charset="0"/>
              </a:rPr>
              <a:t>endl</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0;</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Definition of non-recursive function calling the recursive function</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bool</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isPrime</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num</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 </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num</a:t>
            </a:r>
            <a:r>
              <a:rPr lang="en-IN" sz="1600" b="1" spc="-150" dirty="0">
                <a:latin typeface="Courier New" panose="02070309020205020404" pitchFamily="49" charset="0"/>
                <a:cs typeface="Courier New" panose="02070309020205020404" pitchFamily="49" charset="0"/>
              </a:rPr>
              <a:t> &lt;= 1)</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a:t>
            </a:r>
            <a:r>
              <a:rPr lang="en-IN" sz="1600" b="1" spc="-150" dirty="0">
                <a:latin typeface="Courier New" panose="02070309020205020404" pitchFamily="49" charset="0"/>
                <a:cs typeface="Courier New" panose="02070309020205020404" pitchFamily="49" charset="0"/>
              </a:rPr>
              <a:t> </a:t>
            </a:r>
            <a:r>
              <a:rPr lang="en-IN" sz="1600" b="1" spc="-150" dirty="0">
                <a:solidFill>
                  <a:srgbClr val="214E91"/>
                </a:solidFill>
                <a:latin typeface="Courier New" panose="02070309020205020404" pitchFamily="49" charset="0"/>
                <a:cs typeface="Courier New" panose="02070309020205020404" pitchFamily="49" charset="0"/>
              </a:rPr>
              <a:t>false</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else if </a:t>
            </a:r>
            <a:r>
              <a:rPr lang="en-IN" sz="1600" b="1" spc="-150" dirty="0">
                <a:latin typeface="Courier New" panose="02070309020205020404" pitchFamily="49" charset="0"/>
                <a:cs typeface="Courier New" panose="02070309020205020404" pitchFamily="49" charset="0"/>
              </a:rPr>
              <a:t>(</a:t>
            </a:r>
            <a:r>
              <a:rPr lang="en-IN" sz="1600" b="1" spc="-150" dirty="0" err="1">
                <a:latin typeface="Courier New" panose="02070309020205020404" pitchFamily="49" charset="0"/>
                <a:cs typeface="Courier New" panose="02070309020205020404" pitchFamily="49" charset="0"/>
              </a:rPr>
              <a:t>num</a:t>
            </a:r>
            <a:r>
              <a:rPr lang="en-IN" sz="1600" b="1" spc="-150" dirty="0">
                <a:latin typeface="Courier New" panose="02070309020205020404" pitchFamily="49" charset="0"/>
                <a:cs typeface="Courier New" panose="02070309020205020404" pitchFamily="49" charset="0"/>
              </a:rPr>
              <a:t> == 2) </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true</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a:t>
            </a:r>
            <a:r>
              <a:rPr lang="en-IN" sz="1600" b="1" spc="-150" dirty="0" err="1">
                <a:latin typeface="Courier New" panose="02070309020205020404" pitchFamily="49" charset="0"/>
                <a:cs typeface="Courier New" panose="02070309020205020404" pitchFamily="49" charset="0"/>
              </a:rPr>
              <a:t>isPrime</a:t>
            </a:r>
            <a:r>
              <a:rPr lang="en-IN" sz="1600" b="1" spc="-150" dirty="0">
                <a:latin typeface="Courier New" panose="02070309020205020404" pitchFamily="49" charset="0"/>
                <a:cs typeface="Courier New" panose="02070309020205020404" pitchFamily="49" charset="0"/>
              </a:rPr>
              <a:t> (2, </a:t>
            </a:r>
            <a:r>
              <a:rPr lang="en-IN" sz="1600" b="1" spc="-150" dirty="0" err="1">
                <a:latin typeface="Courier New" panose="02070309020205020404" pitchFamily="49" charset="0"/>
                <a:cs typeface="Courier New" panose="02070309020205020404" pitchFamily="49" charset="0"/>
              </a:rPr>
              <a:t>num</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US" sz="1600" b="1" spc="-150" dirty="0">
                <a:solidFill>
                  <a:srgbClr val="B60000"/>
                </a:solidFill>
                <a:latin typeface="Courier New" panose="02070309020205020404" pitchFamily="49" charset="0"/>
                <a:cs typeface="Courier New" panose="02070309020205020404" pitchFamily="49" charset="0"/>
              </a:rPr>
              <a:t>// Definition of the recursive (helper) function</a:t>
            </a:r>
            <a:endParaRPr lang="en-US"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bool</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isPrime</a:t>
            </a:r>
            <a:r>
              <a:rPr lang="en-IN" sz="1600" b="1" spc="-150" dirty="0">
                <a:latin typeface="Courier New" panose="02070309020205020404" pitchFamily="49" charset="0"/>
                <a:cs typeface="Courier New" panose="02070309020205020404" pitchFamily="49" charset="0"/>
              </a:rPr>
              <a:t>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solidFill>
                  <a:srgbClr val="214E91"/>
                </a:solidFill>
                <a:latin typeface="Courier New" panose="02070309020205020404" pitchFamily="49" charset="0"/>
                <a:cs typeface="Courier New" panose="02070309020205020404" pitchFamily="49" charset="0"/>
              </a:rPr>
              <a:t> </a:t>
            </a:r>
            <a:r>
              <a:rPr lang="en-IN" sz="1600" b="1" spc="-150" dirty="0">
                <a:latin typeface="Courier New" panose="02070309020205020404" pitchFamily="49" charset="0"/>
                <a:cs typeface="Courier New" panose="02070309020205020404" pitchFamily="49" charset="0"/>
              </a:rPr>
              <a:t>div, </a:t>
            </a:r>
            <a:r>
              <a:rPr lang="en-IN" sz="1600" b="1" spc="-150" dirty="0" err="1">
                <a:solidFill>
                  <a:srgbClr val="214E91"/>
                </a:solidFill>
                <a:latin typeface="Courier New" panose="02070309020205020404" pitchFamily="49" charset="0"/>
                <a:cs typeface="Courier New" panose="02070309020205020404" pitchFamily="49" charset="0"/>
              </a:rPr>
              <a:t>int</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num</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if</a:t>
            </a:r>
            <a:r>
              <a:rPr lang="en-IN" sz="1600" b="1" spc="-150" dirty="0">
                <a:latin typeface="Courier New" panose="02070309020205020404" pitchFamily="49" charset="0"/>
                <a:cs typeface="Courier New" panose="02070309020205020404" pitchFamily="49" charset="0"/>
              </a:rPr>
              <a:t> (</a:t>
            </a:r>
            <a:r>
              <a:rPr lang="en-IN" sz="1600" b="1" spc="-150" dirty="0" err="1">
                <a:latin typeface="Courier New" panose="02070309020205020404" pitchFamily="49" charset="0"/>
                <a:cs typeface="Courier New" panose="02070309020205020404" pitchFamily="49" charset="0"/>
              </a:rPr>
              <a:t>num</a:t>
            </a:r>
            <a:r>
              <a:rPr lang="en-IN" sz="1600" b="1" spc="-150" dirty="0">
                <a:latin typeface="Courier New" panose="02070309020205020404" pitchFamily="49" charset="0"/>
                <a:cs typeface="Courier New" panose="02070309020205020404" pitchFamily="49" charset="0"/>
              </a:rPr>
              <a:t> % div == 0)</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4948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Testing </a:t>
            </a:r>
            <a:r>
              <a:rPr lang="en-US" i="1" dirty="0" err="1"/>
              <a:t>Primeness</a:t>
            </a:r>
            <a:r>
              <a:rPr lang="en-US" i="1" dirty="0"/>
              <a:t> of an Integer Part 3</a:t>
            </a:r>
          </a:p>
        </p:txBody>
      </p:sp>
      <p:sp>
        <p:nvSpPr>
          <p:cNvPr id="3" name="Content Placeholder 2"/>
          <p:cNvSpPr>
            <a:spLocks noGrp="1"/>
          </p:cNvSpPr>
          <p:nvPr>
            <p:ph idx="1"/>
          </p:nvPr>
        </p:nvSpPr>
        <p:spPr>
          <a:xfrm>
            <a:off x="1981200" y="1143000"/>
            <a:ext cx="8229600" cy="457200"/>
          </a:xfrm>
        </p:spPr>
        <p:txBody>
          <a:bodyPr>
            <a:normAutofit lnSpcReduction="10000"/>
          </a:bodyPr>
          <a:lstStyle/>
          <a:p>
            <a:pPr lvl="0"/>
            <a:r>
              <a:rPr lang="en-US" sz="2800" b="1" i="1" dirty="0">
                <a:solidFill>
                  <a:prstClr val="black"/>
                </a:solidFill>
              </a:rPr>
              <a:t>Testing the </a:t>
            </a:r>
            <a:r>
              <a:rPr lang="en-US" sz="2800" b="1" i="1" dirty="0" err="1">
                <a:solidFill>
                  <a:prstClr val="black"/>
                </a:solidFill>
              </a:rPr>
              <a:t>primeness</a:t>
            </a:r>
            <a:r>
              <a:rPr lang="en-US" sz="2800" b="1" i="1" dirty="0">
                <a:solidFill>
                  <a:prstClr val="black"/>
                </a:solidFill>
              </a:rPr>
              <a:t> of an integer</a:t>
            </a:r>
          </a:p>
        </p:txBody>
      </p:sp>
      <p:sp>
        <p:nvSpPr>
          <p:cNvPr id="10" name="Content Placeholder 3"/>
          <p:cNvSpPr>
            <a:spLocks noGrp="1"/>
          </p:cNvSpPr>
          <p:nvPr>
            <p:ph idx="10"/>
          </p:nvPr>
        </p:nvSpPr>
        <p:spPr>
          <a:xfrm>
            <a:off x="1981200" y="1705504"/>
            <a:ext cx="457200" cy="2249424"/>
          </a:xfrm>
          <a:solidFill>
            <a:srgbClr val="214E91"/>
          </a:solidFill>
          <a:ln w="57150">
            <a:solidFill>
              <a:schemeClr val="tx1"/>
            </a:solidFill>
          </a:ln>
        </p:spPr>
        <p:txBody>
          <a:bodyPr/>
          <a:lstStyle/>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41</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42</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43</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44</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45</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46</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47</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48</a:t>
            </a:r>
          </a:p>
          <a:p>
            <a:pPr algn="r">
              <a:spcBef>
                <a:spcPts val="0"/>
              </a:spcBef>
              <a:spcAft>
                <a:spcPts val="0"/>
              </a:spcAft>
            </a:pPr>
            <a:r>
              <a:rPr lang="en-US" sz="1600" b="1" spc="-150" dirty="0">
                <a:solidFill>
                  <a:schemeClr val="bg1"/>
                </a:solidFill>
                <a:latin typeface="Courier New" panose="02070309020205020404" pitchFamily="49" charset="0"/>
                <a:cs typeface="Courier New" panose="02070309020205020404" pitchFamily="49" charset="0"/>
              </a:rPr>
              <a:t>49</a:t>
            </a:r>
          </a:p>
        </p:txBody>
      </p:sp>
      <p:sp>
        <p:nvSpPr>
          <p:cNvPr id="11" name="Content Placeholder 4"/>
          <p:cNvSpPr>
            <a:spLocks noGrp="1"/>
          </p:cNvSpPr>
          <p:nvPr>
            <p:ph idx="11"/>
          </p:nvPr>
        </p:nvSpPr>
        <p:spPr>
          <a:xfrm>
            <a:off x="2438400" y="1705504"/>
            <a:ext cx="7872984" cy="2249424"/>
          </a:xfrm>
          <a:ln w="57150">
            <a:solidFill>
              <a:schemeClr val="tx1"/>
            </a:solidFill>
          </a:ln>
        </p:spPr>
        <p:txBody>
          <a:bodyPr/>
          <a:lstStyle/>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false</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else if </a:t>
            </a:r>
            <a:r>
              <a:rPr lang="en-US" sz="1600" b="1" spc="-150" dirty="0">
                <a:latin typeface="Courier New" panose="02070309020205020404" pitchFamily="49" charset="0"/>
                <a:cs typeface="Courier New" panose="02070309020205020404" pitchFamily="49" charset="0"/>
              </a:rPr>
              <a:t>(div &gt;= floor (</a:t>
            </a:r>
            <a:r>
              <a:rPr lang="en-US" sz="1600" b="1" spc="-150" dirty="0" err="1">
                <a:latin typeface="Courier New" panose="02070309020205020404" pitchFamily="49" charset="0"/>
                <a:cs typeface="Courier New" panose="02070309020205020404" pitchFamily="49" charset="0"/>
              </a:rPr>
              <a:t>sqrt</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num</a:t>
            </a:r>
            <a:r>
              <a:rPr lang="en-US" sz="1600" b="1" spc="-150" dirty="0">
                <a:latin typeface="Courier New" panose="02070309020205020404" pitchFamily="49" charset="0"/>
                <a:cs typeface="Courier New" panose="02070309020205020404" pitchFamily="49" charset="0"/>
              </a:rPr>
              <a:t>)))</a:t>
            </a:r>
            <a:endParaRPr lang="en-US"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822960">
              <a:spcBef>
                <a:spcPts val="0"/>
              </a:spcBef>
              <a:spcAft>
                <a:spcPts val="0"/>
              </a:spcAft>
            </a:pPr>
            <a:r>
              <a:rPr lang="en-IN" sz="1600" b="1" spc="-150" dirty="0">
                <a:solidFill>
                  <a:srgbClr val="214E91"/>
                </a:solidFill>
                <a:latin typeface="Courier New" panose="02070309020205020404" pitchFamily="49" charset="0"/>
                <a:cs typeface="Courier New" panose="02070309020205020404" pitchFamily="49" charset="0"/>
              </a:rPr>
              <a:t>return true</a:t>
            </a: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a:p>
            <a:pPr marL="457200">
              <a:spcBef>
                <a:spcPts val="0"/>
              </a:spcBef>
              <a:spcAft>
                <a:spcPts val="0"/>
              </a:spcAft>
            </a:pPr>
            <a:r>
              <a:rPr lang="en-US" sz="1600" b="1" spc="-150" dirty="0">
                <a:solidFill>
                  <a:srgbClr val="214E91"/>
                </a:solidFill>
                <a:latin typeface="Courier New" panose="02070309020205020404" pitchFamily="49" charset="0"/>
                <a:cs typeface="Courier New" panose="02070309020205020404" pitchFamily="49" charset="0"/>
              </a:rPr>
              <a:t>return</a:t>
            </a:r>
            <a:r>
              <a:rPr lang="en-US" sz="1600" b="1" spc="-150" dirty="0">
                <a:latin typeface="Courier New" panose="02070309020205020404" pitchFamily="49" charset="0"/>
                <a:cs typeface="Courier New" panose="02070309020205020404" pitchFamily="49" charset="0"/>
              </a:rPr>
              <a:t> </a:t>
            </a:r>
            <a:r>
              <a:rPr lang="en-US" sz="1600" b="1" spc="-150" dirty="0" err="1">
                <a:latin typeface="Courier New" panose="02070309020205020404" pitchFamily="49" charset="0"/>
                <a:cs typeface="Courier New" panose="02070309020205020404" pitchFamily="49" charset="0"/>
              </a:rPr>
              <a:t>isPrime</a:t>
            </a:r>
            <a:r>
              <a:rPr lang="en-US" sz="1600" b="1" spc="-150" dirty="0">
                <a:latin typeface="Courier New" panose="02070309020205020404" pitchFamily="49" charset="0"/>
                <a:cs typeface="Courier New" panose="02070309020205020404" pitchFamily="49" charset="0"/>
              </a:rPr>
              <a:t> (div + 1, </a:t>
            </a:r>
            <a:r>
              <a:rPr lang="en-US" sz="1600" b="1" spc="-150" dirty="0" err="1">
                <a:latin typeface="Courier New" panose="02070309020205020404" pitchFamily="49" charset="0"/>
                <a:cs typeface="Courier New" panose="02070309020205020404" pitchFamily="49" charset="0"/>
              </a:rPr>
              <a:t>num</a:t>
            </a:r>
            <a:r>
              <a:rPr lang="en-US" sz="1600" b="1" spc="-150" dirty="0">
                <a:latin typeface="Courier New" panose="02070309020205020404" pitchFamily="49" charset="0"/>
                <a:cs typeface="Courier New" panose="02070309020205020404" pitchFamily="49" charset="0"/>
              </a:rPr>
              <a:t>); </a:t>
            </a:r>
            <a:endParaRPr lang="en-US"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a:t>
            </a:r>
            <a:endParaRPr lang="en-IN" sz="1600" spc="-150" dirty="0">
              <a:latin typeface="Courier New" panose="02070309020205020404" pitchFamily="49" charset="0"/>
              <a:cs typeface="Courier New" panose="02070309020205020404" pitchFamily="49" charset="0"/>
            </a:endParaRPr>
          </a:p>
        </p:txBody>
      </p:sp>
      <p:sp>
        <p:nvSpPr>
          <p:cNvPr id="12" name="Content Placeholder 5"/>
          <p:cNvSpPr>
            <a:spLocks noGrp="1"/>
          </p:cNvSpPr>
          <p:nvPr>
            <p:ph idx="12"/>
          </p:nvPr>
        </p:nvSpPr>
        <p:spPr>
          <a:xfrm>
            <a:off x="1981200" y="3954928"/>
            <a:ext cx="8339328" cy="2121408"/>
          </a:xfrm>
          <a:solidFill>
            <a:srgbClr val="ECECEC"/>
          </a:solidFill>
          <a:ln w="57150">
            <a:solidFill>
              <a:schemeClr val="tx1"/>
            </a:solidFill>
          </a:ln>
        </p:spPr>
        <p:txBody>
          <a:bodyPr/>
          <a:lstStyle/>
          <a:p>
            <a:pPr>
              <a:spcBef>
                <a:spcPts val="0"/>
              </a:spcBef>
              <a:spcAft>
                <a:spcPts val="0"/>
              </a:spcAft>
            </a:pPr>
            <a:r>
              <a:rPr lang="en-IN" sz="1600" b="1" spc="-150" dirty="0">
                <a:solidFill>
                  <a:srgbClr val="B60000"/>
                </a:solidFill>
                <a:latin typeface="Courier New" panose="02070309020205020404" pitchFamily="49" charset="0"/>
                <a:cs typeface="Courier New" panose="02070309020205020404" pitchFamily="49" charset="0"/>
              </a:rPr>
              <a:t>Run:</a:t>
            </a:r>
            <a:endParaRPr lang="en-IN" sz="1600" spc="-150" dirty="0">
              <a:solidFill>
                <a:srgbClr val="B60000"/>
              </a:solidFill>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Is 1 prime? false</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Is 2 prime? true</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Is 7 prime? true</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Is 21 prime? false</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Is 59 prime? true</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Is 97 prime? true</a:t>
            </a:r>
            <a:endParaRPr lang="en-IN" sz="1600" spc="-150" dirty="0">
              <a:latin typeface="Courier New" panose="02070309020205020404" pitchFamily="49" charset="0"/>
              <a:cs typeface="Courier New" panose="02070309020205020404" pitchFamily="49" charset="0"/>
            </a:endParaRPr>
          </a:p>
          <a:p>
            <a:pPr>
              <a:spcBef>
                <a:spcPts val="0"/>
              </a:spcBef>
              <a:spcAft>
                <a:spcPts val="0"/>
              </a:spcAft>
            </a:pPr>
            <a:r>
              <a:rPr lang="en-IN" sz="1600" b="1" spc="-150" dirty="0">
                <a:latin typeface="Courier New" panose="02070309020205020404" pitchFamily="49" charset="0"/>
                <a:cs typeface="Courier New" panose="02070309020205020404" pitchFamily="49" charset="0"/>
              </a:rPr>
              <a:t>Is 301 prime? false</a:t>
            </a:r>
            <a:endParaRPr lang="en-IN" sz="1600" spc="-1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219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defRPr/>
            </a:pPr>
            <a:r>
              <a:rPr lang="en-US" sz="3600" b="1" i="1" dirty="0">
                <a:latin typeface="+mj-lt"/>
              </a:rPr>
              <a:t>Repetition versus Recursion Part 8</a:t>
            </a:r>
            <a:r>
              <a:rPr lang="en-US" sz="1500" b="1" i="1" dirty="0">
                <a:latin typeface="+mj-lt"/>
              </a:rPr>
              <a:t> (2)</a:t>
            </a:r>
            <a:endParaRPr lang="en-US" sz="3600" dirty="0">
              <a:effectLst>
                <a:outerShdw blurRad="38100" dist="38100" dir="2700000" algn="tl">
                  <a:srgbClr val="C0C0C0"/>
                </a:outerShdw>
              </a:effectLst>
              <a:latin typeface="+mj-lt"/>
            </a:endParaRPr>
          </a:p>
        </p:txBody>
      </p:sp>
      <p:sp>
        <p:nvSpPr>
          <p:cNvPr id="5" name="Content Placeholder 2"/>
          <p:cNvSpPr>
            <a:spLocks noGrp="1"/>
          </p:cNvSpPr>
          <p:nvPr>
            <p:ph idx="1"/>
          </p:nvPr>
        </p:nvSpPr>
        <p:spPr>
          <a:xfrm>
            <a:off x="1981200" y="1143000"/>
            <a:ext cx="8229600" cy="5410200"/>
          </a:xfrm>
        </p:spPr>
        <p:txBody>
          <a:bodyPr/>
          <a:lstStyle/>
          <a:p>
            <a:pPr>
              <a:spcAft>
                <a:spcPts val="1200"/>
              </a:spcAft>
            </a:pPr>
            <a:r>
              <a:rPr lang="en-US" b="1" dirty="0">
                <a:latin typeface="+mj-lt"/>
                <a:cs typeface="Times" panose="02020603050405020304" pitchFamily="18" charset="0"/>
              </a:rPr>
              <a:t>Each general case needs to hold some information (the value of </a:t>
            </a:r>
            <a:r>
              <a:rPr lang="en-US" b="1" i="1" dirty="0">
                <a:latin typeface="+mj-lt"/>
                <a:cs typeface="Times" panose="02020603050405020304" pitchFamily="18" charset="0"/>
              </a:rPr>
              <a:t>n</a:t>
            </a:r>
            <a:r>
              <a:rPr lang="en-US" b="1" dirty="0">
                <a:latin typeface="+mj-lt"/>
                <a:cs typeface="Times" panose="02020603050405020304" pitchFamily="18" charset="0"/>
              </a:rPr>
              <a:t>) until the call to the next step is returned.</a:t>
            </a:r>
          </a:p>
          <a:p>
            <a:pPr>
              <a:spcAft>
                <a:spcPts val="1200"/>
              </a:spcAft>
            </a:pPr>
            <a:r>
              <a:rPr lang="en-US" b="1" dirty="0">
                <a:latin typeface="+mj-lt"/>
                <a:cs typeface="Times" panose="02020603050405020304" pitchFamily="18" charset="0"/>
              </a:rPr>
              <a:t>The base case then returns the value of </a:t>
            </a:r>
            <a:r>
              <a:rPr lang="en-US" b="1" i="1" dirty="0">
                <a:latin typeface="+mj-lt"/>
                <a:cs typeface="Times" panose="02020603050405020304" pitchFamily="18" charset="0"/>
              </a:rPr>
              <a:t>sum</a:t>
            </a:r>
            <a:r>
              <a:rPr lang="en-US" b="1" dirty="0">
                <a:latin typeface="+mj-lt"/>
                <a:cs typeface="Times" panose="02020603050405020304" pitchFamily="18" charset="0"/>
              </a:rPr>
              <a:t>(0) to the previous general case, which returns the value of </a:t>
            </a:r>
            <a:r>
              <a:rPr lang="en-US" b="1" i="1" dirty="0">
                <a:latin typeface="+mj-lt"/>
                <a:cs typeface="Times" panose="02020603050405020304" pitchFamily="18" charset="0"/>
              </a:rPr>
              <a:t>sum</a:t>
            </a:r>
            <a:r>
              <a:rPr lang="en-US" b="1" dirty="0">
                <a:latin typeface="+mj-lt"/>
                <a:cs typeface="Times" panose="02020603050405020304" pitchFamily="18" charset="0"/>
              </a:rPr>
              <a:t>(1) to the previous general case, and so on.</a:t>
            </a:r>
          </a:p>
        </p:txBody>
      </p:sp>
    </p:spTree>
    <p:extLst>
      <p:ext uri="{BB962C8B-B14F-4D97-AF65-F5344CB8AC3E}">
        <p14:creationId xmlns:p14="http://schemas.microsoft.com/office/powerpoint/2010/main" val="1054247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9756</TotalTime>
  <Words>7542</Words>
  <Application>Microsoft Office PowerPoint</Application>
  <PresentationFormat>Widescreen</PresentationFormat>
  <Paragraphs>1361</Paragraphs>
  <Slides>84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Calibri Light</vt:lpstr>
      <vt:lpstr>Courier New</vt:lpstr>
      <vt:lpstr>Times New Roman</vt:lpstr>
      <vt:lpstr>Office Theme</vt:lpstr>
      <vt:lpstr>N. Rizk</vt:lpstr>
      <vt:lpstr>Repetition versus Recursion</vt:lpstr>
      <vt:lpstr>Repetition versus Recursion</vt:lpstr>
      <vt:lpstr>Repetition versus Recursion</vt:lpstr>
      <vt:lpstr>Repetition versus Recursion</vt:lpstr>
      <vt:lpstr>Repetition versus Recursion Part 6</vt:lpstr>
      <vt:lpstr>Repetition versus Recursion Part 7</vt:lpstr>
      <vt:lpstr>Repetition versus Recursion Part 8 (1)</vt:lpstr>
      <vt:lpstr>Repetition versus Recursion Part 8 (2)</vt:lpstr>
      <vt:lpstr>Some Recursive Algorithms Part 1</vt:lpstr>
      <vt:lpstr>Some Recursive Algorithms Part 2</vt:lpstr>
      <vt:lpstr>Some Recursive Algorithms</vt:lpstr>
      <vt:lpstr>Find the Sum and Factorial of an Integer</vt:lpstr>
      <vt:lpstr>Find the Sum and Factorial of an Integer</vt:lpstr>
      <vt:lpstr>Find the Sum and Factorial of an Integer</vt:lpstr>
      <vt:lpstr>Some Recursive Algorithms</vt:lpstr>
      <vt:lpstr>Some Recursive Algorithms</vt:lpstr>
      <vt:lpstr>Some Recursive Algorithms</vt:lpstr>
      <vt:lpstr>Some Recursive Algorithms</vt:lpstr>
      <vt:lpstr>Program to Find Greatest Common Divisor</vt:lpstr>
      <vt:lpstr>Program to Find Greatest Common Divisor</vt:lpstr>
      <vt:lpstr>Some Recursive Algorithms</vt:lpstr>
      <vt:lpstr>Some Recursive Algorithms Part 9</vt:lpstr>
      <vt:lpstr>Some Recursive Algorithms</vt:lpstr>
      <vt:lpstr>Recursive Solution to Fibonacci Number</vt:lpstr>
      <vt:lpstr>Recursive Solution to Fibonacci Number</vt:lpstr>
      <vt:lpstr>Recursive Solution to Fibonacci Number</vt:lpstr>
      <vt:lpstr>Some Recursive Algorithms</vt:lpstr>
      <vt:lpstr>Some Recursive Algorithms</vt:lpstr>
      <vt:lpstr>Some Recursive Algorithms</vt:lpstr>
      <vt:lpstr>Program that Recursively Reverses a String</vt:lpstr>
      <vt:lpstr>Program that Recursively Reverses a String</vt:lpstr>
      <vt:lpstr>Some Recursive Algorithms</vt:lpstr>
      <vt:lpstr>Some Recursive Algorithms</vt:lpstr>
      <vt:lpstr>Some Recursive Algorithms</vt:lpstr>
      <vt:lpstr>Recursive isPalindrome Function Part 1</vt:lpstr>
      <vt:lpstr>Recursive isPalindrome Function</vt:lpstr>
      <vt:lpstr>Tail and Non-tail Recursive Functions </vt:lpstr>
      <vt:lpstr>Tail and Non-tail Recursive Functions  </vt:lpstr>
      <vt:lpstr>Tail and Non-tail Recursive Functions  </vt:lpstr>
      <vt:lpstr>Helper Functions</vt:lpstr>
      <vt:lpstr>Helper Functions Part 2</vt:lpstr>
      <vt:lpstr>Helper Functions</vt:lpstr>
      <vt:lpstr>Helper Function to Create a Tail Recursive</vt:lpstr>
      <vt:lpstr>Helper Function to Create a Tail Recursive</vt:lpstr>
      <vt:lpstr>Helper Functions</vt:lpstr>
      <vt:lpstr>The isPalindrome with a Helper Function</vt:lpstr>
      <vt:lpstr>The isPalindrome with a Helper Function</vt:lpstr>
      <vt:lpstr>The isPalindrome with a Helper Function Part 3</vt:lpstr>
      <vt:lpstr>RECURSIVE SORT AND SEARCH</vt:lpstr>
      <vt:lpstr>Quick Sort</vt:lpstr>
      <vt:lpstr>Quick Sort Part 2</vt:lpstr>
      <vt:lpstr>Quick Sort Part 3</vt:lpstr>
      <vt:lpstr>Quick Sort Part 4</vt:lpstr>
      <vt:lpstr>Quick Sort Part 5</vt:lpstr>
      <vt:lpstr>Quick Sort Part 6</vt:lpstr>
      <vt:lpstr>Quick Sort Part 7</vt:lpstr>
      <vt:lpstr>Quick Sort Part 8</vt:lpstr>
      <vt:lpstr>Quick Sort Program Part 1</vt:lpstr>
      <vt:lpstr>Quick Sort Program Part 2</vt:lpstr>
      <vt:lpstr>Quick Sort Program Part 3</vt:lpstr>
      <vt:lpstr>Quick Sort Program Part 4</vt:lpstr>
      <vt:lpstr>Quick Sort Program Part 5</vt:lpstr>
      <vt:lpstr>Binary Search Part 1</vt:lpstr>
      <vt:lpstr>Binary Search Part 2</vt:lpstr>
      <vt:lpstr>Binary Search Part 3</vt:lpstr>
      <vt:lpstr>Binary Search Part 4</vt:lpstr>
      <vt:lpstr>Binary Search Part 5 (1)</vt:lpstr>
      <vt:lpstr>Binary Search Part 5 (2)</vt:lpstr>
      <vt:lpstr>Recursive Binary Search Part 1</vt:lpstr>
      <vt:lpstr>Recursive Binary Search Part 2</vt:lpstr>
      <vt:lpstr>Recursive Binary Search Part 3</vt:lpstr>
      <vt:lpstr>Recursive Binary Search Part 4</vt:lpstr>
      <vt:lpstr>PROGRAMS DESIGN</vt:lpstr>
      <vt:lpstr>Prime Numbers Part 1</vt:lpstr>
      <vt:lpstr>Prime Numbers Part 2</vt:lpstr>
      <vt:lpstr>Prime Numbers Part 3</vt:lpstr>
      <vt:lpstr>Prime Numbers Part 4 (1)</vt:lpstr>
      <vt:lpstr>Prime Numbers Part 4 (2)</vt:lpstr>
      <vt:lpstr>Prime Numbers Part 5</vt:lpstr>
      <vt:lpstr>Prime Numbers Part 6</vt:lpstr>
      <vt:lpstr>Testing Primeness of an Integer Part 1</vt:lpstr>
      <vt:lpstr>Testing Primeness of an Integer Part 2</vt:lpstr>
      <vt:lpstr>Testing Primeness of an Integer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Rizk</dc:title>
  <dc:creator>Dr. Nouhad Rizk</dc:creator>
  <cp:lastModifiedBy>Tan Pham</cp:lastModifiedBy>
  <cp:revision>51</cp:revision>
  <dcterms:created xsi:type="dcterms:W3CDTF">2020-04-11T17:12:32Z</dcterms:created>
  <dcterms:modified xsi:type="dcterms:W3CDTF">2021-01-21T02:23:19Z</dcterms:modified>
</cp:coreProperties>
</file>