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1109" r:id="rId2"/>
    <p:sldId id="256" r:id="rId3"/>
    <p:sldId id="414" r:id="rId4"/>
    <p:sldId id="415" r:id="rId5"/>
    <p:sldId id="416" r:id="rId6"/>
    <p:sldId id="417" r:id="rId7"/>
    <p:sldId id="418" r:id="rId8"/>
    <p:sldId id="419" r:id="rId9"/>
    <p:sldId id="420" r:id="rId10"/>
    <p:sldId id="422" r:id="rId11"/>
    <p:sldId id="424" r:id="rId12"/>
    <p:sldId id="425" r:id="rId13"/>
    <p:sldId id="426" r:id="rId14"/>
    <p:sldId id="462" r:id="rId15"/>
    <p:sldId id="463" r:id="rId16"/>
    <p:sldId id="464" r:id="rId17"/>
    <p:sldId id="465" r:id="rId18"/>
    <p:sldId id="466" r:id="rId19"/>
    <p:sldId id="1087" r:id="rId20"/>
    <p:sldId id="1088" r:id="rId21"/>
    <p:sldId id="1089" r:id="rId22"/>
    <p:sldId id="1090" r:id="rId23"/>
    <p:sldId id="1091" r:id="rId24"/>
    <p:sldId id="1092" r:id="rId25"/>
    <p:sldId id="1093" r:id="rId26"/>
    <p:sldId id="1094" r:id="rId27"/>
    <p:sldId id="1095" r:id="rId28"/>
    <p:sldId id="1096" r:id="rId29"/>
    <p:sldId id="1097" r:id="rId30"/>
    <p:sldId id="1098" r:id="rId31"/>
    <p:sldId id="1099" r:id="rId32"/>
    <p:sldId id="1100" r:id="rId33"/>
    <p:sldId id="467" r:id="rId34"/>
    <p:sldId id="1101" r:id="rId35"/>
    <p:sldId id="1102" r:id="rId36"/>
    <p:sldId id="1103" r:id="rId37"/>
    <p:sldId id="449" r:id="rId38"/>
    <p:sldId id="450" r:id="rId39"/>
    <p:sldId id="451" r:id="rId40"/>
    <p:sldId id="1104" r:id="rId41"/>
    <p:sldId id="468" r:id="rId42"/>
    <p:sldId id="1105" r:id="rId43"/>
    <p:sldId id="1106" r:id="rId44"/>
    <p:sldId id="1107" r:id="rId45"/>
    <p:sldId id="1108" r:id="rId46"/>
    <p:sldId id="458" r:id="rId47"/>
    <p:sldId id="459" r:id="rId48"/>
    <p:sldId id="461" r:id="rId49"/>
    <p:sldId id="470" r:id="rId50"/>
    <p:sldId id="472" r:id="rId51"/>
    <p:sldId id="46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1B8AD-FFC2-4C45-952F-C3EFC78A4255}"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29D2F-4C3F-4CDE-99EF-771517B04E66}" type="slidenum">
              <a:rPr lang="en-US" smtClean="0"/>
              <a:t>‹#›</a:t>
            </a:fld>
            <a:endParaRPr lang="en-US"/>
          </a:p>
        </p:txBody>
      </p:sp>
    </p:spTree>
    <p:extLst>
      <p:ext uri="{BB962C8B-B14F-4D97-AF65-F5344CB8AC3E}">
        <p14:creationId xmlns:p14="http://schemas.microsoft.com/office/powerpoint/2010/main" val="163966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F9DA-D544-4AE5-AE86-499652E0140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83D6C9-D247-4063-8D2B-AEB523003A2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7A5023A3-3CC5-42AC-A5A0-A9EF34CBB545}"/>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24445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6EB3-4CB4-42EE-BA12-413DC4CA6F6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2E597-37ED-491C-9AC6-FE25FA43362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A83D747-4472-4B75-9994-5D69784D2D2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01957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699AC-E01A-4929-9445-276F94EECBB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AF5439-6ED1-4203-BEE2-4AFDB71C91F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DCA5CF74-1DB8-4B55-BDE0-6CDA2882178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28318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9F77-C56E-49A5-9748-7C52B6AEBC11}"/>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0117523-2951-4793-9233-9143C1E43CB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CD2773-D27C-4765-B0E8-2D408B267846}"/>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193060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698C-16A5-4884-BD84-1F07BB8C2CA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EE61F2-F6C6-4EC4-8168-F008402A117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F8EA83EC-4419-4129-A10F-3DB8A14302C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394133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1A5C-61A7-4517-8770-1DCCAF6EA7AE}"/>
              </a:ext>
            </a:extLst>
          </p:cNvPr>
          <p:cNvSpPr>
            <a:spLocks noGrp="1"/>
          </p:cNvSpPr>
          <p:nvPr>
            <p:ph type="title"/>
          </p:nvPr>
        </p:nvSpPr>
        <p:spPr>
          <a:xfrm>
            <a:off x="914400" y="238126"/>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4BA7721-920E-451D-8A5A-8242178522D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7AB5D-D468-4927-80AC-04CC77B4F5C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0AD16D4-A4EE-48FA-B00A-6F0CF601ACB3}"/>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990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9566-4C43-42BC-9134-C4624C16DB06}"/>
              </a:ext>
            </a:extLst>
          </p:cNvPr>
          <p:cNvSpPr>
            <a:spLocks noGrp="1"/>
          </p:cNvSpPr>
          <p:nvPr>
            <p:ph type="title"/>
          </p:nvPr>
        </p:nvSpPr>
        <p:spPr>
          <a:xfrm>
            <a:off x="1030288" y="238126"/>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FDAA08B-D1FE-4C42-A3A7-85391660EC7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293804-F74C-44BD-8767-75C411DBFEEB}"/>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E2B3F-DE27-4AF0-9C77-83862E8A160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03ED6-FA5C-42BE-AD02-725C1CA146C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F26F1231-C6EE-418B-95BC-A51AE425B490}"/>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322762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146B-9C23-46CB-BF79-87BDF885839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592E703-9736-4BEE-855C-50F9BF02D249}"/>
              </a:ext>
            </a:extLst>
          </p:cNvPr>
          <p:cNvSpPr>
            <a:spLocks noGrp="1"/>
          </p:cNvSpPr>
          <p:nvPr>
            <p:ph type="dt" sz="half" idx="10"/>
          </p:nvPr>
        </p:nvSpPr>
        <p:spPr>
          <a:xfrm>
            <a:off x="838200" y="6356350"/>
            <a:ext cx="2743200" cy="365125"/>
          </a:xfrm>
          <a:prstGeom prst="rect">
            <a:avLst/>
          </a:prstGeom>
        </p:spPr>
        <p:txBody>
          <a:bodyPr/>
          <a:lstStyle/>
          <a:p>
            <a:fld id="{C9E90480-6D2B-4DC5-8F84-E5A1E18C92B8}" type="datetimeFigureOut">
              <a:rPr lang="en-US" smtClean="0"/>
              <a:t>7/15/2020</a:t>
            </a:fld>
            <a:endParaRPr lang="en-US"/>
          </a:p>
        </p:txBody>
      </p:sp>
      <p:sp>
        <p:nvSpPr>
          <p:cNvPr id="4" name="Footer Placeholder 3">
            <a:extLst>
              <a:ext uri="{FF2B5EF4-FFF2-40B4-BE49-F238E27FC236}">
                <a16:creationId xmlns:a16="http://schemas.microsoft.com/office/drawing/2014/main" id="{C3503929-9BCA-4DA3-842C-5B3A2A75B5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EF0AD8C-314A-44F0-80B1-F3ECD7389E48}"/>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134961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871024-34DA-4B13-BFC6-7E5815769ADF}"/>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05565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0FDB-F273-4FDA-8843-71FE3133B17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9D8A2D-26E3-4111-9DE8-96C6A142F7D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FEA8F-DF81-4C1A-A7B2-021D68A66C6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7F734DF-22E0-4AB9-B1B1-BED86737EBE8}"/>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80676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D5C9-6CC8-449F-A926-7F6BAA18F9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56DC5-B21D-4C96-A945-A256E84C9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B7F75-9770-4AFB-834D-1C1F4854C1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1B47443-A469-4D0A-977A-8F63F52FA96F}"/>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256778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1BB922-B92C-4BA4-BA65-EA3025B0BC94}"/>
              </a:ext>
            </a:extLst>
          </p:cNvPr>
          <p:cNvSpPr>
            <a:spLocks noGrp="1"/>
          </p:cNvSpPr>
          <p:nvPr>
            <p:ph type="sldNum" sz="quarter" idx="4"/>
          </p:nvPr>
        </p:nvSpPr>
        <p:spPr>
          <a:xfrm>
            <a:off x="9267825" y="62547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CCCCC-388D-4F94-9868-71B320C71ACD}" type="slidenum">
              <a:rPr lang="en-US" smtClean="0"/>
              <a:t>‹#›</a:t>
            </a:fld>
            <a:endParaRPr lang="en-US"/>
          </a:p>
        </p:txBody>
      </p:sp>
      <p:pic>
        <p:nvPicPr>
          <p:cNvPr id="7" name="Picture 6">
            <a:extLst>
              <a:ext uri="{FF2B5EF4-FFF2-40B4-BE49-F238E27FC236}">
                <a16:creationId xmlns:a16="http://schemas.microsoft.com/office/drawing/2014/main" id="{1FE5D4FA-4801-4BDA-AFAF-7C5F82906C7A}"/>
              </a:ext>
            </a:extLst>
          </p:cNvPr>
          <p:cNvPicPr>
            <a:picLocks noChangeAspect="1"/>
          </p:cNvPicPr>
          <p:nvPr userDrawn="1"/>
        </p:nvPicPr>
        <p:blipFill>
          <a:blip r:embed="rId13"/>
          <a:stretch>
            <a:fillRect/>
          </a:stretch>
        </p:blipFill>
        <p:spPr>
          <a:xfrm>
            <a:off x="0" y="180182"/>
            <a:ext cx="11591925" cy="6467474"/>
          </a:xfrm>
          <a:prstGeom prst="rect">
            <a:avLst/>
          </a:prstGeom>
        </p:spPr>
      </p:pic>
      <p:sp>
        <p:nvSpPr>
          <p:cNvPr id="8" name="Jump Link">
            <a:extLst>
              <a:ext uri="{FF2B5EF4-FFF2-40B4-BE49-F238E27FC236}">
                <a16:creationId xmlns:a16="http://schemas.microsoft.com/office/drawing/2014/main" id="{0F701E4D-6FF2-4907-93E3-AF271E2CD065}"/>
              </a:ext>
            </a:extLst>
          </p:cNvPr>
          <p:cNvSpPr txBox="1">
            <a:spLocks/>
          </p:cNvSpPr>
          <p:nvPr userDrawn="1"/>
        </p:nvSpPr>
        <p:spPr>
          <a:xfrm>
            <a:off x="3619499" y="6675120"/>
            <a:ext cx="3657600" cy="182880"/>
          </a:xfrm>
          <a:prstGeom prst="rect">
            <a:avLst/>
          </a:prstGeom>
          <a:solidFill>
            <a:schemeClr val="bg1"/>
          </a:solidFill>
        </p:spPr>
        <p:txBody>
          <a:bodyPr lIns="0" tIns="0" rIns="0" bIns="0"/>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Linked  Lists </a:t>
            </a:r>
          </a:p>
        </p:txBody>
      </p:sp>
      <p:sp>
        <p:nvSpPr>
          <p:cNvPr id="9" name="Rectangle 8">
            <a:extLst>
              <a:ext uri="{FF2B5EF4-FFF2-40B4-BE49-F238E27FC236}">
                <a16:creationId xmlns:a16="http://schemas.microsoft.com/office/drawing/2014/main" id="{8F568DA6-4B78-463E-8077-A701B45E7694}"/>
              </a:ext>
            </a:extLst>
          </p:cNvPr>
          <p:cNvSpPr/>
          <p:nvPr userDrawn="1"/>
        </p:nvSpPr>
        <p:spPr>
          <a:xfrm>
            <a:off x="9605963" y="6456750"/>
            <a:ext cx="1743075" cy="200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6D3598-85E1-4F91-A630-D7B2DD6761F7}"/>
              </a:ext>
            </a:extLst>
          </p:cNvPr>
          <p:cNvSpPr txBox="1"/>
          <p:nvPr userDrawn="1"/>
        </p:nvSpPr>
        <p:spPr>
          <a:xfrm flipH="1">
            <a:off x="9605963" y="6437311"/>
            <a:ext cx="2989579" cy="246221"/>
          </a:xfrm>
          <a:prstGeom prst="rect">
            <a:avLst/>
          </a:prstGeom>
          <a:noFill/>
        </p:spPr>
        <p:txBody>
          <a:bodyPr wrap="square" rtlCol="0">
            <a:spAutoFit/>
          </a:bodyPr>
          <a:lstStyle/>
          <a:p>
            <a:r>
              <a:rPr lang="en-US" sz="1000" dirty="0">
                <a:solidFill>
                  <a:schemeClr val="accent1">
                    <a:lumMod val="75000"/>
                  </a:schemeClr>
                </a:solidFill>
              </a:rPr>
              <a:t>COSC 2430 Data Structures</a:t>
            </a:r>
          </a:p>
        </p:txBody>
      </p:sp>
    </p:spTree>
    <p:extLst>
      <p:ext uri="{BB962C8B-B14F-4D97-AF65-F5344CB8AC3E}">
        <p14:creationId xmlns:p14="http://schemas.microsoft.com/office/powerpoint/2010/main" val="419822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E44F68-0345-46B3-A0A9-2F719D43AEEF}"/>
              </a:ext>
            </a:extLst>
          </p:cNvPr>
          <p:cNvSpPr>
            <a:spLocks noGrp="1"/>
          </p:cNvSpPr>
          <p:nvPr>
            <p:ph type="ctrTitle"/>
          </p:nvPr>
        </p:nvSpPr>
        <p:spPr>
          <a:xfrm>
            <a:off x="1524000" y="1122363"/>
            <a:ext cx="9144000" cy="2387600"/>
          </a:xfrm>
        </p:spPr>
        <p:txBody>
          <a:bodyPr/>
          <a:lstStyle/>
          <a:p>
            <a:r>
              <a:rPr lang="en-US" dirty="0"/>
              <a:t>N. </a:t>
            </a:r>
            <a:r>
              <a:rPr lang="en-US" dirty="0" err="1"/>
              <a:t>Rizk</a:t>
            </a:r>
            <a:endParaRPr lang="en-US" dirty="0"/>
          </a:p>
        </p:txBody>
      </p:sp>
      <p:sp>
        <p:nvSpPr>
          <p:cNvPr id="5" name="Subtitle 2">
            <a:extLst>
              <a:ext uri="{FF2B5EF4-FFF2-40B4-BE49-F238E27FC236}">
                <a16:creationId xmlns:a16="http://schemas.microsoft.com/office/drawing/2014/main" id="{19AFF7E1-4E30-470D-900D-A9461F1960A9}"/>
              </a:ext>
            </a:extLst>
          </p:cNvPr>
          <p:cNvSpPr>
            <a:spLocks noGrp="1"/>
          </p:cNvSpPr>
          <p:nvPr>
            <p:ph type="subTitle" idx="1"/>
          </p:nvPr>
        </p:nvSpPr>
        <p:spPr>
          <a:xfrm>
            <a:off x="1452880" y="3545523"/>
            <a:ext cx="9144000" cy="1655762"/>
          </a:xfrm>
        </p:spPr>
        <p:txBody>
          <a:bodyPr/>
          <a:lstStyle/>
          <a:p>
            <a:r>
              <a:rPr lang="en-US" dirty="0"/>
              <a:t>College of Natural and Applied Sciences</a:t>
            </a:r>
          </a:p>
          <a:p>
            <a:r>
              <a:rPr lang="en-US" dirty="0"/>
              <a:t>Department of Computer Science </a:t>
            </a:r>
          </a:p>
          <a:p>
            <a:r>
              <a:rPr lang="en-US" sz="2800" b="1" dirty="0">
                <a:latin typeface="+mj-lt"/>
                <a:ea typeface="+mj-ea"/>
                <a:cs typeface="+mj-cs"/>
              </a:rPr>
              <a:t>University of Houston</a:t>
            </a:r>
          </a:p>
        </p:txBody>
      </p:sp>
      <p:sp>
        <p:nvSpPr>
          <p:cNvPr id="6" name="TextBox 5">
            <a:extLst>
              <a:ext uri="{FF2B5EF4-FFF2-40B4-BE49-F238E27FC236}">
                <a16:creationId xmlns:a16="http://schemas.microsoft.com/office/drawing/2014/main" id="{FB60BD34-4BD3-42FA-B60E-667328718397}"/>
              </a:ext>
            </a:extLst>
          </p:cNvPr>
          <p:cNvSpPr txBox="1"/>
          <p:nvPr/>
        </p:nvSpPr>
        <p:spPr>
          <a:xfrm>
            <a:off x="2962275" y="285750"/>
            <a:ext cx="6109365"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COSC 2430 : Data Structures </a:t>
            </a:r>
          </a:p>
        </p:txBody>
      </p:sp>
    </p:spTree>
    <p:extLst>
      <p:ext uri="{BB962C8B-B14F-4D97-AF65-F5344CB8AC3E}">
        <p14:creationId xmlns:p14="http://schemas.microsoft.com/office/powerpoint/2010/main" val="285733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987838" y="262980"/>
            <a:ext cx="8911687" cy="628650"/>
          </a:xfrm>
        </p:spPr>
        <p:txBody>
          <a:bodyPr>
            <a:normAutofit fontScale="90000"/>
          </a:bodyPr>
          <a:lstStyle/>
          <a:p>
            <a:pPr eaLnBrk="1" hangingPunct="1"/>
            <a:r>
              <a:rPr lang="en-US" altLang="en-US" dirty="0"/>
              <a:t>Item Insertion</a:t>
            </a:r>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982" y="716755"/>
            <a:ext cx="4633913" cy="741363"/>
          </a:xfrm>
          <a:prstGeom prst="rect">
            <a:avLst/>
          </a:prstGeom>
          <a:blipFill>
            <a:blip r:embed="rId3"/>
            <a:tile tx="0" ty="0" sx="100000" sy="100000" flip="none" algn="tl"/>
          </a:blipFill>
          <a:ln>
            <a:noFill/>
          </a:ln>
        </p:spPr>
      </p:pic>
      <p:pic>
        <p:nvPicPr>
          <p:cNvPr id="143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400" y="1651366"/>
            <a:ext cx="5419724" cy="447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flipH="1">
            <a:off x="6479124" y="2157668"/>
            <a:ext cx="5712876" cy="646331"/>
          </a:xfrm>
          <a:prstGeom prst="rect">
            <a:avLst/>
          </a:prstGeom>
          <a:noFill/>
        </p:spPr>
        <p:txBody>
          <a:bodyPr wrap="square" rtlCol="0">
            <a:spAutoFit/>
          </a:bodyPr>
          <a:lstStyle/>
          <a:p>
            <a:r>
              <a:rPr lang="en-US" b="1" dirty="0">
                <a:solidFill>
                  <a:srgbClr val="FF0000"/>
                </a:solidFill>
              </a:rPr>
              <a:t>1-New </a:t>
            </a:r>
            <a:r>
              <a:rPr lang="en-US" b="1" dirty="0">
                <a:solidFill>
                  <a:srgbClr val="FF0000"/>
                </a:solidFill>
                <a:sym typeface="Wingdings" panose="05000000000000000000" pitchFamily="2" charset="2"/>
              </a:rPr>
              <a:t></a:t>
            </a:r>
            <a:r>
              <a:rPr lang="en-US" b="1" dirty="0">
                <a:solidFill>
                  <a:srgbClr val="FF0000"/>
                </a:solidFill>
              </a:rPr>
              <a:t>create an empty location  </a:t>
            </a:r>
          </a:p>
          <a:p>
            <a:r>
              <a:rPr lang="en-US" b="1" dirty="0">
                <a:solidFill>
                  <a:srgbClr val="FF0000"/>
                </a:solidFill>
              </a:rPr>
              <a:t>          </a:t>
            </a:r>
            <a:r>
              <a:rPr lang="en-US" b="1" dirty="0">
                <a:solidFill>
                  <a:srgbClr val="FF0000"/>
                </a:solidFill>
                <a:sym typeface="Wingdings" panose="05000000000000000000" pitchFamily="2" charset="2"/>
              </a:rPr>
              <a:t>put the address of the empty into pointer</a:t>
            </a:r>
            <a:endParaRPr lang="en-US" b="1" dirty="0">
              <a:solidFill>
                <a:srgbClr val="FF0000"/>
              </a:solidFill>
            </a:endParaRPr>
          </a:p>
        </p:txBody>
      </p:sp>
      <p:sp>
        <p:nvSpPr>
          <p:cNvPr id="4" name="TextBox 3"/>
          <p:cNvSpPr txBox="1"/>
          <p:nvPr/>
        </p:nvSpPr>
        <p:spPr>
          <a:xfrm>
            <a:off x="6554262" y="3218057"/>
            <a:ext cx="3905250" cy="369332"/>
          </a:xfrm>
          <a:prstGeom prst="rect">
            <a:avLst/>
          </a:prstGeom>
          <a:noFill/>
        </p:spPr>
        <p:txBody>
          <a:bodyPr wrap="square" rtlCol="0">
            <a:spAutoFit/>
          </a:bodyPr>
          <a:lstStyle/>
          <a:p>
            <a:r>
              <a:rPr lang="en-US" b="1" dirty="0">
                <a:solidFill>
                  <a:srgbClr val="FF0000"/>
                </a:solidFill>
              </a:rPr>
              <a:t>2- Fill the data</a:t>
            </a:r>
          </a:p>
        </p:txBody>
      </p:sp>
      <p:sp>
        <p:nvSpPr>
          <p:cNvPr id="5" name="TextBox 4"/>
          <p:cNvSpPr txBox="1"/>
          <p:nvPr/>
        </p:nvSpPr>
        <p:spPr>
          <a:xfrm>
            <a:off x="6609299" y="4384362"/>
            <a:ext cx="5637738" cy="369332"/>
          </a:xfrm>
          <a:prstGeom prst="rect">
            <a:avLst/>
          </a:prstGeom>
          <a:noFill/>
        </p:spPr>
        <p:txBody>
          <a:bodyPr wrap="square" rtlCol="0">
            <a:spAutoFit/>
          </a:bodyPr>
          <a:lstStyle/>
          <a:p>
            <a:r>
              <a:rPr lang="en-US" b="1" dirty="0">
                <a:solidFill>
                  <a:srgbClr val="FF0000"/>
                </a:solidFill>
              </a:rPr>
              <a:t>3- Update the link(next) of the new node </a:t>
            </a:r>
          </a:p>
        </p:txBody>
      </p:sp>
      <p:sp>
        <p:nvSpPr>
          <p:cNvPr id="14" name="TextBox 13"/>
          <p:cNvSpPr txBox="1"/>
          <p:nvPr/>
        </p:nvSpPr>
        <p:spPr>
          <a:xfrm>
            <a:off x="6609299" y="5366001"/>
            <a:ext cx="5280011" cy="369332"/>
          </a:xfrm>
          <a:prstGeom prst="rect">
            <a:avLst/>
          </a:prstGeom>
          <a:noFill/>
        </p:spPr>
        <p:txBody>
          <a:bodyPr wrap="square" rtlCol="0">
            <a:spAutoFit/>
          </a:bodyPr>
          <a:lstStyle/>
          <a:p>
            <a:r>
              <a:rPr lang="en-US" b="1" dirty="0">
                <a:solidFill>
                  <a:srgbClr val="FF0000"/>
                </a:solidFill>
              </a:rPr>
              <a:t>4- Verify  the pointer address of the new node </a:t>
            </a:r>
          </a:p>
        </p:txBody>
      </p:sp>
    </p:spTree>
    <p:extLst>
      <p:ext uri="{BB962C8B-B14F-4D97-AF65-F5344CB8AC3E}">
        <p14:creationId xmlns:p14="http://schemas.microsoft.com/office/powerpoint/2010/main" val="105325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683812" y="243161"/>
            <a:ext cx="8911687" cy="709339"/>
          </a:xfrm>
        </p:spPr>
        <p:txBody>
          <a:bodyPr/>
          <a:lstStyle/>
          <a:p>
            <a:pPr eaLnBrk="1" hangingPunct="1"/>
            <a:r>
              <a:rPr lang="en-US" altLang="en-US" dirty="0"/>
              <a:t>Deletion</a:t>
            </a:r>
          </a:p>
        </p:txBody>
      </p:sp>
      <p:sp>
        <p:nvSpPr>
          <p:cNvPr id="16389" name="Rectangle 3"/>
          <p:cNvSpPr>
            <a:spLocks noGrp="1" noChangeArrowheads="1"/>
          </p:cNvSpPr>
          <p:nvPr>
            <p:ph type="body" idx="1"/>
          </p:nvPr>
        </p:nvSpPr>
        <p:spPr>
          <a:xfrm>
            <a:off x="914400" y="1347109"/>
            <a:ext cx="8229600" cy="1600200"/>
          </a:xfrm>
        </p:spPr>
        <p:txBody>
          <a:bodyPr/>
          <a:lstStyle/>
          <a:p>
            <a:pPr eaLnBrk="1" hangingPunct="1"/>
            <a:r>
              <a:rPr lang="en-US" altLang="en-US" b="1" dirty="0">
                <a:solidFill>
                  <a:srgbClr val="FF0000"/>
                </a:solidFill>
              </a:rPr>
              <a:t>Memory still occupied by node after deletion</a:t>
            </a:r>
          </a:p>
          <a:p>
            <a:pPr lvl="1" eaLnBrk="1" hangingPunct="1"/>
            <a:r>
              <a:rPr lang="en-US" altLang="en-US" b="1" dirty="0">
                <a:solidFill>
                  <a:schemeClr val="tx1"/>
                </a:solidFill>
              </a:rPr>
              <a:t>Memory is inaccessible</a:t>
            </a:r>
          </a:p>
          <a:p>
            <a:pPr lvl="1" eaLnBrk="1" hangingPunct="1"/>
            <a:r>
              <a:rPr lang="en-US" altLang="en-US" b="1" dirty="0">
                <a:solidFill>
                  <a:schemeClr val="tx1"/>
                </a:solidFill>
              </a:rPr>
              <a:t>Deallocate memory using a pointer to this node</a:t>
            </a:r>
          </a:p>
        </p:txBody>
      </p:sp>
      <p:pic>
        <p:nvPicPr>
          <p:cNvPr id="163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62" y="2856168"/>
            <a:ext cx="54022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flipH="1">
            <a:off x="6762225" y="2856168"/>
            <a:ext cx="5712876" cy="646331"/>
          </a:xfrm>
          <a:prstGeom prst="rect">
            <a:avLst/>
          </a:prstGeom>
          <a:noFill/>
        </p:spPr>
        <p:txBody>
          <a:bodyPr wrap="square" rtlCol="0">
            <a:spAutoFit/>
          </a:bodyPr>
          <a:lstStyle/>
          <a:p>
            <a:r>
              <a:rPr lang="en-US" b="1" dirty="0">
                <a:solidFill>
                  <a:srgbClr val="FF0000"/>
                </a:solidFill>
              </a:rPr>
              <a:t>1- Create temp node = address of the node to be deleted (or previous node)</a:t>
            </a:r>
          </a:p>
        </p:txBody>
      </p:sp>
      <p:sp>
        <p:nvSpPr>
          <p:cNvPr id="10" name="TextBox 9"/>
          <p:cNvSpPr txBox="1"/>
          <p:nvPr/>
        </p:nvSpPr>
        <p:spPr>
          <a:xfrm>
            <a:off x="6906687" y="3891946"/>
            <a:ext cx="3905250" cy="369332"/>
          </a:xfrm>
          <a:prstGeom prst="rect">
            <a:avLst/>
          </a:prstGeom>
          <a:noFill/>
        </p:spPr>
        <p:txBody>
          <a:bodyPr wrap="square" rtlCol="0">
            <a:spAutoFit/>
          </a:bodyPr>
          <a:lstStyle/>
          <a:p>
            <a:r>
              <a:rPr lang="en-US" b="1" dirty="0">
                <a:solidFill>
                  <a:srgbClr val="FF0000"/>
                </a:solidFill>
              </a:rPr>
              <a:t>2- Retrieve the data</a:t>
            </a:r>
          </a:p>
        </p:txBody>
      </p:sp>
      <p:sp>
        <p:nvSpPr>
          <p:cNvPr id="11" name="TextBox 10"/>
          <p:cNvSpPr txBox="1"/>
          <p:nvPr/>
        </p:nvSpPr>
        <p:spPr>
          <a:xfrm>
            <a:off x="6920505" y="4440921"/>
            <a:ext cx="4938120" cy="369332"/>
          </a:xfrm>
          <a:prstGeom prst="rect">
            <a:avLst/>
          </a:prstGeom>
          <a:noFill/>
        </p:spPr>
        <p:txBody>
          <a:bodyPr wrap="square" rtlCol="0">
            <a:spAutoFit/>
          </a:bodyPr>
          <a:lstStyle/>
          <a:p>
            <a:r>
              <a:rPr lang="en-US" b="1" dirty="0">
                <a:solidFill>
                  <a:srgbClr val="FF0000"/>
                </a:solidFill>
              </a:rPr>
              <a:t>3-Update the link(next) of the temp node </a:t>
            </a:r>
          </a:p>
        </p:txBody>
      </p:sp>
      <p:sp>
        <p:nvSpPr>
          <p:cNvPr id="12" name="TextBox 11"/>
          <p:cNvSpPr txBox="1"/>
          <p:nvPr/>
        </p:nvSpPr>
        <p:spPr>
          <a:xfrm>
            <a:off x="6906687" y="5325249"/>
            <a:ext cx="4014248" cy="369332"/>
          </a:xfrm>
          <a:prstGeom prst="rect">
            <a:avLst/>
          </a:prstGeom>
          <a:noFill/>
        </p:spPr>
        <p:txBody>
          <a:bodyPr wrap="square" rtlCol="0">
            <a:spAutoFit/>
          </a:bodyPr>
          <a:lstStyle/>
          <a:p>
            <a:r>
              <a:rPr lang="en-US" b="1" dirty="0">
                <a:solidFill>
                  <a:srgbClr val="FF0000"/>
                </a:solidFill>
              </a:rPr>
              <a:t>4- Verify  the pointer address</a:t>
            </a:r>
          </a:p>
        </p:txBody>
      </p:sp>
    </p:spTree>
    <p:extLst>
      <p:ext uri="{BB962C8B-B14F-4D97-AF65-F5344CB8AC3E}">
        <p14:creationId xmlns:p14="http://schemas.microsoft.com/office/powerpoint/2010/main" val="167775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320680" y="256114"/>
            <a:ext cx="8911687" cy="652240"/>
          </a:xfrm>
        </p:spPr>
        <p:txBody>
          <a:bodyPr/>
          <a:lstStyle/>
          <a:p>
            <a:pPr eaLnBrk="1" hangingPunct="1"/>
            <a:r>
              <a:rPr lang="en-US" altLang="en-US" dirty="0"/>
              <a:t>Building a Linked List</a:t>
            </a:r>
          </a:p>
        </p:txBody>
      </p:sp>
      <p:sp>
        <p:nvSpPr>
          <p:cNvPr id="17413" name="Rectangle 3"/>
          <p:cNvSpPr>
            <a:spLocks noGrp="1" noChangeArrowheads="1"/>
          </p:cNvSpPr>
          <p:nvPr>
            <p:ph type="body" idx="1"/>
          </p:nvPr>
        </p:nvSpPr>
        <p:spPr>
          <a:xfrm>
            <a:off x="1543317" y="1343025"/>
            <a:ext cx="9199562" cy="3777622"/>
          </a:xfrm>
        </p:spPr>
        <p:txBody>
          <a:bodyPr>
            <a:noAutofit/>
          </a:bodyPr>
          <a:lstStyle/>
          <a:p>
            <a:pPr eaLnBrk="1" hangingPunct="1">
              <a:lnSpc>
                <a:spcPct val="90000"/>
              </a:lnSpc>
            </a:pPr>
            <a:r>
              <a:rPr lang="en-US" altLang="en-US" sz="2400" dirty="0"/>
              <a:t>If linked list data </a:t>
            </a:r>
            <a:r>
              <a:rPr lang="en-US" altLang="en-US" sz="2400" dirty="0" err="1"/>
              <a:t>unsorted</a:t>
            </a:r>
            <a:r>
              <a:rPr lang="en-US" altLang="en-US" sz="2400" dirty="0" err="1">
                <a:sym typeface="Wingdings" panose="05000000000000000000" pitchFamily="2" charset="2"/>
              </a:rPr>
              <a:t></a:t>
            </a:r>
            <a:r>
              <a:rPr lang="en-US" altLang="en-US" sz="2400" dirty="0" err="1"/>
              <a:t>Ways</a:t>
            </a:r>
            <a:r>
              <a:rPr lang="en-US" altLang="en-US" sz="2400" dirty="0"/>
              <a:t> to build linked list</a:t>
            </a:r>
          </a:p>
          <a:p>
            <a:pPr lvl="1" eaLnBrk="1" hangingPunct="1">
              <a:lnSpc>
                <a:spcPct val="90000"/>
              </a:lnSpc>
            </a:pPr>
            <a:r>
              <a:rPr lang="en-US" altLang="en-US" sz="2400" b="1" dirty="0">
                <a:solidFill>
                  <a:schemeClr val="accent1"/>
                </a:solidFill>
              </a:rPr>
              <a:t>Forward</a:t>
            </a:r>
          </a:p>
          <a:p>
            <a:pPr lvl="2" eaLnBrk="1" hangingPunct="1">
              <a:lnSpc>
                <a:spcPct val="90000"/>
              </a:lnSpc>
            </a:pPr>
            <a:r>
              <a:rPr lang="en-US" altLang="en-US" sz="2400" dirty="0"/>
              <a:t>New node always inserted at end of the linked list</a:t>
            </a:r>
          </a:p>
          <a:p>
            <a:pPr lvl="2" eaLnBrk="1" hangingPunct="1">
              <a:lnSpc>
                <a:spcPct val="90000"/>
              </a:lnSpc>
            </a:pPr>
            <a:r>
              <a:rPr lang="en-US" altLang="en-US" sz="2400" dirty="0"/>
              <a:t>Write a  function </a:t>
            </a:r>
            <a:r>
              <a:rPr lang="en-US" altLang="en-US" sz="2400" dirty="0" err="1">
                <a:latin typeface="Courier New" panose="02070309020205020404" pitchFamily="49" charset="0"/>
              </a:rPr>
              <a:t>buildListForward</a:t>
            </a:r>
            <a:endParaRPr lang="en-US" altLang="en-US" sz="2400" dirty="0"/>
          </a:p>
          <a:p>
            <a:pPr lvl="1">
              <a:lnSpc>
                <a:spcPct val="90000"/>
              </a:lnSpc>
            </a:pPr>
            <a:r>
              <a:rPr lang="en-US" altLang="en-US" sz="2400" b="1" dirty="0">
                <a:solidFill>
                  <a:schemeClr val="accent1"/>
                </a:solidFill>
              </a:rPr>
              <a:t>Backward</a:t>
            </a:r>
          </a:p>
          <a:p>
            <a:pPr lvl="2" eaLnBrk="1" hangingPunct="1">
              <a:lnSpc>
                <a:spcPct val="90000"/>
              </a:lnSpc>
            </a:pPr>
            <a:r>
              <a:rPr lang="en-US" altLang="en-US" sz="2400" dirty="0"/>
              <a:t>New node always inserted at the beginning of the list</a:t>
            </a:r>
          </a:p>
          <a:p>
            <a:pPr lvl="2" eaLnBrk="1" hangingPunct="1">
              <a:lnSpc>
                <a:spcPct val="90000"/>
              </a:lnSpc>
            </a:pPr>
            <a:r>
              <a:rPr lang="en-US" altLang="en-US" sz="2400" dirty="0"/>
              <a:t>Write a  function </a:t>
            </a:r>
            <a:r>
              <a:rPr lang="en-US" altLang="en-US" sz="2400" dirty="0" err="1">
                <a:latin typeface="Courier New" panose="02070309020205020404" pitchFamily="49" charset="0"/>
              </a:rPr>
              <a:t>buildListBackward</a:t>
            </a:r>
            <a:endParaRPr lang="en-US" altLang="en-US" sz="2400" dirty="0"/>
          </a:p>
        </p:txBody>
      </p:sp>
    </p:spTree>
    <p:extLst>
      <p:ext uri="{BB962C8B-B14F-4D97-AF65-F5344CB8AC3E}">
        <p14:creationId xmlns:p14="http://schemas.microsoft.com/office/powerpoint/2010/main" val="21897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908657" y="325439"/>
            <a:ext cx="10503950" cy="1280890"/>
          </a:xfrm>
        </p:spPr>
        <p:txBody>
          <a:bodyPr/>
          <a:lstStyle/>
          <a:p>
            <a:r>
              <a:rPr lang="en-US" altLang="en-US" dirty="0"/>
              <a:t>Two types of linked lists: sorted, unsorted</a:t>
            </a:r>
          </a:p>
        </p:txBody>
      </p:sp>
      <p:sp>
        <p:nvSpPr>
          <p:cNvPr id="18437" name="Rectangle 3"/>
          <p:cNvSpPr>
            <a:spLocks noGrp="1" noChangeArrowheads="1"/>
          </p:cNvSpPr>
          <p:nvPr>
            <p:ph type="body" idx="1"/>
          </p:nvPr>
        </p:nvSpPr>
        <p:spPr>
          <a:xfrm>
            <a:off x="577056" y="1540189"/>
            <a:ext cx="8915400" cy="3777622"/>
          </a:xfrm>
        </p:spPr>
        <p:txBody>
          <a:bodyPr>
            <a:normAutofit fontScale="85000" lnSpcReduction="20000"/>
          </a:bodyPr>
          <a:lstStyle/>
          <a:p>
            <a:pPr eaLnBrk="1" hangingPunct="1"/>
            <a:r>
              <a:rPr lang="en-US" altLang="en-US" dirty="0">
                <a:latin typeface="Courier New" panose="02070309020205020404" pitchFamily="49" charset="0"/>
              </a:rPr>
              <a:t>class </a:t>
            </a:r>
            <a:r>
              <a:rPr lang="en-US" altLang="en-US" dirty="0" err="1">
                <a:latin typeface="Courier New" panose="02070309020205020404" pitchFamily="49" charset="0"/>
              </a:rPr>
              <a:t>linkedListType</a:t>
            </a:r>
            <a:r>
              <a:rPr lang="en-US" altLang="en-US" dirty="0" err="1">
                <a:latin typeface="Courier New" panose="02070309020205020404" pitchFamily="49" charset="0"/>
                <a:sym typeface="Wingdings" panose="05000000000000000000" pitchFamily="2" charset="2"/>
              </a:rPr>
              <a:t></a:t>
            </a:r>
            <a:r>
              <a:rPr lang="en-US" altLang="en-US" dirty="0" err="1"/>
              <a:t>Implements</a:t>
            </a:r>
            <a:r>
              <a:rPr lang="en-US" altLang="en-US" dirty="0"/>
              <a:t> basic linked list operations as an ADT</a:t>
            </a:r>
          </a:p>
          <a:p>
            <a:pPr lvl="1" eaLnBrk="1" hangingPunct="1"/>
            <a:r>
              <a:rPr lang="en-US" altLang="en-US" dirty="0"/>
              <a:t>Derive two classes using inheritance</a:t>
            </a:r>
          </a:p>
          <a:p>
            <a:pPr lvl="2" eaLnBrk="1" hangingPunct="1"/>
            <a:r>
              <a:rPr lang="en-US" altLang="en-US" b="1" dirty="0" err="1">
                <a:solidFill>
                  <a:srgbClr val="0070C0"/>
                </a:solidFill>
                <a:latin typeface="Courier New" panose="02070309020205020404" pitchFamily="49" charset="0"/>
              </a:rPr>
              <a:t>unorderedLinkedList</a:t>
            </a:r>
            <a:r>
              <a:rPr lang="en-US" altLang="en-US" b="1" dirty="0">
                <a:solidFill>
                  <a:srgbClr val="0070C0"/>
                </a:solidFill>
              </a:rPr>
              <a:t> and </a:t>
            </a:r>
            <a:r>
              <a:rPr lang="en-US" altLang="en-US" b="1" dirty="0" err="1">
                <a:solidFill>
                  <a:srgbClr val="0070C0"/>
                </a:solidFill>
                <a:latin typeface="Courier New" panose="02070309020205020404" pitchFamily="49" charset="0"/>
              </a:rPr>
              <a:t>orderedLinkedList</a:t>
            </a: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br>
              <a:rPr lang="en-US" altLang="en-US" dirty="0">
                <a:latin typeface="Courier New" panose="02070309020205020404" pitchFamily="49" charset="0"/>
              </a:rPr>
            </a:br>
            <a:endParaRPr lang="en-US" altLang="en-US" dirty="0">
              <a:latin typeface="Courier New" panose="02070309020205020404" pitchFamily="49" charset="0"/>
            </a:endParaRPr>
          </a:p>
          <a:p>
            <a:pPr eaLnBrk="1" hangingPunct="1"/>
            <a:r>
              <a:rPr lang="en-US" altLang="en-US" dirty="0"/>
              <a:t>Unordered linked list functions</a:t>
            </a:r>
          </a:p>
          <a:p>
            <a:pPr lvl="1" eaLnBrk="1" hangingPunct="1"/>
            <a:r>
              <a:rPr lang="en-US" altLang="en-US" dirty="0" err="1">
                <a:latin typeface="Courier New" panose="02070309020205020404" pitchFamily="49" charset="0"/>
              </a:rPr>
              <a:t>buildListForward</a:t>
            </a:r>
            <a:r>
              <a:rPr lang="en-US" altLang="en-US" dirty="0"/>
              <a:t> and </a:t>
            </a:r>
            <a:r>
              <a:rPr lang="en-US" altLang="en-US" dirty="0" err="1">
                <a:latin typeface="Courier New" panose="02070309020205020404" pitchFamily="49" charset="0"/>
              </a:rPr>
              <a:t>buildListBackward</a:t>
            </a:r>
            <a:endParaRPr lang="en-US" altLang="en-US" dirty="0">
              <a:latin typeface="Courier New" panose="02070309020205020404" pitchFamily="49" charset="0"/>
            </a:endParaRPr>
          </a:p>
          <a:p>
            <a:pPr lvl="1" eaLnBrk="1" hangingPunct="1"/>
            <a:r>
              <a:rPr lang="en-US" altLang="en-US" dirty="0"/>
              <a:t>Two more functions accommodate both operations</a:t>
            </a:r>
          </a:p>
          <a:p>
            <a:pPr lvl="2" eaLnBrk="1" hangingPunct="1"/>
            <a:r>
              <a:rPr lang="en-US" altLang="en-US" dirty="0" err="1">
                <a:latin typeface="Courier New" panose="02070309020205020404" pitchFamily="49" charset="0"/>
              </a:rPr>
              <a:t>insertFirst</a:t>
            </a:r>
            <a:r>
              <a:rPr lang="en-US" altLang="en-US" dirty="0"/>
              <a:t> and </a:t>
            </a:r>
            <a:r>
              <a:rPr lang="en-US" altLang="en-US" dirty="0" err="1">
                <a:latin typeface="Courier New" panose="02070309020205020404" pitchFamily="49" charset="0"/>
              </a:rPr>
              <a:t>insertLast</a:t>
            </a:r>
            <a:endParaRPr lang="en-US" altLang="en-US" dirty="0">
              <a:latin typeface="Courier New" panose="02070309020205020404" pitchFamily="49"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12" y="2815910"/>
            <a:ext cx="72278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512" y="2590965"/>
            <a:ext cx="3392488"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3806825" y="209550"/>
            <a:ext cx="3429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3" name="Rectangle 10"/>
          <p:cNvSpPr>
            <a:spLocks noChangeArrowheads="1"/>
          </p:cNvSpPr>
          <p:nvPr/>
        </p:nvSpPr>
        <p:spPr bwMode="auto">
          <a:xfrm>
            <a:off x="4219575" y="200025"/>
            <a:ext cx="1003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4" name="Rectangle 8"/>
          <p:cNvSpPr>
            <a:spLocks noChangeArrowheads="1"/>
          </p:cNvSpPr>
          <p:nvPr/>
        </p:nvSpPr>
        <p:spPr bwMode="auto">
          <a:xfrm>
            <a:off x="5546725" y="368300"/>
            <a:ext cx="3429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5" name="Rectangle 6"/>
          <p:cNvSpPr>
            <a:spLocks noChangeArrowheads="1"/>
          </p:cNvSpPr>
          <p:nvPr/>
        </p:nvSpPr>
        <p:spPr bwMode="auto">
          <a:xfrm>
            <a:off x="1927225" y="517525"/>
            <a:ext cx="13716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6" name="Rectangle 4"/>
          <p:cNvSpPr>
            <a:spLocks noChangeArrowheads="1"/>
          </p:cNvSpPr>
          <p:nvPr/>
        </p:nvSpPr>
        <p:spPr bwMode="auto">
          <a:xfrm>
            <a:off x="3808413" y="527050"/>
            <a:ext cx="3429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7" name="Rectangle 2"/>
          <p:cNvSpPr>
            <a:spLocks noChangeArrowheads="1"/>
          </p:cNvSpPr>
          <p:nvPr/>
        </p:nvSpPr>
        <p:spPr bwMode="auto">
          <a:xfrm>
            <a:off x="4235450" y="517525"/>
            <a:ext cx="12192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8" name="Rectangle 13"/>
          <p:cNvSpPr>
            <a:spLocks noChangeArrowheads="1"/>
          </p:cNvSpPr>
          <p:nvPr/>
        </p:nvSpPr>
        <p:spPr bwMode="auto">
          <a:xfrm>
            <a:off x="540628" y="986810"/>
            <a:ext cx="106979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1pPr>
            <a:lvl2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2pPr>
            <a:lvl3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3pPr>
            <a:lvl4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4pPr>
            <a:lvl5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5pPr>
            <a:lvl6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6pPr>
            <a:lvl7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7pPr>
            <a:lvl8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8pPr>
            <a:lvl9pPr eaLnBrk="0" fontAlgn="base" hangingPunct="0">
              <a:spcBef>
                <a:spcPct val="0"/>
              </a:spcBef>
              <a:spcAft>
                <a:spcPct val="0"/>
              </a:spcAft>
              <a:tabLst>
                <a:tab pos="831850" algn="l"/>
                <a:tab pos="5589588" algn="r"/>
              </a:tabLst>
              <a:defRPr>
                <a:solidFill>
                  <a:schemeClr val="tx1"/>
                </a:solidFill>
                <a:latin typeface="Arial" panose="020B0604020202020204" pitchFamily="34" charset="0"/>
              </a:defRPr>
            </a:lvl9pPr>
          </a:lstStyle>
          <a:p>
            <a:pPr marR="0" lvl="1" algn="l" defTabSz="914400" rtl="0" eaLnBrk="0" fontAlgn="base" latinLnBrk="0" hangingPunct="0">
              <a:lnSpc>
                <a:spcPct val="100000"/>
              </a:lnSpc>
              <a:spcBef>
                <a:spcPct val="0"/>
              </a:spcBef>
              <a:spcAft>
                <a:spcPct val="0"/>
              </a:spcAft>
              <a:buClr>
                <a:srgbClr val="57585B"/>
              </a:buClr>
              <a:buSzTx/>
              <a:tabLst>
                <a:tab pos="831850" algn="l"/>
                <a:tab pos="5589588" algn="r"/>
              </a:tabLst>
            </a:pPr>
            <a:r>
              <a:rPr kumimoji="0" lang="en-US" altLang="en-US" sz="2400" b="0" i="0" u="none" strike="noStrike" cap="none" normalizeH="0" baseline="0" dirty="0">
                <a:ln>
                  <a:noFill/>
                </a:ln>
                <a:solidFill>
                  <a:srgbClr val="000000"/>
                </a:solidFill>
                <a:effectLst/>
                <a:ea typeface="Times New Roman" panose="02020603050405020304" pitchFamily="18" charset="0"/>
              </a:rPr>
              <a:t>1- Write a function that </a:t>
            </a:r>
            <a:r>
              <a:rPr kumimoji="0" lang="en-US" altLang="en-US" sz="2400" b="0" i="0" u="none" strike="noStrike" cap="none" normalizeH="0" baseline="0" dirty="0">
                <a:ln>
                  <a:noFill/>
                </a:ln>
                <a:solidFill>
                  <a:srgbClr val="0070C0"/>
                </a:solidFill>
                <a:effectLst/>
                <a:ea typeface="Times New Roman" panose="02020603050405020304" pitchFamily="18" charset="0"/>
              </a:rPr>
              <a:t>returns the info of the kth element </a:t>
            </a:r>
            <a:r>
              <a:rPr kumimoji="0" lang="en-US" altLang="en-US" sz="2400" b="0" i="0" u="none" strike="noStrike" cap="none" normalizeH="0" baseline="0" dirty="0">
                <a:ln>
                  <a:noFill/>
                </a:ln>
                <a:solidFill>
                  <a:srgbClr val="000000"/>
                </a:solidFill>
                <a:effectLst/>
                <a:ea typeface="Times New Roman" panose="02020603050405020304" pitchFamily="18" charset="0"/>
              </a:rPr>
              <a:t>of the linked list.</a:t>
            </a:r>
            <a:br>
              <a:rPr kumimoji="0" lang="en-US" altLang="en-US" sz="2400" b="0" i="0" u="none" strike="noStrike" cap="none" normalizeH="0" baseline="0" dirty="0">
                <a:ln>
                  <a:noFill/>
                </a:ln>
                <a:solidFill>
                  <a:srgbClr val="000000"/>
                </a:solidFill>
                <a:effectLst/>
                <a:ea typeface="Times New Roman" panose="02020603050405020304" pitchFamily="18" charset="0"/>
              </a:rPr>
            </a:br>
            <a:r>
              <a:rPr kumimoji="0" lang="en-US" altLang="en-US" sz="2400" b="0" i="0" u="none" strike="noStrike" cap="none" normalizeH="0" baseline="0" dirty="0">
                <a:ln>
                  <a:noFill/>
                </a:ln>
                <a:solidFill>
                  <a:srgbClr val="000000"/>
                </a:solidFill>
                <a:effectLst/>
                <a:ea typeface="Times New Roman" panose="02020603050405020304" pitchFamily="18" charset="0"/>
              </a:rPr>
              <a:t> If no such element exists, terminate the program.</a:t>
            </a:r>
            <a:endParaRPr kumimoji="0" lang="en-US" altLang="en-US" sz="2400" b="0" i="0" u="none" strike="noStrike" cap="none" normalizeH="0" baseline="0" dirty="0">
              <a:ln>
                <a:noFill/>
              </a:ln>
              <a:solidFill>
                <a:schemeClr val="tx1"/>
              </a:solidFill>
              <a:effectLst/>
            </a:endParaRPr>
          </a:p>
          <a:p>
            <a:pPr lvl="0">
              <a:tabLst/>
            </a:pPr>
            <a:r>
              <a:rPr kumimoji="0" lang="en-US" altLang="en-US" sz="2400" b="0" i="0" u="none" strike="noStrike" cap="none" normalizeH="0" baseline="0" dirty="0">
                <a:ln>
                  <a:noFill/>
                </a:ln>
                <a:solidFill>
                  <a:srgbClr val="000000"/>
                </a:solidFill>
                <a:effectLst/>
                <a:ea typeface="Times New Roman" panose="02020603050405020304" pitchFamily="18" charset="0"/>
              </a:rPr>
              <a:t>     2- Write a function that </a:t>
            </a:r>
            <a:r>
              <a:rPr lang="en-US" altLang="en-US" sz="2400" dirty="0">
                <a:solidFill>
                  <a:srgbClr val="0070C0"/>
                </a:solidFill>
                <a:ea typeface="Times New Roman" panose="02020603050405020304" pitchFamily="18" charset="0"/>
              </a:rPr>
              <a:t>deletes the kth  element </a:t>
            </a:r>
            <a:r>
              <a:rPr kumimoji="0" lang="en-US" altLang="en-US" sz="2400" b="0" i="0" u="none" strike="noStrike" cap="none" normalizeH="0" baseline="0" dirty="0">
                <a:ln>
                  <a:noFill/>
                </a:ln>
                <a:solidFill>
                  <a:srgbClr val="000000"/>
                </a:solidFill>
                <a:effectLst/>
                <a:ea typeface="Times New Roman" panose="02020603050405020304" pitchFamily="18" charset="0"/>
              </a:rPr>
              <a:t>of the linked list. </a:t>
            </a:r>
            <a:br>
              <a:rPr kumimoji="0" lang="en-US" altLang="en-US" sz="2400" b="0" i="0" u="none" strike="noStrike" cap="none" normalizeH="0" baseline="0" dirty="0">
                <a:ln>
                  <a:noFill/>
                </a:ln>
                <a:solidFill>
                  <a:srgbClr val="000000"/>
                </a:solidFill>
                <a:effectLst/>
                <a:ea typeface="Times New Roman" panose="02020603050405020304" pitchFamily="18" charset="0"/>
              </a:rPr>
            </a:br>
            <a:r>
              <a:rPr kumimoji="0" lang="en-US" altLang="en-US" sz="2400" b="0" i="0" u="none" strike="noStrike" cap="none" normalizeH="0" baseline="0" dirty="0">
                <a:ln>
                  <a:noFill/>
                </a:ln>
                <a:solidFill>
                  <a:srgbClr val="000000"/>
                </a:solidFill>
                <a:effectLst/>
                <a:ea typeface="Times New Roman" panose="02020603050405020304" pitchFamily="18" charset="0"/>
              </a:rPr>
              <a:t>       If no </a:t>
            </a:r>
            <a:r>
              <a:rPr lang="en-US" altLang="en-US" sz="2400" dirty="0">
                <a:ea typeface="Times New Roman" panose="02020603050405020304" pitchFamily="18" charset="0"/>
              </a:rPr>
              <a:t>such element exists, output an appropriate message</a:t>
            </a:r>
            <a:r>
              <a:rPr kumimoji="0" lang="en-US" altLang="en-US" sz="2400" b="0" i="0" u="none" strike="noStrike" cap="none" normalizeH="0" baseline="0" dirty="0">
                <a:ln>
                  <a:noFill/>
                </a:ln>
                <a:solidFill>
                  <a:srgbClr val="FFFFFF"/>
                </a:solidFill>
                <a:effectLst/>
                <a:ea typeface="Times New Roman" panose="02020603050405020304" pitchFamily="18" charset="0"/>
                <a:cs typeface="Arial" panose="020B0604020202020204" pitchFamily="34" charset="0"/>
              </a:rPr>
              <a:t>	5</a:t>
            </a:r>
            <a:endParaRPr kumimoji="0" lang="en-US" altLang="en-US" sz="2400" b="0" i="0" u="none" strike="noStrike" cap="none" normalizeH="0" baseline="0" dirty="0">
              <a:ln>
                <a:noFill/>
              </a:ln>
              <a:solidFill>
                <a:schemeClr val="tx1"/>
              </a:solidFill>
              <a:effectLst/>
            </a:endParaRPr>
          </a:p>
        </p:txBody>
      </p:sp>
      <p:sp>
        <p:nvSpPr>
          <p:cNvPr id="9" name="Rectangle 14"/>
          <p:cNvSpPr>
            <a:spLocks noChangeArrowheads="1"/>
          </p:cNvSpPr>
          <p:nvPr/>
        </p:nvSpPr>
        <p:spPr bwMode="auto">
          <a:xfrm>
            <a:off x="0" y="533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5"/>
          <p:cNvSpPr>
            <a:spLocks noChangeArrowheads="1"/>
          </p:cNvSpPr>
          <p:nvPr/>
        </p:nvSpPr>
        <p:spPr bwMode="auto">
          <a:xfrm>
            <a:off x="0" y="990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6"/>
          <p:cNvSpPr>
            <a:spLocks noChangeArrowheads="1"/>
          </p:cNvSpPr>
          <p:nvPr/>
        </p:nvSpPr>
        <p:spPr bwMode="auto">
          <a:xfrm>
            <a:off x="0" y="109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7"/>
          <p:cNvSpPr>
            <a:spLocks noChangeArrowheads="1"/>
          </p:cNvSpPr>
          <p:nvPr/>
        </p:nvSpPr>
        <p:spPr bwMode="auto">
          <a:xfrm>
            <a:off x="0" y="1630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8"/>
          <p:cNvSpPr>
            <a:spLocks noChangeArrowheads="1"/>
          </p:cNvSpPr>
          <p:nvPr/>
        </p:nvSpPr>
        <p:spPr bwMode="auto">
          <a:xfrm>
            <a:off x="0"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9"/>
          <p:cNvSpPr>
            <a:spLocks noChangeArrowheads="1"/>
          </p:cNvSpPr>
          <p:nvPr/>
        </p:nvSpPr>
        <p:spPr bwMode="auto">
          <a:xfrm>
            <a:off x="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0"/>
          <p:cNvSpPr>
            <a:spLocks noChangeArrowheads="1"/>
          </p:cNvSpPr>
          <p:nvPr/>
        </p:nvSpPr>
        <p:spPr bwMode="auto">
          <a:xfrm>
            <a:off x="0" y="3246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0" y="3572833"/>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p:cNvSpPr/>
          <p:nvPr/>
        </p:nvSpPr>
        <p:spPr>
          <a:xfrm>
            <a:off x="956504" y="354449"/>
            <a:ext cx="9404350" cy="461665"/>
          </a:xfrm>
          <a:prstGeom prst="rect">
            <a:avLst/>
          </a:prstGeom>
        </p:spPr>
        <p:txBody>
          <a:bodyPr wrap="square">
            <a:spAutoFit/>
          </a:bodyPr>
          <a:lstStyle/>
          <a:p>
            <a:r>
              <a:rPr lang="en-US" sz="2400" b="1" spc="-30" dirty="0">
                <a:solidFill>
                  <a:schemeClr val="accent1"/>
                </a:solidFill>
                <a:latin typeface="Times New Roman" panose="02020603050405020304" pitchFamily="18" charset="0"/>
                <a:ea typeface="Times New Roman" panose="02020603050405020304" pitchFamily="18" charset="0"/>
              </a:rPr>
              <a:t>E</a:t>
            </a:r>
            <a:r>
              <a:rPr lang="en-US" sz="2400" b="1" spc="-25" dirty="0">
                <a:solidFill>
                  <a:schemeClr val="accent1"/>
                </a:solidFill>
                <a:latin typeface="Times New Roman" panose="02020603050405020304" pitchFamily="18" charset="0"/>
                <a:ea typeface="Times New Roman" panose="02020603050405020304" pitchFamily="18" charset="0"/>
              </a:rPr>
              <a:t>x</a:t>
            </a:r>
            <a:r>
              <a:rPr lang="en-US" sz="2400" b="1" spc="10" dirty="0">
                <a:solidFill>
                  <a:schemeClr val="accent1"/>
                </a:solidFill>
                <a:latin typeface="Times New Roman" panose="02020603050405020304" pitchFamily="18" charset="0"/>
                <a:ea typeface="Times New Roman" panose="02020603050405020304" pitchFamily="18" charset="0"/>
              </a:rPr>
              <a:t>t</a:t>
            </a:r>
            <a:r>
              <a:rPr lang="en-US" sz="2400" b="1" spc="-10" dirty="0">
                <a:solidFill>
                  <a:schemeClr val="accent1"/>
                </a:solidFill>
                <a:latin typeface="Times New Roman" panose="02020603050405020304" pitchFamily="18" charset="0"/>
                <a:ea typeface="Times New Roman" panose="02020603050405020304" pitchFamily="18" charset="0"/>
              </a:rPr>
              <a:t>e</a:t>
            </a:r>
            <a:r>
              <a:rPr lang="en-US" sz="2400" b="1" spc="20" dirty="0">
                <a:solidFill>
                  <a:schemeClr val="accent1"/>
                </a:solidFill>
                <a:latin typeface="Times New Roman" panose="02020603050405020304" pitchFamily="18" charset="0"/>
                <a:ea typeface="Times New Roman" panose="02020603050405020304" pitchFamily="18" charset="0"/>
              </a:rPr>
              <a:t>n</a:t>
            </a:r>
            <a:r>
              <a:rPr lang="en-US" sz="2400" b="1" dirty="0">
                <a:solidFill>
                  <a:schemeClr val="accent1"/>
                </a:solidFill>
                <a:latin typeface="Times New Roman" panose="02020603050405020304" pitchFamily="18" charset="0"/>
                <a:ea typeface="Times New Roman" panose="02020603050405020304" pitchFamily="18" charset="0"/>
              </a:rPr>
              <a:t>d</a:t>
            </a:r>
            <a:r>
              <a:rPr lang="en-US" sz="2400" b="1" spc="30" dirty="0">
                <a:solidFill>
                  <a:schemeClr val="accent1"/>
                </a:solidFill>
                <a:latin typeface="Times New Roman" panose="02020603050405020304" pitchFamily="18" charset="0"/>
                <a:ea typeface="Times New Roman" panose="02020603050405020304" pitchFamily="18" charset="0"/>
              </a:rPr>
              <a:t> </a:t>
            </a:r>
            <a:r>
              <a:rPr lang="en-US" sz="2400" b="1" spc="10" dirty="0">
                <a:solidFill>
                  <a:schemeClr val="accent1"/>
                </a:solidFill>
                <a:latin typeface="Times New Roman" panose="02020603050405020304" pitchFamily="18" charset="0"/>
                <a:ea typeface="Times New Roman" panose="02020603050405020304" pitchFamily="18" charset="0"/>
              </a:rPr>
              <a:t>t</a:t>
            </a:r>
            <a:r>
              <a:rPr lang="en-US" sz="2400" b="1" spc="20" dirty="0">
                <a:solidFill>
                  <a:schemeClr val="accent1"/>
                </a:solidFill>
                <a:latin typeface="Times New Roman" panose="02020603050405020304" pitchFamily="18" charset="0"/>
                <a:ea typeface="Times New Roman" panose="02020603050405020304" pitchFamily="18" charset="0"/>
              </a:rPr>
              <a:t>h</a:t>
            </a:r>
            <a:r>
              <a:rPr lang="en-US" sz="2400" b="1" dirty="0">
                <a:solidFill>
                  <a:schemeClr val="accent1"/>
                </a:solidFill>
                <a:latin typeface="Times New Roman" panose="02020603050405020304" pitchFamily="18" charset="0"/>
                <a:ea typeface="Times New Roman" panose="02020603050405020304" pitchFamily="18" charset="0"/>
              </a:rPr>
              <a:t>e</a:t>
            </a:r>
            <a:r>
              <a:rPr lang="en-US" sz="2400" b="1" spc="40" dirty="0">
                <a:solidFill>
                  <a:schemeClr val="accent1"/>
                </a:solidFill>
                <a:latin typeface="Times New Roman" panose="02020603050405020304" pitchFamily="18" charset="0"/>
                <a:ea typeface="Times New Roman" panose="02020603050405020304" pitchFamily="18" charset="0"/>
              </a:rPr>
              <a:t> </a:t>
            </a:r>
            <a:r>
              <a:rPr lang="en-US" b="1" spc="-10" dirty="0">
                <a:solidFill>
                  <a:schemeClr val="accent1"/>
                </a:solidFill>
                <a:latin typeface="Courier New" panose="02070309020205020404" pitchFamily="49" charset="0"/>
                <a:ea typeface="Times New Roman" panose="02020603050405020304" pitchFamily="18" charset="0"/>
              </a:rPr>
              <a:t>c</a:t>
            </a:r>
            <a:r>
              <a:rPr lang="en-US" b="1" spc="-15" dirty="0">
                <a:solidFill>
                  <a:schemeClr val="accent1"/>
                </a:solidFill>
                <a:latin typeface="Courier New" panose="02070309020205020404" pitchFamily="49" charset="0"/>
                <a:ea typeface="Times New Roman" panose="02020603050405020304" pitchFamily="18" charset="0"/>
              </a:rPr>
              <a:t>l</a:t>
            </a:r>
            <a:r>
              <a:rPr lang="en-US" b="1" spc="-10" dirty="0">
                <a:solidFill>
                  <a:schemeClr val="accent1"/>
                </a:solidFill>
                <a:latin typeface="Courier New" panose="02070309020205020404" pitchFamily="49" charset="0"/>
                <a:ea typeface="Times New Roman" panose="02020603050405020304" pitchFamily="18" charset="0"/>
              </a:rPr>
              <a:t>as</a:t>
            </a:r>
            <a:r>
              <a:rPr lang="en-US" b="1" dirty="0">
                <a:solidFill>
                  <a:schemeClr val="accent1"/>
                </a:solidFill>
                <a:latin typeface="Courier New" panose="02070309020205020404" pitchFamily="49" charset="0"/>
                <a:ea typeface="Times New Roman" panose="02020603050405020304" pitchFamily="18" charset="0"/>
              </a:rPr>
              <a:t>s</a:t>
            </a:r>
            <a:r>
              <a:rPr lang="en-US" b="1" spc="-265" dirty="0">
                <a:solidFill>
                  <a:schemeClr val="accent1"/>
                </a:solidFill>
                <a:latin typeface="Courier New" panose="02070309020205020404" pitchFamily="49" charset="0"/>
                <a:ea typeface="Times New Roman" panose="02020603050405020304" pitchFamily="18" charset="0"/>
              </a:rPr>
              <a:t> </a:t>
            </a:r>
            <a:r>
              <a:rPr lang="en-US" b="1" spc="-15" dirty="0" err="1">
                <a:solidFill>
                  <a:schemeClr val="accent1"/>
                </a:solidFill>
                <a:latin typeface="Courier New" panose="02070309020205020404" pitchFamily="49" charset="0"/>
                <a:ea typeface="Times New Roman" panose="02020603050405020304" pitchFamily="18" charset="0"/>
              </a:rPr>
              <a:t>l</a:t>
            </a:r>
            <a:r>
              <a:rPr lang="en-US" b="1" spc="-10" dirty="0" err="1">
                <a:solidFill>
                  <a:schemeClr val="accent1"/>
                </a:solidFill>
                <a:latin typeface="Courier New" panose="02070309020205020404" pitchFamily="49" charset="0"/>
                <a:ea typeface="Times New Roman" panose="02020603050405020304" pitchFamily="18" charset="0"/>
              </a:rPr>
              <a:t>i</a:t>
            </a:r>
            <a:r>
              <a:rPr lang="en-US" b="1" spc="-15" dirty="0" err="1">
                <a:solidFill>
                  <a:schemeClr val="accent1"/>
                </a:solidFill>
                <a:latin typeface="Courier New" panose="02070309020205020404" pitchFamily="49" charset="0"/>
                <a:ea typeface="Times New Roman" panose="02020603050405020304" pitchFamily="18" charset="0"/>
              </a:rPr>
              <a:t>n</a:t>
            </a:r>
            <a:r>
              <a:rPr lang="en-US" b="1" spc="-10" dirty="0" err="1">
                <a:solidFill>
                  <a:schemeClr val="accent1"/>
                </a:solidFill>
                <a:latin typeface="Courier New" panose="02070309020205020404" pitchFamily="49" charset="0"/>
                <a:ea typeface="Times New Roman" panose="02020603050405020304" pitchFamily="18" charset="0"/>
              </a:rPr>
              <a:t>k</a:t>
            </a:r>
            <a:r>
              <a:rPr lang="en-US" b="1" spc="-15" dirty="0" err="1">
                <a:solidFill>
                  <a:schemeClr val="accent1"/>
                </a:solidFill>
                <a:latin typeface="Courier New" panose="02070309020205020404" pitchFamily="49" charset="0"/>
                <a:ea typeface="Times New Roman" panose="02020603050405020304" pitchFamily="18" charset="0"/>
              </a:rPr>
              <a:t>e</a:t>
            </a:r>
            <a:r>
              <a:rPr lang="en-US" b="1" spc="-10" dirty="0" err="1">
                <a:solidFill>
                  <a:schemeClr val="accent1"/>
                </a:solidFill>
                <a:latin typeface="Courier New" panose="02070309020205020404" pitchFamily="49" charset="0"/>
                <a:ea typeface="Times New Roman" panose="02020603050405020304" pitchFamily="18" charset="0"/>
              </a:rPr>
              <a:t>d</a:t>
            </a:r>
            <a:r>
              <a:rPr lang="en-US" b="1" spc="-15" dirty="0" err="1">
                <a:solidFill>
                  <a:schemeClr val="accent1"/>
                </a:solidFill>
                <a:latin typeface="Courier New" panose="02070309020205020404" pitchFamily="49" charset="0"/>
                <a:ea typeface="Times New Roman" panose="02020603050405020304" pitchFamily="18" charset="0"/>
              </a:rPr>
              <a:t>L</a:t>
            </a:r>
            <a:r>
              <a:rPr lang="en-US" b="1" spc="-10" dirty="0" err="1">
                <a:solidFill>
                  <a:schemeClr val="accent1"/>
                </a:solidFill>
                <a:latin typeface="Courier New" panose="02070309020205020404" pitchFamily="49" charset="0"/>
                <a:ea typeface="Times New Roman" panose="02020603050405020304" pitchFamily="18" charset="0"/>
              </a:rPr>
              <a:t>i</a:t>
            </a:r>
            <a:r>
              <a:rPr lang="en-US" b="1" spc="-15" dirty="0" err="1">
                <a:solidFill>
                  <a:schemeClr val="accent1"/>
                </a:solidFill>
                <a:latin typeface="Courier New" panose="02070309020205020404" pitchFamily="49" charset="0"/>
                <a:ea typeface="Times New Roman" panose="02020603050405020304" pitchFamily="18" charset="0"/>
              </a:rPr>
              <a:t>s</a:t>
            </a:r>
            <a:r>
              <a:rPr lang="en-US" b="1" spc="-10" dirty="0" err="1">
                <a:solidFill>
                  <a:schemeClr val="accent1"/>
                </a:solidFill>
                <a:latin typeface="Courier New" panose="02070309020205020404" pitchFamily="49" charset="0"/>
                <a:ea typeface="Times New Roman" panose="02020603050405020304" pitchFamily="18" charset="0"/>
              </a:rPr>
              <a:t>tT</a:t>
            </a:r>
            <a:r>
              <a:rPr lang="en-US" b="1" dirty="0" err="1">
                <a:solidFill>
                  <a:schemeClr val="accent1"/>
                </a:solidFill>
                <a:latin typeface="Courier New" panose="02070309020205020404" pitchFamily="49" charset="0"/>
                <a:ea typeface="Times New Roman" panose="02020603050405020304" pitchFamily="18" charset="0"/>
              </a:rPr>
              <a:t>y</a:t>
            </a:r>
            <a:r>
              <a:rPr lang="en-US" b="1" spc="-15" dirty="0" err="1">
                <a:solidFill>
                  <a:schemeClr val="accent1"/>
                </a:solidFill>
                <a:latin typeface="Courier New" panose="02070309020205020404" pitchFamily="49" charset="0"/>
                <a:ea typeface="Times New Roman" panose="02020603050405020304" pitchFamily="18" charset="0"/>
              </a:rPr>
              <a:t>p</a:t>
            </a:r>
            <a:r>
              <a:rPr lang="en-US" b="1" dirty="0" err="1">
                <a:solidFill>
                  <a:schemeClr val="accent1"/>
                </a:solidFill>
                <a:latin typeface="Courier New" panose="02070309020205020404" pitchFamily="49" charset="0"/>
                <a:ea typeface="Times New Roman" panose="02020603050405020304" pitchFamily="18" charset="0"/>
              </a:rPr>
              <a:t>e</a:t>
            </a:r>
            <a:r>
              <a:rPr lang="en-US" b="1" spc="-305" dirty="0">
                <a:solidFill>
                  <a:schemeClr val="accent1"/>
                </a:solidFill>
                <a:latin typeface="Courier New" panose="02070309020205020404" pitchFamily="49" charset="0"/>
                <a:ea typeface="Times New Roman" panose="02020603050405020304" pitchFamily="18" charset="0"/>
              </a:rPr>
              <a:t> </a:t>
            </a:r>
            <a:r>
              <a:rPr lang="en-US" sz="2400" b="1" spc="-5" dirty="0">
                <a:solidFill>
                  <a:schemeClr val="accent1"/>
                </a:solidFill>
                <a:latin typeface="Times New Roman" panose="02020603050405020304" pitchFamily="18" charset="0"/>
                <a:ea typeface="Times New Roman" panose="02020603050405020304" pitchFamily="18" charset="0"/>
              </a:rPr>
              <a:t>b</a:t>
            </a:r>
            <a:r>
              <a:rPr lang="en-US" sz="2400" b="1" dirty="0">
                <a:solidFill>
                  <a:schemeClr val="accent1"/>
                </a:solidFill>
                <a:latin typeface="Times New Roman" panose="02020603050405020304" pitchFamily="18" charset="0"/>
                <a:ea typeface="Times New Roman" panose="02020603050405020304" pitchFamily="18" charset="0"/>
              </a:rPr>
              <a:t>y</a:t>
            </a:r>
            <a:r>
              <a:rPr lang="en-US" sz="2400" b="1" spc="5" dirty="0">
                <a:solidFill>
                  <a:schemeClr val="accent1"/>
                </a:solidFill>
                <a:latin typeface="Times New Roman" panose="02020603050405020304" pitchFamily="18" charset="0"/>
                <a:ea typeface="Times New Roman" panose="02020603050405020304" pitchFamily="18" charset="0"/>
              </a:rPr>
              <a:t> </a:t>
            </a:r>
            <a:r>
              <a:rPr lang="en-US" sz="2400" b="1" spc="-65" dirty="0">
                <a:solidFill>
                  <a:schemeClr val="accent1"/>
                </a:solidFill>
                <a:latin typeface="Times New Roman" panose="02020603050405020304" pitchFamily="18" charset="0"/>
                <a:ea typeface="Times New Roman" panose="02020603050405020304" pitchFamily="18" charset="0"/>
              </a:rPr>
              <a:t>a</a:t>
            </a:r>
            <a:r>
              <a:rPr lang="en-US" sz="2400" b="1" dirty="0">
                <a:solidFill>
                  <a:schemeClr val="accent1"/>
                </a:solidFill>
                <a:latin typeface="Times New Roman" panose="02020603050405020304" pitchFamily="18" charset="0"/>
                <a:ea typeface="Times New Roman" panose="02020603050405020304" pitchFamily="18" charset="0"/>
              </a:rPr>
              <a:t>d</a:t>
            </a:r>
            <a:r>
              <a:rPr lang="en-US" sz="2400" b="1" spc="-5" dirty="0">
                <a:solidFill>
                  <a:schemeClr val="accent1"/>
                </a:solidFill>
                <a:latin typeface="Times New Roman" panose="02020603050405020304" pitchFamily="18" charset="0"/>
                <a:ea typeface="Times New Roman" panose="02020603050405020304" pitchFamily="18" charset="0"/>
              </a:rPr>
              <a:t>d</a:t>
            </a:r>
            <a:r>
              <a:rPr lang="en-US" sz="2400" b="1" spc="-30" dirty="0">
                <a:solidFill>
                  <a:schemeClr val="accent1"/>
                </a:solidFill>
                <a:latin typeface="Times New Roman" panose="02020603050405020304" pitchFamily="18" charset="0"/>
                <a:ea typeface="Times New Roman" panose="02020603050405020304" pitchFamily="18" charset="0"/>
              </a:rPr>
              <a:t>i</a:t>
            </a:r>
            <a:r>
              <a:rPr lang="en-US" sz="2400" b="1" spc="15" dirty="0">
                <a:solidFill>
                  <a:schemeClr val="accent1"/>
                </a:solidFill>
                <a:latin typeface="Times New Roman" panose="02020603050405020304" pitchFamily="18" charset="0"/>
                <a:ea typeface="Times New Roman" panose="02020603050405020304" pitchFamily="18" charset="0"/>
              </a:rPr>
              <a:t>n</a:t>
            </a:r>
            <a:r>
              <a:rPr lang="en-US" sz="2400" b="1" dirty="0">
                <a:solidFill>
                  <a:schemeClr val="accent1"/>
                </a:solidFill>
                <a:latin typeface="Times New Roman" panose="02020603050405020304" pitchFamily="18" charset="0"/>
                <a:ea typeface="Times New Roman" panose="02020603050405020304" pitchFamily="18" charset="0"/>
              </a:rPr>
              <a:t>g</a:t>
            </a:r>
            <a:r>
              <a:rPr lang="en-US" sz="2400" b="1" spc="5" dirty="0">
                <a:solidFill>
                  <a:schemeClr val="accent1"/>
                </a:solidFill>
                <a:latin typeface="Times New Roman" panose="02020603050405020304" pitchFamily="18" charset="0"/>
                <a:ea typeface="Times New Roman" panose="02020603050405020304" pitchFamily="18" charset="0"/>
              </a:rPr>
              <a:t> </a:t>
            </a:r>
            <a:r>
              <a:rPr lang="en-US" sz="2400" b="1" spc="10" dirty="0">
                <a:solidFill>
                  <a:schemeClr val="accent1"/>
                </a:solidFill>
                <a:latin typeface="Times New Roman" panose="02020603050405020304" pitchFamily="18" charset="0"/>
                <a:ea typeface="Times New Roman" panose="02020603050405020304" pitchFamily="18" charset="0"/>
              </a:rPr>
              <a:t>t</a:t>
            </a:r>
            <a:r>
              <a:rPr lang="en-US" sz="2400" b="1" spc="20" dirty="0">
                <a:solidFill>
                  <a:schemeClr val="accent1"/>
                </a:solidFill>
                <a:latin typeface="Times New Roman" panose="02020603050405020304" pitchFamily="18" charset="0"/>
                <a:ea typeface="Times New Roman" panose="02020603050405020304" pitchFamily="18" charset="0"/>
              </a:rPr>
              <a:t>h</a:t>
            </a:r>
            <a:r>
              <a:rPr lang="en-US" sz="2400" b="1" dirty="0">
                <a:solidFill>
                  <a:schemeClr val="accent1"/>
                </a:solidFill>
                <a:latin typeface="Times New Roman" panose="02020603050405020304" pitchFamily="18" charset="0"/>
                <a:ea typeface="Times New Roman" panose="02020603050405020304" pitchFamily="18" charset="0"/>
              </a:rPr>
              <a:t>e</a:t>
            </a:r>
            <a:r>
              <a:rPr lang="en-US" sz="2400" b="1" spc="40" dirty="0">
                <a:solidFill>
                  <a:schemeClr val="accent1"/>
                </a:solidFill>
                <a:latin typeface="Times New Roman" panose="02020603050405020304" pitchFamily="18" charset="0"/>
                <a:ea typeface="Times New Roman" panose="02020603050405020304" pitchFamily="18" charset="0"/>
              </a:rPr>
              <a:t> </a:t>
            </a:r>
            <a:r>
              <a:rPr lang="en-US" sz="2400" b="1" spc="-75" dirty="0">
                <a:solidFill>
                  <a:schemeClr val="accent1"/>
                </a:solidFill>
                <a:latin typeface="Times New Roman" panose="02020603050405020304" pitchFamily="18" charset="0"/>
                <a:ea typeface="Times New Roman" panose="02020603050405020304" pitchFamily="18" charset="0"/>
              </a:rPr>
              <a:t>f</a:t>
            </a:r>
            <a:r>
              <a:rPr lang="en-US" sz="2400" b="1" spc="15" dirty="0">
                <a:solidFill>
                  <a:schemeClr val="accent1"/>
                </a:solidFill>
                <a:latin typeface="Times New Roman" panose="02020603050405020304" pitchFamily="18" charset="0"/>
                <a:ea typeface="Times New Roman" panose="02020603050405020304" pitchFamily="18" charset="0"/>
              </a:rPr>
              <a:t>o</a:t>
            </a:r>
            <a:r>
              <a:rPr lang="en-US" sz="2400" b="1" spc="-55" dirty="0">
                <a:solidFill>
                  <a:schemeClr val="accent1"/>
                </a:solidFill>
                <a:latin typeface="Times New Roman" panose="02020603050405020304" pitchFamily="18" charset="0"/>
                <a:ea typeface="Times New Roman" panose="02020603050405020304" pitchFamily="18" charset="0"/>
              </a:rPr>
              <a:t>l</a:t>
            </a:r>
            <a:r>
              <a:rPr lang="en-US" sz="2400" b="1" spc="-50" dirty="0">
                <a:solidFill>
                  <a:schemeClr val="accent1"/>
                </a:solidFill>
                <a:latin typeface="Times New Roman" panose="02020603050405020304" pitchFamily="18" charset="0"/>
                <a:ea typeface="Times New Roman" panose="02020603050405020304" pitchFamily="18" charset="0"/>
              </a:rPr>
              <a:t>l</a:t>
            </a:r>
            <a:r>
              <a:rPr lang="en-US" sz="2400" b="1" spc="20" dirty="0">
                <a:solidFill>
                  <a:schemeClr val="accent1"/>
                </a:solidFill>
                <a:latin typeface="Times New Roman" panose="02020603050405020304" pitchFamily="18" charset="0"/>
                <a:ea typeface="Times New Roman" panose="02020603050405020304" pitchFamily="18" charset="0"/>
              </a:rPr>
              <a:t>o</a:t>
            </a:r>
            <a:r>
              <a:rPr lang="en-US" sz="2400" b="1" spc="15" dirty="0">
                <a:solidFill>
                  <a:schemeClr val="accent1"/>
                </a:solidFill>
                <a:latin typeface="Times New Roman" panose="02020603050405020304" pitchFamily="18" charset="0"/>
                <a:ea typeface="Times New Roman" panose="02020603050405020304" pitchFamily="18" charset="0"/>
              </a:rPr>
              <a:t>w</a:t>
            </a:r>
            <a:r>
              <a:rPr lang="en-US" sz="2400" b="1" spc="-30" dirty="0">
                <a:solidFill>
                  <a:schemeClr val="accent1"/>
                </a:solidFill>
                <a:latin typeface="Times New Roman" panose="02020603050405020304" pitchFamily="18" charset="0"/>
                <a:ea typeface="Times New Roman" panose="02020603050405020304" pitchFamily="18" charset="0"/>
              </a:rPr>
              <a:t>i</a:t>
            </a:r>
            <a:r>
              <a:rPr lang="en-US" sz="2400" b="1" spc="15" dirty="0">
                <a:solidFill>
                  <a:schemeClr val="accent1"/>
                </a:solidFill>
                <a:latin typeface="Times New Roman" panose="02020603050405020304" pitchFamily="18" charset="0"/>
                <a:ea typeface="Times New Roman" panose="02020603050405020304" pitchFamily="18" charset="0"/>
              </a:rPr>
              <a:t>n</a:t>
            </a:r>
            <a:r>
              <a:rPr lang="en-US" sz="2400" b="1" dirty="0">
                <a:solidFill>
                  <a:schemeClr val="accent1"/>
                </a:solidFill>
                <a:latin typeface="Times New Roman" panose="02020603050405020304" pitchFamily="18" charset="0"/>
                <a:ea typeface="Times New Roman" panose="02020603050405020304" pitchFamily="18" charset="0"/>
              </a:rPr>
              <a:t>g</a:t>
            </a:r>
            <a:r>
              <a:rPr lang="en-US" sz="2400" b="1" spc="5" dirty="0">
                <a:solidFill>
                  <a:schemeClr val="accent1"/>
                </a:solidFill>
                <a:latin typeface="Times New Roman" panose="02020603050405020304" pitchFamily="18" charset="0"/>
                <a:ea typeface="Times New Roman" panose="02020603050405020304" pitchFamily="18" charset="0"/>
              </a:rPr>
              <a:t> </a:t>
            </a:r>
            <a:r>
              <a:rPr lang="en-US" sz="2400" b="1" spc="15" dirty="0">
                <a:solidFill>
                  <a:schemeClr val="accent1"/>
                </a:solidFill>
                <a:latin typeface="Times New Roman" panose="02020603050405020304" pitchFamily="18" charset="0"/>
                <a:ea typeface="Times New Roman" panose="02020603050405020304" pitchFamily="18" charset="0"/>
              </a:rPr>
              <a:t>o</a:t>
            </a:r>
            <a:r>
              <a:rPr lang="en-US" sz="2400" b="1" spc="-5" dirty="0">
                <a:solidFill>
                  <a:schemeClr val="accent1"/>
                </a:solidFill>
                <a:latin typeface="Times New Roman" panose="02020603050405020304" pitchFamily="18" charset="0"/>
                <a:ea typeface="Times New Roman" panose="02020603050405020304" pitchFamily="18" charset="0"/>
              </a:rPr>
              <a:t>p</a:t>
            </a:r>
            <a:r>
              <a:rPr lang="en-US" sz="2400" b="1" spc="-10" dirty="0">
                <a:solidFill>
                  <a:schemeClr val="accent1"/>
                </a:solidFill>
                <a:latin typeface="Times New Roman" panose="02020603050405020304" pitchFamily="18" charset="0"/>
                <a:ea typeface="Times New Roman" panose="02020603050405020304" pitchFamily="18" charset="0"/>
              </a:rPr>
              <a:t>e</a:t>
            </a:r>
            <a:r>
              <a:rPr lang="en-US" sz="2400" b="1" dirty="0">
                <a:solidFill>
                  <a:schemeClr val="accent1"/>
                </a:solidFill>
                <a:latin typeface="Times New Roman" panose="02020603050405020304" pitchFamily="18" charset="0"/>
                <a:ea typeface="Times New Roman" panose="02020603050405020304" pitchFamily="18" charset="0"/>
              </a:rPr>
              <a:t>r</a:t>
            </a:r>
            <a:r>
              <a:rPr lang="en-US" sz="2400" b="1" spc="-65" dirty="0">
                <a:solidFill>
                  <a:schemeClr val="accent1"/>
                </a:solidFill>
                <a:latin typeface="Times New Roman" panose="02020603050405020304" pitchFamily="18" charset="0"/>
                <a:ea typeface="Times New Roman" panose="02020603050405020304" pitchFamily="18" charset="0"/>
              </a:rPr>
              <a:t>a</a:t>
            </a:r>
            <a:r>
              <a:rPr lang="en-US" sz="2400" b="1" spc="10" dirty="0">
                <a:solidFill>
                  <a:schemeClr val="accent1"/>
                </a:solidFill>
                <a:latin typeface="Times New Roman" panose="02020603050405020304" pitchFamily="18" charset="0"/>
                <a:ea typeface="Times New Roman" panose="02020603050405020304" pitchFamily="18" charset="0"/>
              </a:rPr>
              <a:t>t</a:t>
            </a:r>
            <a:r>
              <a:rPr lang="en-US" sz="2400" b="1" spc="-25" dirty="0">
                <a:solidFill>
                  <a:schemeClr val="accent1"/>
                </a:solidFill>
                <a:latin typeface="Times New Roman" panose="02020603050405020304" pitchFamily="18" charset="0"/>
                <a:ea typeface="Times New Roman" panose="02020603050405020304" pitchFamily="18" charset="0"/>
              </a:rPr>
              <a:t>i</a:t>
            </a:r>
            <a:r>
              <a:rPr lang="en-US" sz="2400" b="1" spc="25" dirty="0">
                <a:solidFill>
                  <a:schemeClr val="accent1"/>
                </a:solidFill>
                <a:latin typeface="Times New Roman" panose="02020603050405020304" pitchFamily="18" charset="0"/>
                <a:ea typeface="Times New Roman" panose="02020603050405020304" pitchFamily="18" charset="0"/>
              </a:rPr>
              <a:t>o</a:t>
            </a:r>
            <a:r>
              <a:rPr lang="en-US" sz="2400" b="1" spc="15" dirty="0">
                <a:solidFill>
                  <a:schemeClr val="accent1"/>
                </a:solidFill>
                <a:latin typeface="Times New Roman" panose="02020603050405020304" pitchFamily="18" charset="0"/>
                <a:ea typeface="Times New Roman" panose="02020603050405020304" pitchFamily="18" charset="0"/>
              </a:rPr>
              <a:t>n</a:t>
            </a:r>
            <a:r>
              <a:rPr lang="en-US" sz="2400" b="1" spc="-105" dirty="0">
                <a:solidFill>
                  <a:schemeClr val="accent1"/>
                </a:solidFill>
                <a:latin typeface="Times New Roman" panose="02020603050405020304" pitchFamily="18" charset="0"/>
                <a:ea typeface="Times New Roman" panose="02020603050405020304" pitchFamily="18" charset="0"/>
              </a:rPr>
              <a:t>s</a:t>
            </a:r>
            <a:endParaRPr lang="en-US" b="1" dirty="0">
              <a:solidFill>
                <a:schemeClr val="accent1"/>
              </a:solidFill>
            </a:endParaRPr>
          </a:p>
        </p:txBody>
      </p:sp>
      <p:sp>
        <p:nvSpPr>
          <p:cNvPr id="18" name="Rectangle 17"/>
          <p:cNvSpPr/>
          <p:nvPr/>
        </p:nvSpPr>
        <p:spPr>
          <a:xfrm>
            <a:off x="1393825" y="2486025"/>
            <a:ext cx="3206750" cy="1754326"/>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prstClr val="black"/>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Type&gt;</a:t>
            </a:r>
          </a:p>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nodeType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Type info;</a:t>
            </a:r>
          </a:p>
          <a:p>
            <a:r>
              <a:rPr lang="en-US" dirty="0" err="1">
                <a:solidFill>
                  <a:prstClr val="black"/>
                </a:solidFill>
                <a:latin typeface="Consolas" panose="020B0609020204030204" pitchFamily="49" charset="0"/>
              </a:rPr>
              <a:t>nodeType</a:t>
            </a:r>
            <a:r>
              <a:rPr lang="en-US" dirty="0">
                <a:solidFill>
                  <a:prstClr val="black"/>
                </a:solidFill>
                <a:latin typeface="Consolas" panose="020B0609020204030204" pitchFamily="49" charset="0"/>
              </a:rPr>
              <a:t>&lt;Type&gt; *link;</a:t>
            </a:r>
          </a:p>
          <a:p>
            <a:r>
              <a:rPr lang="en-US" dirty="0">
                <a:solidFill>
                  <a:prstClr val="black"/>
                </a:solidFill>
                <a:latin typeface="Consolas" panose="020B0609020204030204" pitchFamily="49" charset="0"/>
              </a:rPr>
              <a:t>};</a:t>
            </a:r>
          </a:p>
        </p:txBody>
      </p:sp>
      <p:sp>
        <p:nvSpPr>
          <p:cNvPr id="19" name="Rectangle 18"/>
          <p:cNvSpPr/>
          <p:nvPr/>
        </p:nvSpPr>
        <p:spPr>
          <a:xfrm>
            <a:off x="4892675" y="2705100"/>
            <a:ext cx="7410450" cy="3970318"/>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prstClr val="black"/>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Type&gt;</a:t>
            </a:r>
          </a:p>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copyList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&lt;Type&gt;&amp; </a:t>
            </a:r>
            <a:r>
              <a:rPr lang="en-US" dirty="0" err="1">
                <a:solidFill>
                  <a:prstClr val="black"/>
                </a:solidFill>
                <a:latin typeface="Consolas" panose="020B0609020204030204" pitchFamily="49" charset="0"/>
              </a:rPr>
              <a:t>otherList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protected</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count;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nodeType</a:t>
            </a:r>
            <a:r>
              <a:rPr lang="en-US" dirty="0">
                <a:solidFill>
                  <a:prstClr val="black"/>
                </a:solidFill>
                <a:latin typeface="Consolas" panose="020B0609020204030204" pitchFamily="49" charset="0"/>
              </a:rPr>
              <a:t>&lt;Type&gt; *first;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nodeType</a:t>
            </a:r>
            <a:r>
              <a:rPr lang="en-US" dirty="0">
                <a:solidFill>
                  <a:prstClr val="black"/>
                </a:solidFill>
                <a:latin typeface="Consolas" panose="020B0609020204030204" pitchFamily="49" charset="0"/>
              </a:rPr>
              <a:t>&lt;Type&gt; *last; </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&lt;Type&gt;&amp; </a:t>
            </a:r>
            <a:r>
              <a:rPr lang="en-US" dirty="0" err="1">
                <a:solidFill>
                  <a:prstClr val="black"/>
                </a:solidFill>
                <a:latin typeface="Consolas" panose="020B0609020204030204" pitchFamily="49" charset="0"/>
              </a:rPr>
              <a:t>otherList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 </a:t>
            </a:r>
          </a:p>
        </p:txBody>
      </p:sp>
      <p:cxnSp>
        <p:nvCxnSpPr>
          <p:cNvPr id="21" name="Straight Arrow Connector 20"/>
          <p:cNvCxnSpPr/>
          <p:nvPr/>
        </p:nvCxnSpPr>
        <p:spPr>
          <a:xfrm>
            <a:off x="3409950" y="2933700"/>
            <a:ext cx="2044700" cy="188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98825" y="3067050"/>
            <a:ext cx="2247900" cy="208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74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569" y="1305341"/>
            <a:ext cx="7572375" cy="4247317"/>
          </a:xfrm>
          <a:prstGeom prst="rect">
            <a:avLst/>
          </a:prstGeom>
        </p:spPr>
        <p:txBody>
          <a:bodyPr wrap="square">
            <a:spAutoFit/>
          </a:bodyPr>
          <a:lstStyle/>
          <a:p>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&lt;Type&gt;&amp; </a:t>
            </a:r>
            <a:r>
              <a:rPr lang="en-US" dirty="0">
                <a:solidFill>
                  <a:srgbClr val="0000FF"/>
                </a:solidFill>
                <a:latin typeface="Consolas" panose="020B0609020204030204" pitchFamily="49" charset="0"/>
              </a:rPr>
              <a:t>operator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linkedListType</a:t>
            </a:r>
            <a:r>
              <a:rPr lang="en-US" dirty="0">
                <a:solidFill>
                  <a:prstClr val="black"/>
                </a:solidFill>
                <a:latin typeface="Consolas" panose="020B0609020204030204" pitchFamily="49" charset="0"/>
              </a:rPr>
              <a:t>&lt;Type&gt;&amp;);</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initializeList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isEmptyList</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length()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destroyList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Type front()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Type back()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search(</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Type&amp; </a:t>
            </a:r>
            <a:r>
              <a:rPr lang="en-US" dirty="0" err="1">
                <a:solidFill>
                  <a:prstClr val="black"/>
                </a:solidFill>
                <a:latin typeface="Consolas" panose="020B0609020204030204" pitchFamily="49" charset="0"/>
              </a:rPr>
              <a:t>searchItem</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insertFirst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Type&amp; </a:t>
            </a:r>
            <a:r>
              <a:rPr lang="en-US" dirty="0" err="1">
                <a:solidFill>
                  <a:prstClr val="black"/>
                </a:solidFill>
                <a:latin typeface="Consolas" panose="020B0609020204030204" pitchFamily="49" charset="0"/>
              </a:rPr>
              <a:t>newItem</a:t>
            </a:r>
            <a:r>
              <a:rPr lang="en-US" dirty="0">
                <a:solidFill>
                  <a:prstClr val="black"/>
                </a:solidFill>
                <a:latin typeface="Consolas" panose="020B0609020204030204" pitchFamily="49" charset="0"/>
              </a:rPr>
              <a:t>) = 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insertLast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Type&amp; </a:t>
            </a:r>
            <a:r>
              <a:rPr lang="en-US" dirty="0" err="1">
                <a:solidFill>
                  <a:prstClr val="black"/>
                </a:solidFill>
                <a:latin typeface="Consolas" panose="020B0609020204030204" pitchFamily="49" charset="0"/>
              </a:rPr>
              <a:t>newItem</a:t>
            </a:r>
            <a:r>
              <a:rPr lang="en-US" dirty="0">
                <a:solidFill>
                  <a:prstClr val="black"/>
                </a:solidFill>
                <a:latin typeface="Consolas" panose="020B0609020204030204" pitchFamily="49" charset="0"/>
              </a:rPr>
              <a:t>) = 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deleteNode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Type&amp; </a:t>
            </a:r>
            <a:r>
              <a:rPr lang="en-US" dirty="0" err="1">
                <a:solidFill>
                  <a:prstClr val="black"/>
                </a:solidFill>
                <a:latin typeface="Consolas" panose="020B0609020204030204" pitchFamily="49" charset="0"/>
              </a:rPr>
              <a:t>deleteItem</a:t>
            </a:r>
            <a:r>
              <a:rPr lang="en-US" dirty="0">
                <a:solidFill>
                  <a:prstClr val="black"/>
                </a:solidFill>
                <a:latin typeface="Consolas" panose="020B0609020204030204" pitchFamily="49" charset="0"/>
              </a:rPr>
              <a:t>) = 0;</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linkedListIterator</a:t>
            </a:r>
            <a:r>
              <a:rPr lang="en-US" dirty="0">
                <a:solidFill>
                  <a:prstClr val="black"/>
                </a:solidFill>
                <a:latin typeface="Consolas" panose="020B0609020204030204" pitchFamily="49" charset="0"/>
              </a:rPr>
              <a:t>&lt;Type&gt; begin();</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linkedListIterator</a:t>
            </a:r>
            <a:r>
              <a:rPr lang="en-US" dirty="0">
                <a:solidFill>
                  <a:prstClr val="black"/>
                </a:solidFill>
                <a:latin typeface="Consolas" panose="020B0609020204030204" pitchFamily="49" charset="0"/>
              </a:rPr>
              <a:t>&lt;Type&gt; end();</a:t>
            </a:r>
          </a:p>
        </p:txBody>
      </p:sp>
      <p:sp>
        <p:nvSpPr>
          <p:cNvPr id="3" name="Rectangle 2"/>
          <p:cNvSpPr/>
          <p:nvPr/>
        </p:nvSpPr>
        <p:spPr>
          <a:xfrm>
            <a:off x="7362825" y="2214860"/>
            <a:ext cx="6096000" cy="923330"/>
          </a:xfrm>
          <a:prstGeom prst="rect">
            <a:avLst/>
          </a:prstGeom>
        </p:spPr>
        <p:txBody>
          <a:bodyPr>
            <a:spAutoFit/>
          </a:bodyPr>
          <a:lstStyle/>
          <a:p>
            <a:r>
              <a:rPr lang="en-US" dirty="0">
                <a:latin typeface="Consolas" panose="020B0609020204030204" pitchFamily="49" charset="0"/>
              </a:rPr>
              <a:t>    Type </a:t>
            </a:r>
            <a:r>
              <a:rPr lang="en-US" dirty="0" err="1">
                <a:latin typeface="Consolas" panose="020B0609020204030204" pitchFamily="49" charset="0"/>
              </a:rPr>
              <a:t>getKThElement</a:t>
            </a:r>
            <a:r>
              <a:rPr lang="en-US" dirty="0">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k);</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deteteKthElement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k);</a:t>
            </a:r>
          </a:p>
          <a:p>
            <a:r>
              <a:rPr lang="en-US" dirty="0">
                <a:solidFill>
                  <a:prstClr val="black"/>
                </a:solidFill>
                <a:latin typeface="Consolas" panose="020B0609020204030204" pitchFamily="49" charset="0"/>
              </a:rPr>
              <a:t> };</a:t>
            </a:r>
          </a:p>
        </p:txBody>
      </p:sp>
      <p:sp>
        <p:nvSpPr>
          <p:cNvPr id="4" name="TextBox 3"/>
          <p:cNvSpPr txBox="1"/>
          <p:nvPr/>
        </p:nvSpPr>
        <p:spPr>
          <a:xfrm>
            <a:off x="8110970" y="1778346"/>
            <a:ext cx="3476625" cy="369332"/>
          </a:xfrm>
          <a:prstGeom prst="rect">
            <a:avLst/>
          </a:prstGeom>
          <a:noFill/>
        </p:spPr>
        <p:txBody>
          <a:bodyPr wrap="square" rtlCol="0">
            <a:spAutoFit/>
          </a:bodyPr>
          <a:lstStyle/>
          <a:p>
            <a:r>
              <a:rPr lang="en-US" b="1" dirty="0">
                <a:solidFill>
                  <a:srgbClr val="00B050"/>
                </a:solidFill>
              </a:rPr>
              <a:t>//To be added to the ADT</a:t>
            </a:r>
          </a:p>
        </p:txBody>
      </p:sp>
    </p:spTree>
    <p:extLst>
      <p:ext uri="{BB962C8B-B14F-4D97-AF65-F5344CB8AC3E}">
        <p14:creationId xmlns:p14="http://schemas.microsoft.com/office/powerpoint/2010/main" val="16068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531" y="591121"/>
            <a:ext cx="8829675" cy="3785652"/>
          </a:xfrm>
          <a:prstGeom prst="rect">
            <a:avLst/>
          </a:prstGeom>
          <a:solidFill>
            <a:schemeClr val="bg1"/>
          </a:solidFill>
        </p:spPr>
        <p:txBody>
          <a:bodyPr wrap="square">
            <a:spAutoFit/>
          </a:bodyPr>
          <a:lstStyle/>
          <a:p>
            <a:r>
              <a:rPr lang="en-US" sz="2400" dirty="0">
                <a:solidFill>
                  <a:srgbClr val="0000FF"/>
                </a:solidFill>
                <a:latin typeface="Consolas" panose="020B0609020204030204" pitchFamily="49" charset="0"/>
              </a:rPr>
              <a:t>template</a:t>
            </a:r>
            <a:r>
              <a:rPr lang="en-US" sz="2400" dirty="0">
                <a:solidFill>
                  <a:prstClr val="black"/>
                </a:solidFill>
                <a:latin typeface="Consolas" panose="020B0609020204030204" pitchFamily="49" charset="0"/>
              </a:rPr>
              <a:t> &lt;</a:t>
            </a:r>
            <a:r>
              <a:rPr lang="en-US" sz="2400" dirty="0">
                <a:solidFill>
                  <a:srgbClr val="0000FF"/>
                </a:solidFill>
                <a:latin typeface="Consolas" panose="020B0609020204030204" pitchFamily="49" charset="0"/>
              </a:rPr>
              <a:t>class</a:t>
            </a:r>
            <a:r>
              <a:rPr lang="en-US" sz="2400" dirty="0">
                <a:solidFill>
                  <a:prstClr val="black"/>
                </a:solidFill>
                <a:latin typeface="Consolas" panose="020B0609020204030204" pitchFamily="49" charset="0"/>
              </a:rPr>
              <a:t> Type&gt;</a:t>
            </a:r>
          </a:p>
          <a:p>
            <a:r>
              <a:rPr lang="en-US" sz="2400" dirty="0">
                <a:solidFill>
                  <a:srgbClr val="0000FF"/>
                </a:solidFill>
                <a:latin typeface="Consolas" panose="020B0609020204030204" pitchFamily="49" charset="0"/>
              </a:rPr>
              <a:t>class</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unorderedLinkedList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linkedListType</a:t>
            </a:r>
            <a:r>
              <a:rPr lang="en-US" sz="2400" dirty="0">
                <a:solidFill>
                  <a:prstClr val="black"/>
                </a:solidFill>
                <a:latin typeface="Consolas" panose="020B0609020204030204" pitchFamily="49" charset="0"/>
              </a:rPr>
              <a:t>&lt;Type&gt;</a:t>
            </a:r>
          </a:p>
          <a:p>
            <a:r>
              <a:rPr lang="en-US" sz="2400" dirty="0">
                <a:solidFill>
                  <a:prstClr val="black"/>
                </a:solidFill>
                <a:latin typeface="Consolas" panose="020B0609020204030204" pitchFamily="49" charset="0"/>
              </a:rPr>
              <a:t>{</a:t>
            </a:r>
          </a:p>
          <a:p>
            <a:r>
              <a:rPr lang="en-US" sz="2400" dirty="0">
                <a:solidFill>
                  <a:srgbClr val="0000FF"/>
                </a:solidFill>
                <a:latin typeface="Consolas" panose="020B0609020204030204" pitchFamily="49" charset="0"/>
              </a:rPr>
              <a:t>public</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search(</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Type&amp; </a:t>
            </a:r>
            <a:r>
              <a:rPr lang="en-US" sz="2400" dirty="0" err="1">
                <a:solidFill>
                  <a:prstClr val="black"/>
                </a:solidFill>
                <a:latin typeface="Consolas" panose="020B0609020204030204" pitchFamily="49" charset="0"/>
              </a:rPr>
              <a:t>searchItem</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insertFirst</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Type&amp; </a:t>
            </a:r>
            <a:r>
              <a:rPr lang="en-US" sz="2400" dirty="0" err="1">
                <a:solidFill>
                  <a:prstClr val="black"/>
                </a:solidFill>
                <a:latin typeface="Consolas" panose="020B0609020204030204" pitchFamily="49" charset="0"/>
              </a:rPr>
              <a:t>newItem</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insertLast</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Type&amp; </a:t>
            </a:r>
            <a:r>
              <a:rPr lang="en-US" sz="2400" dirty="0" err="1">
                <a:solidFill>
                  <a:prstClr val="black"/>
                </a:solidFill>
                <a:latin typeface="Consolas" panose="020B0609020204030204" pitchFamily="49" charset="0"/>
              </a:rPr>
              <a:t>newItem</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deleteNode</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Type&amp; </a:t>
            </a:r>
            <a:r>
              <a:rPr lang="en-US" sz="2400" dirty="0" err="1">
                <a:solidFill>
                  <a:prstClr val="black"/>
                </a:solidFill>
                <a:latin typeface="Consolas" panose="020B0609020204030204" pitchFamily="49" charset="0"/>
              </a:rPr>
              <a:t>deleteItem</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52984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61" y="0"/>
            <a:ext cx="10431780" cy="7017306"/>
          </a:xfrm>
          <a:prstGeom prst="rect">
            <a:avLst/>
          </a:prstGeom>
          <a:solidFill>
            <a:schemeClr val="bg1"/>
          </a:solidFill>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err="1">
                <a:solidFill>
                  <a:prstClr val="black"/>
                </a:solidFill>
                <a:latin typeface="Consolas" panose="020B0609020204030204" pitchFamily="49" charset="0"/>
              </a:rPr>
              <a:t>unorderedLinkedList</a:t>
            </a:r>
            <a:r>
              <a:rPr lang="en-US" dirty="0">
                <a:solidFill>
                  <a:prstClr val="black"/>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&gt; list;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numbers ending with -999"</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while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 -999) {</a:t>
            </a:r>
          </a:p>
          <a:p>
            <a:pPr lvl="1"/>
            <a:r>
              <a:rPr lang="en-US" dirty="0" err="1">
                <a:solidFill>
                  <a:prstClr val="black"/>
                </a:solidFill>
                <a:latin typeface="Consolas" panose="020B0609020204030204" pitchFamily="49" charset="0"/>
              </a:rPr>
              <a:t>list.insertLast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a:t>
            </a:r>
          </a:p>
          <a:p>
            <a:pPr lvl="1"/>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nList</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a:t>
            </a:r>
          </a:p>
          <a:p>
            <a:r>
              <a:rPr lang="en-US" dirty="0" err="1">
                <a:solidFill>
                  <a:prstClr val="black"/>
                </a:solidFill>
                <a:latin typeface="Consolas" panose="020B0609020204030204" pitchFamily="49" charset="0"/>
              </a:rPr>
              <a:t>list.print</a:t>
            </a:r>
            <a:r>
              <a:rPr lang="en-US" dirty="0">
                <a:solidFill>
                  <a:prstClr val="black"/>
                </a:solidFill>
                <a:latin typeface="Consolas" panose="020B0609020204030204" pitchFamily="49" charset="0"/>
              </a:rPr>
              <a:t>(); </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of the list: "</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list.length</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 </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k;</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the position of the item to be retrieved: "</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k;</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temp = </a:t>
            </a:r>
            <a:r>
              <a:rPr lang="en-US" dirty="0" err="1">
                <a:solidFill>
                  <a:prstClr val="black"/>
                </a:solidFill>
                <a:latin typeface="Consolas" panose="020B0609020204030204" pitchFamily="49" charset="0"/>
              </a:rPr>
              <a:t>list.getKThElement</a:t>
            </a:r>
            <a:r>
              <a:rPr lang="en-US" dirty="0">
                <a:solidFill>
                  <a:prstClr val="black"/>
                </a:solidFill>
                <a:latin typeface="Consolas" panose="020B0609020204030204" pitchFamily="49" charset="0"/>
              </a:rPr>
              <a:t>(k);</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"Item at position "</a:t>
            </a:r>
            <a:r>
              <a:rPr lang="en-US" dirty="0">
                <a:solidFill>
                  <a:prstClr val="black"/>
                </a:solidFill>
                <a:latin typeface="Consolas" panose="020B0609020204030204" pitchFamily="49" charset="0"/>
              </a:rPr>
              <a:t> &lt;&lt; k &lt;&lt; </a:t>
            </a:r>
            <a:r>
              <a:rPr lang="en-US" dirty="0">
                <a:solidFill>
                  <a:srgbClr val="A31515"/>
                </a:solidFill>
                <a:latin typeface="Consolas" panose="020B0609020204030204" pitchFamily="49" charset="0"/>
              </a:rPr>
              <a:t>" = "</a:t>
            </a:r>
            <a:r>
              <a:rPr lang="en-US" dirty="0">
                <a:solidFill>
                  <a:prstClr val="black"/>
                </a:solidFill>
                <a:latin typeface="Consolas" panose="020B0609020204030204" pitchFamily="49" charset="0"/>
              </a:rPr>
              <a:t> &lt;&lt; temp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the position of the item to be removed: "</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k;</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list.deteteKthElement</a:t>
            </a:r>
            <a:r>
              <a:rPr lang="en-US" dirty="0">
                <a:solidFill>
                  <a:prstClr val="black"/>
                </a:solidFill>
                <a:latin typeface="Consolas" panose="020B0609020204030204" pitchFamily="49" charset="0"/>
              </a:rPr>
              <a:t>(k);</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"List after removing the element at position "</a:t>
            </a:r>
            <a:r>
              <a:rPr lang="en-US" dirty="0">
                <a:solidFill>
                  <a:prstClr val="black"/>
                </a:solidFill>
                <a:latin typeface="Consolas" panose="020B0609020204030204" pitchFamily="49" charset="0"/>
              </a:rPr>
              <a:t> &lt;&lt; k &lt;&lt;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list.print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 0;}</a:t>
            </a:r>
          </a:p>
        </p:txBody>
      </p:sp>
    </p:spTree>
    <p:extLst>
      <p:ext uri="{BB962C8B-B14F-4D97-AF65-F5344CB8AC3E}">
        <p14:creationId xmlns:p14="http://schemas.microsoft.com/office/powerpoint/2010/main" val="172891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551" y="1295400"/>
            <a:ext cx="15249524" cy="3785652"/>
          </a:xfrm>
          <a:prstGeom prst="rect">
            <a:avLst/>
          </a:prstGeom>
          <a:noFill/>
        </p:spPr>
        <p:txBody>
          <a:bodyPr wrap="square" rtlCol="0">
            <a:spAutoFit/>
          </a:bodyPr>
          <a:lstStyle/>
          <a:p>
            <a:r>
              <a:rPr lang="en-US" sz="2900" dirty="0"/>
              <a:t>1- Implement all the functions of </a:t>
            </a:r>
            <a:r>
              <a:rPr lang="en-US" sz="2900" dirty="0">
                <a:solidFill>
                  <a:srgbClr val="0000FF"/>
                </a:solidFill>
                <a:latin typeface="Consolas" panose="020B0609020204030204" pitchFamily="49" charset="0"/>
              </a:rPr>
              <a:t>class</a:t>
            </a:r>
            <a:r>
              <a:rPr lang="en-US" sz="2900" dirty="0">
                <a:solidFill>
                  <a:prstClr val="black"/>
                </a:solidFill>
                <a:latin typeface="Consolas" panose="020B0609020204030204" pitchFamily="49" charset="0"/>
              </a:rPr>
              <a:t> </a:t>
            </a:r>
            <a:r>
              <a:rPr lang="en-US" sz="2900" dirty="0" err="1">
                <a:solidFill>
                  <a:prstClr val="black"/>
                </a:solidFill>
                <a:latin typeface="Consolas" panose="020B0609020204030204" pitchFamily="49" charset="0"/>
              </a:rPr>
              <a:t>linkedListType</a:t>
            </a:r>
            <a:endParaRPr lang="en-US" sz="2900" dirty="0">
              <a:solidFill>
                <a:prstClr val="black"/>
              </a:solidFill>
              <a:latin typeface="Consolas" panose="020B0609020204030204" pitchFamily="49" charset="0"/>
            </a:endParaRPr>
          </a:p>
          <a:p>
            <a:r>
              <a:rPr lang="en-US" sz="2900" dirty="0">
                <a:solidFill>
                  <a:prstClr val="black"/>
                </a:solidFill>
                <a:latin typeface="Consolas" panose="020B0609020204030204" pitchFamily="49" charset="0"/>
              </a:rPr>
              <a:t>2-</a:t>
            </a:r>
            <a:r>
              <a:rPr lang="en-US" sz="2900" dirty="0"/>
              <a:t>Implement all the functions of </a:t>
            </a:r>
            <a:r>
              <a:rPr lang="en-US" sz="2900" dirty="0">
                <a:solidFill>
                  <a:srgbClr val="0000FF"/>
                </a:solidFill>
                <a:latin typeface="Consolas" panose="020B0609020204030204" pitchFamily="49" charset="0"/>
              </a:rPr>
              <a:t>class</a:t>
            </a:r>
            <a:r>
              <a:rPr lang="en-US" sz="2900" dirty="0">
                <a:solidFill>
                  <a:prstClr val="black"/>
                </a:solidFill>
                <a:latin typeface="Consolas" panose="020B0609020204030204" pitchFamily="49" charset="0"/>
              </a:rPr>
              <a:t> </a:t>
            </a:r>
            <a:r>
              <a:rPr lang="en-US" sz="2900" dirty="0" err="1">
                <a:solidFill>
                  <a:prstClr val="black"/>
                </a:solidFill>
                <a:latin typeface="Consolas" panose="020B0609020204030204" pitchFamily="49" charset="0"/>
              </a:rPr>
              <a:t>unorderedlinkedListType</a:t>
            </a:r>
            <a:br>
              <a:rPr lang="en-US" sz="2900" dirty="0">
                <a:solidFill>
                  <a:prstClr val="black"/>
                </a:solidFill>
                <a:latin typeface="Consolas" panose="020B0609020204030204" pitchFamily="49" charset="0"/>
              </a:rPr>
            </a:br>
            <a:r>
              <a:rPr lang="en-US" sz="2900" dirty="0"/>
              <a:t>3- Implement the additional 2 functions</a:t>
            </a:r>
            <a:br>
              <a:rPr lang="en-US" sz="2900" dirty="0">
                <a:solidFill>
                  <a:prstClr val="black"/>
                </a:solidFill>
                <a:latin typeface="Consolas" panose="020B0609020204030204" pitchFamily="49" charset="0"/>
              </a:rPr>
            </a:br>
            <a:r>
              <a:rPr lang="en-US" sz="2900">
                <a:solidFill>
                  <a:prstClr val="black"/>
                </a:solidFill>
                <a:latin typeface="Consolas" panose="020B0609020204030204" pitchFamily="49" charset="0"/>
              </a:rPr>
              <a:t>	   </a:t>
            </a:r>
            <a:r>
              <a:rPr lang="en-US" sz="2900">
                <a:latin typeface="Consolas" panose="020B0609020204030204" pitchFamily="49" charset="0"/>
              </a:rPr>
              <a:t>Type </a:t>
            </a:r>
            <a:r>
              <a:rPr lang="en-US" sz="2900" dirty="0" err="1">
                <a:latin typeface="Consolas" panose="020B0609020204030204" pitchFamily="49" charset="0"/>
              </a:rPr>
              <a:t>getKThElement</a:t>
            </a:r>
            <a:r>
              <a:rPr lang="en-US" sz="2900" dirty="0">
                <a:latin typeface="Consolas" panose="020B0609020204030204" pitchFamily="49" charset="0"/>
              </a:rPr>
              <a:t>(</a:t>
            </a:r>
            <a:r>
              <a:rPr lang="en-US" sz="2900" dirty="0" err="1">
                <a:solidFill>
                  <a:srgbClr val="0000FF"/>
                </a:solidFill>
                <a:latin typeface="Consolas" panose="020B0609020204030204" pitchFamily="49" charset="0"/>
              </a:rPr>
              <a:t>int</a:t>
            </a:r>
            <a:r>
              <a:rPr lang="en-US" sz="2900" dirty="0">
                <a:solidFill>
                  <a:prstClr val="black"/>
                </a:solidFill>
                <a:latin typeface="Consolas" panose="020B0609020204030204" pitchFamily="49" charset="0"/>
              </a:rPr>
              <a:t> k);</a:t>
            </a:r>
          </a:p>
          <a:p>
            <a:r>
              <a:rPr lang="en-US" sz="2900" dirty="0">
                <a:solidFill>
                  <a:prstClr val="black"/>
                </a:solidFill>
                <a:latin typeface="Consolas" panose="020B0609020204030204" pitchFamily="49" charset="0"/>
              </a:rPr>
              <a:t>        </a:t>
            </a:r>
            <a:r>
              <a:rPr lang="en-US" sz="2900" dirty="0">
                <a:solidFill>
                  <a:srgbClr val="0000FF"/>
                </a:solidFill>
                <a:latin typeface="Consolas" panose="020B0609020204030204" pitchFamily="49" charset="0"/>
              </a:rPr>
              <a:t>void</a:t>
            </a:r>
            <a:r>
              <a:rPr lang="en-US" sz="2900" dirty="0">
                <a:solidFill>
                  <a:prstClr val="black"/>
                </a:solidFill>
                <a:latin typeface="Consolas" panose="020B0609020204030204" pitchFamily="49" charset="0"/>
              </a:rPr>
              <a:t> </a:t>
            </a:r>
            <a:r>
              <a:rPr lang="en-US" sz="2900" dirty="0" err="1">
                <a:solidFill>
                  <a:prstClr val="black"/>
                </a:solidFill>
                <a:latin typeface="Consolas" panose="020B0609020204030204" pitchFamily="49" charset="0"/>
              </a:rPr>
              <a:t>deteteKthElement</a:t>
            </a:r>
            <a:r>
              <a:rPr lang="en-US" sz="2900" dirty="0">
                <a:solidFill>
                  <a:prstClr val="black"/>
                </a:solidFill>
                <a:latin typeface="Consolas" panose="020B0609020204030204" pitchFamily="49" charset="0"/>
              </a:rPr>
              <a:t>(</a:t>
            </a:r>
            <a:r>
              <a:rPr lang="en-US" sz="2900" dirty="0" err="1">
                <a:solidFill>
                  <a:srgbClr val="0000FF"/>
                </a:solidFill>
                <a:latin typeface="Consolas" panose="020B0609020204030204" pitchFamily="49" charset="0"/>
              </a:rPr>
              <a:t>int</a:t>
            </a:r>
            <a:r>
              <a:rPr lang="en-US" sz="2900" dirty="0">
                <a:solidFill>
                  <a:prstClr val="black"/>
                </a:solidFill>
                <a:latin typeface="Consolas" panose="020B0609020204030204" pitchFamily="49" charset="0"/>
              </a:rPr>
              <a:t> k);</a:t>
            </a:r>
          </a:p>
          <a:p>
            <a:endParaRPr lang="en-US" sz="2900" dirty="0">
              <a:solidFill>
                <a:prstClr val="black"/>
              </a:solidFill>
              <a:latin typeface="Consolas" panose="020B0609020204030204" pitchFamily="49" charset="0"/>
            </a:endParaRPr>
          </a:p>
          <a:p>
            <a:endParaRPr lang="en-US" sz="2900" dirty="0">
              <a:solidFill>
                <a:prstClr val="black"/>
              </a:solidFill>
              <a:latin typeface="Consolas" panose="020B0609020204030204" pitchFamily="49" charset="0"/>
            </a:endParaRPr>
          </a:p>
          <a:p>
            <a:endParaRPr lang="en-US" sz="2900" dirty="0"/>
          </a:p>
        </p:txBody>
      </p:sp>
    </p:spTree>
    <p:extLst>
      <p:ext uri="{BB962C8B-B14F-4D97-AF65-F5344CB8AC3E}">
        <p14:creationId xmlns:p14="http://schemas.microsoft.com/office/powerpoint/2010/main" val="205227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3556" name="Rectangle 5"/>
          <p:cNvSpPr>
            <a:spLocks noGrp="1" noChangeArrowheads="1"/>
          </p:cNvSpPr>
          <p:nvPr>
            <p:ph type="title"/>
          </p:nvPr>
        </p:nvSpPr>
        <p:spPr>
          <a:xfrm>
            <a:off x="1087975" y="366935"/>
            <a:ext cx="8911687" cy="1280890"/>
          </a:xfrm>
        </p:spPr>
        <p:txBody>
          <a:bodyPr/>
          <a:lstStyle/>
          <a:p>
            <a:r>
              <a:rPr lang="en-US" altLang="en-US" dirty="0"/>
              <a:t>Linked List as ADT (Abstract Data Type)</a:t>
            </a:r>
          </a:p>
        </p:txBody>
      </p:sp>
      <p:sp>
        <p:nvSpPr>
          <p:cNvPr id="23557" name="Rectangle 6"/>
          <p:cNvSpPr>
            <a:spLocks noGrp="1" noChangeArrowheads="1"/>
          </p:cNvSpPr>
          <p:nvPr>
            <p:ph type="body" idx="1"/>
          </p:nvPr>
        </p:nvSpPr>
        <p:spPr>
          <a:xfrm>
            <a:off x="2019353" y="1647825"/>
            <a:ext cx="8915400" cy="3777622"/>
          </a:xfrm>
        </p:spPr>
        <p:txBody>
          <a:bodyPr>
            <a:noAutofit/>
          </a:bodyPr>
          <a:lstStyle/>
          <a:p>
            <a:pPr eaLnBrk="1" hangingPunct="1"/>
            <a:r>
              <a:rPr lang="en-US" altLang="en-US" sz="2000" dirty="0"/>
              <a:t>Default constructor</a:t>
            </a:r>
          </a:p>
          <a:p>
            <a:pPr lvl="1" eaLnBrk="1" hangingPunct="1"/>
            <a:r>
              <a:rPr lang="en-US" altLang="en-US" sz="2000" dirty="0"/>
              <a:t>Initializes list to an empty state</a:t>
            </a:r>
          </a:p>
          <a:p>
            <a:pPr eaLnBrk="1" hangingPunct="1"/>
            <a:r>
              <a:rPr lang="en-US" altLang="en-US" sz="2000" dirty="0"/>
              <a:t>Destroy the list</a:t>
            </a:r>
          </a:p>
          <a:p>
            <a:pPr lvl="1" eaLnBrk="1" hangingPunct="1"/>
            <a:r>
              <a:rPr lang="en-US" altLang="en-US" sz="2000" dirty="0"/>
              <a:t>Deallocates memory occupied by each node</a:t>
            </a:r>
          </a:p>
          <a:p>
            <a:pPr eaLnBrk="1" hangingPunct="1"/>
            <a:r>
              <a:rPr lang="en-US" altLang="en-US" sz="2000" dirty="0"/>
              <a:t>Initialize the list</a:t>
            </a:r>
          </a:p>
          <a:p>
            <a:pPr lvl="1" eaLnBrk="1" hangingPunct="1"/>
            <a:r>
              <a:rPr lang="en-US" altLang="en-US" sz="2000" dirty="0"/>
              <a:t>Reinitializes list to an empty state</a:t>
            </a:r>
          </a:p>
          <a:p>
            <a:pPr lvl="2" eaLnBrk="1" hangingPunct="1"/>
            <a:r>
              <a:rPr lang="en-US" altLang="en-US" sz="2000" dirty="0"/>
              <a:t>Must delete the nodes (if any) from the list</a:t>
            </a:r>
          </a:p>
          <a:p>
            <a:pPr lvl="1" eaLnBrk="1" hangingPunct="1"/>
            <a:r>
              <a:rPr lang="en-US" altLang="en-US" sz="2000" dirty="0"/>
              <a:t>Default constructor, copy constructor</a:t>
            </a:r>
          </a:p>
          <a:p>
            <a:pPr lvl="2" eaLnBrk="1" hangingPunct="1"/>
            <a:r>
              <a:rPr lang="en-US" altLang="en-US" sz="2000" dirty="0"/>
              <a:t>Initialized list when list object declared</a:t>
            </a:r>
          </a:p>
          <a:p>
            <a:pPr eaLnBrk="1" hangingPunct="1"/>
            <a:endParaRPr lang="en-US" altLang="en-US" sz="2000" dirty="0"/>
          </a:p>
        </p:txBody>
      </p:sp>
    </p:spTree>
    <p:extLst>
      <p:ext uri="{BB962C8B-B14F-4D97-AF65-F5344CB8AC3E}">
        <p14:creationId xmlns:p14="http://schemas.microsoft.com/office/powerpoint/2010/main" val="207854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80DB-197D-4369-857A-BDF4E898566C}"/>
              </a:ext>
            </a:extLst>
          </p:cNvPr>
          <p:cNvSpPr>
            <a:spLocks noGrp="1"/>
          </p:cNvSpPr>
          <p:nvPr>
            <p:ph type="ctrTitle"/>
          </p:nvPr>
        </p:nvSpPr>
        <p:spPr>
          <a:xfrm>
            <a:off x="1070724" y="1193483"/>
            <a:ext cx="9144000" cy="2387600"/>
          </a:xfrm>
        </p:spPr>
        <p:txBody>
          <a:bodyPr/>
          <a:lstStyle/>
          <a:p>
            <a:br>
              <a:rPr lang="en-US" dirty="0"/>
            </a:br>
            <a:endParaRPr lang="en-US" dirty="0"/>
          </a:p>
        </p:txBody>
      </p:sp>
      <p:sp>
        <p:nvSpPr>
          <p:cNvPr id="4" name="Rectangle 3">
            <a:extLst>
              <a:ext uri="{FF2B5EF4-FFF2-40B4-BE49-F238E27FC236}">
                <a16:creationId xmlns:a16="http://schemas.microsoft.com/office/drawing/2014/main" id="{79CCF030-2025-4A81-9F3D-B4B647F2654F}"/>
              </a:ext>
            </a:extLst>
          </p:cNvPr>
          <p:cNvSpPr/>
          <p:nvPr/>
        </p:nvSpPr>
        <p:spPr>
          <a:xfrm>
            <a:off x="4444492" y="267454"/>
            <a:ext cx="1137876" cy="646331"/>
          </a:xfrm>
          <a:prstGeom prst="rect">
            <a:avLst/>
          </a:prstGeom>
        </p:spPr>
        <p:txBody>
          <a:bodyPr wrap="none">
            <a:spAutoFit/>
          </a:bodyPr>
          <a:lstStyle/>
          <a:p>
            <a:r>
              <a:rPr lang="en-US" sz="3600" dirty="0">
                <a:solidFill>
                  <a:srgbClr val="FF0000"/>
                </a:solidFill>
              </a:rPr>
              <a:t>LISTS</a:t>
            </a:r>
          </a:p>
        </p:txBody>
      </p:sp>
      <p:pic>
        <p:nvPicPr>
          <p:cNvPr id="1028" name="Picture 4" descr="What are Coin Pearls and how are these flat pearls made?">
            <a:extLst>
              <a:ext uri="{FF2B5EF4-FFF2-40B4-BE49-F238E27FC236}">
                <a16:creationId xmlns:a16="http://schemas.microsoft.com/office/drawing/2014/main" id="{517046C4-4A36-4430-BE43-F4E9779A7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188" y="227109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dentifying Pearls Used in Antique and Vintage Jewelry">
            <a:extLst>
              <a:ext uri="{FF2B5EF4-FFF2-40B4-BE49-F238E27FC236}">
                <a16:creationId xmlns:a16="http://schemas.microsoft.com/office/drawing/2014/main" id="{5BCC6BBC-1728-4D16-B54A-4EB117EA0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53" y="134716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F53ECA9-018E-4DD6-B30B-9E5E1D18E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851" y="3581083"/>
            <a:ext cx="21526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09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4580" name="Rectangle 5"/>
          <p:cNvSpPr>
            <a:spLocks noGrp="1" noChangeArrowheads="1"/>
          </p:cNvSpPr>
          <p:nvPr>
            <p:ph type="title"/>
          </p:nvPr>
        </p:nvSpPr>
        <p:spPr>
          <a:xfrm>
            <a:off x="1688050" y="442164"/>
            <a:ext cx="8911687" cy="1280890"/>
          </a:xfrm>
        </p:spPr>
        <p:txBody>
          <a:bodyPr/>
          <a:lstStyle/>
          <a:p>
            <a:pPr eaLnBrk="1" hangingPunct="1"/>
            <a:r>
              <a:rPr lang="en-US" altLang="en-US" dirty="0"/>
              <a:t>Linked List as an ADT (cont’d.)</a:t>
            </a:r>
          </a:p>
        </p:txBody>
      </p:sp>
      <p:sp>
        <p:nvSpPr>
          <p:cNvPr id="24581" name="Rectangle 6"/>
          <p:cNvSpPr>
            <a:spLocks noGrp="1" noChangeArrowheads="1"/>
          </p:cNvSpPr>
          <p:nvPr>
            <p:ph type="body" idx="1"/>
          </p:nvPr>
        </p:nvSpPr>
        <p:spPr>
          <a:xfrm>
            <a:off x="1127760" y="1400175"/>
            <a:ext cx="9806993" cy="3777622"/>
          </a:xfrm>
        </p:spPr>
        <p:txBody>
          <a:bodyPr>
            <a:noAutofit/>
          </a:bodyPr>
          <a:lstStyle/>
          <a:p>
            <a:pPr eaLnBrk="1" hangingPunct="1"/>
            <a:r>
              <a:rPr lang="en-US" altLang="en-US" dirty="0"/>
              <a:t>Print the list</a:t>
            </a:r>
          </a:p>
          <a:p>
            <a:pPr lvl="1" eaLnBrk="1" hangingPunct="1"/>
            <a:r>
              <a:rPr lang="en-US" altLang="en-US" sz="2800" dirty="0"/>
              <a:t>Must traverse the list starting at first node</a:t>
            </a:r>
          </a:p>
          <a:p>
            <a:pPr eaLnBrk="1" hangingPunct="1"/>
            <a:r>
              <a:rPr lang="en-US" altLang="en-US" dirty="0"/>
              <a:t>Length of a list</a:t>
            </a:r>
          </a:p>
          <a:p>
            <a:pPr lvl="1" eaLnBrk="1" hangingPunct="1"/>
            <a:r>
              <a:rPr lang="en-US" altLang="en-US" sz="2800" dirty="0"/>
              <a:t>Number of nodes stored in the variable </a:t>
            </a:r>
            <a:r>
              <a:rPr lang="en-US" altLang="en-US" sz="2800" dirty="0">
                <a:latin typeface="Courier New" panose="02070309020205020404" pitchFamily="49" charset="0"/>
              </a:rPr>
              <a:t>count</a:t>
            </a:r>
          </a:p>
          <a:p>
            <a:pPr lvl="1" eaLnBrk="1" hangingPunct="1"/>
            <a:r>
              <a:rPr lang="en-US" altLang="en-US" sz="2800" dirty="0"/>
              <a:t>Function </a:t>
            </a:r>
            <a:r>
              <a:rPr lang="en-US" altLang="en-US" sz="2800" dirty="0">
                <a:latin typeface="Courier New" panose="02070309020205020404" pitchFamily="49" charset="0"/>
              </a:rPr>
              <a:t>length</a:t>
            </a:r>
          </a:p>
          <a:p>
            <a:pPr lvl="2" eaLnBrk="1" hangingPunct="1"/>
            <a:r>
              <a:rPr lang="en-US" altLang="en-US" sz="2800" dirty="0"/>
              <a:t>Returns value of variable </a:t>
            </a:r>
            <a:r>
              <a:rPr lang="en-US" altLang="en-US" sz="2800" dirty="0">
                <a:latin typeface="Courier New" panose="02070309020205020404" pitchFamily="49" charset="0"/>
              </a:rPr>
              <a:t>count</a:t>
            </a:r>
          </a:p>
          <a:p>
            <a:pPr eaLnBrk="1" hangingPunct="1"/>
            <a:r>
              <a:rPr lang="en-US" altLang="en-US" dirty="0"/>
              <a:t>Retrieve the data of the first node</a:t>
            </a:r>
          </a:p>
          <a:p>
            <a:pPr lvl="1" eaLnBrk="1" hangingPunct="1"/>
            <a:r>
              <a:rPr lang="en-US" altLang="en-US" sz="2800" dirty="0"/>
              <a:t>Function </a:t>
            </a:r>
            <a:r>
              <a:rPr lang="en-US" altLang="en-US" sz="2800" dirty="0">
                <a:latin typeface="Courier New" panose="02070309020205020404" pitchFamily="49" charset="0"/>
              </a:rPr>
              <a:t>front</a:t>
            </a:r>
          </a:p>
          <a:p>
            <a:pPr lvl="2" eaLnBrk="1" hangingPunct="1"/>
            <a:r>
              <a:rPr lang="en-US" altLang="en-US" sz="2800" dirty="0"/>
              <a:t>Returns the info contained in the first node</a:t>
            </a:r>
          </a:p>
          <a:p>
            <a:pPr lvl="2" eaLnBrk="1" hangingPunct="1"/>
            <a:r>
              <a:rPr lang="en-US" altLang="en-US" sz="2800" dirty="0"/>
              <a:t>If list is empty, </a:t>
            </a:r>
            <a:r>
              <a:rPr lang="en-US" altLang="en-US" sz="2800" dirty="0">
                <a:latin typeface="Courier New" panose="02070309020205020404" pitchFamily="49" charset="0"/>
              </a:rPr>
              <a:t>assert</a:t>
            </a:r>
            <a:r>
              <a:rPr lang="en-US" altLang="en-US" sz="2800" dirty="0"/>
              <a:t> statement terminates program</a:t>
            </a:r>
          </a:p>
        </p:txBody>
      </p:sp>
    </p:spTree>
    <p:extLst>
      <p:ext uri="{BB962C8B-B14F-4D97-AF65-F5344CB8AC3E}">
        <p14:creationId xmlns:p14="http://schemas.microsoft.com/office/powerpoint/2010/main" val="315648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5604" name="Rectangle 6"/>
          <p:cNvSpPr>
            <a:spLocks noGrp="1" noChangeArrowheads="1"/>
          </p:cNvSpPr>
          <p:nvPr>
            <p:ph type="title"/>
          </p:nvPr>
        </p:nvSpPr>
        <p:spPr>
          <a:xfrm>
            <a:off x="1649950" y="443135"/>
            <a:ext cx="8911687" cy="1280890"/>
          </a:xfrm>
        </p:spPr>
        <p:txBody>
          <a:bodyPr/>
          <a:lstStyle/>
          <a:p>
            <a:pPr eaLnBrk="1" hangingPunct="1"/>
            <a:r>
              <a:rPr lang="en-US" altLang="en-US" dirty="0"/>
              <a:t>Linked List as an ADT (cont’d.)</a:t>
            </a:r>
          </a:p>
        </p:txBody>
      </p:sp>
      <p:sp>
        <p:nvSpPr>
          <p:cNvPr id="25605" name="Rectangle 7"/>
          <p:cNvSpPr>
            <a:spLocks noGrp="1" noChangeArrowheads="1"/>
          </p:cNvSpPr>
          <p:nvPr>
            <p:ph type="body" idx="1"/>
          </p:nvPr>
        </p:nvSpPr>
        <p:spPr>
          <a:xfrm>
            <a:off x="1770062" y="1724025"/>
            <a:ext cx="8915400" cy="3777622"/>
          </a:xfrm>
        </p:spPr>
        <p:txBody>
          <a:bodyPr>
            <a:noAutofit/>
          </a:bodyPr>
          <a:lstStyle/>
          <a:p>
            <a:pPr eaLnBrk="1" hangingPunct="1"/>
            <a:r>
              <a:rPr lang="en-US" altLang="en-US" dirty="0"/>
              <a:t>Retrieve the data of the last node </a:t>
            </a:r>
          </a:p>
          <a:p>
            <a:pPr lvl="1" eaLnBrk="1" hangingPunct="1"/>
            <a:r>
              <a:rPr lang="en-US" altLang="en-US" sz="2800" dirty="0"/>
              <a:t>Function </a:t>
            </a:r>
            <a:r>
              <a:rPr lang="en-US" altLang="en-US" sz="2800" dirty="0">
                <a:latin typeface="Courier New" panose="02070309020205020404" pitchFamily="49" charset="0"/>
              </a:rPr>
              <a:t>back</a:t>
            </a:r>
          </a:p>
          <a:p>
            <a:pPr lvl="2" eaLnBrk="1" hangingPunct="1"/>
            <a:r>
              <a:rPr lang="en-US" altLang="en-US" sz="2800" dirty="0"/>
              <a:t>Returns info contained in the last node</a:t>
            </a:r>
          </a:p>
          <a:p>
            <a:pPr lvl="2" eaLnBrk="1" hangingPunct="1"/>
            <a:r>
              <a:rPr lang="en-US" altLang="en-US" sz="2800" dirty="0"/>
              <a:t>If list is empty, </a:t>
            </a:r>
            <a:r>
              <a:rPr lang="en-US" altLang="en-US" sz="2800" dirty="0">
                <a:latin typeface="Courier New" panose="02070309020205020404" pitchFamily="49" charset="0"/>
              </a:rPr>
              <a:t>assert</a:t>
            </a:r>
            <a:r>
              <a:rPr lang="en-US" altLang="en-US" sz="2800" dirty="0"/>
              <a:t> statement terminates program</a:t>
            </a:r>
          </a:p>
          <a:p>
            <a:pPr eaLnBrk="1" hangingPunct="1"/>
            <a:r>
              <a:rPr lang="en-US" altLang="en-US" dirty="0"/>
              <a:t>Begin and end</a:t>
            </a:r>
          </a:p>
          <a:p>
            <a:pPr lvl="1" eaLnBrk="1" hangingPunct="1"/>
            <a:r>
              <a:rPr lang="en-US" altLang="en-US" sz="2800" dirty="0"/>
              <a:t>Function </a:t>
            </a:r>
            <a:r>
              <a:rPr lang="en-US" altLang="en-US" sz="2800" dirty="0">
                <a:latin typeface="Courier New" panose="02070309020205020404" pitchFamily="49" charset="0"/>
              </a:rPr>
              <a:t>begin</a:t>
            </a:r>
            <a:r>
              <a:rPr lang="en-US" altLang="en-US" sz="2800" dirty="0"/>
              <a:t> returns an iterator to the first node in the linked list</a:t>
            </a:r>
          </a:p>
          <a:p>
            <a:pPr lvl="1" eaLnBrk="1" hangingPunct="1"/>
            <a:r>
              <a:rPr lang="en-US" altLang="en-US" sz="2800" dirty="0"/>
              <a:t>Function </a:t>
            </a:r>
            <a:r>
              <a:rPr lang="en-US" altLang="en-US" sz="2800" dirty="0">
                <a:latin typeface="Courier New" panose="02070309020205020404" pitchFamily="49" charset="0"/>
              </a:rPr>
              <a:t>end</a:t>
            </a:r>
            <a:r>
              <a:rPr lang="en-US" altLang="en-US" sz="2800" dirty="0"/>
              <a:t> returns an iterator to the last node in the linked list</a:t>
            </a:r>
          </a:p>
        </p:txBody>
      </p:sp>
    </p:spTree>
    <p:extLst>
      <p:ext uri="{BB962C8B-B14F-4D97-AF65-F5344CB8AC3E}">
        <p14:creationId xmlns:p14="http://schemas.microsoft.com/office/powerpoint/2010/main" val="258892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6627" name="Slide Number Placeholder 4"/>
          <p:cNvSpPr>
            <a:spLocks noGrp="1"/>
          </p:cNvSpPr>
          <p:nvPr>
            <p:ph type="sldNum" sz="quarter" idx="11"/>
          </p:nvPr>
        </p:nvSpPr>
        <p:spPr>
          <a:xfrm>
            <a:off x="2589212" y="6135808"/>
            <a:ext cx="7619999"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26628" name="Rectangle 2"/>
          <p:cNvSpPr>
            <a:spLocks noGrp="1" noChangeArrowheads="1"/>
          </p:cNvSpPr>
          <p:nvPr>
            <p:ph type="title"/>
          </p:nvPr>
        </p:nvSpPr>
        <p:spPr>
          <a:xfrm>
            <a:off x="1745200" y="376197"/>
            <a:ext cx="8911687" cy="1280890"/>
          </a:xfrm>
        </p:spPr>
        <p:txBody>
          <a:bodyPr/>
          <a:lstStyle/>
          <a:p>
            <a:pPr eaLnBrk="1" hangingPunct="1"/>
            <a:r>
              <a:rPr lang="en-US" altLang="en-US" dirty="0"/>
              <a:t>Linked List as an ADT (cont’d.)</a:t>
            </a:r>
          </a:p>
        </p:txBody>
      </p:sp>
      <p:sp>
        <p:nvSpPr>
          <p:cNvPr id="26629" name="Rectangle 3"/>
          <p:cNvSpPr>
            <a:spLocks noGrp="1" noChangeArrowheads="1"/>
          </p:cNvSpPr>
          <p:nvPr>
            <p:ph type="body" idx="1"/>
          </p:nvPr>
        </p:nvSpPr>
        <p:spPr>
          <a:xfrm>
            <a:off x="1446212" y="1638300"/>
            <a:ext cx="8915400" cy="3777622"/>
          </a:xfrm>
        </p:spPr>
        <p:txBody>
          <a:bodyPr>
            <a:normAutofit/>
          </a:bodyPr>
          <a:lstStyle/>
          <a:p>
            <a:pPr eaLnBrk="1" hangingPunct="1"/>
            <a:r>
              <a:rPr lang="en-US" altLang="en-US" dirty="0"/>
              <a:t>Copy the list </a:t>
            </a:r>
          </a:p>
          <a:p>
            <a:pPr lvl="1" eaLnBrk="1" hangingPunct="1"/>
            <a:r>
              <a:rPr lang="en-US" altLang="en-US" sz="2800" dirty="0"/>
              <a:t>Makes an identical copy of a linked list</a:t>
            </a:r>
          </a:p>
          <a:p>
            <a:pPr lvl="2" eaLnBrk="1" hangingPunct="1"/>
            <a:r>
              <a:rPr lang="en-US" altLang="en-US" sz="2800" dirty="0"/>
              <a:t>Create node called </a:t>
            </a:r>
            <a:r>
              <a:rPr lang="en-US" altLang="en-US" sz="2800" dirty="0" err="1">
                <a:latin typeface="Courier New" panose="02070309020205020404" pitchFamily="49" charset="0"/>
              </a:rPr>
              <a:t>newNode</a:t>
            </a:r>
            <a:endParaRPr lang="en-US" altLang="en-US" sz="2800" dirty="0">
              <a:latin typeface="Courier New" panose="02070309020205020404" pitchFamily="49" charset="0"/>
            </a:endParaRPr>
          </a:p>
          <a:p>
            <a:pPr lvl="2" eaLnBrk="1" hangingPunct="1"/>
            <a:r>
              <a:rPr lang="en-US" altLang="en-US" sz="2800" dirty="0"/>
              <a:t>Copy node info (original list) into </a:t>
            </a:r>
            <a:r>
              <a:rPr lang="en-US" altLang="en-US" sz="2800" dirty="0" err="1">
                <a:latin typeface="Courier New" panose="02070309020205020404" pitchFamily="49" charset="0"/>
              </a:rPr>
              <a:t>newNode</a:t>
            </a:r>
            <a:endParaRPr lang="en-US" altLang="en-US" sz="2800" dirty="0">
              <a:latin typeface="Courier New" panose="02070309020205020404" pitchFamily="49" charset="0"/>
            </a:endParaRPr>
          </a:p>
          <a:p>
            <a:pPr lvl="2" eaLnBrk="1" hangingPunct="1"/>
            <a:r>
              <a:rPr lang="en-US" altLang="en-US" sz="2800" dirty="0"/>
              <a:t>Insert </a:t>
            </a:r>
            <a:r>
              <a:rPr lang="en-US" altLang="en-US" sz="2800" dirty="0" err="1">
                <a:latin typeface="Courier New" panose="02070309020205020404" pitchFamily="49" charset="0"/>
              </a:rPr>
              <a:t>newNode</a:t>
            </a:r>
            <a:r>
              <a:rPr lang="en-US" altLang="en-US" sz="2800" dirty="0"/>
              <a:t> at the end of list being created</a:t>
            </a:r>
          </a:p>
        </p:txBody>
      </p:sp>
    </p:spTree>
    <p:extLst>
      <p:ext uri="{BB962C8B-B14F-4D97-AF65-F5344CB8AC3E}">
        <p14:creationId xmlns:p14="http://schemas.microsoft.com/office/powerpoint/2010/main" val="208745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7652" name="Rectangle 5"/>
          <p:cNvSpPr>
            <a:spLocks noGrp="1" noChangeArrowheads="1"/>
          </p:cNvSpPr>
          <p:nvPr>
            <p:ph type="title"/>
          </p:nvPr>
        </p:nvSpPr>
        <p:spPr>
          <a:xfrm>
            <a:off x="1281650" y="328200"/>
            <a:ext cx="8911687" cy="1280890"/>
          </a:xfrm>
        </p:spPr>
        <p:txBody>
          <a:bodyPr/>
          <a:lstStyle/>
          <a:p>
            <a:pPr eaLnBrk="1" hangingPunct="1"/>
            <a:r>
              <a:rPr lang="en-US" altLang="en-US" dirty="0"/>
              <a:t>Linked List as an ADT (cont’d.)</a:t>
            </a:r>
          </a:p>
        </p:txBody>
      </p:sp>
      <p:sp>
        <p:nvSpPr>
          <p:cNvPr id="27653" name="Rectangle 6"/>
          <p:cNvSpPr>
            <a:spLocks noGrp="1" noChangeArrowheads="1"/>
          </p:cNvSpPr>
          <p:nvPr>
            <p:ph type="body" idx="1"/>
          </p:nvPr>
        </p:nvSpPr>
        <p:spPr>
          <a:xfrm>
            <a:off x="1579562" y="1771650"/>
            <a:ext cx="8915400" cy="3777622"/>
          </a:xfrm>
        </p:spPr>
        <p:txBody>
          <a:bodyPr>
            <a:noAutofit/>
          </a:bodyPr>
          <a:lstStyle/>
          <a:p>
            <a:pPr eaLnBrk="1" hangingPunct="1"/>
            <a:r>
              <a:rPr lang="en-US" altLang="en-US" dirty="0"/>
              <a:t>Destructor</a:t>
            </a:r>
          </a:p>
          <a:p>
            <a:pPr lvl="1" eaLnBrk="1" hangingPunct="1"/>
            <a:r>
              <a:rPr lang="en-US" altLang="en-US" sz="2800" dirty="0"/>
              <a:t>When class object goes out of scope </a:t>
            </a:r>
          </a:p>
          <a:p>
            <a:pPr lvl="2" eaLnBrk="1" hangingPunct="1"/>
            <a:r>
              <a:rPr lang="en-US" altLang="en-US" sz="2800" dirty="0"/>
              <a:t>Deallocates memory occupied by list nodes</a:t>
            </a:r>
          </a:p>
          <a:p>
            <a:pPr lvl="1" eaLnBrk="1" hangingPunct="1"/>
            <a:r>
              <a:rPr lang="en-US" altLang="en-US" sz="2800" dirty="0"/>
              <a:t>Memory allocated dynamically</a:t>
            </a:r>
          </a:p>
          <a:p>
            <a:pPr lvl="2" eaLnBrk="1" hangingPunct="1"/>
            <a:r>
              <a:rPr lang="en-US" altLang="en-US" sz="2800" dirty="0"/>
              <a:t>Resetting pointers first and last</a:t>
            </a:r>
          </a:p>
          <a:p>
            <a:pPr lvl="3" eaLnBrk="1" hangingPunct="1"/>
            <a:r>
              <a:rPr lang="en-US" altLang="en-US" sz="2800" dirty="0"/>
              <a:t>Does not deallocate memory</a:t>
            </a:r>
          </a:p>
          <a:p>
            <a:pPr lvl="1" eaLnBrk="1" hangingPunct="1"/>
            <a:r>
              <a:rPr lang="en-US" altLang="en-US" sz="2800" dirty="0"/>
              <a:t>Must traverse list starting at first node</a:t>
            </a:r>
          </a:p>
          <a:p>
            <a:pPr lvl="2" eaLnBrk="1" hangingPunct="1"/>
            <a:r>
              <a:rPr lang="en-US" altLang="en-US" sz="2800" dirty="0"/>
              <a:t>Delete each node in the list</a:t>
            </a:r>
          </a:p>
          <a:p>
            <a:pPr lvl="1" eaLnBrk="1" hangingPunct="1"/>
            <a:r>
              <a:rPr lang="en-US" altLang="en-US" sz="2800" dirty="0"/>
              <a:t>Calling </a:t>
            </a:r>
            <a:r>
              <a:rPr lang="en-US" altLang="en-US" sz="2800" dirty="0" err="1">
                <a:latin typeface="Courier New" panose="02070309020205020404" pitchFamily="49" charset="0"/>
              </a:rPr>
              <a:t>destroyList</a:t>
            </a:r>
            <a:r>
              <a:rPr lang="en-US" altLang="en-US" sz="2800" dirty="0"/>
              <a:t> destroys list</a:t>
            </a:r>
          </a:p>
        </p:txBody>
      </p:sp>
    </p:spTree>
    <p:extLst>
      <p:ext uri="{BB962C8B-B14F-4D97-AF65-F5344CB8AC3E}">
        <p14:creationId xmlns:p14="http://schemas.microsoft.com/office/powerpoint/2010/main" val="203413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28676" name="Rectangle 6"/>
          <p:cNvSpPr>
            <a:spLocks noGrp="1" noChangeArrowheads="1"/>
          </p:cNvSpPr>
          <p:nvPr>
            <p:ph type="title"/>
          </p:nvPr>
        </p:nvSpPr>
        <p:spPr>
          <a:xfrm>
            <a:off x="1782042" y="365318"/>
            <a:ext cx="8911687" cy="1280890"/>
          </a:xfrm>
        </p:spPr>
        <p:txBody>
          <a:bodyPr/>
          <a:lstStyle/>
          <a:p>
            <a:pPr eaLnBrk="1" hangingPunct="1"/>
            <a:r>
              <a:rPr lang="en-US" altLang="en-US" dirty="0"/>
              <a:t>Linked List as an ADT (cont’d.)</a:t>
            </a:r>
          </a:p>
        </p:txBody>
      </p:sp>
      <p:sp>
        <p:nvSpPr>
          <p:cNvPr id="28677" name="Rectangle 7"/>
          <p:cNvSpPr>
            <a:spLocks noGrp="1" noChangeArrowheads="1"/>
          </p:cNvSpPr>
          <p:nvPr>
            <p:ph type="body" idx="1"/>
          </p:nvPr>
        </p:nvSpPr>
        <p:spPr>
          <a:xfrm>
            <a:off x="1498271" y="1222651"/>
            <a:ext cx="8915400" cy="3777622"/>
          </a:xfrm>
        </p:spPr>
        <p:txBody>
          <a:bodyPr>
            <a:noAutofit/>
          </a:bodyPr>
          <a:lstStyle/>
          <a:p>
            <a:pPr eaLnBrk="1" hangingPunct="1"/>
            <a:r>
              <a:rPr lang="en-US" altLang="en-US" dirty="0"/>
              <a:t>Copy constructor</a:t>
            </a:r>
          </a:p>
          <a:p>
            <a:pPr lvl="1" eaLnBrk="1" hangingPunct="1"/>
            <a:r>
              <a:rPr lang="en-US" altLang="en-US" sz="2800" dirty="0"/>
              <a:t>Makes identical copy of the linked list</a:t>
            </a:r>
          </a:p>
          <a:p>
            <a:pPr lvl="1" eaLnBrk="1" hangingPunct="1"/>
            <a:r>
              <a:rPr lang="en-US" altLang="en-US" sz="2800" dirty="0"/>
              <a:t>Function </a:t>
            </a:r>
            <a:r>
              <a:rPr lang="en-US" altLang="en-US" sz="2800" dirty="0" err="1">
                <a:latin typeface="Courier New" panose="02070309020205020404" pitchFamily="49" charset="0"/>
              </a:rPr>
              <a:t>copyListc</a:t>
            </a:r>
            <a:r>
              <a:rPr lang="en-US" altLang="en-US" sz="2800" dirty="0">
                <a:latin typeface="Courier New" panose="02070309020205020404" pitchFamily="49" charset="0"/>
              </a:rPr>
              <a:t> </a:t>
            </a:r>
            <a:r>
              <a:rPr lang="en-US" altLang="en-US" sz="2800" dirty="0"/>
              <a:t>checks whether original list empty</a:t>
            </a:r>
          </a:p>
          <a:p>
            <a:pPr lvl="2" eaLnBrk="1" hangingPunct="1"/>
            <a:r>
              <a:rPr lang="en-US" altLang="en-US" sz="2800" dirty="0"/>
              <a:t>Checks value of </a:t>
            </a:r>
            <a:r>
              <a:rPr lang="en-US" altLang="en-US" sz="2800" dirty="0">
                <a:latin typeface="Courier New" panose="02070309020205020404" pitchFamily="49" charset="0"/>
              </a:rPr>
              <a:t>first</a:t>
            </a:r>
          </a:p>
          <a:p>
            <a:pPr lvl="1" eaLnBrk="1" hangingPunct="1"/>
            <a:r>
              <a:rPr lang="en-US" altLang="en-US" sz="2800" dirty="0"/>
              <a:t>Must initialize </a:t>
            </a:r>
            <a:r>
              <a:rPr lang="en-US" altLang="en-US" sz="2800" dirty="0">
                <a:latin typeface="Courier New" panose="02070309020205020404" pitchFamily="49" charset="0"/>
              </a:rPr>
              <a:t>first</a:t>
            </a:r>
            <a:r>
              <a:rPr lang="en-US" altLang="en-US" sz="2800" dirty="0"/>
              <a:t> to </a:t>
            </a:r>
            <a:r>
              <a:rPr lang="en-US" altLang="en-US" sz="2800" dirty="0">
                <a:latin typeface="Courier New" panose="02070309020205020404" pitchFamily="49" charset="0"/>
                <a:cs typeface="Courier New" panose="02070309020205020404" pitchFamily="49" charset="0"/>
              </a:rPr>
              <a:t>NULL</a:t>
            </a:r>
            <a:r>
              <a:rPr lang="en-US" altLang="en-US" sz="2800" dirty="0"/>
              <a:t> </a:t>
            </a:r>
          </a:p>
          <a:p>
            <a:pPr lvl="2" eaLnBrk="1" hangingPunct="1"/>
            <a:r>
              <a:rPr lang="en-US" altLang="en-US" sz="2800" dirty="0"/>
              <a:t>Before calling the function </a:t>
            </a:r>
            <a:r>
              <a:rPr lang="en-US" altLang="en-US" sz="2800" dirty="0" err="1">
                <a:latin typeface="Courier New" panose="02070309020205020404" pitchFamily="49" charset="0"/>
              </a:rPr>
              <a:t>copyList</a:t>
            </a:r>
            <a:endParaRPr lang="en-US" altLang="en-US" sz="2800" dirty="0">
              <a:latin typeface="Courier New" panose="02070309020205020404" pitchFamily="49" charset="0"/>
            </a:endParaRPr>
          </a:p>
          <a:p>
            <a:pPr eaLnBrk="1" hangingPunct="1"/>
            <a:r>
              <a:rPr lang="en-US" altLang="en-US" dirty="0"/>
              <a:t>Overloading the assignment operator</a:t>
            </a:r>
          </a:p>
          <a:p>
            <a:pPr lvl="1" eaLnBrk="1" hangingPunct="1"/>
            <a:r>
              <a:rPr lang="en-US" altLang="en-US" sz="2800" dirty="0"/>
              <a:t>Similar to copy constructor definition</a:t>
            </a:r>
          </a:p>
        </p:txBody>
      </p:sp>
    </p:spTree>
    <p:extLst>
      <p:ext uri="{BB962C8B-B14F-4D97-AF65-F5344CB8AC3E}">
        <p14:creationId xmlns:p14="http://schemas.microsoft.com/office/powerpoint/2010/main" val="176314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A78997-C720-4EE1-BB03-1B731E452065}" type="slidenum">
              <a:rPr lang="en-US" altLang="en-US"/>
              <a:pPr eaLnBrk="1" hangingPunct="1"/>
              <a:t>25</a:t>
            </a:fld>
            <a:endParaRPr lang="en-US" altLang="en-US"/>
          </a:p>
        </p:txBody>
      </p:sp>
      <p:grpSp>
        <p:nvGrpSpPr>
          <p:cNvPr id="29700" name="Group 11"/>
          <p:cNvGrpSpPr>
            <a:grpSpLocks/>
          </p:cNvGrpSpPr>
          <p:nvPr/>
        </p:nvGrpSpPr>
        <p:grpSpPr bwMode="auto">
          <a:xfrm>
            <a:off x="873144" y="300731"/>
            <a:ext cx="9068092" cy="6582034"/>
            <a:chOff x="294" y="373"/>
            <a:chExt cx="4439" cy="3533"/>
          </a:xfrm>
        </p:grpSpPr>
        <p:grpSp>
          <p:nvGrpSpPr>
            <p:cNvPr id="29701" name="Group 9"/>
            <p:cNvGrpSpPr>
              <a:grpSpLocks/>
            </p:cNvGrpSpPr>
            <p:nvPr/>
          </p:nvGrpSpPr>
          <p:grpSpPr bwMode="auto">
            <a:xfrm>
              <a:off x="1008" y="720"/>
              <a:ext cx="3576" cy="3186"/>
              <a:chOff x="1008" y="384"/>
              <a:chExt cx="3576" cy="3186"/>
            </a:xfrm>
          </p:grpSpPr>
          <p:pic>
            <p:nvPicPr>
              <p:cNvPr id="297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384"/>
                <a:ext cx="3564"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982"/>
                <a:ext cx="357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2" name="Rectangle 10"/>
            <p:cNvSpPr>
              <a:spLocks noChangeArrowheads="1"/>
            </p:cNvSpPr>
            <p:nvPr/>
          </p:nvSpPr>
          <p:spPr bwMode="auto">
            <a:xfrm>
              <a:off x="294" y="373"/>
              <a:ext cx="443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Time-complexity of the operations of the</a:t>
              </a:r>
            </a:p>
            <a:p>
              <a:pPr eaLnBrk="1" hangingPunct="1"/>
              <a:r>
                <a:rPr lang="en-US" altLang="en-US" dirty="0"/>
                <a:t> </a:t>
              </a:r>
              <a:r>
                <a:rPr lang="en-US" altLang="en-US" dirty="0">
                  <a:latin typeface="Courier New" panose="02070309020205020404" pitchFamily="49" charset="0"/>
                </a:rPr>
                <a:t>class </a:t>
              </a:r>
              <a:r>
                <a:rPr lang="en-US" altLang="en-US" dirty="0" err="1">
                  <a:latin typeface="Courier New" panose="02070309020205020404" pitchFamily="49" charset="0"/>
                </a:rPr>
                <a:t>linkedListType</a:t>
              </a:r>
              <a:endParaRPr lang="en-US" altLang="en-US" dirty="0">
                <a:latin typeface="Courier New" panose="02070309020205020404" pitchFamily="49" charset="0"/>
              </a:endParaRPr>
            </a:p>
          </p:txBody>
        </p:sp>
      </p:grpSp>
    </p:spTree>
    <p:extLst>
      <p:ext uri="{BB962C8B-B14F-4D97-AF65-F5344CB8AC3E}">
        <p14:creationId xmlns:p14="http://schemas.microsoft.com/office/powerpoint/2010/main" val="46292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665287" y="490760"/>
            <a:ext cx="8911687" cy="1280890"/>
          </a:xfrm>
        </p:spPr>
        <p:txBody>
          <a:bodyPr/>
          <a:lstStyle/>
          <a:p>
            <a:pPr eaLnBrk="1" hangingPunct="1"/>
            <a:r>
              <a:rPr lang="en-US" altLang="en-US" dirty="0"/>
              <a:t>Unordered Linked Lists</a:t>
            </a:r>
          </a:p>
        </p:txBody>
      </p:sp>
      <p:sp>
        <p:nvSpPr>
          <p:cNvPr id="30725" name="Rectangle 3"/>
          <p:cNvSpPr>
            <a:spLocks noGrp="1" noChangeArrowheads="1"/>
          </p:cNvSpPr>
          <p:nvPr>
            <p:ph type="body" idx="1"/>
          </p:nvPr>
        </p:nvSpPr>
        <p:spPr>
          <a:xfrm>
            <a:off x="1665287" y="1771650"/>
            <a:ext cx="8915400" cy="3777622"/>
          </a:xfrm>
        </p:spPr>
        <p:txBody>
          <a:bodyPr>
            <a:normAutofit/>
          </a:bodyPr>
          <a:lstStyle/>
          <a:p>
            <a:pPr eaLnBrk="1" hangingPunct="1"/>
            <a:r>
              <a:rPr lang="en-US" altLang="en-US" dirty="0"/>
              <a:t>Derive </a:t>
            </a:r>
            <a:r>
              <a:rPr lang="en-US" altLang="en-US" dirty="0">
                <a:latin typeface="Courier New" panose="02070309020205020404" pitchFamily="49" charset="0"/>
              </a:rPr>
              <a:t>class </a:t>
            </a:r>
            <a:r>
              <a:rPr lang="en-US" altLang="en-US" dirty="0" err="1">
                <a:latin typeface="Courier New" panose="02070309020205020404" pitchFamily="49" charset="0"/>
              </a:rPr>
              <a:t>unorderedLinkedList</a:t>
            </a:r>
            <a:r>
              <a:rPr lang="en-US" altLang="en-US" dirty="0"/>
              <a:t> from the abstract </a:t>
            </a:r>
            <a:r>
              <a:rPr lang="en-US" altLang="en-US" dirty="0">
                <a:latin typeface="Courier New" panose="02070309020205020404" pitchFamily="49" charset="0"/>
              </a:rPr>
              <a:t>class </a:t>
            </a:r>
            <a:r>
              <a:rPr lang="en-US" altLang="en-US" dirty="0" err="1">
                <a:latin typeface="Courier New" panose="02070309020205020404" pitchFamily="49" charset="0"/>
              </a:rPr>
              <a:t>linkedListType</a:t>
            </a:r>
            <a:endParaRPr lang="en-US" altLang="en-US" dirty="0">
              <a:latin typeface="Courier New" panose="02070309020205020404" pitchFamily="49" charset="0"/>
            </a:endParaRPr>
          </a:p>
          <a:p>
            <a:pPr lvl="1" eaLnBrk="1" hangingPunct="1"/>
            <a:r>
              <a:rPr lang="en-US" altLang="en-US" sz="2800" dirty="0"/>
              <a:t>Implement the operations </a:t>
            </a:r>
            <a:r>
              <a:rPr lang="en-US" altLang="en-US" sz="2800" dirty="0">
                <a:latin typeface="Courier New" panose="02070309020205020404" pitchFamily="49" charset="0"/>
              </a:rPr>
              <a:t>search</a:t>
            </a:r>
            <a:r>
              <a:rPr lang="en-US" altLang="en-US" sz="2800" dirty="0"/>
              <a:t>, </a:t>
            </a:r>
            <a:r>
              <a:rPr lang="en-US" altLang="en-US" sz="2800" dirty="0" err="1">
                <a:latin typeface="Courier New" panose="02070309020205020404" pitchFamily="49" charset="0"/>
              </a:rPr>
              <a:t>insertFirst</a:t>
            </a:r>
            <a:r>
              <a:rPr lang="en-US" altLang="en-US" sz="2800" dirty="0"/>
              <a:t>, </a:t>
            </a:r>
            <a:r>
              <a:rPr lang="en-US" altLang="en-US" sz="2800" dirty="0" err="1">
                <a:latin typeface="Courier New" panose="02070309020205020404" pitchFamily="49" charset="0"/>
              </a:rPr>
              <a:t>insertLast</a:t>
            </a:r>
            <a:r>
              <a:rPr lang="en-US" altLang="en-US" sz="2800" dirty="0"/>
              <a:t>, </a:t>
            </a:r>
            <a:r>
              <a:rPr lang="en-US" altLang="en-US" sz="2800" dirty="0" err="1">
                <a:latin typeface="Courier New" panose="02070309020205020404" pitchFamily="49" charset="0"/>
              </a:rPr>
              <a:t>deleteNode</a:t>
            </a:r>
            <a:endParaRPr lang="en-US" altLang="en-US" sz="2800" dirty="0">
              <a:latin typeface="Courier New" panose="02070309020205020404" pitchFamily="49" charset="0"/>
            </a:endParaRPr>
          </a:p>
          <a:p>
            <a:pPr lvl="1" eaLnBrk="1" hangingPunct="1"/>
            <a:r>
              <a:rPr lang="en-US" altLang="en-US" sz="2800" dirty="0"/>
              <a:t>Defines an unordered linked list as an ADT</a:t>
            </a:r>
          </a:p>
          <a:p>
            <a:pPr lvl="1" eaLnBrk="1" hangingPunct="1"/>
            <a:r>
              <a:rPr lang="en-US" altLang="en-US" sz="2800" dirty="0">
                <a:latin typeface="Courier New" panose="02070309020205020404" pitchFamily="49" charset="0"/>
              </a:rPr>
              <a:t>class </a:t>
            </a:r>
            <a:r>
              <a:rPr lang="en-US" altLang="en-US" sz="2800" dirty="0" err="1">
                <a:latin typeface="Courier New" panose="02070309020205020404" pitchFamily="49" charset="0"/>
              </a:rPr>
              <a:t>unorderedLinkedList</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395219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7185" y="359540"/>
            <a:ext cx="8911687" cy="1280890"/>
          </a:xfrm>
        </p:spPr>
        <p:txBody>
          <a:bodyPr/>
          <a:lstStyle/>
          <a:p>
            <a:pPr eaLnBrk="1" hangingPunct="1"/>
            <a:r>
              <a:rPr lang="en-US" altLang="en-US" dirty="0"/>
              <a:t>Unordered Linked Lists (cont’d.)</a:t>
            </a:r>
          </a:p>
        </p:txBody>
      </p:sp>
      <p:sp>
        <p:nvSpPr>
          <p:cNvPr id="31747" name="Rectangle 3"/>
          <p:cNvSpPr>
            <a:spLocks noGrp="1" noChangeArrowheads="1"/>
          </p:cNvSpPr>
          <p:nvPr>
            <p:ph type="body" idx="1"/>
          </p:nvPr>
        </p:nvSpPr>
        <p:spPr>
          <a:xfrm>
            <a:off x="1865312" y="1676400"/>
            <a:ext cx="9793288" cy="3777622"/>
          </a:xfrm>
        </p:spPr>
        <p:txBody>
          <a:bodyPr>
            <a:noAutofit/>
          </a:bodyPr>
          <a:lstStyle/>
          <a:p>
            <a:pPr eaLnBrk="1" hangingPunct="1"/>
            <a:r>
              <a:rPr lang="en-US" altLang="en-US" dirty="0"/>
              <a:t>Search the list</a:t>
            </a:r>
          </a:p>
          <a:p>
            <a:pPr lvl="1" eaLnBrk="1" hangingPunct="1"/>
            <a:r>
              <a:rPr lang="en-US" altLang="en-US" sz="2800" dirty="0"/>
              <a:t>Steps</a:t>
            </a:r>
          </a:p>
          <a:p>
            <a:pPr lvl="2" eaLnBrk="1" hangingPunct="1"/>
            <a:r>
              <a:rPr lang="en-US" altLang="en-US" sz="2800" dirty="0">
                <a:solidFill>
                  <a:schemeClr val="accent1"/>
                </a:solidFill>
              </a:rPr>
              <a:t>Step one: </a:t>
            </a:r>
            <a:r>
              <a:rPr lang="en-US" altLang="en-US" sz="2800" dirty="0"/>
              <a:t>Compare the search item with the current node in the list. If the info of the current node is the same as the search item, stop the search; otherwise, make the next node the current node</a:t>
            </a:r>
          </a:p>
          <a:p>
            <a:pPr lvl="2" eaLnBrk="1" hangingPunct="1"/>
            <a:r>
              <a:rPr lang="en-US" altLang="en-US" sz="2800" dirty="0">
                <a:solidFill>
                  <a:schemeClr val="accent1"/>
                </a:solidFill>
              </a:rPr>
              <a:t>Step two: </a:t>
            </a:r>
            <a:r>
              <a:rPr lang="en-US" altLang="en-US" sz="2800" dirty="0"/>
              <a:t>Repeat Step one until either the item is found or no more data is left in the list to compare with the search item</a:t>
            </a:r>
          </a:p>
          <a:p>
            <a:pPr marL="457200" lvl="1" indent="0" eaLnBrk="1" hangingPunct="1">
              <a:buNone/>
            </a:pPr>
            <a:endParaRPr lang="en-US" altLang="en-US" sz="2800" dirty="0"/>
          </a:p>
        </p:txBody>
      </p:sp>
      <p:sp>
        <p:nvSpPr>
          <p:cNvPr id="31748"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Tree>
    <p:extLst>
      <p:ext uri="{BB962C8B-B14F-4D97-AF65-F5344CB8AC3E}">
        <p14:creationId xmlns:p14="http://schemas.microsoft.com/office/powerpoint/2010/main" val="345936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32772" name="Rectangle 2"/>
          <p:cNvSpPr>
            <a:spLocks noGrp="1" noChangeArrowheads="1"/>
          </p:cNvSpPr>
          <p:nvPr>
            <p:ph type="title"/>
          </p:nvPr>
        </p:nvSpPr>
        <p:spPr>
          <a:xfrm>
            <a:off x="1449925" y="357167"/>
            <a:ext cx="8911687" cy="1280890"/>
          </a:xfrm>
        </p:spPr>
        <p:txBody>
          <a:bodyPr/>
          <a:lstStyle/>
          <a:p>
            <a:pPr eaLnBrk="1" hangingPunct="1"/>
            <a:r>
              <a:rPr lang="en-US" altLang="en-US" dirty="0"/>
              <a:t>Unordered Linked Lists (cont’d.)</a:t>
            </a:r>
          </a:p>
        </p:txBody>
      </p:sp>
      <p:sp>
        <p:nvSpPr>
          <p:cNvPr id="32773" name="Rectangle 3"/>
          <p:cNvSpPr>
            <a:spLocks noGrp="1" noChangeArrowheads="1"/>
          </p:cNvSpPr>
          <p:nvPr>
            <p:ph type="body" idx="1"/>
          </p:nvPr>
        </p:nvSpPr>
        <p:spPr>
          <a:xfrm>
            <a:off x="1703387" y="1792847"/>
            <a:ext cx="8915400" cy="3777622"/>
          </a:xfrm>
        </p:spPr>
        <p:txBody>
          <a:bodyPr>
            <a:noAutofit/>
          </a:bodyPr>
          <a:lstStyle/>
          <a:p>
            <a:pPr eaLnBrk="1" hangingPunct="1"/>
            <a:r>
              <a:rPr lang="en-US" altLang="en-US" dirty="0"/>
              <a:t>Insert the first node</a:t>
            </a:r>
          </a:p>
          <a:p>
            <a:pPr lvl="1" eaLnBrk="1" hangingPunct="1"/>
            <a:r>
              <a:rPr lang="en-US" altLang="en-US" sz="2800" dirty="0"/>
              <a:t>Steps</a:t>
            </a:r>
          </a:p>
          <a:p>
            <a:pPr lvl="2" eaLnBrk="1" hangingPunct="1"/>
            <a:r>
              <a:rPr lang="en-US" altLang="en-US" sz="2800" dirty="0"/>
              <a:t>Create a new node</a:t>
            </a:r>
          </a:p>
          <a:p>
            <a:pPr lvl="2" eaLnBrk="1" hangingPunct="1"/>
            <a:r>
              <a:rPr lang="en-US" altLang="en-US" sz="2800" dirty="0"/>
              <a:t>If unable to create the node, terminate the program</a:t>
            </a:r>
          </a:p>
          <a:p>
            <a:pPr lvl="2" eaLnBrk="1" hangingPunct="1"/>
            <a:r>
              <a:rPr lang="en-US" altLang="en-US" sz="2800" dirty="0"/>
              <a:t>Store the new item in the new node</a:t>
            </a:r>
          </a:p>
          <a:p>
            <a:pPr lvl="2" eaLnBrk="1" hangingPunct="1"/>
            <a:r>
              <a:rPr lang="en-US" altLang="en-US" sz="2800" dirty="0"/>
              <a:t>Insert the node before first</a:t>
            </a:r>
          </a:p>
          <a:p>
            <a:pPr lvl="2" eaLnBrk="1" hangingPunct="1"/>
            <a:r>
              <a:rPr lang="en-US" altLang="en-US" sz="2800" dirty="0"/>
              <a:t>Increment count by one</a:t>
            </a:r>
          </a:p>
        </p:txBody>
      </p:sp>
    </p:spTree>
    <p:extLst>
      <p:ext uri="{BB962C8B-B14F-4D97-AF65-F5344CB8AC3E}">
        <p14:creationId xmlns:p14="http://schemas.microsoft.com/office/powerpoint/2010/main" val="618733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33795" name="Slide Number Placeholder 4"/>
          <p:cNvSpPr>
            <a:spLocks noGrp="1"/>
          </p:cNvSpPr>
          <p:nvPr>
            <p:ph type="sldNum" sz="quarter" idx="11"/>
          </p:nvPr>
        </p:nvSpPr>
        <p:spPr>
          <a:xfrm>
            <a:off x="2589212" y="6135808"/>
            <a:ext cx="7619999"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3796" name="Rectangle 2"/>
          <p:cNvSpPr>
            <a:spLocks noGrp="1" noChangeArrowheads="1"/>
          </p:cNvSpPr>
          <p:nvPr>
            <p:ph type="title"/>
          </p:nvPr>
        </p:nvSpPr>
        <p:spPr>
          <a:xfrm>
            <a:off x="1094960" y="242044"/>
            <a:ext cx="8911687" cy="1280890"/>
          </a:xfrm>
        </p:spPr>
        <p:txBody>
          <a:bodyPr/>
          <a:lstStyle/>
          <a:p>
            <a:pPr eaLnBrk="1" hangingPunct="1"/>
            <a:r>
              <a:rPr lang="en-US" altLang="en-US" dirty="0"/>
              <a:t>Unordered Linked Lists (cont’d.)</a:t>
            </a:r>
          </a:p>
        </p:txBody>
      </p:sp>
      <p:sp>
        <p:nvSpPr>
          <p:cNvPr id="33797" name="Rectangle 3"/>
          <p:cNvSpPr>
            <a:spLocks noGrp="1" noChangeArrowheads="1"/>
          </p:cNvSpPr>
          <p:nvPr>
            <p:ph type="body" idx="1"/>
          </p:nvPr>
        </p:nvSpPr>
        <p:spPr>
          <a:xfrm>
            <a:off x="1592800" y="1714500"/>
            <a:ext cx="8915400" cy="3777622"/>
          </a:xfrm>
        </p:spPr>
        <p:txBody>
          <a:bodyPr>
            <a:normAutofit/>
          </a:bodyPr>
          <a:lstStyle/>
          <a:p>
            <a:pPr eaLnBrk="1" hangingPunct="1"/>
            <a:r>
              <a:rPr lang="en-US" altLang="en-US" dirty="0"/>
              <a:t>Insert the last node</a:t>
            </a:r>
          </a:p>
          <a:p>
            <a:pPr lvl="1" eaLnBrk="1" hangingPunct="1"/>
            <a:r>
              <a:rPr lang="en-US" altLang="en-US" sz="2800" dirty="0"/>
              <a:t>Similar to definition of member function </a:t>
            </a:r>
            <a:r>
              <a:rPr lang="en-US" altLang="en-US" sz="2800" dirty="0" err="1">
                <a:latin typeface="Courier New" panose="02070309020205020404" pitchFamily="49" charset="0"/>
              </a:rPr>
              <a:t>insertFirst</a:t>
            </a:r>
            <a:endParaRPr lang="en-US" altLang="en-US" sz="2800" dirty="0">
              <a:latin typeface="Courier New" panose="02070309020205020404" pitchFamily="49" charset="0"/>
            </a:endParaRPr>
          </a:p>
          <a:p>
            <a:pPr lvl="1" eaLnBrk="1" hangingPunct="1"/>
            <a:r>
              <a:rPr lang="en-US" altLang="en-US" sz="2800" dirty="0"/>
              <a:t>Insert new node after last</a:t>
            </a:r>
          </a:p>
        </p:txBody>
      </p:sp>
    </p:spTree>
    <p:extLst>
      <p:ext uri="{BB962C8B-B14F-4D97-AF65-F5344CB8AC3E}">
        <p14:creationId xmlns:p14="http://schemas.microsoft.com/office/powerpoint/2010/main" val="273141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23066" y="457589"/>
            <a:ext cx="8911687" cy="876886"/>
          </a:xfrm>
        </p:spPr>
        <p:txBody>
          <a:bodyPr/>
          <a:lstStyle/>
          <a:p>
            <a:pPr eaLnBrk="1" hangingPunct="1"/>
            <a:r>
              <a:rPr lang="en-US" altLang="en-US" dirty="0"/>
              <a:t>Node contains at least one pointer</a:t>
            </a:r>
          </a:p>
        </p:txBody>
      </p:sp>
      <p:sp>
        <p:nvSpPr>
          <p:cNvPr id="6147" name="Rectangle 3"/>
          <p:cNvSpPr>
            <a:spLocks noGrp="1" noChangeArrowheads="1"/>
          </p:cNvSpPr>
          <p:nvPr>
            <p:ph type="body" idx="1"/>
          </p:nvPr>
        </p:nvSpPr>
        <p:spPr>
          <a:xfrm>
            <a:off x="2727234" y="1675712"/>
            <a:ext cx="8915400" cy="3777622"/>
          </a:xfrm>
        </p:spPr>
        <p:txBody>
          <a:bodyPr/>
          <a:lstStyle/>
          <a:p>
            <a:pPr eaLnBrk="1" hangingPunct="1"/>
            <a:r>
              <a:rPr lang="en-US" altLang="en-US" dirty="0"/>
              <a:t>Collection of components (nodes)</a:t>
            </a:r>
          </a:p>
          <a:p>
            <a:pPr lvl="1" eaLnBrk="1" hangingPunct="1"/>
            <a:r>
              <a:rPr lang="en-US" altLang="en-US" dirty="0"/>
              <a:t>Every node (except last)</a:t>
            </a:r>
          </a:p>
          <a:p>
            <a:pPr lvl="2" eaLnBrk="1" hangingPunct="1"/>
            <a:r>
              <a:rPr lang="en-US" altLang="en-US" dirty="0"/>
              <a:t>Contains address of the next node</a:t>
            </a:r>
          </a:p>
          <a:p>
            <a:pPr eaLnBrk="1" hangingPunct="1"/>
            <a:r>
              <a:rPr lang="en-US" altLang="en-US" dirty="0"/>
              <a:t>Node components</a:t>
            </a:r>
          </a:p>
          <a:p>
            <a:pPr lvl="1" eaLnBrk="1" hangingPunct="1"/>
            <a:r>
              <a:rPr lang="en-US" altLang="en-US" dirty="0">
                <a:solidFill>
                  <a:srgbClr val="FF0000"/>
                </a:solidFill>
              </a:rPr>
              <a:t>Data</a:t>
            </a:r>
            <a:r>
              <a:rPr lang="en-US" altLang="en-US" dirty="0"/>
              <a:t>: stores relevant information</a:t>
            </a:r>
          </a:p>
          <a:p>
            <a:pPr lvl="1" eaLnBrk="1" hangingPunct="1"/>
            <a:r>
              <a:rPr lang="en-US" altLang="en-US" dirty="0">
                <a:solidFill>
                  <a:srgbClr val="FF0000"/>
                </a:solidFill>
              </a:rPr>
              <a:t>Link</a:t>
            </a:r>
            <a:r>
              <a:rPr lang="en-US" altLang="en-US" dirty="0"/>
              <a:t>: stores address (or call it </a:t>
            </a:r>
            <a:r>
              <a:rPr lang="en-US" altLang="en-US" b="1" dirty="0">
                <a:solidFill>
                  <a:srgbClr val="FF0000"/>
                </a:solidFill>
              </a:rPr>
              <a:t>next</a:t>
            </a:r>
            <a:r>
              <a:rPr lang="en-US" altLang="en-US" dirty="0"/>
              <a:t>)</a:t>
            </a:r>
          </a:p>
        </p:txBody>
      </p:sp>
      <p:sp>
        <p:nvSpPr>
          <p:cNvPr id="6148"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grpSp>
        <p:nvGrpSpPr>
          <p:cNvPr id="6150" name="Group 7"/>
          <p:cNvGrpSpPr>
            <a:grpSpLocks/>
          </p:cNvGrpSpPr>
          <p:nvPr/>
        </p:nvGrpSpPr>
        <p:grpSpPr bwMode="auto">
          <a:xfrm>
            <a:off x="4267200" y="4724401"/>
            <a:ext cx="2146300" cy="979488"/>
            <a:chOff x="1968" y="3168"/>
            <a:chExt cx="1352" cy="617"/>
          </a:xfrm>
        </p:grpSpPr>
        <p:pic>
          <p:nvPicPr>
            <p:cNvPr id="61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3168"/>
              <a:ext cx="1237"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5"/>
            <p:cNvSpPr>
              <a:spLocks noChangeArrowheads="1"/>
            </p:cNvSpPr>
            <p:nvPr/>
          </p:nvSpPr>
          <p:spPr bwMode="auto">
            <a:xfrm>
              <a:off x="1968" y="3552"/>
              <a:ext cx="13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Structure of a node</a:t>
              </a:r>
            </a:p>
          </p:txBody>
        </p:sp>
      </p:grpSp>
    </p:spTree>
    <p:extLst>
      <p:ext uri="{BB962C8B-B14F-4D97-AF65-F5344CB8AC3E}">
        <p14:creationId xmlns:p14="http://schemas.microsoft.com/office/powerpoint/2010/main" val="2289261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34820" name="Rectangle 2"/>
          <p:cNvSpPr>
            <a:spLocks noGrp="1" noChangeArrowheads="1"/>
          </p:cNvSpPr>
          <p:nvPr>
            <p:ph type="title"/>
          </p:nvPr>
        </p:nvSpPr>
        <p:spPr>
          <a:xfrm>
            <a:off x="1943367" y="252635"/>
            <a:ext cx="8911687" cy="1280890"/>
          </a:xfrm>
        </p:spPr>
        <p:txBody>
          <a:bodyPr/>
          <a:lstStyle/>
          <a:p>
            <a:pPr eaLnBrk="1" hangingPunct="1"/>
            <a:r>
              <a:rPr lang="en-US" altLang="en-US"/>
              <a:t>Unordered Linked Lists (cont’d.)</a:t>
            </a:r>
          </a:p>
        </p:txBody>
      </p:sp>
      <p:sp>
        <p:nvSpPr>
          <p:cNvPr id="34821" name="Rectangle 3"/>
          <p:cNvSpPr>
            <a:spLocks noGrp="1" noChangeArrowheads="1"/>
          </p:cNvSpPr>
          <p:nvPr>
            <p:ph type="body" idx="1"/>
          </p:nvPr>
        </p:nvSpPr>
        <p:spPr>
          <a:xfrm>
            <a:off x="1846262" y="1533525"/>
            <a:ext cx="8915400" cy="3777622"/>
          </a:xfrm>
        </p:spPr>
        <p:txBody>
          <a:bodyPr>
            <a:noAutofit/>
          </a:bodyPr>
          <a:lstStyle/>
          <a:p>
            <a:pPr eaLnBrk="1" hangingPunct="1"/>
            <a:r>
              <a:rPr lang="en-US" altLang="en-US" dirty="0"/>
              <a:t>Delete a node</a:t>
            </a:r>
          </a:p>
          <a:p>
            <a:pPr lvl="1" eaLnBrk="1" hangingPunct="1"/>
            <a:r>
              <a:rPr lang="en-US" altLang="en-US" sz="2800" dirty="0"/>
              <a:t>Consider the following cases:</a:t>
            </a:r>
          </a:p>
          <a:p>
            <a:pPr lvl="2" eaLnBrk="1" hangingPunct="1"/>
            <a:r>
              <a:rPr lang="en-US" altLang="en-US" sz="2800" dirty="0"/>
              <a:t>The list is empty</a:t>
            </a:r>
          </a:p>
          <a:p>
            <a:pPr lvl="2" eaLnBrk="1" hangingPunct="1"/>
            <a:r>
              <a:rPr lang="en-US" altLang="en-US" sz="2800" dirty="0"/>
              <a:t>The node is nonempty and the node to be deleted is the first node</a:t>
            </a:r>
          </a:p>
          <a:p>
            <a:pPr lvl="2" eaLnBrk="1" hangingPunct="1"/>
            <a:r>
              <a:rPr lang="en-US" altLang="en-US" sz="2800" dirty="0"/>
              <a:t>The node is nonempty and the node to be deleted is not the first node, it is somewhere in the list</a:t>
            </a:r>
          </a:p>
          <a:p>
            <a:pPr lvl="2" eaLnBrk="1" hangingPunct="1"/>
            <a:r>
              <a:rPr lang="en-US" altLang="en-US" sz="2800" dirty="0"/>
              <a:t>The node to be deleted is not in the list</a:t>
            </a:r>
          </a:p>
        </p:txBody>
      </p:sp>
    </p:spTree>
    <p:extLst>
      <p:ext uri="{BB962C8B-B14F-4D97-AF65-F5344CB8AC3E}">
        <p14:creationId xmlns:p14="http://schemas.microsoft.com/office/powerpoint/2010/main" val="1454149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grpSp>
        <p:nvGrpSpPr>
          <p:cNvPr id="35844" name="Group 7"/>
          <p:cNvGrpSpPr>
            <a:grpSpLocks/>
          </p:cNvGrpSpPr>
          <p:nvPr/>
        </p:nvGrpSpPr>
        <p:grpSpPr bwMode="auto">
          <a:xfrm>
            <a:off x="1981200" y="954088"/>
            <a:ext cx="6934200" cy="2662238"/>
            <a:chOff x="432" y="745"/>
            <a:chExt cx="4368" cy="1677"/>
          </a:xfrm>
        </p:grpSpPr>
        <p:sp>
          <p:nvSpPr>
            <p:cNvPr id="35846" name="Rectangle 5"/>
            <p:cNvSpPr>
              <a:spLocks noChangeArrowheads="1"/>
            </p:cNvSpPr>
            <p:nvPr/>
          </p:nvSpPr>
          <p:spPr bwMode="auto">
            <a:xfrm>
              <a:off x="614" y="745"/>
              <a:ext cx="26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Time-complexity of the operations of the</a:t>
              </a:r>
            </a:p>
            <a:p>
              <a:pPr eaLnBrk="1" hangingPunct="1"/>
              <a:r>
                <a:rPr lang="en-US" altLang="en-US" dirty="0">
                  <a:latin typeface="Courier New" panose="02070309020205020404" pitchFamily="49" charset="0"/>
                </a:rPr>
                <a:t>class </a:t>
              </a:r>
              <a:r>
                <a:rPr lang="en-US" altLang="en-US" dirty="0" err="1">
                  <a:latin typeface="Courier New" panose="02070309020205020404" pitchFamily="49" charset="0"/>
                </a:rPr>
                <a:t>unorderedLinkedList</a:t>
              </a:r>
              <a:endParaRPr lang="en-US" altLang="en-US" dirty="0">
                <a:latin typeface="Courier New" panose="02070309020205020404" pitchFamily="49" charset="0"/>
              </a:endParaRPr>
            </a:p>
          </p:txBody>
        </p:sp>
        <p:pic>
          <p:nvPicPr>
            <p:cNvPr id="358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110"/>
              <a:ext cx="4368" cy="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2"/>
          <p:cNvSpPr txBox="1">
            <a:spLocks noChangeArrowheads="1"/>
          </p:cNvSpPr>
          <p:nvPr/>
        </p:nvSpPr>
        <p:spPr>
          <a:xfrm>
            <a:off x="294640" y="243671"/>
            <a:ext cx="8229600" cy="1143000"/>
          </a:xfrm>
          <a:prstGeom prst="rect">
            <a:avLst/>
          </a:prstGeom>
        </p:spPr>
        <p:txBody>
          <a:bodyPr/>
          <a:lstStyle/>
          <a:p>
            <a:pPr algn="ctr">
              <a:defRPr/>
            </a:pPr>
            <a:r>
              <a:rPr lang="en-US" sz="3600" kern="0" dirty="0">
                <a:solidFill>
                  <a:schemeClr val="tx2"/>
                </a:solidFill>
                <a:latin typeface="+mj-lt"/>
                <a:ea typeface="+mj-ea"/>
                <a:cs typeface="+mj-cs"/>
              </a:rPr>
              <a:t>Unordered Linked Lists (cont’d.)</a:t>
            </a:r>
          </a:p>
        </p:txBody>
      </p:sp>
      <p:sp>
        <p:nvSpPr>
          <p:cNvPr id="8" name="Rectangle 3"/>
          <p:cNvSpPr txBox="1">
            <a:spLocks noChangeArrowheads="1"/>
          </p:cNvSpPr>
          <p:nvPr/>
        </p:nvSpPr>
        <p:spPr>
          <a:xfrm>
            <a:off x="1387845" y="3616326"/>
            <a:ext cx="9546908" cy="183832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a:t>Create header file defining </a:t>
            </a:r>
            <a:r>
              <a:rPr lang="en-US" altLang="en-US" sz="2800" dirty="0">
                <a:latin typeface="Courier New" panose="02070309020205020404" pitchFamily="49" charset="0"/>
              </a:rPr>
              <a:t>class </a:t>
            </a:r>
            <a:r>
              <a:rPr lang="en-US" altLang="en-US" sz="2800" dirty="0" err="1">
                <a:latin typeface="Courier New" panose="02070309020205020404" pitchFamily="49" charset="0"/>
              </a:rPr>
              <a:t>unorderedListType</a:t>
            </a:r>
            <a:endParaRPr lang="en-US" altLang="en-US" sz="2800" dirty="0">
              <a:latin typeface="Courier New" panose="02070309020205020404" pitchFamily="49" charset="0"/>
            </a:endParaRPr>
          </a:p>
          <a:p>
            <a:pPr lvl="1"/>
            <a:r>
              <a:rPr lang="en-US" altLang="en-US" sz="2800" dirty="0"/>
              <a:t>See </a:t>
            </a:r>
            <a:r>
              <a:rPr lang="en-US" altLang="en-US" sz="2800" dirty="0">
                <a:latin typeface="Courier New" panose="02070309020205020404" pitchFamily="49" charset="0"/>
              </a:rPr>
              <a:t>class </a:t>
            </a:r>
            <a:r>
              <a:rPr lang="en-US" altLang="en-US" sz="2800" dirty="0" err="1">
                <a:latin typeface="Courier New" panose="02070309020205020404" pitchFamily="49" charset="0"/>
              </a:rPr>
              <a:t>unorderedListType</a:t>
            </a:r>
            <a:endParaRPr lang="en-US" altLang="en-US" sz="2800" dirty="0"/>
          </a:p>
          <a:p>
            <a:pPr lvl="2"/>
            <a:r>
              <a:rPr lang="en-US" altLang="en-US" sz="2800" dirty="0"/>
              <a:t>Specifies members to implement basic properties of an unordered linked list</a:t>
            </a:r>
          </a:p>
          <a:p>
            <a:pPr lvl="2"/>
            <a:r>
              <a:rPr lang="en-US" altLang="en-US" sz="2800" dirty="0"/>
              <a:t>Derived from </a:t>
            </a:r>
            <a:r>
              <a:rPr lang="en-US" altLang="en-US" sz="2800" dirty="0">
                <a:latin typeface="Courier New" panose="02070309020205020404" pitchFamily="49" charset="0"/>
              </a:rPr>
              <a:t>class </a:t>
            </a:r>
            <a:r>
              <a:rPr lang="en-US" altLang="en-US" sz="2800" dirty="0" err="1">
                <a:latin typeface="Courier New" panose="02070309020205020404" pitchFamily="49" charset="0"/>
              </a:rPr>
              <a:t>linkedListType</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2742652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37892" name="Rectangle 2"/>
          <p:cNvSpPr>
            <a:spLocks noGrp="1" noChangeArrowheads="1"/>
          </p:cNvSpPr>
          <p:nvPr>
            <p:ph type="title"/>
          </p:nvPr>
        </p:nvSpPr>
        <p:spPr>
          <a:xfrm>
            <a:off x="1943367" y="376460"/>
            <a:ext cx="8911687" cy="1280890"/>
          </a:xfrm>
        </p:spPr>
        <p:txBody>
          <a:bodyPr/>
          <a:lstStyle/>
          <a:p>
            <a:pPr eaLnBrk="1" hangingPunct="1"/>
            <a:r>
              <a:rPr lang="en-US" altLang="en-US" dirty="0"/>
              <a:t>Ordered Linked Lists</a:t>
            </a:r>
          </a:p>
        </p:txBody>
      </p:sp>
      <p:sp>
        <p:nvSpPr>
          <p:cNvPr id="37893" name="Rectangle 3"/>
          <p:cNvSpPr>
            <a:spLocks noGrp="1" noChangeArrowheads="1"/>
          </p:cNvSpPr>
          <p:nvPr>
            <p:ph type="body" idx="1"/>
          </p:nvPr>
        </p:nvSpPr>
        <p:spPr>
          <a:xfrm>
            <a:off x="1939654" y="1362075"/>
            <a:ext cx="8915400" cy="3777622"/>
          </a:xfrm>
        </p:spPr>
        <p:txBody>
          <a:bodyPr>
            <a:noAutofit/>
          </a:bodyPr>
          <a:lstStyle/>
          <a:p>
            <a:pPr eaLnBrk="1" hangingPunct="1"/>
            <a:r>
              <a:rPr lang="en-US" altLang="en-US" dirty="0"/>
              <a:t>Derive </a:t>
            </a:r>
            <a:r>
              <a:rPr lang="en-US" altLang="en-US" dirty="0">
                <a:latin typeface="Courier New" panose="02070309020205020404" pitchFamily="49" charset="0"/>
              </a:rPr>
              <a:t>class </a:t>
            </a:r>
            <a:r>
              <a:rPr lang="en-US" altLang="en-US" dirty="0" err="1">
                <a:latin typeface="Courier New" panose="02070309020205020404" pitchFamily="49" charset="0"/>
              </a:rPr>
              <a:t>orderedLinkedList</a:t>
            </a:r>
            <a:r>
              <a:rPr lang="en-US" altLang="en-US" dirty="0"/>
              <a:t> from </a:t>
            </a:r>
            <a:r>
              <a:rPr lang="en-US" altLang="en-US" dirty="0">
                <a:latin typeface="Courier New" panose="02070309020205020404" pitchFamily="49" charset="0"/>
              </a:rPr>
              <a:t>class </a:t>
            </a:r>
            <a:r>
              <a:rPr lang="en-US" altLang="en-US" dirty="0" err="1">
                <a:latin typeface="Courier New" panose="02070309020205020404" pitchFamily="49" charset="0"/>
              </a:rPr>
              <a:t>linkedListType</a:t>
            </a:r>
            <a:endParaRPr lang="en-US" altLang="en-US" dirty="0">
              <a:latin typeface="Courier New" panose="02070309020205020404" pitchFamily="49" charset="0"/>
            </a:endParaRPr>
          </a:p>
          <a:p>
            <a:pPr lvl="1" eaLnBrk="1" hangingPunct="1"/>
            <a:r>
              <a:rPr lang="en-US" altLang="en-US" sz="2800" dirty="0"/>
              <a:t>Provide definitions of the abstract functions:</a:t>
            </a:r>
          </a:p>
          <a:p>
            <a:pPr lvl="2" eaLnBrk="1" hangingPunct="1"/>
            <a:r>
              <a:rPr lang="en-US" altLang="en-US" sz="2800" dirty="0" err="1">
                <a:latin typeface="Courier New" panose="02070309020205020404" pitchFamily="49" charset="0"/>
              </a:rPr>
              <a:t>insertFirst</a:t>
            </a:r>
            <a:r>
              <a:rPr lang="en-US" altLang="en-US" sz="2800" dirty="0"/>
              <a:t>, </a:t>
            </a:r>
            <a:r>
              <a:rPr lang="en-US" altLang="en-US" sz="2800" dirty="0" err="1">
                <a:latin typeface="Courier New" panose="02070309020205020404" pitchFamily="49" charset="0"/>
              </a:rPr>
              <a:t>insertLast</a:t>
            </a:r>
            <a:r>
              <a:rPr lang="en-US" altLang="en-US" sz="2800" dirty="0"/>
              <a:t>, </a:t>
            </a:r>
            <a:r>
              <a:rPr lang="en-US" altLang="en-US" sz="2800" dirty="0">
                <a:latin typeface="Courier New" panose="02070309020205020404" pitchFamily="49" charset="0"/>
              </a:rPr>
              <a:t>search</a:t>
            </a:r>
            <a:r>
              <a:rPr lang="en-US" altLang="en-US" sz="2800" dirty="0"/>
              <a:t>, </a:t>
            </a:r>
            <a:r>
              <a:rPr lang="en-US" altLang="en-US" sz="2800" dirty="0" err="1">
                <a:latin typeface="Courier New" panose="02070309020205020404" pitchFamily="49" charset="0"/>
              </a:rPr>
              <a:t>deleteNode</a:t>
            </a:r>
            <a:r>
              <a:rPr lang="en-US" altLang="en-US" sz="2800" dirty="0"/>
              <a:t> </a:t>
            </a:r>
          </a:p>
          <a:p>
            <a:pPr lvl="1" eaLnBrk="1" hangingPunct="1"/>
            <a:r>
              <a:rPr lang="en-US" altLang="en-US" sz="2800" dirty="0"/>
              <a:t>Ordered linked list elements are arranged using some ordering criteria</a:t>
            </a:r>
          </a:p>
          <a:p>
            <a:pPr lvl="2" eaLnBrk="1" hangingPunct="1"/>
            <a:r>
              <a:rPr lang="en-US" altLang="en-US" sz="2800" dirty="0"/>
              <a:t>Assume elements of an ordered linked list arranged in ascending order</a:t>
            </a:r>
          </a:p>
        </p:txBody>
      </p:sp>
    </p:spTree>
    <p:extLst>
      <p:ext uri="{BB962C8B-B14F-4D97-AF65-F5344CB8AC3E}">
        <p14:creationId xmlns:p14="http://schemas.microsoft.com/office/powerpoint/2010/main" val="98768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46" y="494714"/>
            <a:ext cx="8911687" cy="1280890"/>
          </a:xfrm>
        </p:spPr>
        <p:txBody>
          <a:bodyPr/>
          <a:lstStyle/>
          <a:p>
            <a:r>
              <a:rPr lang="en-US" dirty="0"/>
              <a:t>Unordered Linked list as ADT</a:t>
            </a:r>
          </a:p>
        </p:txBody>
      </p:sp>
      <p:sp>
        <p:nvSpPr>
          <p:cNvPr id="3" name="Content Placeholder 2"/>
          <p:cNvSpPr>
            <a:spLocks noGrp="1"/>
          </p:cNvSpPr>
          <p:nvPr>
            <p:ph idx="1"/>
          </p:nvPr>
        </p:nvSpPr>
        <p:spPr>
          <a:xfrm>
            <a:off x="1458194" y="1440324"/>
            <a:ext cx="8915400" cy="3777622"/>
          </a:xfrm>
        </p:spPr>
        <p:txBody>
          <a:bodyPr>
            <a:noAutofit/>
          </a:bodyPr>
          <a:lstStyle/>
          <a:p>
            <a:r>
              <a:rPr lang="en-US" dirty="0"/>
              <a:t>Write functions:</a:t>
            </a:r>
          </a:p>
          <a:p>
            <a:pPr lvl="1"/>
            <a:r>
              <a:rPr lang="en-US" sz="2800" dirty="0" err="1"/>
              <a:t>Isempty</a:t>
            </a:r>
            <a:r>
              <a:rPr lang="en-US" sz="2800" dirty="0"/>
              <a:t>()</a:t>
            </a:r>
          </a:p>
          <a:p>
            <a:pPr lvl="1"/>
            <a:r>
              <a:rPr lang="en-US" sz="2800" dirty="0" err="1"/>
              <a:t>Isfull</a:t>
            </a:r>
            <a:r>
              <a:rPr lang="en-US" sz="2800" dirty="0"/>
              <a:t>()</a:t>
            </a:r>
          </a:p>
          <a:p>
            <a:pPr lvl="1"/>
            <a:r>
              <a:rPr lang="en-US" sz="2800" dirty="0" err="1"/>
              <a:t>Insertfirst</a:t>
            </a:r>
            <a:endParaRPr lang="en-US" sz="2800" dirty="0"/>
          </a:p>
          <a:p>
            <a:pPr lvl="1"/>
            <a:r>
              <a:rPr lang="en-US" sz="2800" dirty="0" err="1"/>
              <a:t>Insertlast</a:t>
            </a:r>
            <a:endParaRPr lang="en-US" sz="2800" dirty="0"/>
          </a:p>
          <a:p>
            <a:pPr lvl="1"/>
            <a:r>
              <a:rPr lang="en-US" sz="2800" dirty="0" err="1"/>
              <a:t>Deletefirst</a:t>
            </a:r>
            <a:endParaRPr lang="en-US" sz="2800" dirty="0"/>
          </a:p>
          <a:p>
            <a:pPr lvl="1"/>
            <a:r>
              <a:rPr lang="en-US" sz="2800" dirty="0" err="1"/>
              <a:t>Deletelast</a:t>
            </a:r>
            <a:endParaRPr lang="en-US" sz="2800" dirty="0"/>
          </a:p>
          <a:p>
            <a:pPr lvl="1"/>
            <a:r>
              <a:rPr lang="en-US" sz="2800" dirty="0" err="1"/>
              <a:t>Deleteall</a:t>
            </a:r>
            <a:endParaRPr lang="en-US" sz="2800" dirty="0"/>
          </a:p>
          <a:p>
            <a:pPr lvl="1"/>
            <a:r>
              <a:rPr lang="en-US" sz="2800" dirty="0"/>
              <a:t>Search by position</a:t>
            </a:r>
          </a:p>
          <a:p>
            <a:pPr lvl="1"/>
            <a:r>
              <a:rPr lang="en-US" sz="2800" dirty="0"/>
              <a:t>Search by contents</a:t>
            </a:r>
          </a:p>
        </p:txBody>
      </p:sp>
    </p:spTree>
    <p:extLst>
      <p:ext uri="{BB962C8B-B14F-4D97-AF65-F5344CB8AC3E}">
        <p14:creationId xmlns:p14="http://schemas.microsoft.com/office/powerpoint/2010/main" val="2696643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1745200" y="397517"/>
            <a:ext cx="8911687" cy="1280890"/>
          </a:xfrm>
        </p:spPr>
        <p:txBody>
          <a:bodyPr/>
          <a:lstStyle/>
          <a:p>
            <a:pPr eaLnBrk="1" hangingPunct="1"/>
            <a:r>
              <a:rPr lang="en-US" altLang="en-US" dirty="0"/>
              <a:t>Ordered Linked Lists (cont’d.)</a:t>
            </a:r>
          </a:p>
        </p:txBody>
      </p:sp>
      <p:sp>
        <p:nvSpPr>
          <p:cNvPr id="38917" name="Rectangle 3"/>
          <p:cNvSpPr>
            <a:spLocks noGrp="1" noChangeArrowheads="1"/>
          </p:cNvSpPr>
          <p:nvPr>
            <p:ph type="body" idx="1"/>
          </p:nvPr>
        </p:nvSpPr>
        <p:spPr>
          <a:xfrm>
            <a:off x="1531038" y="1335657"/>
            <a:ext cx="9766882" cy="3777622"/>
          </a:xfrm>
        </p:spPr>
        <p:txBody>
          <a:bodyPr>
            <a:noAutofit/>
          </a:bodyPr>
          <a:lstStyle/>
          <a:p>
            <a:pPr eaLnBrk="1" hangingPunct="1"/>
            <a:r>
              <a:rPr lang="en-US" altLang="en-US" dirty="0"/>
              <a:t>Search an ordered list</a:t>
            </a:r>
          </a:p>
          <a:p>
            <a:pPr lvl="1" eaLnBrk="1" hangingPunct="1"/>
            <a:r>
              <a:rPr lang="en-US" altLang="en-US" sz="2800" dirty="0"/>
              <a:t>Steps describing algorithm</a:t>
            </a:r>
          </a:p>
          <a:p>
            <a:pPr lvl="2" eaLnBrk="1" hangingPunct="1"/>
            <a:r>
              <a:rPr lang="en-US" altLang="en-US" sz="2800" dirty="0"/>
              <a:t>Step one: Compare the search item with the current node in the list. If the info of the current node is greater than or equal to the search item, stop the search; otherwise, make the next node the current node</a:t>
            </a:r>
          </a:p>
          <a:p>
            <a:pPr lvl="2" eaLnBrk="1" hangingPunct="1"/>
            <a:r>
              <a:rPr lang="en-US" altLang="en-US" sz="2800" dirty="0"/>
              <a:t>Step two: Repeat Step one until either an item in the list that is greater than or equal to the search item is found, or no more data is left in the list to compare with the search item</a:t>
            </a:r>
          </a:p>
        </p:txBody>
      </p:sp>
    </p:spTree>
    <p:extLst>
      <p:ext uri="{BB962C8B-B14F-4D97-AF65-F5344CB8AC3E}">
        <p14:creationId xmlns:p14="http://schemas.microsoft.com/office/powerpoint/2010/main" val="1199088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p:txBody>
          <a:bodyPr/>
          <a:lstStyle/>
          <a:p>
            <a:pPr eaLnBrk="1" hangingPunct="1"/>
            <a:r>
              <a:rPr lang="en-US" altLang="en-US"/>
              <a:t>Ordered Linked Lists (cont’d.)</a:t>
            </a:r>
          </a:p>
        </p:txBody>
      </p:sp>
      <p:sp>
        <p:nvSpPr>
          <p:cNvPr id="39941" name="Rectangle 6"/>
          <p:cNvSpPr>
            <a:spLocks noGrp="1" noChangeArrowheads="1"/>
          </p:cNvSpPr>
          <p:nvPr>
            <p:ph type="body" idx="1"/>
          </p:nvPr>
        </p:nvSpPr>
        <p:spPr>
          <a:xfrm>
            <a:off x="2360612" y="1657350"/>
            <a:ext cx="8915400" cy="3777622"/>
          </a:xfrm>
        </p:spPr>
        <p:txBody>
          <a:bodyPr>
            <a:normAutofit/>
          </a:bodyPr>
          <a:lstStyle/>
          <a:p>
            <a:pPr eaLnBrk="1" hangingPunct="1"/>
            <a:r>
              <a:rPr lang="en-US" altLang="en-US" dirty="0"/>
              <a:t>Insert a node</a:t>
            </a:r>
          </a:p>
          <a:p>
            <a:pPr lvl="1" eaLnBrk="1" hangingPunct="1"/>
            <a:r>
              <a:rPr lang="en-US" altLang="en-US" sz="2800" dirty="0"/>
              <a:t>Find place where new item goes</a:t>
            </a:r>
          </a:p>
          <a:p>
            <a:pPr lvl="2" eaLnBrk="1" hangingPunct="1"/>
            <a:r>
              <a:rPr lang="en-US" altLang="en-US" sz="2800" dirty="0"/>
              <a:t>Insert item in the list</a:t>
            </a:r>
          </a:p>
          <a:p>
            <a:pPr lvl="2" eaLnBrk="1" hangingPunct="1"/>
            <a:r>
              <a:rPr lang="en-US" altLang="en-US" sz="2800" dirty="0"/>
              <a:t>Definition of the function </a:t>
            </a:r>
            <a:r>
              <a:rPr lang="en-US" altLang="en-US" sz="2800" dirty="0">
                <a:latin typeface="Courier New" panose="02070309020205020404" pitchFamily="49" charset="0"/>
              </a:rPr>
              <a:t>insert</a:t>
            </a:r>
          </a:p>
        </p:txBody>
      </p:sp>
    </p:spTree>
    <p:extLst>
      <p:ext uri="{BB962C8B-B14F-4D97-AF65-F5344CB8AC3E}">
        <p14:creationId xmlns:p14="http://schemas.microsoft.com/office/powerpoint/2010/main" val="2526173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40963" name="Slide Number Placeholder 4"/>
          <p:cNvSpPr>
            <a:spLocks noGrp="1"/>
          </p:cNvSpPr>
          <p:nvPr>
            <p:ph type="sldNum" sz="quarter" idx="11"/>
          </p:nvPr>
        </p:nvSpPr>
        <p:spPr>
          <a:xfrm>
            <a:off x="2589212" y="6135808"/>
            <a:ext cx="7619999"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0964" name="Rectangle 2"/>
          <p:cNvSpPr>
            <a:spLocks noGrp="1" noChangeArrowheads="1"/>
          </p:cNvSpPr>
          <p:nvPr>
            <p:ph type="title"/>
          </p:nvPr>
        </p:nvSpPr>
        <p:spPr/>
        <p:txBody>
          <a:bodyPr/>
          <a:lstStyle/>
          <a:p>
            <a:pPr eaLnBrk="1" hangingPunct="1"/>
            <a:r>
              <a:rPr lang="en-US" altLang="en-US"/>
              <a:t>Ordered Linked Lists (cont’d.)</a:t>
            </a:r>
          </a:p>
        </p:txBody>
      </p:sp>
      <p:sp>
        <p:nvSpPr>
          <p:cNvPr id="40965" name="Rectangle 3"/>
          <p:cNvSpPr>
            <a:spLocks noGrp="1" noChangeArrowheads="1"/>
          </p:cNvSpPr>
          <p:nvPr>
            <p:ph type="body" idx="1"/>
          </p:nvPr>
        </p:nvSpPr>
        <p:spPr>
          <a:xfrm>
            <a:off x="1979611" y="1179572"/>
            <a:ext cx="8229600" cy="990600"/>
          </a:xfrm>
        </p:spPr>
        <p:txBody>
          <a:bodyPr/>
          <a:lstStyle/>
          <a:p>
            <a:pPr eaLnBrk="1" hangingPunct="1"/>
            <a:r>
              <a:rPr lang="en-US" altLang="en-US" dirty="0"/>
              <a:t>Insert a node (cont’d.)</a:t>
            </a:r>
          </a:p>
          <a:p>
            <a:pPr lvl="1" eaLnBrk="1" hangingPunct="1"/>
            <a:r>
              <a:rPr lang="en-US" altLang="en-US" dirty="0"/>
              <a:t>Consider the following cases</a:t>
            </a:r>
          </a:p>
        </p:txBody>
      </p:sp>
      <p:pic>
        <p:nvPicPr>
          <p:cNvPr id="409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1" y="2095500"/>
            <a:ext cx="9259889" cy="447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404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p:txBody>
          <a:bodyPr/>
          <a:lstStyle/>
          <a:p>
            <a:pPr eaLnBrk="1" hangingPunct="1"/>
            <a:r>
              <a:rPr lang="en-US" altLang="en-US"/>
              <a:t>Ordered Linked Lists (cont’d.)</a:t>
            </a:r>
          </a:p>
        </p:txBody>
      </p:sp>
      <p:sp>
        <p:nvSpPr>
          <p:cNvPr id="41989" name="Rectangle 6"/>
          <p:cNvSpPr>
            <a:spLocks noGrp="1" noChangeArrowheads="1"/>
          </p:cNvSpPr>
          <p:nvPr>
            <p:ph type="body" idx="1"/>
          </p:nvPr>
        </p:nvSpPr>
        <p:spPr>
          <a:xfrm>
            <a:off x="1798637" y="1781175"/>
            <a:ext cx="8915400" cy="3777622"/>
          </a:xfrm>
        </p:spPr>
        <p:txBody>
          <a:bodyPr>
            <a:normAutofit/>
          </a:bodyPr>
          <a:lstStyle/>
          <a:p>
            <a:pPr eaLnBrk="1" hangingPunct="1"/>
            <a:r>
              <a:rPr lang="en-US" altLang="en-US" sz="2400" dirty="0"/>
              <a:t>Insert first and insert last </a:t>
            </a:r>
          </a:p>
          <a:p>
            <a:pPr lvl="1" eaLnBrk="1" hangingPunct="1"/>
            <a:r>
              <a:rPr lang="en-US" altLang="en-US" sz="2400" dirty="0"/>
              <a:t>Function </a:t>
            </a:r>
            <a:r>
              <a:rPr lang="en-US" altLang="en-US" sz="2400" dirty="0" err="1">
                <a:latin typeface="Courier New" panose="02070309020205020404" pitchFamily="49" charset="0"/>
              </a:rPr>
              <a:t>insertFirst</a:t>
            </a:r>
            <a:endParaRPr lang="en-US" altLang="en-US" sz="2400" dirty="0">
              <a:latin typeface="Courier New" panose="02070309020205020404" pitchFamily="49" charset="0"/>
            </a:endParaRPr>
          </a:p>
          <a:p>
            <a:pPr lvl="2" eaLnBrk="1" hangingPunct="1"/>
            <a:r>
              <a:rPr lang="en-US" altLang="en-US" sz="2400" dirty="0"/>
              <a:t>Inserts new item at beginning of the list</a:t>
            </a:r>
          </a:p>
          <a:p>
            <a:pPr lvl="2" eaLnBrk="1" hangingPunct="1"/>
            <a:r>
              <a:rPr lang="en-US" altLang="en-US" sz="2400" dirty="0"/>
              <a:t>Must be inserted at the proper place</a:t>
            </a:r>
          </a:p>
          <a:p>
            <a:pPr lvl="1" eaLnBrk="1" hangingPunct="1"/>
            <a:r>
              <a:rPr lang="en-US" altLang="en-US" sz="2400" dirty="0"/>
              <a:t>Function </a:t>
            </a:r>
            <a:r>
              <a:rPr lang="en-US" altLang="en-US" sz="2400" dirty="0" err="1">
                <a:latin typeface="Courier New" panose="02070309020205020404" pitchFamily="49" charset="0"/>
              </a:rPr>
              <a:t>insertLast</a:t>
            </a:r>
            <a:endParaRPr lang="en-US" altLang="en-US" sz="2400" dirty="0">
              <a:latin typeface="Courier New" panose="02070309020205020404" pitchFamily="49" charset="0"/>
            </a:endParaRPr>
          </a:p>
          <a:p>
            <a:pPr lvl="2" eaLnBrk="1" hangingPunct="1"/>
            <a:r>
              <a:rPr lang="en-US" altLang="en-US" sz="2400" dirty="0"/>
              <a:t>Inserts new item at the proper place</a:t>
            </a:r>
          </a:p>
        </p:txBody>
      </p:sp>
    </p:spTree>
    <p:extLst>
      <p:ext uri="{BB962C8B-B14F-4D97-AF65-F5344CB8AC3E}">
        <p14:creationId xmlns:p14="http://schemas.microsoft.com/office/powerpoint/2010/main" val="6024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43012" name="Rectangle 2"/>
          <p:cNvSpPr>
            <a:spLocks noGrp="1" noChangeArrowheads="1"/>
          </p:cNvSpPr>
          <p:nvPr>
            <p:ph type="title"/>
          </p:nvPr>
        </p:nvSpPr>
        <p:spPr/>
        <p:txBody>
          <a:bodyPr/>
          <a:lstStyle/>
          <a:p>
            <a:pPr eaLnBrk="1" hangingPunct="1"/>
            <a:r>
              <a:rPr lang="en-US" altLang="en-US" dirty="0"/>
              <a:t>Ordered Linked Lists (cont’d.)</a:t>
            </a:r>
          </a:p>
        </p:txBody>
      </p:sp>
      <p:sp>
        <p:nvSpPr>
          <p:cNvPr id="43013" name="Rectangle 3"/>
          <p:cNvSpPr>
            <a:spLocks noGrp="1" noChangeArrowheads="1"/>
          </p:cNvSpPr>
          <p:nvPr>
            <p:ph type="body" idx="1"/>
          </p:nvPr>
        </p:nvSpPr>
        <p:spPr>
          <a:xfrm>
            <a:off x="1645920" y="1112520"/>
            <a:ext cx="8229600" cy="1676400"/>
          </a:xfrm>
        </p:spPr>
        <p:txBody>
          <a:bodyPr/>
          <a:lstStyle/>
          <a:p>
            <a:pPr eaLnBrk="1" hangingPunct="1"/>
            <a:r>
              <a:rPr lang="en-US" altLang="en-US" dirty="0"/>
              <a:t>Delete a node</a:t>
            </a:r>
          </a:p>
          <a:p>
            <a:pPr lvl="1" eaLnBrk="1" hangingPunct="1"/>
            <a:r>
              <a:rPr lang="en-US" altLang="en-US" dirty="0"/>
              <a:t>Several cases to consider</a:t>
            </a:r>
          </a:p>
          <a:p>
            <a:pPr lvl="1" eaLnBrk="1" hangingPunct="1"/>
            <a:r>
              <a:rPr lang="en-US" altLang="en-US" dirty="0"/>
              <a:t>See function </a:t>
            </a:r>
            <a:r>
              <a:rPr lang="en-US" altLang="en-US" dirty="0" err="1">
                <a:latin typeface="Courier New" panose="02070309020205020404" pitchFamily="49" charset="0"/>
              </a:rPr>
              <a:t>deleteNode</a:t>
            </a:r>
            <a:r>
              <a:rPr lang="en-US" altLang="en-US" dirty="0"/>
              <a:t> code on page 306</a:t>
            </a:r>
          </a:p>
        </p:txBody>
      </p:sp>
      <p:pic>
        <p:nvPicPr>
          <p:cNvPr id="430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737" y="2438083"/>
            <a:ext cx="8143875" cy="361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56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grpSp>
        <p:nvGrpSpPr>
          <p:cNvPr id="44036" name="Group 6"/>
          <p:cNvGrpSpPr>
            <a:grpSpLocks/>
          </p:cNvGrpSpPr>
          <p:nvPr/>
        </p:nvGrpSpPr>
        <p:grpSpPr bwMode="auto">
          <a:xfrm>
            <a:off x="2819400" y="1676401"/>
            <a:ext cx="6858000" cy="3190875"/>
            <a:chOff x="816" y="1056"/>
            <a:chExt cx="4320" cy="2010"/>
          </a:xfrm>
        </p:grpSpPr>
        <p:sp>
          <p:nvSpPr>
            <p:cNvPr id="44038" name="Rectangle 4"/>
            <p:cNvSpPr>
              <a:spLocks noChangeArrowheads="1"/>
            </p:cNvSpPr>
            <p:nvPr/>
          </p:nvSpPr>
          <p:spPr bwMode="auto">
            <a:xfrm>
              <a:off x="816" y="1056"/>
              <a:ext cx="4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Time-complexity of the operations of</a:t>
              </a:r>
            </a:p>
            <a:p>
              <a:pPr eaLnBrk="1" hangingPunct="1"/>
              <a:r>
                <a:rPr lang="en-US" altLang="en-US" dirty="0"/>
                <a:t> the </a:t>
              </a:r>
              <a:r>
                <a:rPr lang="en-US" altLang="en-US" dirty="0">
                  <a:latin typeface="Courier New" panose="02070309020205020404" pitchFamily="49" charset="0"/>
                </a:rPr>
                <a:t>class </a:t>
              </a:r>
              <a:r>
                <a:rPr lang="en-US" altLang="en-US" dirty="0" err="1">
                  <a:latin typeface="Courier New" panose="02070309020205020404" pitchFamily="49" charset="0"/>
                </a:rPr>
                <a:t>orderedLinkedList</a:t>
              </a:r>
              <a:endParaRPr lang="en-US" altLang="en-US" dirty="0">
                <a:latin typeface="Courier New" panose="02070309020205020404" pitchFamily="49" charset="0"/>
              </a:endParaRPr>
            </a:p>
          </p:txBody>
        </p:sp>
        <p:pic>
          <p:nvPicPr>
            <p:cNvPr id="440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488"/>
              <a:ext cx="432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7" name="Rectangle 2"/>
          <p:cNvSpPr>
            <a:spLocks noGrp="1" noChangeArrowheads="1"/>
          </p:cNvSpPr>
          <p:nvPr>
            <p:ph type="title"/>
          </p:nvPr>
        </p:nvSpPr>
        <p:spPr/>
        <p:txBody>
          <a:bodyPr/>
          <a:lstStyle/>
          <a:p>
            <a:pPr eaLnBrk="1" hangingPunct="1"/>
            <a:r>
              <a:rPr lang="en-US" altLang="en-US"/>
              <a:t>Ordered Linked Lists (cont’d.)</a:t>
            </a:r>
          </a:p>
        </p:txBody>
      </p:sp>
    </p:spTree>
    <p:extLst>
      <p:ext uri="{BB962C8B-B14F-4D97-AF65-F5344CB8AC3E}">
        <p14:creationId xmlns:p14="http://schemas.microsoft.com/office/powerpoint/2010/main" val="314759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144352" y="235967"/>
            <a:ext cx="8911687" cy="1280890"/>
          </a:xfrm>
        </p:spPr>
        <p:txBody>
          <a:bodyPr/>
          <a:lstStyle/>
          <a:p>
            <a:pPr eaLnBrk="1" hangingPunct="1"/>
            <a:r>
              <a:rPr lang="en-US" altLang="en-US" dirty="0"/>
              <a:t>Linked Lists (cont’d.)</a:t>
            </a:r>
          </a:p>
        </p:txBody>
      </p:sp>
      <p:sp>
        <p:nvSpPr>
          <p:cNvPr id="7173" name="Rectangle 3"/>
          <p:cNvSpPr>
            <a:spLocks noGrp="1" noChangeArrowheads="1"/>
          </p:cNvSpPr>
          <p:nvPr>
            <p:ph type="body" idx="1"/>
          </p:nvPr>
        </p:nvSpPr>
        <p:spPr>
          <a:xfrm>
            <a:off x="1694954" y="1135857"/>
            <a:ext cx="8229600" cy="2286000"/>
          </a:xfrm>
        </p:spPr>
        <p:txBody>
          <a:bodyPr/>
          <a:lstStyle/>
          <a:p>
            <a:pPr eaLnBrk="1" hangingPunct="1">
              <a:lnSpc>
                <a:spcPct val="90000"/>
              </a:lnSpc>
            </a:pPr>
            <a:r>
              <a:rPr lang="en-US" altLang="en-US" dirty="0"/>
              <a:t>Head (first)</a:t>
            </a:r>
          </a:p>
          <a:p>
            <a:pPr lvl="1" eaLnBrk="1" hangingPunct="1">
              <a:lnSpc>
                <a:spcPct val="90000"/>
              </a:lnSpc>
            </a:pPr>
            <a:r>
              <a:rPr lang="en-US" altLang="en-US" dirty="0"/>
              <a:t>Address of the first node in the list</a:t>
            </a:r>
          </a:p>
          <a:p>
            <a:pPr eaLnBrk="1" hangingPunct="1">
              <a:lnSpc>
                <a:spcPct val="90000"/>
              </a:lnSpc>
            </a:pPr>
            <a:r>
              <a:rPr lang="en-US" altLang="en-US" dirty="0"/>
              <a:t>Arrow points to node address</a:t>
            </a:r>
          </a:p>
          <a:p>
            <a:pPr lvl="1" eaLnBrk="1" hangingPunct="1">
              <a:lnSpc>
                <a:spcPct val="90000"/>
              </a:lnSpc>
            </a:pPr>
            <a:r>
              <a:rPr lang="en-US" altLang="en-US" dirty="0"/>
              <a:t>Stored in node</a:t>
            </a:r>
          </a:p>
          <a:p>
            <a:pPr eaLnBrk="1" hangingPunct="1">
              <a:lnSpc>
                <a:spcPct val="90000"/>
              </a:lnSpc>
            </a:pPr>
            <a:r>
              <a:rPr lang="en-US" altLang="en-US" dirty="0"/>
              <a:t>Down arrow in last node indicates </a:t>
            </a:r>
            <a:r>
              <a:rPr lang="en-US" altLang="en-US" dirty="0">
                <a:latin typeface="Courier New" panose="02070309020205020404" pitchFamily="49" charset="0"/>
                <a:cs typeface="Courier New" panose="02070309020205020404" pitchFamily="49" charset="0"/>
              </a:rPr>
              <a:t>NULL</a:t>
            </a:r>
            <a:r>
              <a:rPr lang="en-US" altLang="en-US" dirty="0"/>
              <a:t> link field</a:t>
            </a:r>
          </a:p>
        </p:txBody>
      </p:sp>
      <p:grpSp>
        <p:nvGrpSpPr>
          <p:cNvPr id="7174" name="Group 6"/>
          <p:cNvGrpSpPr>
            <a:grpSpLocks/>
          </p:cNvGrpSpPr>
          <p:nvPr/>
        </p:nvGrpSpPr>
        <p:grpSpPr bwMode="auto">
          <a:xfrm>
            <a:off x="2810123" y="3457912"/>
            <a:ext cx="5149850" cy="979488"/>
            <a:chOff x="1920" y="2112"/>
            <a:chExt cx="3244" cy="617"/>
          </a:xfrm>
        </p:grpSpPr>
        <p:sp>
          <p:nvSpPr>
            <p:cNvPr id="7178" name="Rectangle 4"/>
            <p:cNvSpPr>
              <a:spLocks noChangeArrowheads="1"/>
            </p:cNvSpPr>
            <p:nvPr/>
          </p:nvSpPr>
          <p:spPr bwMode="auto">
            <a:xfrm>
              <a:off x="1920" y="2496"/>
              <a:ext cx="7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Linked list</a:t>
              </a:r>
            </a:p>
          </p:txBody>
        </p:sp>
        <p:pic>
          <p:nvPicPr>
            <p:cNvPr id="71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2112"/>
              <a:ext cx="319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5" name="Group 10"/>
          <p:cNvGrpSpPr>
            <a:grpSpLocks/>
          </p:cNvGrpSpPr>
          <p:nvPr/>
        </p:nvGrpSpPr>
        <p:grpSpPr bwMode="auto">
          <a:xfrm>
            <a:off x="2677615" y="5003920"/>
            <a:ext cx="4151313" cy="1131888"/>
            <a:chOff x="1350" y="3168"/>
            <a:chExt cx="2615" cy="713"/>
          </a:xfrm>
        </p:grpSpPr>
        <p:sp>
          <p:nvSpPr>
            <p:cNvPr id="7176" name="Rectangle 8"/>
            <p:cNvSpPr>
              <a:spLocks noChangeArrowheads="1"/>
            </p:cNvSpPr>
            <p:nvPr/>
          </p:nvSpPr>
          <p:spPr bwMode="auto">
            <a:xfrm>
              <a:off x="1350" y="3648"/>
              <a:ext cx="22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Linked list and values of the links</a:t>
              </a:r>
            </a:p>
          </p:txBody>
        </p:sp>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3168"/>
              <a:ext cx="2525"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92499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title"/>
          </p:nvPr>
        </p:nvSpPr>
        <p:spPr/>
        <p:txBody>
          <a:bodyPr/>
          <a:lstStyle/>
          <a:p>
            <a:pPr eaLnBrk="1" hangingPunct="1"/>
            <a:r>
              <a:rPr lang="en-US" altLang="en-US"/>
              <a:t>Doubly Linked Lists</a:t>
            </a:r>
          </a:p>
        </p:txBody>
      </p:sp>
      <p:sp>
        <p:nvSpPr>
          <p:cNvPr id="46083" name="Rectangle 8"/>
          <p:cNvSpPr>
            <a:spLocks noGrp="1" noChangeArrowheads="1"/>
          </p:cNvSpPr>
          <p:nvPr>
            <p:ph type="body" idx="1"/>
          </p:nvPr>
        </p:nvSpPr>
        <p:spPr>
          <a:xfrm>
            <a:off x="1981200" y="1447801"/>
            <a:ext cx="8229600" cy="4525963"/>
          </a:xfrm>
        </p:spPr>
        <p:txBody>
          <a:bodyPr/>
          <a:lstStyle/>
          <a:p>
            <a:pPr eaLnBrk="1" hangingPunct="1"/>
            <a:r>
              <a:rPr lang="en-US" altLang="en-US" dirty="0"/>
              <a:t>Traversed in either direction</a:t>
            </a:r>
          </a:p>
          <a:p>
            <a:pPr eaLnBrk="1" hangingPunct="1"/>
            <a:r>
              <a:rPr lang="en-US" altLang="en-US" dirty="0"/>
              <a:t>Typical operations</a:t>
            </a:r>
          </a:p>
          <a:p>
            <a:pPr lvl="1" eaLnBrk="1" hangingPunct="1"/>
            <a:r>
              <a:rPr lang="en-US" altLang="en-US" dirty="0"/>
              <a:t>Initialize the list</a:t>
            </a:r>
          </a:p>
          <a:p>
            <a:pPr lvl="1" eaLnBrk="1" hangingPunct="1"/>
            <a:r>
              <a:rPr lang="en-US" altLang="en-US" dirty="0"/>
              <a:t>Destroy the list</a:t>
            </a:r>
          </a:p>
          <a:p>
            <a:pPr lvl="1" eaLnBrk="1" hangingPunct="1"/>
            <a:r>
              <a:rPr lang="en-US" altLang="en-US" dirty="0"/>
              <a:t>Determine if list empty</a:t>
            </a:r>
          </a:p>
          <a:p>
            <a:pPr lvl="1" eaLnBrk="1" hangingPunct="1"/>
            <a:r>
              <a:rPr lang="en-US" altLang="en-US" dirty="0"/>
              <a:t>Search list for a given item</a:t>
            </a:r>
          </a:p>
          <a:p>
            <a:pPr lvl="1" eaLnBrk="1" hangingPunct="1"/>
            <a:r>
              <a:rPr lang="en-US" altLang="en-US" dirty="0"/>
              <a:t>Insert an item</a:t>
            </a:r>
          </a:p>
          <a:p>
            <a:pPr lvl="1" eaLnBrk="1" hangingPunct="1"/>
            <a:r>
              <a:rPr lang="en-US" altLang="en-US" dirty="0"/>
              <a:t>Delete an item, and so on</a:t>
            </a:r>
          </a:p>
          <a:p>
            <a:pPr lvl="1" eaLnBrk="1" hangingPunct="1"/>
            <a:endParaRPr lang="en-US" altLang="en-US" dirty="0"/>
          </a:p>
          <a:p>
            <a:pPr marL="457200" lvl="1" indent="0" eaLnBrk="1" hangingPunct="1">
              <a:buNone/>
            </a:pPr>
            <a:r>
              <a:rPr lang="en-US" altLang="en-US" dirty="0"/>
              <a:t>Class specifying members to implement properties of an ordered doubly linked list</a:t>
            </a:r>
          </a:p>
        </p:txBody>
      </p:sp>
      <p:sp>
        <p:nvSpPr>
          <p:cNvPr id="46084"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Tree>
    <p:extLst>
      <p:ext uri="{BB962C8B-B14F-4D97-AF65-F5344CB8AC3E}">
        <p14:creationId xmlns:p14="http://schemas.microsoft.com/office/powerpoint/2010/main" val="4168728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46" y="494714"/>
            <a:ext cx="8911687" cy="1280890"/>
          </a:xfrm>
        </p:spPr>
        <p:txBody>
          <a:bodyPr/>
          <a:lstStyle/>
          <a:p>
            <a:r>
              <a:rPr lang="en-US" dirty="0"/>
              <a:t>Ordered Linked list as ADT</a:t>
            </a:r>
          </a:p>
        </p:txBody>
      </p:sp>
      <p:sp>
        <p:nvSpPr>
          <p:cNvPr id="3" name="Content Placeholder 2"/>
          <p:cNvSpPr>
            <a:spLocks noGrp="1"/>
          </p:cNvSpPr>
          <p:nvPr>
            <p:ph idx="1"/>
          </p:nvPr>
        </p:nvSpPr>
        <p:spPr>
          <a:xfrm>
            <a:off x="1407394" y="1775604"/>
            <a:ext cx="8915400" cy="3777622"/>
          </a:xfrm>
        </p:spPr>
        <p:txBody>
          <a:bodyPr>
            <a:noAutofit/>
          </a:bodyPr>
          <a:lstStyle/>
          <a:p>
            <a:r>
              <a:rPr lang="en-US" dirty="0"/>
              <a:t>Write functions:</a:t>
            </a:r>
          </a:p>
          <a:p>
            <a:pPr lvl="1"/>
            <a:r>
              <a:rPr lang="en-US" sz="2800" dirty="0" err="1"/>
              <a:t>Isempty</a:t>
            </a:r>
            <a:r>
              <a:rPr lang="en-US" sz="2800" dirty="0"/>
              <a:t>()</a:t>
            </a:r>
          </a:p>
          <a:p>
            <a:pPr lvl="1"/>
            <a:r>
              <a:rPr lang="en-US" sz="2800" dirty="0" err="1"/>
              <a:t>Isfull</a:t>
            </a:r>
            <a:r>
              <a:rPr lang="en-US" sz="2800" dirty="0"/>
              <a:t>()</a:t>
            </a:r>
          </a:p>
          <a:p>
            <a:pPr lvl="1"/>
            <a:r>
              <a:rPr lang="en-US" sz="2800" dirty="0" err="1"/>
              <a:t>Insertfirst</a:t>
            </a:r>
            <a:endParaRPr lang="en-US" sz="2800" dirty="0"/>
          </a:p>
          <a:p>
            <a:pPr lvl="1"/>
            <a:r>
              <a:rPr lang="en-US" sz="2800" dirty="0" err="1"/>
              <a:t>Insertlast</a:t>
            </a:r>
            <a:endParaRPr lang="en-US" sz="2800" dirty="0"/>
          </a:p>
          <a:p>
            <a:pPr lvl="1"/>
            <a:r>
              <a:rPr lang="en-US" sz="2800" dirty="0" err="1"/>
              <a:t>Deletefirst</a:t>
            </a:r>
            <a:endParaRPr lang="en-US" sz="2800" dirty="0"/>
          </a:p>
          <a:p>
            <a:pPr lvl="1"/>
            <a:r>
              <a:rPr lang="en-US" sz="2800" dirty="0" err="1"/>
              <a:t>Deletelast</a:t>
            </a:r>
            <a:endParaRPr lang="en-US" sz="2800" dirty="0"/>
          </a:p>
          <a:p>
            <a:pPr lvl="1"/>
            <a:r>
              <a:rPr lang="en-US" sz="2800" dirty="0" err="1"/>
              <a:t>Deleteall</a:t>
            </a:r>
            <a:endParaRPr lang="en-US" sz="2800" dirty="0"/>
          </a:p>
          <a:p>
            <a:pPr lvl="1"/>
            <a:r>
              <a:rPr lang="en-US" sz="2800" dirty="0"/>
              <a:t>Search by position</a:t>
            </a:r>
          </a:p>
          <a:p>
            <a:pPr lvl="1"/>
            <a:r>
              <a:rPr lang="en-US" sz="2800" dirty="0"/>
              <a:t>Search by contents</a:t>
            </a:r>
          </a:p>
        </p:txBody>
      </p:sp>
    </p:spTree>
    <p:extLst>
      <p:ext uri="{BB962C8B-B14F-4D97-AF65-F5344CB8AC3E}">
        <p14:creationId xmlns:p14="http://schemas.microsoft.com/office/powerpoint/2010/main" val="2710920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en-US"/>
              <a:t>Doubly Linked Lists (cont’d.)</a:t>
            </a:r>
          </a:p>
        </p:txBody>
      </p:sp>
      <p:sp>
        <p:nvSpPr>
          <p:cNvPr id="47109" name="Rectangle 3"/>
          <p:cNvSpPr>
            <a:spLocks noGrp="1" noChangeArrowheads="1"/>
          </p:cNvSpPr>
          <p:nvPr>
            <p:ph type="body" idx="1"/>
          </p:nvPr>
        </p:nvSpPr>
        <p:spPr>
          <a:xfrm>
            <a:off x="1981200" y="1600200"/>
            <a:ext cx="8229600" cy="2667000"/>
          </a:xfrm>
        </p:spPr>
        <p:txBody>
          <a:bodyPr/>
          <a:lstStyle/>
          <a:p>
            <a:pPr eaLnBrk="1" hangingPunct="1"/>
            <a:r>
              <a:rPr lang="en-US" altLang="en-US" dirty="0"/>
              <a:t>Linked list in which every node has a </a:t>
            </a:r>
            <a:r>
              <a:rPr lang="en-US" altLang="en-US" dirty="0">
                <a:latin typeface="Courier New" panose="02070309020205020404" pitchFamily="49" charset="0"/>
              </a:rPr>
              <a:t>next</a:t>
            </a:r>
            <a:r>
              <a:rPr lang="en-US" altLang="en-US" dirty="0"/>
              <a:t> pointer and a </a:t>
            </a:r>
            <a:r>
              <a:rPr lang="en-US" altLang="en-US" dirty="0">
                <a:latin typeface="Courier New" panose="02070309020205020404" pitchFamily="49" charset="0"/>
              </a:rPr>
              <a:t>back</a:t>
            </a:r>
            <a:r>
              <a:rPr lang="en-US" altLang="en-US" dirty="0"/>
              <a:t> pointer</a:t>
            </a:r>
          </a:p>
          <a:p>
            <a:pPr lvl="1" eaLnBrk="1" hangingPunct="1"/>
            <a:r>
              <a:rPr lang="en-US" altLang="en-US" sz="2800" dirty="0"/>
              <a:t>Every node contains address of next node</a:t>
            </a:r>
          </a:p>
          <a:p>
            <a:pPr lvl="2" eaLnBrk="1" hangingPunct="1"/>
            <a:r>
              <a:rPr lang="en-US" altLang="en-US" sz="2800" dirty="0"/>
              <a:t>Except last node</a:t>
            </a:r>
          </a:p>
          <a:p>
            <a:pPr lvl="1" eaLnBrk="1" hangingPunct="1"/>
            <a:r>
              <a:rPr lang="en-US" altLang="en-US" sz="2800" dirty="0"/>
              <a:t>Every node contains address of previous node</a:t>
            </a:r>
          </a:p>
          <a:p>
            <a:pPr lvl="2" eaLnBrk="1" hangingPunct="1"/>
            <a:r>
              <a:rPr lang="en-US" altLang="en-US" sz="2800" dirty="0"/>
              <a:t>Except the first node</a:t>
            </a:r>
          </a:p>
        </p:txBody>
      </p:sp>
      <p:pic>
        <p:nvPicPr>
          <p:cNvPr id="471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4267200"/>
            <a:ext cx="8621713" cy="145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308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48132" name="Rectangle 5"/>
          <p:cNvSpPr>
            <a:spLocks noGrp="1" noChangeArrowheads="1"/>
          </p:cNvSpPr>
          <p:nvPr>
            <p:ph type="title"/>
          </p:nvPr>
        </p:nvSpPr>
        <p:spPr/>
        <p:txBody>
          <a:bodyPr/>
          <a:lstStyle/>
          <a:p>
            <a:pPr eaLnBrk="1" hangingPunct="1"/>
            <a:r>
              <a:rPr lang="en-US" altLang="en-US"/>
              <a:t>Doubly Linked Lists (cont’d.)</a:t>
            </a:r>
          </a:p>
        </p:txBody>
      </p:sp>
      <p:sp>
        <p:nvSpPr>
          <p:cNvPr id="48133" name="Rectangle 6"/>
          <p:cNvSpPr>
            <a:spLocks noGrp="1" noChangeArrowheads="1"/>
          </p:cNvSpPr>
          <p:nvPr>
            <p:ph type="body" idx="1"/>
          </p:nvPr>
        </p:nvSpPr>
        <p:spPr/>
        <p:txBody>
          <a:bodyPr>
            <a:normAutofit/>
          </a:bodyPr>
          <a:lstStyle/>
          <a:p>
            <a:pPr eaLnBrk="1" hangingPunct="1"/>
            <a:r>
              <a:rPr lang="en-US" altLang="en-US" dirty="0"/>
              <a:t>Default constructor</a:t>
            </a:r>
          </a:p>
          <a:p>
            <a:pPr lvl="1" eaLnBrk="1" hangingPunct="1"/>
            <a:r>
              <a:rPr lang="en-US" altLang="en-US" sz="2800" dirty="0"/>
              <a:t>Initializes the doubly linked list to an empty state</a:t>
            </a:r>
          </a:p>
          <a:p>
            <a:pPr eaLnBrk="1" hangingPunct="1"/>
            <a:r>
              <a:rPr lang="en-US" altLang="en-US" dirty="0" err="1">
                <a:latin typeface="Courier New" panose="02070309020205020404" pitchFamily="49" charset="0"/>
              </a:rPr>
              <a:t>isEmptyList</a:t>
            </a:r>
            <a:endParaRPr lang="en-US" altLang="en-US" dirty="0">
              <a:latin typeface="Courier New" panose="02070309020205020404" pitchFamily="49" charset="0"/>
            </a:endParaRPr>
          </a:p>
          <a:p>
            <a:pPr lvl="1" eaLnBrk="1" hangingPunct="1"/>
            <a:r>
              <a:rPr lang="en-US" altLang="en-US" sz="2800" dirty="0"/>
              <a:t>Returns </a:t>
            </a:r>
            <a:r>
              <a:rPr lang="en-US" altLang="en-US" sz="2800" dirty="0">
                <a:latin typeface="Courier New" panose="02070309020205020404" pitchFamily="49" charset="0"/>
              </a:rPr>
              <a:t>true</a:t>
            </a:r>
            <a:r>
              <a:rPr lang="en-US" altLang="en-US" sz="2800" dirty="0"/>
              <a:t> if the list empty</a:t>
            </a:r>
          </a:p>
          <a:p>
            <a:pPr lvl="2" eaLnBrk="1" hangingPunct="1"/>
            <a:r>
              <a:rPr lang="en-US" altLang="en-US" sz="2800" dirty="0"/>
              <a:t>Otherwise returns </a:t>
            </a:r>
            <a:r>
              <a:rPr lang="en-US" altLang="en-US" sz="2800" dirty="0">
                <a:latin typeface="Courier New" panose="02070309020205020404" pitchFamily="49" charset="0"/>
              </a:rPr>
              <a:t>false</a:t>
            </a:r>
          </a:p>
          <a:p>
            <a:pPr lvl="1" eaLnBrk="1" hangingPunct="1"/>
            <a:r>
              <a:rPr lang="en-US" altLang="en-US" sz="2800" dirty="0"/>
              <a:t>List empty if pointer </a:t>
            </a:r>
            <a:r>
              <a:rPr lang="en-US" altLang="en-US" sz="2800" dirty="0">
                <a:latin typeface="Courier New" panose="02070309020205020404" pitchFamily="49" charset="0"/>
              </a:rPr>
              <a:t>first</a:t>
            </a:r>
            <a:r>
              <a:rPr lang="en-US" altLang="en-US" sz="2800" dirty="0"/>
              <a:t> is </a:t>
            </a:r>
            <a:r>
              <a:rPr lang="en-US" altLang="en-US" sz="2800" dirty="0">
                <a:latin typeface="Courier New" panose="02070309020205020404" pitchFamily="49" charset="0"/>
                <a:cs typeface="Courier New" panose="02070309020205020404" pitchFamily="49" charset="0"/>
              </a:rPr>
              <a:t>NULL</a:t>
            </a:r>
          </a:p>
        </p:txBody>
      </p:sp>
    </p:spTree>
    <p:extLst>
      <p:ext uri="{BB962C8B-B14F-4D97-AF65-F5344CB8AC3E}">
        <p14:creationId xmlns:p14="http://schemas.microsoft.com/office/powerpoint/2010/main" val="2815038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1811875" y="395510"/>
            <a:ext cx="8911687" cy="1280890"/>
          </a:xfrm>
        </p:spPr>
        <p:txBody>
          <a:bodyPr/>
          <a:lstStyle/>
          <a:p>
            <a:pPr eaLnBrk="1" hangingPunct="1"/>
            <a:r>
              <a:rPr lang="en-US" altLang="en-US" dirty="0"/>
              <a:t>Doubly Linked Lists (cont’d.)</a:t>
            </a:r>
          </a:p>
        </p:txBody>
      </p:sp>
      <p:sp>
        <p:nvSpPr>
          <p:cNvPr id="49157" name="Rectangle 3"/>
          <p:cNvSpPr>
            <a:spLocks noGrp="1" noChangeArrowheads="1"/>
          </p:cNvSpPr>
          <p:nvPr>
            <p:ph type="body" idx="1"/>
          </p:nvPr>
        </p:nvSpPr>
        <p:spPr>
          <a:xfrm>
            <a:off x="1808162" y="1035955"/>
            <a:ext cx="8915400" cy="3777622"/>
          </a:xfrm>
        </p:spPr>
        <p:txBody>
          <a:bodyPr>
            <a:noAutofit/>
          </a:bodyPr>
          <a:lstStyle/>
          <a:p>
            <a:pPr eaLnBrk="1" hangingPunct="1">
              <a:lnSpc>
                <a:spcPct val="90000"/>
              </a:lnSpc>
            </a:pPr>
            <a:r>
              <a:rPr lang="en-US" altLang="en-US" dirty="0"/>
              <a:t>Destroy the list</a:t>
            </a:r>
          </a:p>
          <a:p>
            <a:pPr lvl="1" eaLnBrk="1" hangingPunct="1">
              <a:lnSpc>
                <a:spcPct val="90000"/>
              </a:lnSpc>
            </a:pPr>
            <a:r>
              <a:rPr lang="en-US" altLang="en-US" sz="2800" dirty="0"/>
              <a:t>Deletes all nodes in the list</a:t>
            </a:r>
          </a:p>
          <a:p>
            <a:pPr lvl="2" eaLnBrk="1" hangingPunct="1">
              <a:lnSpc>
                <a:spcPct val="90000"/>
              </a:lnSpc>
            </a:pPr>
            <a:r>
              <a:rPr lang="en-US" altLang="en-US" sz="2800" dirty="0"/>
              <a:t>Leaves list in an empty state</a:t>
            </a:r>
          </a:p>
          <a:p>
            <a:pPr lvl="2" eaLnBrk="1" hangingPunct="1">
              <a:lnSpc>
                <a:spcPct val="90000"/>
              </a:lnSpc>
            </a:pPr>
            <a:r>
              <a:rPr lang="en-US" altLang="en-US" sz="2800" dirty="0"/>
              <a:t>Traverse list starting at the first node; delete each node</a:t>
            </a:r>
          </a:p>
          <a:p>
            <a:pPr lvl="2" eaLnBrk="1" hangingPunct="1">
              <a:lnSpc>
                <a:spcPct val="90000"/>
              </a:lnSpc>
            </a:pPr>
            <a:r>
              <a:rPr lang="en-US" altLang="en-US" sz="2800" dirty="0">
                <a:latin typeface="Courier New" panose="02070309020205020404" pitchFamily="49" charset="0"/>
              </a:rPr>
              <a:t>count</a:t>
            </a:r>
            <a:r>
              <a:rPr lang="en-US" altLang="en-US" sz="2800" dirty="0"/>
              <a:t> set to zero</a:t>
            </a:r>
          </a:p>
          <a:p>
            <a:pPr eaLnBrk="1" hangingPunct="1">
              <a:lnSpc>
                <a:spcPct val="90000"/>
              </a:lnSpc>
            </a:pPr>
            <a:r>
              <a:rPr lang="en-US" altLang="en-US" dirty="0"/>
              <a:t>Initialize the list</a:t>
            </a:r>
          </a:p>
          <a:p>
            <a:pPr lvl="1" eaLnBrk="1" hangingPunct="1">
              <a:lnSpc>
                <a:spcPct val="90000"/>
              </a:lnSpc>
            </a:pPr>
            <a:r>
              <a:rPr lang="en-US" altLang="en-US" sz="2800" dirty="0"/>
              <a:t>Reinitializes doubly linked list to an empty state</a:t>
            </a:r>
          </a:p>
          <a:p>
            <a:pPr lvl="2" eaLnBrk="1" hangingPunct="1">
              <a:lnSpc>
                <a:spcPct val="90000"/>
              </a:lnSpc>
            </a:pPr>
            <a:r>
              <a:rPr lang="en-US" altLang="en-US" sz="2800" dirty="0"/>
              <a:t>Can be done using the operation </a:t>
            </a:r>
            <a:r>
              <a:rPr lang="en-US" altLang="en-US" sz="2800" dirty="0">
                <a:latin typeface="Courier New" panose="02070309020205020404" pitchFamily="49" charset="0"/>
              </a:rPr>
              <a:t>destroy</a:t>
            </a:r>
          </a:p>
          <a:p>
            <a:pPr eaLnBrk="1" hangingPunct="1">
              <a:lnSpc>
                <a:spcPct val="90000"/>
              </a:lnSpc>
            </a:pPr>
            <a:r>
              <a:rPr lang="en-US" altLang="en-US" dirty="0"/>
              <a:t>Length of the list</a:t>
            </a:r>
          </a:p>
          <a:p>
            <a:pPr lvl="1" eaLnBrk="1" hangingPunct="1">
              <a:lnSpc>
                <a:spcPct val="90000"/>
              </a:lnSpc>
            </a:pPr>
            <a:r>
              <a:rPr lang="en-US" altLang="en-US" sz="2800" dirty="0"/>
              <a:t>Length of a linked list stored in variable </a:t>
            </a:r>
            <a:r>
              <a:rPr lang="en-US" altLang="en-US" sz="2800" dirty="0">
                <a:latin typeface="Courier New" panose="02070309020205020404" pitchFamily="49" charset="0"/>
              </a:rPr>
              <a:t>count</a:t>
            </a:r>
          </a:p>
          <a:p>
            <a:pPr lvl="2" eaLnBrk="1" hangingPunct="1">
              <a:lnSpc>
                <a:spcPct val="90000"/>
              </a:lnSpc>
            </a:pPr>
            <a:r>
              <a:rPr lang="en-US" altLang="en-US" sz="2800" dirty="0"/>
              <a:t>Returns value of this variable</a:t>
            </a:r>
          </a:p>
        </p:txBody>
      </p:sp>
    </p:spTree>
    <p:extLst>
      <p:ext uri="{BB962C8B-B14F-4D97-AF65-F5344CB8AC3E}">
        <p14:creationId xmlns:p14="http://schemas.microsoft.com/office/powerpoint/2010/main" val="1631218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50180" name="Rectangle 5"/>
          <p:cNvSpPr>
            <a:spLocks noGrp="1" noChangeArrowheads="1"/>
          </p:cNvSpPr>
          <p:nvPr>
            <p:ph type="title"/>
          </p:nvPr>
        </p:nvSpPr>
        <p:spPr/>
        <p:txBody>
          <a:bodyPr/>
          <a:lstStyle/>
          <a:p>
            <a:pPr eaLnBrk="1" hangingPunct="1"/>
            <a:r>
              <a:rPr lang="en-US" altLang="en-US" dirty="0"/>
              <a:t>Doubly Linked Lists (cont’d.)</a:t>
            </a:r>
          </a:p>
        </p:txBody>
      </p:sp>
      <p:sp>
        <p:nvSpPr>
          <p:cNvPr id="50181" name="Rectangle 6"/>
          <p:cNvSpPr>
            <a:spLocks noGrp="1" noChangeArrowheads="1"/>
          </p:cNvSpPr>
          <p:nvPr>
            <p:ph type="body" idx="1"/>
          </p:nvPr>
        </p:nvSpPr>
        <p:spPr>
          <a:xfrm>
            <a:off x="929957" y="1360805"/>
            <a:ext cx="8915400" cy="3777622"/>
          </a:xfrm>
        </p:spPr>
        <p:txBody>
          <a:bodyPr>
            <a:noAutofit/>
          </a:bodyPr>
          <a:lstStyle/>
          <a:p>
            <a:pPr eaLnBrk="1" hangingPunct="1"/>
            <a:r>
              <a:rPr lang="en-US" altLang="en-US" dirty="0"/>
              <a:t>Print the list </a:t>
            </a:r>
          </a:p>
          <a:p>
            <a:pPr lvl="1" eaLnBrk="1" hangingPunct="1"/>
            <a:r>
              <a:rPr lang="en-US" altLang="en-US" sz="2800" dirty="0"/>
              <a:t>Outputs info contained in each node</a:t>
            </a:r>
          </a:p>
          <a:p>
            <a:pPr lvl="2" eaLnBrk="1" hangingPunct="1"/>
            <a:r>
              <a:rPr lang="en-US" altLang="en-US" sz="2800" dirty="0"/>
              <a:t>Traverse list starting from the first node</a:t>
            </a:r>
          </a:p>
          <a:p>
            <a:pPr eaLnBrk="1" hangingPunct="1"/>
            <a:r>
              <a:rPr lang="en-US" altLang="en-US" dirty="0"/>
              <a:t>Reverse print the list</a:t>
            </a:r>
          </a:p>
          <a:p>
            <a:pPr lvl="1" eaLnBrk="1" hangingPunct="1"/>
            <a:r>
              <a:rPr lang="en-US" altLang="en-US" sz="2800" dirty="0"/>
              <a:t>Outputs info contained in each node in reverse order</a:t>
            </a:r>
          </a:p>
          <a:p>
            <a:pPr lvl="2" eaLnBrk="1" hangingPunct="1"/>
            <a:r>
              <a:rPr lang="en-US" altLang="en-US" sz="2800" dirty="0"/>
              <a:t>Traverse list starting from the last node</a:t>
            </a:r>
          </a:p>
          <a:p>
            <a:pPr eaLnBrk="1" hangingPunct="1"/>
            <a:r>
              <a:rPr lang="en-US" altLang="en-US" dirty="0"/>
              <a:t>Search the list</a:t>
            </a:r>
          </a:p>
          <a:p>
            <a:pPr lvl="1" eaLnBrk="1" hangingPunct="1"/>
            <a:r>
              <a:rPr lang="en-US" altLang="en-US" sz="2800" dirty="0"/>
              <a:t>Function </a:t>
            </a:r>
            <a:r>
              <a:rPr lang="en-US" altLang="en-US" sz="2800" dirty="0">
                <a:latin typeface="Courier New" panose="02070309020205020404" pitchFamily="49" charset="0"/>
              </a:rPr>
              <a:t>search</a:t>
            </a:r>
            <a:r>
              <a:rPr lang="en-US" altLang="en-US" sz="2800" dirty="0"/>
              <a:t> returns true if </a:t>
            </a:r>
            <a:r>
              <a:rPr lang="en-US" altLang="en-US" sz="2800" dirty="0" err="1">
                <a:latin typeface="Courier New" panose="02070309020205020404" pitchFamily="49" charset="0"/>
              </a:rPr>
              <a:t>searchItem</a:t>
            </a:r>
            <a:r>
              <a:rPr lang="en-US" altLang="en-US" sz="2800" dirty="0"/>
              <a:t> found </a:t>
            </a:r>
          </a:p>
          <a:p>
            <a:pPr lvl="2" eaLnBrk="1" hangingPunct="1"/>
            <a:r>
              <a:rPr lang="en-US" altLang="en-US" sz="2800" dirty="0"/>
              <a:t>Otherwise, it returns false</a:t>
            </a:r>
          </a:p>
          <a:p>
            <a:pPr lvl="1" eaLnBrk="1" hangingPunct="1"/>
            <a:r>
              <a:rPr lang="en-US" altLang="en-US" sz="2800" dirty="0"/>
              <a:t>Same as ordered linked list search algorithm</a:t>
            </a:r>
          </a:p>
        </p:txBody>
      </p:sp>
    </p:spTree>
    <p:extLst>
      <p:ext uri="{BB962C8B-B14F-4D97-AF65-F5344CB8AC3E}">
        <p14:creationId xmlns:p14="http://schemas.microsoft.com/office/powerpoint/2010/main" val="1015036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51204" name="Rectangle 5"/>
          <p:cNvSpPr>
            <a:spLocks noGrp="1" noChangeArrowheads="1"/>
          </p:cNvSpPr>
          <p:nvPr>
            <p:ph type="title"/>
          </p:nvPr>
        </p:nvSpPr>
        <p:spPr/>
        <p:txBody>
          <a:bodyPr/>
          <a:lstStyle/>
          <a:p>
            <a:pPr eaLnBrk="1" hangingPunct="1"/>
            <a:r>
              <a:rPr lang="en-US" altLang="en-US"/>
              <a:t>Doubly Linked Lists (cont’d.)</a:t>
            </a:r>
          </a:p>
        </p:txBody>
      </p:sp>
      <p:sp>
        <p:nvSpPr>
          <p:cNvPr id="51205" name="Rectangle 6"/>
          <p:cNvSpPr>
            <a:spLocks noGrp="1" noChangeArrowheads="1"/>
          </p:cNvSpPr>
          <p:nvPr>
            <p:ph type="body" idx="1"/>
          </p:nvPr>
        </p:nvSpPr>
        <p:spPr/>
        <p:txBody>
          <a:bodyPr>
            <a:normAutofit/>
          </a:bodyPr>
          <a:lstStyle/>
          <a:p>
            <a:pPr eaLnBrk="1" hangingPunct="1"/>
            <a:r>
              <a:rPr lang="en-US" altLang="en-US" dirty="0"/>
              <a:t>First and last elements</a:t>
            </a:r>
          </a:p>
          <a:p>
            <a:pPr lvl="1" eaLnBrk="1" hangingPunct="1"/>
            <a:r>
              <a:rPr lang="en-US" altLang="en-US" sz="2800" dirty="0"/>
              <a:t>Function </a:t>
            </a:r>
            <a:r>
              <a:rPr lang="en-US" altLang="en-US" sz="2800" dirty="0">
                <a:latin typeface="Courier New" panose="02070309020205020404" pitchFamily="49" charset="0"/>
              </a:rPr>
              <a:t>front</a:t>
            </a:r>
            <a:r>
              <a:rPr lang="en-US" altLang="en-US" sz="2800" dirty="0"/>
              <a:t> returns first list element</a:t>
            </a:r>
          </a:p>
          <a:p>
            <a:pPr lvl="1" eaLnBrk="1" hangingPunct="1"/>
            <a:r>
              <a:rPr lang="en-US" altLang="en-US" sz="2800" dirty="0"/>
              <a:t>Function </a:t>
            </a:r>
            <a:r>
              <a:rPr lang="en-US" altLang="en-US" sz="2800" dirty="0">
                <a:latin typeface="Courier New" panose="02070309020205020404" pitchFamily="49" charset="0"/>
              </a:rPr>
              <a:t>back</a:t>
            </a:r>
            <a:r>
              <a:rPr lang="en-US" altLang="en-US" sz="2800" dirty="0"/>
              <a:t> returns last list element</a:t>
            </a:r>
          </a:p>
          <a:p>
            <a:pPr lvl="1" eaLnBrk="1" hangingPunct="1"/>
            <a:r>
              <a:rPr lang="en-US" altLang="en-US" sz="2800" dirty="0"/>
              <a:t>If list empty</a:t>
            </a:r>
          </a:p>
          <a:p>
            <a:pPr lvl="2" eaLnBrk="1" hangingPunct="1"/>
            <a:r>
              <a:rPr lang="en-US" altLang="en-US" sz="2800" dirty="0"/>
              <a:t>Functions terminate the program</a:t>
            </a:r>
          </a:p>
          <a:p>
            <a:pPr eaLnBrk="1" hangingPunct="1"/>
            <a:endParaRPr lang="en-US" altLang="en-US" sz="2400" dirty="0"/>
          </a:p>
        </p:txBody>
      </p:sp>
    </p:spTree>
    <p:extLst>
      <p:ext uri="{BB962C8B-B14F-4D97-AF65-F5344CB8AC3E}">
        <p14:creationId xmlns:p14="http://schemas.microsoft.com/office/powerpoint/2010/main" val="4260951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en-US" dirty="0"/>
              <a:t>Doubly Linked Lists (cont’d.)</a:t>
            </a:r>
          </a:p>
        </p:txBody>
      </p:sp>
      <p:sp>
        <p:nvSpPr>
          <p:cNvPr id="52229" name="Rectangle 3"/>
          <p:cNvSpPr>
            <a:spLocks noGrp="1" noChangeArrowheads="1"/>
          </p:cNvSpPr>
          <p:nvPr>
            <p:ph type="body" idx="1"/>
          </p:nvPr>
        </p:nvSpPr>
        <p:spPr>
          <a:xfrm>
            <a:off x="994727" y="1540189"/>
            <a:ext cx="9374188" cy="3777622"/>
          </a:xfrm>
        </p:spPr>
        <p:txBody>
          <a:bodyPr>
            <a:noAutofit/>
          </a:bodyPr>
          <a:lstStyle/>
          <a:p>
            <a:pPr eaLnBrk="1" hangingPunct="1"/>
            <a:r>
              <a:rPr lang="en-US" altLang="en-US" dirty="0"/>
              <a:t>Insert a node</a:t>
            </a:r>
          </a:p>
          <a:p>
            <a:pPr lvl="1" eaLnBrk="1" hangingPunct="1"/>
            <a:r>
              <a:rPr lang="en-US" altLang="en-US" sz="2800" dirty="0"/>
              <a:t>Four cases</a:t>
            </a:r>
          </a:p>
          <a:p>
            <a:pPr lvl="2" eaLnBrk="1" hangingPunct="1"/>
            <a:r>
              <a:rPr lang="en-US" altLang="en-US" sz="2800" dirty="0"/>
              <a:t>Case 1: Insertion in an empty list</a:t>
            </a:r>
          </a:p>
          <a:p>
            <a:pPr lvl="2" eaLnBrk="1" hangingPunct="1"/>
            <a:r>
              <a:rPr lang="en-US" altLang="en-US" sz="2800" dirty="0"/>
              <a:t>Case 2: Insertion at the beginning of a nonempty list</a:t>
            </a:r>
          </a:p>
          <a:p>
            <a:pPr lvl="2" eaLnBrk="1" hangingPunct="1"/>
            <a:r>
              <a:rPr lang="en-US" altLang="en-US" sz="2800" dirty="0"/>
              <a:t>Case 3: Insertion at the end of a nonempty list</a:t>
            </a:r>
          </a:p>
          <a:p>
            <a:pPr lvl="2" eaLnBrk="1" hangingPunct="1"/>
            <a:r>
              <a:rPr lang="en-US" altLang="en-US" sz="2800" dirty="0"/>
              <a:t>Case 4: Insertion somewhere in a nonempty list</a:t>
            </a:r>
          </a:p>
          <a:p>
            <a:pPr lvl="2" eaLnBrk="1" hangingPunct="1"/>
            <a:r>
              <a:rPr lang="en-US" altLang="en-US" sz="2800" dirty="0"/>
              <a:t>Cases 1 and 2 requirement: Change value of the pointer </a:t>
            </a:r>
            <a:r>
              <a:rPr lang="en-US" altLang="en-US" sz="2800" dirty="0">
                <a:latin typeface="Courier New" panose="02070309020205020404" pitchFamily="49" charset="0"/>
              </a:rPr>
              <a:t>first</a:t>
            </a:r>
            <a:endParaRPr lang="en-US" altLang="en-US" sz="2800" dirty="0"/>
          </a:p>
          <a:p>
            <a:pPr lvl="2" eaLnBrk="1" hangingPunct="1"/>
            <a:r>
              <a:rPr lang="en-US" altLang="en-US" sz="2800" dirty="0"/>
              <a:t>Cases 3 and 4: After inserting an item, count incremented by one</a:t>
            </a:r>
          </a:p>
        </p:txBody>
      </p:sp>
    </p:spTree>
    <p:extLst>
      <p:ext uri="{BB962C8B-B14F-4D97-AF65-F5344CB8AC3E}">
        <p14:creationId xmlns:p14="http://schemas.microsoft.com/office/powerpoint/2010/main" val="4008016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dirty="0"/>
              <a:t>Doubly Linked Lists (cont’d.)</a:t>
            </a:r>
          </a:p>
        </p:txBody>
      </p:sp>
      <p:sp>
        <p:nvSpPr>
          <p:cNvPr id="54277" name="Rectangle 3"/>
          <p:cNvSpPr>
            <a:spLocks noGrp="1" noChangeArrowheads="1"/>
          </p:cNvSpPr>
          <p:nvPr>
            <p:ph type="body" idx="1"/>
          </p:nvPr>
        </p:nvSpPr>
        <p:spPr>
          <a:xfrm>
            <a:off x="934988" y="1283970"/>
            <a:ext cx="8915400" cy="3777622"/>
          </a:xfrm>
        </p:spPr>
        <p:txBody>
          <a:bodyPr>
            <a:noAutofit/>
          </a:bodyPr>
          <a:lstStyle/>
          <a:p>
            <a:pPr eaLnBrk="1" hangingPunct="1">
              <a:lnSpc>
                <a:spcPct val="90000"/>
              </a:lnSpc>
            </a:pPr>
            <a:r>
              <a:rPr lang="en-US" altLang="en-US" dirty="0"/>
              <a:t>Delete a node</a:t>
            </a:r>
          </a:p>
          <a:p>
            <a:pPr lvl="1" eaLnBrk="1" hangingPunct="1">
              <a:lnSpc>
                <a:spcPct val="90000"/>
              </a:lnSpc>
            </a:pPr>
            <a:r>
              <a:rPr lang="en-US" altLang="en-US" sz="2800" dirty="0"/>
              <a:t>Four cases</a:t>
            </a:r>
          </a:p>
          <a:p>
            <a:pPr lvl="2" eaLnBrk="1" hangingPunct="1">
              <a:lnSpc>
                <a:spcPct val="90000"/>
              </a:lnSpc>
            </a:pPr>
            <a:r>
              <a:rPr lang="en-US" altLang="en-US" sz="2800" dirty="0"/>
              <a:t>Case 1: The list is empty</a:t>
            </a:r>
          </a:p>
          <a:p>
            <a:pPr lvl="2" eaLnBrk="1" hangingPunct="1">
              <a:lnSpc>
                <a:spcPct val="90000"/>
              </a:lnSpc>
            </a:pPr>
            <a:r>
              <a:rPr lang="en-US" altLang="en-US" sz="2800" dirty="0"/>
              <a:t>Case 2: The item to be deleted is in the first node of the list, which would require us to change the value of the pointer first</a:t>
            </a:r>
          </a:p>
          <a:p>
            <a:pPr lvl="2" eaLnBrk="1" hangingPunct="1">
              <a:lnSpc>
                <a:spcPct val="90000"/>
              </a:lnSpc>
            </a:pPr>
            <a:r>
              <a:rPr lang="en-US" altLang="en-US" sz="2800" dirty="0"/>
              <a:t>Case 3: The item to be deleted is somewhere in the list</a:t>
            </a:r>
          </a:p>
          <a:p>
            <a:pPr lvl="2" eaLnBrk="1" hangingPunct="1">
              <a:lnSpc>
                <a:spcPct val="90000"/>
              </a:lnSpc>
            </a:pPr>
            <a:r>
              <a:rPr lang="en-US" altLang="en-US" sz="2800" dirty="0"/>
              <a:t>Case 4: The item to be deleted is not in the list</a:t>
            </a:r>
          </a:p>
          <a:p>
            <a:pPr lvl="1" eaLnBrk="1" hangingPunct="1">
              <a:lnSpc>
                <a:spcPct val="90000"/>
              </a:lnSpc>
            </a:pPr>
            <a:r>
              <a:rPr lang="en-US" altLang="en-US" sz="2800" dirty="0"/>
              <a:t>See code on page 319</a:t>
            </a:r>
          </a:p>
          <a:p>
            <a:pPr lvl="2" eaLnBrk="1" hangingPunct="1">
              <a:lnSpc>
                <a:spcPct val="90000"/>
              </a:lnSpc>
            </a:pPr>
            <a:r>
              <a:rPr lang="en-US" altLang="en-US" sz="2800" dirty="0"/>
              <a:t>Definition of function </a:t>
            </a:r>
            <a:r>
              <a:rPr lang="en-US" altLang="en-US" sz="2800" dirty="0" err="1">
                <a:latin typeface="Courier New" panose="02070309020205020404" pitchFamily="49" charset="0"/>
              </a:rPr>
              <a:t>deleteNode</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463364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46" y="382954"/>
            <a:ext cx="8911687" cy="1280890"/>
          </a:xfrm>
        </p:spPr>
        <p:txBody>
          <a:bodyPr/>
          <a:lstStyle/>
          <a:p>
            <a:r>
              <a:rPr lang="en-US" dirty="0"/>
              <a:t>Doubly Linked list as ADT</a:t>
            </a:r>
          </a:p>
        </p:txBody>
      </p:sp>
      <p:sp>
        <p:nvSpPr>
          <p:cNvPr id="3" name="Content Placeholder 2"/>
          <p:cNvSpPr>
            <a:spLocks noGrp="1"/>
          </p:cNvSpPr>
          <p:nvPr>
            <p:ph idx="1"/>
          </p:nvPr>
        </p:nvSpPr>
        <p:spPr>
          <a:xfrm>
            <a:off x="1407394" y="1775604"/>
            <a:ext cx="8915400" cy="3777622"/>
          </a:xfrm>
        </p:spPr>
        <p:txBody>
          <a:bodyPr>
            <a:noAutofit/>
          </a:bodyPr>
          <a:lstStyle/>
          <a:p>
            <a:r>
              <a:rPr lang="en-US" dirty="0"/>
              <a:t>Write functions:</a:t>
            </a:r>
          </a:p>
          <a:p>
            <a:pPr lvl="1"/>
            <a:r>
              <a:rPr lang="en-US" sz="2800" dirty="0" err="1"/>
              <a:t>Isempty</a:t>
            </a:r>
            <a:r>
              <a:rPr lang="en-US" sz="2800" dirty="0"/>
              <a:t>()</a:t>
            </a:r>
          </a:p>
          <a:p>
            <a:pPr lvl="1"/>
            <a:r>
              <a:rPr lang="en-US" sz="2800" dirty="0" err="1"/>
              <a:t>Isfull</a:t>
            </a:r>
            <a:r>
              <a:rPr lang="en-US" sz="2800" dirty="0"/>
              <a:t>()</a:t>
            </a:r>
          </a:p>
          <a:p>
            <a:pPr lvl="1"/>
            <a:r>
              <a:rPr lang="en-US" sz="2800" dirty="0" err="1"/>
              <a:t>Insertfirst</a:t>
            </a:r>
            <a:endParaRPr lang="en-US" sz="2800" dirty="0"/>
          </a:p>
          <a:p>
            <a:pPr lvl="1"/>
            <a:r>
              <a:rPr lang="en-US" sz="2800" dirty="0" err="1"/>
              <a:t>Insertlast</a:t>
            </a:r>
            <a:endParaRPr lang="en-US" sz="2800" dirty="0"/>
          </a:p>
          <a:p>
            <a:pPr lvl="1"/>
            <a:r>
              <a:rPr lang="en-US" sz="2800" dirty="0" err="1"/>
              <a:t>Deletefirst</a:t>
            </a:r>
            <a:endParaRPr lang="en-US" sz="2800" dirty="0"/>
          </a:p>
          <a:p>
            <a:pPr lvl="1"/>
            <a:r>
              <a:rPr lang="en-US" sz="2800" dirty="0" err="1"/>
              <a:t>Deletelast</a:t>
            </a:r>
            <a:endParaRPr lang="en-US" sz="2800" dirty="0"/>
          </a:p>
          <a:p>
            <a:pPr lvl="1"/>
            <a:r>
              <a:rPr lang="en-US" sz="2800" dirty="0" err="1"/>
              <a:t>Deleteall</a:t>
            </a:r>
            <a:endParaRPr lang="en-US" sz="2800" dirty="0"/>
          </a:p>
          <a:p>
            <a:pPr lvl="1"/>
            <a:r>
              <a:rPr lang="en-US" sz="2800" dirty="0"/>
              <a:t>Search by position</a:t>
            </a:r>
          </a:p>
          <a:p>
            <a:pPr lvl="1"/>
            <a:r>
              <a:rPr lang="en-US" sz="2800" dirty="0"/>
              <a:t>Search by contents</a:t>
            </a:r>
          </a:p>
        </p:txBody>
      </p:sp>
    </p:spTree>
    <p:extLst>
      <p:ext uri="{BB962C8B-B14F-4D97-AF65-F5344CB8AC3E}">
        <p14:creationId xmlns:p14="http://schemas.microsoft.com/office/powerpoint/2010/main" val="344798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868306" y="243110"/>
            <a:ext cx="8911687" cy="1280890"/>
          </a:xfrm>
        </p:spPr>
        <p:txBody>
          <a:bodyPr/>
          <a:lstStyle/>
          <a:p>
            <a:pPr eaLnBrk="1" hangingPunct="1"/>
            <a:r>
              <a:rPr lang="en-US" altLang="en-US" dirty="0"/>
              <a:t>Linked Lists (cont’d.)</a:t>
            </a:r>
          </a:p>
        </p:txBody>
      </p:sp>
      <p:sp>
        <p:nvSpPr>
          <p:cNvPr id="8197" name="Rectangle 3"/>
          <p:cNvSpPr>
            <a:spLocks noGrp="1" noChangeArrowheads="1"/>
          </p:cNvSpPr>
          <p:nvPr>
            <p:ph type="body" idx="1"/>
          </p:nvPr>
        </p:nvSpPr>
        <p:spPr>
          <a:xfrm>
            <a:off x="1981200" y="1600200"/>
            <a:ext cx="8229600" cy="2362200"/>
          </a:xfrm>
        </p:spPr>
        <p:txBody>
          <a:bodyPr/>
          <a:lstStyle/>
          <a:p>
            <a:pPr eaLnBrk="1" hangingPunct="1"/>
            <a:r>
              <a:rPr lang="en-US" altLang="en-US" dirty="0"/>
              <a:t>Two node components</a:t>
            </a:r>
          </a:p>
          <a:p>
            <a:pPr lvl="1" eaLnBrk="1" hangingPunct="1"/>
            <a:r>
              <a:rPr lang="en-US" altLang="en-US" dirty="0"/>
              <a:t>Declared as a </a:t>
            </a:r>
            <a:r>
              <a:rPr lang="en-US" altLang="en-US" dirty="0">
                <a:latin typeface="Courier New" panose="02070309020205020404" pitchFamily="49" charset="0"/>
              </a:rPr>
              <a:t>class</a:t>
            </a:r>
            <a:r>
              <a:rPr lang="en-US" altLang="en-US" dirty="0"/>
              <a:t> or </a:t>
            </a:r>
            <a:r>
              <a:rPr lang="en-US" altLang="en-US" dirty="0" err="1">
                <a:latin typeface="Courier New" panose="02070309020205020404" pitchFamily="49" charset="0"/>
              </a:rPr>
              <a:t>struct</a:t>
            </a:r>
            <a:endParaRPr lang="en-US" altLang="en-US" dirty="0">
              <a:latin typeface="Courier New" panose="02070309020205020404" pitchFamily="49" charset="0"/>
            </a:endParaRPr>
          </a:p>
          <a:p>
            <a:pPr lvl="2" eaLnBrk="1" hangingPunct="1"/>
            <a:r>
              <a:rPr lang="en-US" altLang="en-US" dirty="0"/>
              <a:t>Data type depends on specific application</a:t>
            </a:r>
          </a:p>
          <a:p>
            <a:pPr lvl="1" eaLnBrk="1" hangingPunct="1"/>
            <a:r>
              <a:rPr lang="en-US" altLang="en-US" dirty="0"/>
              <a:t>Link component: pointer</a:t>
            </a:r>
          </a:p>
          <a:p>
            <a:pPr lvl="2" eaLnBrk="1" hangingPunct="1"/>
            <a:r>
              <a:rPr lang="en-US" altLang="en-US" dirty="0"/>
              <a:t>Data type of pointer variable: node type itself</a:t>
            </a:r>
          </a:p>
        </p:txBody>
      </p:sp>
      <p:pic>
        <p:nvPicPr>
          <p:cNvPr id="81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937" y="3580003"/>
            <a:ext cx="4691270" cy="277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8232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46" y="494714"/>
            <a:ext cx="8911687" cy="1280890"/>
          </a:xfrm>
        </p:spPr>
        <p:txBody>
          <a:bodyPr/>
          <a:lstStyle/>
          <a:p>
            <a:r>
              <a:rPr lang="en-US" dirty="0"/>
              <a:t>Circular Linked list as ADT</a:t>
            </a:r>
          </a:p>
        </p:txBody>
      </p:sp>
      <p:sp>
        <p:nvSpPr>
          <p:cNvPr id="3" name="Content Placeholder 2"/>
          <p:cNvSpPr>
            <a:spLocks noGrp="1"/>
          </p:cNvSpPr>
          <p:nvPr>
            <p:ph idx="1"/>
          </p:nvPr>
        </p:nvSpPr>
        <p:spPr>
          <a:xfrm>
            <a:off x="1407394" y="1775604"/>
            <a:ext cx="8915400" cy="3777622"/>
          </a:xfrm>
        </p:spPr>
        <p:txBody>
          <a:bodyPr>
            <a:noAutofit/>
          </a:bodyPr>
          <a:lstStyle/>
          <a:p>
            <a:r>
              <a:rPr lang="en-US" dirty="0"/>
              <a:t>Write functions:</a:t>
            </a:r>
          </a:p>
          <a:p>
            <a:pPr lvl="1"/>
            <a:r>
              <a:rPr lang="en-US" sz="2800" dirty="0" err="1"/>
              <a:t>Isempty</a:t>
            </a:r>
            <a:r>
              <a:rPr lang="en-US" sz="2800" dirty="0"/>
              <a:t>()</a:t>
            </a:r>
          </a:p>
          <a:p>
            <a:pPr lvl="1"/>
            <a:r>
              <a:rPr lang="en-US" sz="2800" dirty="0" err="1"/>
              <a:t>Isfull</a:t>
            </a:r>
            <a:r>
              <a:rPr lang="en-US" sz="2800" dirty="0"/>
              <a:t>()</a:t>
            </a:r>
          </a:p>
          <a:p>
            <a:pPr lvl="1"/>
            <a:r>
              <a:rPr lang="en-US" sz="2800" dirty="0" err="1"/>
              <a:t>Insertfirst</a:t>
            </a:r>
            <a:endParaRPr lang="en-US" sz="2800" dirty="0"/>
          </a:p>
          <a:p>
            <a:pPr lvl="1"/>
            <a:r>
              <a:rPr lang="en-US" sz="2800" dirty="0" err="1"/>
              <a:t>Insertlast</a:t>
            </a:r>
            <a:endParaRPr lang="en-US" sz="2800" dirty="0"/>
          </a:p>
          <a:p>
            <a:pPr lvl="1"/>
            <a:r>
              <a:rPr lang="en-US" sz="2800" dirty="0" err="1"/>
              <a:t>Deletefirst</a:t>
            </a:r>
            <a:endParaRPr lang="en-US" sz="2800" dirty="0"/>
          </a:p>
          <a:p>
            <a:pPr lvl="1"/>
            <a:r>
              <a:rPr lang="en-US" sz="2800" dirty="0" err="1"/>
              <a:t>Deletelast</a:t>
            </a:r>
            <a:endParaRPr lang="en-US" sz="2800" dirty="0"/>
          </a:p>
          <a:p>
            <a:pPr lvl="1"/>
            <a:r>
              <a:rPr lang="en-US" sz="2800" dirty="0" err="1"/>
              <a:t>Deleteall</a:t>
            </a:r>
            <a:endParaRPr lang="en-US" sz="2800" dirty="0"/>
          </a:p>
          <a:p>
            <a:pPr lvl="1"/>
            <a:r>
              <a:rPr lang="en-US" sz="2800" dirty="0"/>
              <a:t>Search by position</a:t>
            </a:r>
          </a:p>
          <a:p>
            <a:pPr lvl="1"/>
            <a:r>
              <a:rPr lang="en-US" sz="2800" dirty="0"/>
              <a:t>Search by contents</a:t>
            </a:r>
          </a:p>
        </p:txBody>
      </p:sp>
    </p:spTree>
    <p:extLst>
      <p:ext uri="{BB962C8B-B14F-4D97-AF65-F5344CB8AC3E}">
        <p14:creationId xmlns:p14="http://schemas.microsoft.com/office/powerpoint/2010/main" val="4059040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84" y="0"/>
            <a:ext cx="11566856" cy="1280890"/>
          </a:xfrm>
          <a:solidFill>
            <a:schemeClr val="bg1"/>
          </a:solidFill>
        </p:spPr>
        <p:txBody>
          <a:bodyPr>
            <a:noAutofit/>
          </a:bodyPr>
          <a:lstStyle/>
          <a:p>
            <a:r>
              <a:rPr lang="en-US" sz="3300" b="1" dirty="0"/>
              <a:t>Write a program that prompts the user to input a string and then outputs the string in the pig Latin form. The rules for </a:t>
            </a:r>
            <a:r>
              <a:rPr lang="en-US" sz="3300" b="1" dirty="0">
                <a:solidFill>
                  <a:srgbClr val="FF0000"/>
                </a:solidFill>
              </a:rPr>
              <a:t>converting a string into pig Latin form</a:t>
            </a:r>
            <a:r>
              <a:rPr lang="en-US" sz="3300" b="1" dirty="0"/>
              <a:t> :</a:t>
            </a:r>
          </a:p>
        </p:txBody>
      </p:sp>
      <p:sp>
        <p:nvSpPr>
          <p:cNvPr id="2176" name="Rectangle 193"/>
          <p:cNvSpPr>
            <a:spLocks noChangeArrowheads="1"/>
          </p:cNvSpPr>
          <p:nvPr/>
        </p:nvSpPr>
        <p:spPr bwMode="auto">
          <a:xfrm>
            <a:off x="2750719" y="2605177"/>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5"/>
          <p:cNvSpPr>
            <a:spLocks noGrp="1" noChangeArrowheads="1"/>
          </p:cNvSpPr>
          <p:nvPr>
            <p:ph idx="1"/>
          </p:nvPr>
        </p:nvSpPr>
        <p:spPr bwMode="auto">
          <a:xfrm>
            <a:off x="259384" y="1684155"/>
            <a:ext cx="12364732"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7413" algn="l"/>
              </a:tabLst>
              <a:defRPr>
                <a:solidFill>
                  <a:schemeClr val="tx1"/>
                </a:solidFill>
                <a:latin typeface="Arial" panose="020B0604020202020204" pitchFamily="34" charset="0"/>
              </a:defRPr>
            </a:lvl1pPr>
            <a:lvl2pPr eaLnBrk="0" fontAlgn="base" hangingPunct="0">
              <a:spcBef>
                <a:spcPct val="0"/>
              </a:spcBef>
              <a:spcAft>
                <a:spcPct val="0"/>
              </a:spcAft>
              <a:tabLst>
                <a:tab pos="887413" algn="l"/>
              </a:tabLst>
              <a:defRPr>
                <a:solidFill>
                  <a:schemeClr val="tx1"/>
                </a:solidFill>
                <a:latin typeface="Arial" panose="020B0604020202020204" pitchFamily="34" charset="0"/>
              </a:defRPr>
            </a:lvl2pPr>
            <a:lvl3pPr eaLnBrk="0" fontAlgn="base" hangingPunct="0">
              <a:spcBef>
                <a:spcPct val="0"/>
              </a:spcBef>
              <a:spcAft>
                <a:spcPct val="0"/>
              </a:spcAft>
              <a:tabLst>
                <a:tab pos="887413" algn="l"/>
              </a:tabLst>
              <a:defRPr>
                <a:solidFill>
                  <a:schemeClr val="tx1"/>
                </a:solidFill>
                <a:latin typeface="Arial" panose="020B0604020202020204" pitchFamily="34" charset="0"/>
              </a:defRPr>
            </a:lvl3pPr>
            <a:lvl4pPr eaLnBrk="0" fontAlgn="base" hangingPunct="0">
              <a:spcBef>
                <a:spcPct val="0"/>
              </a:spcBef>
              <a:spcAft>
                <a:spcPct val="0"/>
              </a:spcAft>
              <a:tabLst>
                <a:tab pos="887413" algn="l"/>
              </a:tabLst>
              <a:defRPr>
                <a:solidFill>
                  <a:schemeClr val="tx1"/>
                </a:solidFill>
                <a:latin typeface="Arial" panose="020B0604020202020204" pitchFamily="34" charset="0"/>
              </a:defRPr>
            </a:lvl4pPr>
            <a:lvl5pPr eaLnBrk="0" fontAlgn="base" hangingPunct="0">
              <a:spcBef>
                <a:spcPct val="0"/>
              </a:spcBef>
              <a:spcAft>
                <a:spcPct val="0"/>
              </a:spcAft>
              <a:tabLst>
                <a:tab pos="887413" algn="l"/>
              </a:tabLst>
              <a:defRPr>
                <a:solidFill>
                  <a:schemeClr val="tx1"/>
                </a:solidFill>
                <a:latin typeface="Arial" panose="020B0604020202020204" pitchFamily="34" charset="0"/>
              </a:defRPr>
            </a:lvl5pPr>
            <a:lvl6pPr eaLnBrk="0" fontAlgn="base" hangingPunct="0">
              <a:spcBef>
                <a:spcPct val="0"/>
              </a:spcBef>
              <a:spcAft>
                <a:spcPct val="0"/>
              </a:spcAft>
              <a:tabLst>
                <a:tab pos="887413" algn="l"/>
              </a:tabLst>
              <a:defRPr>
                <a:solidFill>
                  <a:schemeClr val="tx1"/>
                </a:solidFill>
                <a:latin typeface="Arial" panose="020B0604020202020204" pitchFamily="34" charset="0"/>
              </a:defRPr>
            </a:lvl6pPr>
            <a:lvl7pPr eaLnBrk="0" fontAlgn="base" hangingPunct="0">
              <a:spcBef>
                <a:spcPct val="0"/>
              </a:spcBef>
              <a:spcAft>
                <a:spcPct val="0"/>
              </a:spcAft>
              <a:tabLst>
                <a:tab pos="887413" algn="l"/>
              </a:tabLst>
              <a:defRPr>
                <a:solidFill>
                  <a:schemeClr val="tx1"/>
                </a:solidFill>
                <a:latin typeface="Arial" panose="020B0604020202020204" pitchFamily="34" charset="0"/>
              </a:defRPr>
            </a:lvl7pPr>
            <a:lvl8pPr eaLnBrk="0" fontAlgn="base" hangingPunct="0">
              <a:spcBef>
                <a:spcPct val="0"/>
              </a:spcBef>
              <a:spcAft>
                <a:spcPct val="0"/>
              </a:spcAft>
              <a:tabLst>
                <a:tab pos="887413" algn="l"/>
              </a:tabLst>
              <a:defRPr>
                <a:solidFill>
                  <a:schemeClr val="tx1"/>
                </a:solidFill>
                <a:latin typeface="Arial" panose="020B0604020202020204" pitchFamily="34" charset="0"/>
              </a:defRPr>
            </a:lvl8pPr>
            <a:lvl9pPr eaLnBrk="0" fontAlgn="base" hangingPunct="0">
              <a:spcBef>
                <a:spcPct val="0"/>
              </a:spcBef>
              <a:spcAft>
                <a:spcPct val="0"/>
              </a:spcAft>
              <a:tabLst>
                <a:tab pos="887413" algn="l"/>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mj-lt"/>
              <a:buAutoNum type="arabicPeriod"/>
              <a:tabLst>
                <a:tab pos="887413" algn="l"/>
              </a:tabLst>
            </a:pP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If the string begins with a vowel, add the string </a:t>
            </a: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"-way" </a:t>
            </a: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at the end of the string.</a:t>
            </a:r>
            <a:b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b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 For example, the pig Latin form of the string </a:t>
            </a:r>
            <a:r>
              <a:rPr kumimoji="0" lang="en-US" altLang="en-US" sz="2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ourier New" panose="02070309020205020404" pitchFamily="49" charset="0"/>
              </a:rPr>
              <a:t>"eye" </a:t>
            </a:r>
            <a:r>
              <a:rPr kumimoji="0" lang="en-US" altLang="en-US" sz="2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rPr>
              <a:t>is </a:t>
            </a:r>
            <a:r>
              <a:rPr kumimoji="0" lang="en-US" altLang="en-US" sz="2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ourier New" panose="02070309020205020404" pitchFamily="49" charset="0"/>
              </a:rPr>
              <a:t>"eye-way"</a:t>
            </a:r>
            <a:r>
              <a:rPr kumimoji="0" lang="en-US" altLang="en-US" sz="2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rPr>
              <a:t>.</a:t>
            </a:r>
          </a:p>
          <a:p>
            <a:pPr defTabSz="914400">
              <a:buClrTx/>
              <a:buFont typeface="+mj-lt"/>
              <a:buAutoNum type="arabicPeriod"/>
            </a:pPr>
            <a:r>
              <a:rPr lang="en-US" sz="2400" dirty="0">
                <a:latin typeface="Calibri" panose="020F0502020204030204" pitchFamily="34" charset="0"/>
              </a:rPr>
              <a:t>If the string does not begin with a vowel, first add "</a:t>
            </a:r>
            <a:r>
              <a:rPr lang="en-US" sz="2400" strike="sngStrike" dirty="0">
                <a:latin typeface="Calibri" panose="020F0502020204030204" pitchFamily="34" charset="0"/>
              </a:rPr>
              <a:t>-</a:t>
            </a:r>
            <a:r>
              <a:rPr lang="en-US" sz="2400" dirty="0">
                <a:latin typeface="Calibri" panose="020F0502020204030204" pitchFamily="34" charset="0"/>
              </a:rPr>
              <a:t>" at the end of the string. </a:t>
            </a:r>
            <a:br>
              <a:rPr lang="en-US" sz="2400" dirty="0">
                <a:latin typeface="Calibri" panose="020F0502020204030204" pitchFamily="34" charset="0"/>
              </a:rPr>
            </a:br>
            <a:r>
              <a:rPr lang="en-US" sz="2400" dirty="0">
                <a:latin typeface="Calibri" panose="020F0502020204030204" pitchFamily="34" charset="0"/>
              </a:rPr>
              <a:t>Then rotate the string one character at a time; that is, move the first character of the string</a:t>
            </a:r>
            <a:br>
              <a:rPr lang="en-US" sz="2400" dirty="0">
                <a:latin typeface="Calibri" panose="020F0502020204030204" pitchFamily="34" charset="0"/>
              </a:rPr>
            </a:br>
            <a:r>
              <a:rPr lang="en-US" sz="2400" dirty="0">
                <a:latin typeface="Calibri" panose="020F0502020204030204" pitchFamily="34" charset="0"/>
              </a:rPr>
              <a:t> to the end  of the string until the first character of the string becomes a vowel. </a:t>
            </a:r>
            <a:br>
              <a:rPr lang="en-US" sz="2400" dirty="0">
                <a:latin typeface="Calibri" panose="020F0502020204030204" pitchFamily="34" charset="0"/>
              </a:rPr>
            </a:br>
            <a:r>
              <a:rPr lang="en-US" sz="2400" dirty="0">
                <a:latin typeface="Calibri" panose="020F0502020204030204" pitchFamily="34" charset="0"/>
              </a:rPr>
              <a:t>Then add the string "ay" at the end. For example, the pig Latin form of the string</a:t>
            </a:r>
            <a:br>
              <a:rPr lang="en-US" sz="2400" dirty="0">
                <a:latin typeface="Calibri" panose="020F0502020204030204" pitchFamily="34" charset="0"/>
              </a:rPr>
            </a:br>
            <a:r>
              <a:rPr lang="en-US" sz="2400" dirty="0">
                <a:latin typeface="Calibri" panose="020F0502020204030204" pitchFamily="34" charset="0"/>
              </a:rPr>
              <a:t> </a:t>
            </a:r>
            <a:r>
              <a:rPr lang="en-US" sz="2400" dirty="0">
                <a:solidFill>
                  <a:srgbClr val="FF0000"/>
                </a:solidFill>
                <a:latin typeface="Calibri" panose="020F0502020204030204" pitchFamily="34" charset="0"/>
                <a:ea typeface="Times New Roman" panose="02020603050405020304" pitchFamily="18" charset="0"/>
                <a:cs typeface="Courier New" panose="02070309020205020404" pitchFamily="49" charset="0"/>
              </a:rPr>
              <a:t>"There" is "ere-</a:t>
            </a:r>
            <a:r>
              <a:rPr lang="en-US" sz="2400" dirty="0" err="1">
                <a:solidFill>
                  <a:srgbClr val="FF0000"/>
                </a:solidFill>
                <a:latin typeface="Calibri" panose="020F0502020204030204" pitchFamily="34" charset="0"/>
                <a:ea typeface="Times New Roman" panose="02020603050405020304" pitchFamily="18" charset="0"/>
                <a:cs typeface="Courier New" panose="02070309020205020404" pitchFamily="49" charset="0"/>
              </a:rPr>
              <a:t>Thay</a:t>
            </a:r>
            <a:r>
              <a:rPr lang="en-US" sz="2400" dirty="0">
                <a:solidFill>
                  <a:srgbClr val="FF0000"/>
                </a:solidFill>
                <a:latin typeface="Calibri" panose="020F0502020204030204" pitchFamily="34" charset="0"/>
                <a:ea typeface="Times New Roman" panose="02020603050405020304" pitchFamily="18" charset="0"/>
                <a:cs typeface="Courier New" panose="02070309020205020404" pitchFamily="49" charset="0"/>
              </a:rPr>
              <a:t>“</a:t>
            </a:r>
          </a:p>
          <a:p>
            <a:pPr lvl="0" defTabSz="914400">
              <a:buClrTx/>
              <a:buFont typeface="+mj-lt"/>
              <a:buAutoNum type="arabicPeriod"/>
            </a:pPr>
            <a:r>
              <a:rPr lang="en-US" sz="2400" dirty="0">
                <a:latin typeface="Calibri" panose="020F0502020204030204" pitchFamily="34" charset="0"/>
              </a:rPr>
              <a:t>Strings such as "by" contain no vowels. In cases like this, the letter y can be considered a vowel.</a:t>
            </a:r>
            <a:br>
              <a:rPr lang="en-US" sz="2400" dirty="0">
                <a:latin typeface="Calibri" panose="020F0502020204030204" pitchFamily="34" charset="0"/>
              </a:rPr>
            </a:br>
            <a:r>
              <a:rPr lang="en-US" sz="2400" dirty="0">
                <a:latin typeface="Calibri" panose="020F0502020204030204" pitchFamily="34" charset="0"/>
              </a:rPr>
              <a:t> So, for this program the vowels are a, e, </a:t>
            </a:r>
            <a:r>
              <a:rPr lang="en-US" sz="2400" dirty="0" err="1">
                <a:latin typeface="Calibri" panose="020F0502020204030204" pitchFamily="34" charset="0"/>
              </a:rPr>
              <a:t>i</a:t>
            </a:r>
            <a:r>
              <a:rPr lang="en-US" sz="2400" dirty="0">
                <a:latin typeface="Calibri" panose="020F0502020204030204" pitchFamily="34" charset="0"/>
              </a:rPr>
              <a:t>, o, u, y, A, E, I, O, U, and Y. </a:t>
            </a:r>
            <a:br>
              <a:rPr lang="en-US" sz="2400" dirty="0">
                <a:latin typeface="Calibri" panose="020F0502020204030204" pitchFamily="34" charset="0"/>
              </a:rPr>
            </a:br>
            <a:r>
              <a:rPr lang="en-US" sz="2400" dirty="0">
                <a:latin typeface="Calibri" panose="020F0502020204030204" pitchFamily="34" charset="0"/>
              </a:rPr>
              <a:t>Therefore, the pig Latin form of "</a:t>
            </a:r>
            <a:r>
              <a:rPr lang="en-US" sz="2400" dirty="0">
                <a:solidFill>
                  <a:srgbClr val="FF0000"/>
                </a:solidFill>
                <a:latin typeface="Calibri" panose="020F0502020204030204" pitchFamily="34" charset="0"/>
              </a:rPr>
              <a:t>by" is "y</a:t>
            </a:r>
            <a:r>
              <a:rPr lang="en-US" sz="2400" strike="sngStrike" dirty="0">
                <a:solidFill>
                  <a:srgbClr val="FF0000"/>
                </a:solidFill>
                <a:latin typeface="Calibri" panose="020F0502020204030204" pitchFamily="34" charset="0"/>
              </a:rPr>
              <a:t>-</a:t>
            </a:r>
            <a:r>
              <a:rPr lang="en-US" sz="2400" dirty="0">
                <a:solidFill>
                  <a:srgbClr val="FF0000"/>
                </a:solidFill>
                <a:latin typeface="Calibri" panose="020F0502020204030204" pitchFamily="34" charset="0"/>
              </a:rPr>
              <a:t>bay“.</a:t>
            </a:r>
          </a:p>
          <a:p>
            <a:pPr lvl="0" defTabSz="914400">
              <a:buClrTx/>
              <a:buFont typeface="+mj-lt"/>
              <a:buAutoNum type="arabicPeriod"/>
            </a:pPr>
            <a:r>
              <a:rPr lang="en-US" sz="2400" dirty="0">
                <a:latin typeface="Calibri" panose="020F0502020204030204" pitchFamily="34" charset="0"/>
              </a:rPr>
              <a:t>Strings such as "1234" contain no vowels. The pig Latin form of the string </a:t>
            </a:r>
            <a:r>
              <a:rPr lang="en-US" sz="2400" dirty="0">
                <a:solidFill>
                  <a:srgbClr val="FF0000"/>
                </a:solidFill>
                <a:latin typeface="Calibri" panose="020F0502020204030204" pitchFamily="34" charset="0"/>
              </a:rPr>
              <a:t>"1234" is "1234</a:t>
            </a:r>
            <a:r>
              <a:rPr lang="en-US" sz="2400" strike="sngStrike" dirty="0">
                <a:solidFill>
                  <a:srgbClr val="FF0000"/>
                </a:solidFill>
                <a:latin typeface="Calibri" panose="020F0502020204030204" pitchFamily="34" charset="0"/>
              </a:rPr>
              <a:t>-</a:t>
            </a:r>
            <a:r>
              <a:rPr lang="en-US" sz="2400" dirty="0">
                <a:solidFill>
                  <a:srgbClr val="FF0000"/>
                </a:solidFill>
                <a:latin typeface="Calibri" panose="020F0502020204030204" pitchFamily="34" charset="0"/>
              </a:rPr>
              <a:t>way". </a:t>
            </a:r>
            <a:br>
              <a:rPr lang="en-US" sz="2400" dirty="0">
                <a:latin typeface="Calibri" panose="020F0502020204030204" pitchFamily="34" charset="0"/>
              </a:rPr>
            </a:br>
            <a:r>
              <a:rPr lang="en-US" sz="2400" dirty="0">
                <a:latin typeface="Calibri" panose="020F0502020204030204" pitchFamily="34" charset="0"/>
              </a:rPr>
              <a:t>That is, the pig Latin form of a string that has no vowels in it is the string </a:t>
            </a:r>
            <a:br>
              <a:rPr lang="en-US" sz="2400" dirty="0">
                <a:latin typeface="Calibri" panose="020F0502020204030204" pitchFamily="34" charset="0"/>
              </a:rPr>
            </a:br>
            <a:r>
              <a:rPr lang="en-US" sz="2400" dirty="0">
                <a:latin typeface="Calibri" panose="020F0502020204030204" pitchFamily="34" charset="0"/>
              </a:rPr>
              <a:t>followed by the string "</a:t>
            </a:r>
            <a:r>
              <a:rPr lang="en-US" sz="2400" strike="sngStrike" dirty="0">
                <a:latin typeface="Calibri" panose="020F0502020204030204" pitchFamily="34" charset="0"/>
              </a:rPr>
              <a:t>-</a:t>
            </a:r>
            <a:r>
              <a:rPr lang="en-US" sz="2400" dirty="0">
                <a:latin typeface="Calibri" panose="020F0502020204030204" pitchFamily="34" charset="0"/>
              </a:rPr>
              <a:t>way"</a:t>
            </a:r>
            <a:endParaRPr kumimoji="0" lang="en-US" altLang="en-US" sz="2400" b="0" i="0" u="none" strike="noStrike" cap="none" normalizeH="0" baseline="0" dirty="0">
              <a:ln>
                <a:noFill/>
              </a:ln>
              <a:solidFill>
                <a:schemeClr val="tx1"/>
              </a:solidFill>
              <a:effectLst/>
              <a:latin typeface="Calibri" panose="020F0502020204030204" pitchFamily="34" charset="0"/>
            </a:endParaRPr>
          </a:p>
        </p:txBody>
      </p:sp>
      <p:sp>
        <p:nvSpPr>
          <p:cNvPr id="2178" name="Rectangle 2177"/>
          <p:cNvSpPr/>
          <p:nvPr/>
        </p:nvSpPr>
        <p:spPr>
          <a:xfrm>
            <a:off x="2211559" y="6251636"/>
            <a:ext cx="8408376" cy="646331"/>
          </a:xfrm>
          <a:prstGeom prst="rect">
            <a:avLst/>
          </a:prstGeom>
          <a:solidFill>
            <a:schemeClr val="accent1">
              <a:lumMod val="20000"/>
              <a:lumOff val="80000"/>
            </a:schemeClr>
          </a:solidFill>
        </p:spPr>
        <p:txBody>
          <a:bodyPr wrap="square">
            <a:spAutoFit/>
          </a:bodyPr>
          <a:lstStyle/>
          <a:p>
            <a:r>
              <a:rPr lang="en-US" spc="-15" dirty="0">
                <a:latin typeface="Times New Roman" panose="02020603050405020304" pitchFamily="18" charset="0"/>
                <a:ea typeface="Times New Roman" panose="02020603050405020304" pitchFamily="18" charset="0"/>
              </a:rPr>
              <a:t>Y</a:t>
            </a:r>
            <a:r>
              <a:rPr lang="en-US" spc="10" dirty="0">
                <a:latin typeface="Times New Roman" panose="02020603050405020304" pitchFamily="18" charset="0"/>
                <a:ea typeface="Times New Roman" panose="02020603050405020304" pitchFamily="18" charset="0"/>
              </a:rPr>
              <a:t>o</a:t>
            </a:r>
            <a:r>
              <a:rPr lang="en-US" spc="20"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r</a:t>
            </a:r>
            <a:r>
              <a:rPr lang="en-US" spc="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r</a:t>
            </a:r>
            <a:r>
              <a:rPr lang="en-US" spc="20" dirty="0">
                <a:latin typeface="Times New Roman" panose="02020603050405020304" pitchFamily="18" charset="0"/>
                <a:ea typeface="Times New Roman" panose="02020603050405020304" pitchFamily="18" charset="0"/>
              </a:rPr>
              <a:t>o</a:t>
            </a:r>
            <a:r>
              <a:rPr lang="en-US" spc="-40" dirty="0">
                <a:latin typeface="Times New Roman" panose="02020603050405020304" pitchFamily="18" charset="0"/>
                <a:ea typeface="Times New Roman" panose="02020603050405020304" pitchFamily="18" charset="0"/>
              </a:rPr>
              <a:t>g</a:t>
            </a:r>
            <a:r>
              <a:rPr lang="en-US" dirty="0">
                <a:latin typeface="Times New Roman" panose="02020603050405020304" pitchFamily="18" charset="0"/>
                <a:ea typeface="Times New Roman" panose="02020603050405020304" pitchFamily="18" charset="0"/>
              </a:rPr>
              <a:t>r</a:t>
            </a:r>
            <a:r>
              <a:rPr lang="en-US" spc="-65"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m</a:t>
            </a:r>
            <a:r>
              <a:rPr lang="en-US" spc="3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m</a:t>
            </a:r>
            <a:r>
              <a:rPr lang="en-US" spc="20" dirty="0">
                <a:latin typeface="Times New Roman" panose="02020603050405020304" pitchFamily="18" charset="0"/>
                <a:ea typeface="Times New Roman" panose="02020603050405020304" pitchFamily="18" charset="0"/>
              </a:rPr>
              <a:t>u</a:t>
            </a:r>
            <a:r>
              <a:rPr lang="en-US" spc="-105" dirty="0">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t</a:t>
            </a:r>
            <a:r>
              <a:rPr lang="en-US" spc="30" dirty="0">
                <a:latin typeface="Times New Roman" panose="02020603050405020304" pitchFamily="18" charset="0"/>
                <a:ea typeface="Times New Roman" panose="02020603050405020304" pitchFamily="18" charset="0"/>
              </a:rPr>
              <a:t> </a:t>
            </a:r>
            <a:r>
              <a:rPr lang="en-US" spc="-105" dirty="0">
                <a:latin typeface="Times New Roman" panose="02020603050405020304" pitchFamily="18" charset="0"/>
                <a:ea typeface="Times New Roman" panose="02020603050405020304" pitchFamily="18" charset="0"/>
              </a:rPr>
              <a:t>s</a:t>
            </a:r>
            <a:r>
              <a:rPr lang="en-US" spc="20" dirty="0">
                <a:latin typeface="Times New Roman" panose="02020603050405020304" pitchFamily="18" charset="0"/>
                <a:ea typeface="Times New Roman" panose="02020603050405020304" pitchFamily="18" charset="0"/>
              </a:rPr>
              <a:t>to</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 t</a:t>
            </a:r>
            <a:r>
              <a:rPr lang="en-US" spc="20" dirty="0">
                <a:latin typeface="Times New Roman" panose="02020603050405020304" pitchFamily="18" charset="0"/>
                <a:ea typeface="Times New Roman" panose="02020603050405020304" pitchFamily="18" charset="0"/>
              </a:rPr>
              <a:t>h</a:t>
            </a:r>
            <a:r>
              <a:rPr lang="en-US" dirty="0">
                <a:latin typeface="Times New Roman" panose="02020603050405020304" pitchFamily="18" charset="0"/>
                <a:ea typeface="Times New Roman" panose="02020603050405020304" pitchFamily="18" charset="0"/>
              </a:rPr>
              <a:t>e</a:t>
            </a:r>
            <a:r>
              <a:rPr lang="en-US" spc="2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h</a:t>
            </a:r>
            <a:r>
              <a:rPr lang="en-US" spc="-55"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r</a:t>
            </a:r>
            <a:r>
              <a:rPr lang="en-US" spc="-65"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c</a:t>
            </a:r>
            <a:r>
              <a:rPr lang="en-US" spc="15" dirty="0">
                <a:latin typeface="Times New Roman" panose="02020603050405020304" pitchFamily="18" charset="0"/>
                <a:ea typeface="Times New Roman" panose="02020603050405020304" pitchFamily="18" charset="0"/>
              </a:rPr>
              <a:t>t</a:t>
            </a:r>
            <a:r>
              <a:rPr lang="en-US" spc="-15"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rs</a:t>
            </a:r>
            <a:r>
              <a:rPr lang="en-US" spc="-8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35" dirty="0">
                <a:latin typeface="Times New Roman" panose="02020603050405020304" pitchFamily="18" charset="0"/>
                <a:ea typeface="Times New Roman" panose="02020603050405020304" pitchFamily="18" charset="0"/>
              </a:rPr>
              <a:t> </a:t>
            </a:r>
            <a:r>
              <a:rPr lang="en-US" spc="-105" dirty="0">
                <a:latin typeface="Times New Roman" panose="02020603050405020304" pitchFamily="18" charset="0"/>
                <a:ea typeface="Times New Roman" panose="02020603050405020304" pitchFamily="18" charset="0"/>
              </a:rPr>
              <a:t>s</a:t>
            </a:r>
            <a:r>
              <a:rPr lang="en-US" spc="1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r</a:t>
            </a:r>
            <a:r>
              <a:rPr lang="en-US" spc="-25" dirty="0">
                <a:latin typeface="Times New Roman" panose="02020603050405020304" pitchFamily="18" charset="0"/>
                <a:ea typeface="Times New Roman" panose="02020603050405020304" pitchFamily="18" charset="0"/>
              </a:rPr>
              <a:t>i</a:t>
            </a:r>
            <a:r>
              <a:rPr lang="en-US" spc="20"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g</a:t>
            </a:r>
            <a:r>
              <a:rPr lang="en-US" spc="-15" dirty="0">
                <a:latin typeface="Times New Roman" panose="02020603050405020304" pitchFamily="18" charset="0"/>
                <a:ea typeface="Times New Roman" panose="02020603050405020304" pitchFamily="18" charset="0"/>
              </a:rPr>
              <a:t> </a:t>
            </a:r>
            <a:r>
              <a:rPr lang="en-US" spc="-30" dirty="0">
                <a:latin typeface="Times New Roman" panose="02020603050405020304" pitchFamily="18" charset="0"/>
                <a:ea typeface="Times New Roman" panose="02020603050405020304" pitchFamily="18" charset="0"/>
              </a:rPr>
              <a:t>i</a:t>
            </a:r>
            <a:r>
              <a:rPr lang="en-US" spc="20"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o</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35"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l</a:t>
            </a:r>
            <a:r>
              <a:rPr lang="en-US" spc="-25" dirty="0">
                <a:latin typeface="Times New Roman" panose="02020603050405020304" pitchFamily="18" charset="0"/>
                <a:ea typeface="Times New Roman" panose="02020603050405020304" pitchFamily="18" charset="0"/>
              </a:rPr>
              <a:t>i</a:t>
            </a:r>
            <a:r>
              <a:rPr lang="en-US" spc="20" dirty="0">
                <a:latin typeface="Times New Roman" panose="02020603050405020304" pitchFamily="18" charset="0"/>
                <a:ea typeface="Times New Roman" panose="02020603050405020304" pitchFamily="18" charset="0"/>
              </a:rPr>
              <a:t>n</a:t>
            </a:r>
            <a:r>
              <a:rPr lang="en-US" spc="-5" dirty="0">
                <a:latin typeface="Times New Roman" panose="02020603050405020304" pitchFamily="18" charset="0"/>
                <a:ea typeface="Times New Roman" panose="02020603050405020304" pitchFamily="18" charset="0"/>
              </a:rPr>
              <a:t>k</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d</a:t>
            </a:r>
            <a:r>
              <a:rPr lang="en-US" spc="10"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l</a:t>
            </a:r>
            <a:r>
              <a:rPr lang="en-US" spc="-30" dirty="0">
                <a:latin typeface="Times New Roman" panose="02020603050405020304" pitchFamily="18" charset="0"/>
                <a:ea typeface="Times New Roman" panose="02020603050405020304" pitchFamily="18" charset="0"/>
              </a:rPr>
              <a:t>i</a:t>
            </a:r>
            <a:r>
              <a:rPr lang="en-US" spc="-100" dirty="0">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t</a:t>
            </a:r>
            <a:r>
              <a:rPr lang="en-US" spc="30" dirty="0">
                <a:latin typeface="Times New Roman" panose="02020603050405020304" pitchFamily="18" charset="0"/>
                <a:ea typeface="Times New Roman" panose="02020603050405020304" pitchFamily="18" charset="0"/>
              </a:rPr>
              <a:t> </a:t>
            </a:r>
            <a:r>
              <a:rPr lang="en-US" spc="-65" dirty="0">
                <a:latin typeface="Times New Roman" panose="02020603050405020304" pitchFamily="18" charset="0"/>
                <a:ea typeface="Times New Roman" panose="02020603050405020304" pitchFamily="18" charset="0"/>
              </a:rPr>
              <a:t>a</a:t>
            </a:r>
            <a:r>
              <a:rPr lang="en-US" spc="20" dirty="0">
                <a:latin typeface="Times New Roman" panose="02020603050405020304" pitchFamily="18" charset="0"/>
                <a:ea typeface="Times New Roman" panose="02020603050405020304" pitchFamily="18" charset="0"/>
              </a:rPr>
              <a:t>nd u</a:t>
            </a:r>
            <a:r>
              <a:rPr lang="en-US" spc="-105" dirty="0">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e</a:t>
            </a:r>
            <a:r>
              <a:rPr lang="en-US" spc="4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h</a:t>
            </a:r>
            <a:r>
              <a:rPr lang="en-US" dirty="0">
                <a:latin typeface="Times New Roman" panose="02020603050405020304" pitchFamily="18" charset="0"/>
                <a:ea typeface="Times New Roman" panose="02020603050405020304" pitchFamily="18" charset="0"/>
              </a:rPr>
              <a:t>e</a:t>
            </a:r>
            <a:r>
              <a:rPr lang="en-US" spc="55" dirty="0">
                <a:latin typeface="Times New Roman" panose="02020603050405020304" pitchFamily="18" charset="0"/>
                <a:ea typeface="Times New Roman" panose="02020603050405020304" pitchFamily="18" charset="0"/>
              </a:rPr>
              <a:t> </a:t>
            </a:r>
            <a:r>
              <a:rPr lang="en-US" spc="-80" dirty="0">
                <a:latin typeface="Times New Roman" panose="02020603050405020304" pitchFamily="18" charset="0"/>
                <a:ea typeface="Times New Roman" panose="02020603050405020304" pitchFamily="18" charset="0"/>
              </a:rPr>
              <a:t>f</a:t>
            </a:r>
            <a:r>
              <a:rPr lang="en-US" spc="20"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5"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t</a:t>
            </a:r>
            <a:r>
              <a:rPr lang="en-US" spc="-30" dirty="0">
                <a:latin typeface="Times New Roman" panose="02020603050405020304" pitchFamily="18" charset="0"/>
                <a:ea typeface="Times New Roman" panose="02020603050405020304" pitchFamily="18" charset="0"/>
              </a:rPr>
              <a:t>i</a:t>
            </a:r>
            <a:r>
              <a:rPr lang="en-US" spc="20"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n</a:t>
            </a:r>
            <a:r>
              <a:rPr lang="en-US" spc="75" dirty="0">
                <a:latin typeface="Times New Roman" panose="02020603050405020304" pitchFamily="18" charset="0"/>
                <a:ea typeface="Times New Roman" panose="02020603050405020304" pitchFamily="18" charset="0"/>
              </a:rPr>
              <a:t> </a:t>
            </a:r>
            <a:r>
              <a:rPr lang="en-US" sz="1200" spc="-10" dirty="0">
                <a:latin typeface="Courier New" panose="02070309020205020404" pitchFamily="49" charset="0"/>
                <a:ea typeface="Times New Roman" panose="02020603050405020304" pitchFamily="18" charset="0"/>
              </a:rPr>
              <a:t>void</a:t>
            </a:r>
            <a:r>
              <a:rPr lang="en-US" spc="75" dirty="0">
                <a:latin typeface="Times New Roman" panose="02020603050405020304" pitchFamily="18" charset="0"/>
                <a:ea typeface="Times New Roman" panose="02020603050405020304" pitchFamily="18" charset="0"/>
              </a:rPr>
              <a:t> </a:t>
            </a:r>
            <a:r>
              <a:rPr lang="en-US" sz="1200" spc="-10" dirty="0">
                <a:latin typeface="Courier New" panose="02070309020205020404" pitchFamily="49" charset="0"/>
                <a:ea typeface="Times New Roman" panose="02020603050405020304" pitchFamily="18" charset="0"/>
              </a:rPr>
              <a:t>r</a:t>
            </a:r>
            <a:r>
              <a:rPr lang="en-US" sz="1200" spc="-15" dirty="0">
                <a:latin typeface="Courier New" panose="02070309020205020404" pitchFamily="49" charset="0"/>
                <a:ea typeface="Times New Roman" panose="02020603050405020304" pitchFamily="18" charset="0"/>
              </a:rPr>
              <a:t>o</a:t>
            </a:r>
            <a:r>
              <a:rPr lang="en-US" sz="1200" spc="-10" dirty="0">
                <a:latin typeface="Courier New" panose="02070309020205020404" pitchFamily="49" charset="0"/>
                <a:ea typeface="Times New Roman" panose="02020603050405020304" pitchFamily="18" charset="0"/>
              </a:rPr>
              <a:t>t</a:t>
            </a:r>
            <a:r>
              <a:rPr lang="en-US" sz="1200" spc="-15" dirty="0">
                <a:latin typeface="Courier New" panose="02070309020205020404" pitchFamily="49" charset="0"/>
                <a:ea typeface="Times New Roman" panose="02020603050405020304" pitchFamily="18" charset="0"/>
              </a:rPr>
              <a:t>a</a:t>
            </a:r>
            <a:r>
              <a:rPr lang="en-US" sz="1200" spc="-10" dirty="0">
                <a:latin typeface="Courier New" panose="02070309020205020404" pitchFamily="49" charset="0"/>
                <a:ea typeface="Times New Roman" panose="02020603050405020304" pitchFamily="18" charset="0"/>
              </a:rPr>
              <a:t>te () =&gt;</a:t>
            </a:r>
            <a:r>
              <a:rPr lang="en-US" sz="1600" spc="-10" dirty="0">
                <a:solidFill>
                  <a:srgbClr val="FF0000"/>
                </a:solidFill>
                <a:latin typeface="Calibri" panose="020F0502020204030204" pitchFamily="34" charset="0"/>
                <a:ea typeface="Times New Roman" panose="02020603050405020304" pitchFamily="18" charset="0"/>
              </a:rPr>
              <a:t>function to remove the first node and insert it at the end </a:t>
            </a:r>
            <a:endParaRPr lang="en-US" sz="16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32774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670588" y="220542"/>
            <a:ext cx="8911687" cy="1280890"/>
          </a:xfrm>
        </p:spPr>
        <p:txBody>
          <a:bodyPr/>
          <a:lstStyle/>
          <a:p>
            <a:pPr eaLnBrk="1" hangingPunct="1"/>
            <a:r>
              <a:rPr lang="en-US" altLang="en-US" dirty="0"/>
              <a:t>Linked Lists: Some Properties</a:t>
            </a:r>
          </a:p>
        </p:txBody>
      </p:sp>
      <p:sp>
        <p:nvSpPr>
          <p:cNvPr id="9221" name="Rectangle 3"/>
          <p:cNvSpPr>
            <a:spLocks noGrp="1" noChangeArrowheads="1"/>
          </p:cNvSpPr>
          <p:nvPr>
            <p:ph type="body" idx="1"/>
          </p:nvPr>
        </p:nvSpPr>
        <p:spPr>
          <a:xfrm>
            <a:off x="1860430" y="1232621"/>
            <a:ext cx="8229600" cy="1981200"/>
          </a:xfrm>
        </p:spPr>
        <p:txBody>
          <a:bodyPr/>
          <a:lstStyle/>
          <a:p>
            <a:pPr eaLnBrk="1" hangingPunct="1"/>
            <a:r>
              <a:rPr lang="en-US" altLang="en-US" dirty="0"/>
              <a:t>Head stores address of first node</a:t>
            </a:r>
          </a:p>
          <a:p>
            <a:pPr eaLnBrk="1" hangingPunct="1"/>
            <a:r>
              <a:rPr lang="en-US" altLang="en-US" dirty="0"/>
              <a:t>Info stores information</a:t>
            </a:r>
          </a:p>
          <a:p>
            <a:pPr eaLnBrk="1" hangingPunct="1"/>
            <a:r>
              <a:rPr lang="en-US" altLang="en-US" dirty="0"/>
              <a:t>Link stores address of next node</a:t>
            </a:r>
          </a:p>
          <a:p>
            <a:pPr lvl="1" eaLnBrk="1" hangingPunct="1"/>
            <a:r>
              <a:rPr lang="en-US" altLang="en-US" dirty="0"/>
              <a:t> Assume info type </a:t>
            </a:r>
            <a:r>
              <a:rPr lang="en-US" altLang="en-US" dirty="0" err="1">
                <a:latin typeface="Courier New" panose="02070309020205020404" pitchFamily="49" charset="0"/>
              </a:rPr>
              <a:t>int</a:t>
            </a:r>
            <a:endParaRPr lang="en-US" altLang="en-US" dirty="0">
              <a:latin typeface="Courier New" panose="02070309020205020404" pitchFamily="49" charset="0"/>
            </a:endParaRPr>
          </a:p>
        </p:txBody>
      </p:sp>
      <p:grpSp>
        <p:nvGrpSpPr>
          <p:cNvPr id="9222" name="Group 10"/>
          <p:cNvGrpSpPr>
            <a:grpSpLocks/>
          </p:cNvGrpSpPr>
          <p:nvPr/>
        </p:nvGrpSpPr>
        <p:grpSpPr bwMode="auto">
          <a:xfrm>
            <a:off x="854015" y="3565525"/>
            <a:ext cx="5589917" cy="1266751"/>
            <a:chOff x="384" y="2592"/>
            <a:chExt cx="2499" cy="407"/>
          </a:xfrm>
        </p:grpSpPr>
        <p:sp>
          <p:nvSpPr>
            <p:cNvPr id="9226" name="Rectangle 4"/>
            <p:cNvSpPr>
              <a:spLocks noChangeArrowheads="1"/>
            </p:cNvSpPr>
            <p:nvPr/>
          </p:nvSpPr>
          <p:spPr bwMode="auto">
            <a:xfrm>
              <a:off x="384" y="2880"/>
              <a:ext cx="249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Linked list with four nodes</a:t>
              </a:r>
            </a:p>
          </p:txBody>
        </p:sp>
        <p:pic>
          <p:nvPicPr>
            <p:cNvPr id="92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592"/>
              <a:ext cx="24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1"/>
          <p:cNvGrpSpPr>
            <a:grpSpLocks/>
          </p:cNvGrpSpPr>
          <p:nvPr/>
        </p:nvGrpSpPr>
        <p:grpSpPr bwMode="auto">
          <a:xfrm>
            <a:off x="6969244" y="3012612"/>
            <a:ext cx="5222755" cy="2965493"/>
            <a:chOff x="816" y="1248"/>
            <a:chExt cx="2928" cy="1368"/>
          </a:xfrm>
        </p:grpSpPr>
        <p:sp>
          <p:nvSpPr>
            <p:cNvPr id="9224" name="Rectangle 12"/>
            <p:cNvSpPr>
              <a:spLocks noChangeArrowheads="1"/>
            </p:cNvSpPr>
            <p:nvPr/>
          </p:nvSpPr>
          <p:spPr bwMode="auto">
            <a:xfrm>
              <a:off x="816" y="1248"/>
              <a:ext cx="29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Values of head and some of</a:t>
              </a:r>
            </a:p>
            <a:p>
              <a:pPr eaLnBrk="1" hangingPunct="1"/>
              <a:r>
                <a:rPr lang="en-US" altLang="en-US" dirty="0"/>
                <a:t>the nodes of the linked list in Figure 5-4</a:t>
              </a:r>
            </a:p>
          </p:txBody>
        </p:sp>
        <p:pic>
          <p:nvPicPr>
            <p:cNvPr id="92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1632"/>
              <a:ext cx="2752"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4812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747536" y="457200"/>
            <a:ext cx="8911687" cy="724619"/>
          </a:xfrm>
        </p:spPr>
        <p:txBody>
          <a:bodyPr/>
          <a:lstStyle/>
          <a:p>
            <a:pPr eaLnBrk="1" hangingPunct="1"/>
            <a:r>
              <a:rPr lang="en-US" altLang="en-US" dirty="0"/>
              <a:t>Linked Lists: Some Properties (cont’d.)</a:t>
            </a:r>
          </a:p>
        </p:txBody>
      </p:sp>
      <p:sp>
        <p:nvSpPr>
          <p:cNvPr id="10245" name="Rectangle 3"/>
          <p:cNvSpPr>
            <a:spLocks noGrp="1" noChangeArrowheads="1"/>
          </p:cNvSpPr>
          <p:nvPr>
            <p:ph type="body" idx="1"/>
          </p:nvPr>
        </p:nvSpPr>
        <p:spPr>
          <a:xfrm>
            <a:off x="1979611" y="1418477"/>
            <a:ext cx="8229600" cy="2362200"/>
          </a:xfrm>
        </p:spPr>
        <p:txBody>
          <a:bodyPr/>
          <a:lstStyle/>
          <a:p>
            <a:pPr eaLnBrk="1" hangingPunct="1">
              <a:lnSpc>
                <a:spcPct val="90000"/>
              </a:lnSpc>
            </a:pPr>
            <a:r>
              <a:rPr lang="en-US" altLang="en-US" dirty="0"/>
              <a:t>Pointer </a:t>
            </a:r>
            <a:r>
              <a:rPr lang="en-US" altLang="en-US" dirty="0">
                <a:latin typeface="Courier New" panose="02070309020205020404" pitchFamily="49" charset="0"/>
              </a:rPr>
              <a:t>current</a:t>
            </a:r>
            <a:r>
              <a:rPr lang="en-US" altLang="en-US" dirty="0"/>
              <a:t>: same type as pointer </a:t>
            </a:r>
            <a:r>
              <a:rPr lang="en-US" altLang="en-US" dirty="0">
                <a:latin typeface="Courier New" panose="02070309020205020404" pitchFamily="49" charset="0"/>
              </a:rPr>
              <a:t>head</a:t>
            </a:r>
          </a:p>
          <a:p>
            <a:pPr lvl="1" eaLnBrk="1" hangingPunct="1">
              <a:lnSpc>
                <a:spcPct val="90000"/>
              </a:lnSpc>
            </a:pPr>
            <a:r>
              <a:rPr lang="en-US" altLang="en-US" dirty="0">
                <a:latin typeface="Courier New" panose="02070309020205020404" pitchFamily="49" charset="0"/>
              </a:rPr>
              <a:t>current = head;</a:t>
            </a:r>
          </a:p>
          <a:p>
            <a:pPr lvl="2" eaLnBrk="1" hangingPunct="1">
              <a:lnSpc>
                <a:spcPct val="90000"/>
              </a:lnSpc>
            </a:pPr>
            <a:r>
              <a:rPr lang="en-US" altLang="en-US" dirty="0"/>
              <a:t>Copies value of head into current</a:t>
            </a:r>
          </a:p>
          <a:p>
            <a:pPr lvl="1" eaLnBrk="1" hangingPunct="1">
              <a:lnSpc>
                <a:spcPct val="90000"/>
              </a:lnSpc>
            </a:pPr>
            <a:r>
              <a:rPr lang="en-US" altLang="en-US" dirty="0">
                <a:latin typeface="Courier New" panose="02070309020205020404" pitchFamily="49" charset="0"/>
              </a:rPr>
              <a:t>current = current-&gt;link;</a:t>
            </a:r>
            <a:endParaRPr lang="en-US" altLang="en-US" dirty="0"/>
          </a:p>
          <a:p>
            <a:pPr lvl="2" eaLnBrk="1" hangingPunct="1">
              <a:lnSpc>
                <a:spcPct val="90000"/>
              </a:lnSpc>
            </a:pPr>
            <a:r>
              <a:rPr lang="en-US" altLang="en-US" dirty="0"/>
              <a:t>Copies value of </a:t>
            </a:r>
            <a:r>
              <a:rPr lang="en-US" altLang="en-US" dirty="0">
                <a:latin typeface="Courier New" panose="02070309020205020404" pitchFamily="49" charset="0"/>
              </a:rPr>
              <a:t>current-&gt;link (</a:t>
            </a:r>
            <a:r>
              <a:rPr lang="en-US" altLang="en-US" dirty="0"/>
              <a:t>2800) into </a:t>
            </a:r>
            <a:r>
              <a:rPr lang="en-US" altLang="en-US" dirty="0">
                <a:latin typeface="Courier New" panose="02070309020205020404" pitchFamily="49" charset="0"/>
              </a:rPr>
              <a:t>current</a:t>
            </a:r>
          </a:p>
        </p:txBody>
      </p:sp>
      <p:grpSp>
        <p:nvGrpSpPr>
          <p:cNvPr id="10246" name="Group 10"/>
          <p:cNvGrpSpPr>
            <a:grpSpLocks/>
          </p:cNvGrpSpPr>
          <p:nvPr/>
        </p:nvGrpSpPr>
        <p:grpSpPr bwMode="auto">
          <a:xfrm>
            <a:off x="1313190" y="3536949"/>
            <a:ext cx="10660274" cy="2631146"/>
            <a:chOff x="864" y="2592"/>
            <a:chExt cx="4113" cy="955"/>
          </a:xfrm>
        </p:grpSpPr>
        <p:sp>
          <p:nvSpPr>
            <p:cNvPr id="10247" name="Rectangle 7"/>
            <p:cNvSpPr>
              <a:spLocks noChangeArrowheads="1"/>
            </p:cNvSpPr>
            <p:nvPr/>
          </p:nvSpPr>
          <p:spPr bwMode="auto">
            <a:xfrm>
              <a:off x="864" y="3312"/>
              <a:ext cx="408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List after the statement </a:t>
              </a:r>
            </a:p>
            <a:p>
              <a:pPr eaLnBrk="1" hangingPunct="1"/>
              <a:r>
                <a:rPr lang="en-US" altLang="en-US" dirty="0">
                  <a:latin typeface="Courier New" panose="02070309020205020404" pitchFamily="49" charset="0"/>
                </a:rPr>
                <a:t>current = current-&gt;link;</a:t>
              </a:r>
              <a:r>
                <a:rPr lang="en-US" altLang="en-US" dirty="0"/>
                <a:t> executes</a:t>
              </a:r>
            </a:p>
          </p:txBody>
        </p:sp>
        <p:pic>
          <p:nvPicPr>
            <p:cNvPr id="102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2592"/>
              <a:ext cx="4065"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70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F8F637-53E6-4816-A90E-E0CC142580F4}" type="slidenum">
              <a:rPr lang="en-US" altLang="en-US"/>
              <a:pPr eaLnBrk="1" hangingPunct="1"/>
              <a:t>8</a:t>
            </a:fld>
            <a:endParaRPr lang="en-US" altLang="en-US"/>
          </a:p>
        </p:txBody>
      </p:sp>
      <p:pic>
        <p:nvPicPr>
          <p:cNvPr id="1127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541980"/>
            <a:ext cx="6819900" cy="51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483" y="86385"/>
            <a:ext cx="10535865" cy="196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90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9295" y="261801"/>
            <a:ext cx="8911687" cy="1280890"/>
          </a:xfrm>
        </p:spPr>
        <p:txBody>
          <a:bodyPr/>
          <a:lstStyle/>
          <a:p>
            <a:pPr eaLnBrk="1" hangingPunct="1"/>
            <a:r>
              <a:rPr lang="en-US" altLang="en-US"/>
              <a:t>Traversing a Linked List</a:t>
            </a:r>
          </a:p>
        </p:txBody>
      </p:sp>
      <p:sp>
        <p:nvSpPr>
          <p:cNvPr id="12291" name="Rectangle 3"/>
          <p:cNvSpPr>
            <a:spLocks noGrp="1" noChangeArrowheads="1"/>
          </p:cNvSpPr>
          <p:nvPr>
            <p:ph type="body" idx="1"/>
          </p:nvPr>
        </p:nvSpPr>
        <p:spPr>
          <a:xfrm>
            <a:off x="1257247" y="1053665"/>
            <a:ext cx="5805729" cy="3777622"/>
          </a:xfrm>
        </p:spPr>
        <p:txBody>
          <a:bodyPr>
            <a:normAutofit/>
          </a:bodyPr>
          <a:lstStyle/>
          <a:p>
            <a:pPr eaLnBrk="1" hangingPunct="1"/>
            <a:r>
              <a:rPr lang="en-US" altLang="en-US" sz="2400" dirty="0"/>
              <a:t>Basic linked list operations</a:t>
            </a:r>
          </a:p>
          <a:p>
            <a:pPr lvl="1" eaLnBrk="1" hangingPunct="1"/>
            <a:r>
              <a:rPr lang="en-US" altLang="en-US" sz="2400" dirty="0">
                <a:solidFill>
                  <a:srgbClr val="FF0000"/>
                </a:solidFill>
              </a:rPr>
              <a:t>Searc</a:t>
            </a:r>
            <a:r>
              <a:rPr lang="en-US" altLang="en-US" sz="2400" dirty="0"/>
              <a:t>h list to determine if particular item is in the list</a:t>
            </a:r>
          </a:p>
          <a:p>
            <a:pPr lvl="1" eaLnBrk="1" hangingPunct="1"/>
            <a:r>
              <a:rPr lang="en-US" altLang="en-US" sz="2400" dirty="0">
                <a:solidFill>
                  <a:srgbClr val="FF0000"/>
                </a:solidFill>
              </a:rPr>
              <a:t>Insert</a:t>
            </a:r>
            <a:r>
              <a:rPr lang="en-US" altLang="en-US" sz="2400" dirty="0"/>
              <a:t> item in list</a:t>
            </a:r>
          </a:p>
          <a:p>
            <a:pPr lvl="1" eaLnBrk="1" hangingPunct="1"/>
            <a:r>
              <a:rPr lang="en-US" altLang="en-US" sz="2400" dirty="0">
                <a:solidFill>
                  <a:srgbClr val="FF0000"/>
                </a:solidFill>
              </a:rPr>
              <a:t>Delete</a:t>
            </a:r>
            <a:r>
              <a:rPr lang="en-US" altLang="en-US" sz="2400" dirty="0"/>
              <a:t> item from list</a:t>
            </a:r>
          </a:p>
          <a:p>
            <a:pPr eaLnBrk="1" hangingPunct="1"/>
            <a:r>
              <a:rPr lang="en-US" altLang="en-US" sz="2400" dirty="0"/>
              <a:t>These operations require list traversal</a:t>
            </a:r>
          </a:p>
          <a:p>
            <a:pPr lvl="1" eaLnBrk="1" hangingPunct="1"/>
            <a:r>
              <a:rPr lang="en-US" altLang="en-US" sz="2400" dirty="0"/>
              <a:t>Given pointer to list first node, we must step through list nodes</a:t>
            </a:r>
          </a:p>
          <a:p>
            <a:pPr lvl="2" eaLnBrk="1" hangingPunct="1"/>
            <a:endParaRPr lang="en-US" altLang="en-US" sz="2400" dirty="0"/>
          </a:p>
        </p:txBody>
      </p:sp>
      <p:sp>
        <p:nvSpPr>
          <p:cNvPr id="12293" name="Slide Number Placeholder 4"/>
          <p:cNvSpPr>
            <a:spLocks noGrp="1"/>
          </p:cNvSpPr>
          <p:nvPr>
            <p:ph type="sldNum" sz="quarter" idx="11"/>
          </p:nvPr>
        </p:nvSpPr>
        <p:spPr>
          <a:xfrm>
            <a:off x="2589212" y="6135808"/>
            <a:ext cx="7619999"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290" y="616580"/>
            <a:ext cx="3192463" cy="1477963"/>
          </a:xfrm>
          <a:prstGeom prst="rect">
            <a:avLst/>
          </a:prstGeom>
          <a:pattFill prst="pct5">
            <a:fgClr>
              <a:schemeClr val="accent1"/>
            </a:fgClr>
            <a:bgClr>
              <a:schemeClr val="bg1"/>
            </a:bgClr>
          </a:pattFill>
          <a:ln>
            <a:noFill/>
          </a:ln>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290" y="2226364"/>
            <a:ext cx="342900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630" y="4736023"/>
            <a:ext cx="10535865" cy="196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98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2488</Words>
  <Application>Microsoft Office PowerPoint</Application>
  <PresentationFormat>Widescreen</PresentationFormat>
  <Paragraphs>430</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Consolas</vt:lpstr>
      <vt:lpstr>Courier New</vt:lpstr>
      <vt:lpstr>Times New Roman</vt:lpstr>
      <vt:lpstr>Wingdings 3</vt:lpstr>
      <vt:lpstr>Office Theme</vt:lpstr>
      <vt:lpstr>N. Rizk</vt:lpstr>
      <vt:lpstr> </vt:lpstr>
      <vt:lpstr>Node contains at least one pointer</vt:lpstr>
      <vt:lpstr>Linked Lists (cont’d.)</vt:lpstr>
      <vt:lpstr>Linked Lists (cont’d.)</vt:lpstr>
      <vt:lpstr>Linked Lists: Some Properties</vt:lpstr>
      <vt:lpstr>Linked Lists: Some Properties (cont’d.)</vt:lpstr>
      <vt:lpstr>PowerPoint Presentation</vt:lpstr>
      <vt:lpstr>Traversing a Linked List</vt:lpstr>
      <vt:lpstr>Item Insertion</vt:lpstr>
      <vt:lpstr>Deletion</vt:lpstr>
      <vt:lpstr>Building a Linked List</vt:lpstr>
      <vt:lpstr>Two types of linked lists: sorted, unsorted</vt:lpstr>
      <vt:lpstr>PowerPoint Presentation</vt:lpstr>
      <vt:lpstr>PowerPoint Presentation</vt:lpstr>
      <vt:lpstr>PowerPoint Presentation</vt:lpstr>
      <vt:lpstr>PowerPoint Presentation</vt:lpstr>
      <vt:lpstr>PowerPoint Presentation</vt:lpstr>
      <vt:lpstr>Linked List as ADT (Abstract Data Type)</vt:lpstr>
      <vt:lpstr>Linked List as an ADT (cont’d.)</vt:lpstr>
      <vt:lpstr>Linked List as an ADT (cont’d.)</vt:lpstr>
      <vt:lpstr>Linked List as an ADT (cont’d.)</vt:lpstr>
      <vt:lpstr>Linked List as an ADT (cont’d.)</vt:lpstr>
      <vt:lpstr>Linked List as an ADT (cont’d.)</vt:lpstr>
      <vt:lpstr>PowerPoint Presentation</vt:lpstr>
      <vt:lpstr>Unordered Linked Lists</vt:lpstr>
      <vt:lpstr>Unordered Linked Lists (cont’d.)</vt:lpstr>
      <vt:lpstr>Unordered Linked Lists (cont’d.)</vt:lpstr>
      <vt:lpstr>Unordered Linked Lists (cont’d.)</vt:lpstr>
      <vt:lpstr>Unordered Linked Lists (cont’d.)</vt:lpstr>
      <vt:lpstr>PowerPoint Presentation</vt:lpstr>
      <vt:lpstr>Ordered Linked Lists</vt:lpstr>
      <vt:lpstr>Unordered Linked list as ADT</vt:lpstr>
      <vt:lpstr>Ordered Linked Lists (cont’d.)</vt:lpstr>
      <vt:lpstr>Ordered Linked Lists (cont’d.)</vt:lpstr>
      <vt:lpstr>Ordered Linked Lists (cont’d.)</vt:lpstr>
      <vt:lpstr>Ordered Linked Lists (cont’d.)</vt:lpstr>
      <vt:lpstr>Ordered Linked Lists (cont’d.)</vt:lpstr>
      <vt:lpstr>Ordered Linked Lists (cont’d.)</vt:lpstr>
      <vt:lpstr>Doubly Linked Lists</vt:lpstr>
      <vt:lpstr>Ordered Linked list as ADT</vt:lpstr>
      <vt:lpstr>Doubly Linked Lists (cont’d.)</vt:lpstr>
      <vt:lpstr>Doubly Linked Lists (cont’d.)</vt:lpstr>
      <vt:lpstr>Doubly Linked Lists (cont’d.)</vt:lpstr>
      <vt:lpstr>Doubly Linked Lists (cont’d.)</vt:lpstr>
      <vt:lpstr>Doubly Linked Lists (cont’d.)</vt:lpstr>
      <vt:lpstr>Doubly Linked Lists (cont’d.)</vt:lpstr>
      <vt:lpstr>Doubly Linked Lists (cont’d.)</vt:lpstr>
      <vt:lpstr>Doubly Linked list as ADT</vt:lpstr>
      <vt:lpstr>Circular Linked list as ADT</vt:lpstr>
      <vt:lpstr>Write a program that prompts the user to input a string and then outputs the string in the pig Latin form. The rules for converting a string into pig Latin 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Nouhad Rizk</dc:creator>
  <cp:lastModifiedBy>Dr. Nouhad Rizk</cp:lastModifiedBy>
  <cp:revision>39</cp:revision>
  <dcterms:created xsi:type="dcterms:W3CDTF">2020-07-13T14:35:58Z</dcterms:created>
  <dcterms:modified xsi:type="dcterms:W3CDTF">2020-07-15T23:28:51Z</dcterms:modified>
</cp:coreProperties>
</file>