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10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B8AD-FFC2-4C45-952F-C3EFC78A425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29D2F-4C3F-4CDE-99EF-771517B04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238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2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90480-6D2B-4DC5-8F84-E5A1E18C92B8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8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254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CCCC-388D-4F94-9868-71B320C71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52400"/>
            <a:ext cx="11591925" cy="6467474"/>
          </a:xfrm>
          <a:prstGeom prst="rect">
            <a:avLst/>
          </a:prstGeom>
        </p:spPr>
      </p:pic>
      <p:sp>
        <p:nvSpPr>
          <p:cNvPr id="8" name="Jump Link">
            <a:extLst>
              <a:ext uri="{FF2B5EF4-FFF2-40B4-BE49-F238E27FC236}">
                <a16:creationId xmlns:a16="http://schemas.microsoft.com/office/drawing/2014/main" id="{0F701E4D-6FF2-4907-93E3-AF271E2CD065}"/>
              </a:ext>
            </a:extLst>
          </p:cNvPr>
          <p:cNvSpPr txBox="1">
            <a:spLocks/>
          </p:cNvSpPr>
          <p:nvPr userDrawn="1"/>
        </p:nvSpPr>
        <p:spPr>
          <a:xfrm>
            <a:off x="3619499" y="6675120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9605963" y="6456750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9605963" y="6437311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982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AD167A-7681-4FA7-B822-02EE2C6F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A063B6-CF57-42AF-8BD7-46316AF7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39A1C-A8E4-4588-AF8E-D601B24AF996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315164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285178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3 4 5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285178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3+4*5/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3 4 5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315150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 4 5 *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340042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 4 5 * 6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3695065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 4 5 * 6 /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42"/>
            <a:ext cx="4471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(300+23)*(43-21)/(84+7)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300+23)*(43-21)/(84+7)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300</a:t>
            </a:r>
            <a:r>
              <a:rPr sz="3200" spc="-5" dirty="0">
                <a:latin typeface="Calibri"/>
                <a:cs typeface="Calibri"/>
              </a:rPr>
              <a:t>+23)*(43-21)/(84+7)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23)*(43-21)/(84+7)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300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23</a:t>
            </a:r>
            <a:r>
              <a:rPr sz="3200" spc="-5" dirty="0">
                <a:latin typeface="Calibri"/>
                <a:cs typeface="Calibri"/>
              </a:rPr>
              <a:t>)*(43-21)/(84+7)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300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496" y="262089"/>
            <a:ext cx="5893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Infix </a:t>
            </a:r>
            <a:r>
              <a:rPr spc="-25" dirty="0"/>
              <a:t>to </a:t>
            </a:r>
            <a:r>
              <a:rPr spc="-15" dirty="0"/>
              <a:t>Postfix</a:t>
            </a:r>
            <a:r>
              <a:rPr spc="-75" dirty="0"/>
              <a:t> </a:t>
            </a:r>
            <a:r>
              <a:rPr spc="-20" dirty="0"/>
              <a:t>Conversion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537538"/>
            <a:ext cx="7887970" cy="426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0" dirty="0">
                <a:latin typeface="Calibri"/>
                <a:cs typeface="Calibri"/>
              </a:rPr>
              <a:t>We </a:t>
            </a:r>
            <a:r>
              <a:rPr sz="2700" spc="-5" dirty="0">
                <a:latin typeface="Calibri"/>
                <a:cs typeface="Calibri"/>
              </a:rPr>
              <a:t>use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stack</a:t>
            </a:r>
            <a:endParaRPr sz="27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When an </a:t>
            </a:r>
            <a:r>
              <a:rPr sz="2700" spc="-15" dirty="0">
                <a:latin typeface="Calibri"/>
                <a:cs typeface="Calibri"/>
              </a:rPr>
              <a:t>operand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read, </a:t>
            </a:r>
            <a:r>
              <a:rPr sz="2700" spc="-5" dirty="0">
                <a:latin typeface="Calibri"/>
                <a:cs typeface="Calibri"/>
              </a:rPr>
              <a:t>output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endParaRPr sz="27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When an </a:t>
            </a:r>
            <a:r>
              <a:rPr sz="2700" spc="-20" dirty="0">
                <a:latin typeface="Calibri"/>
                <a:cs typeface="Calibri"/>
              </a:rPr>
              <a:t>operator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read</a:t>
            </a:r>
            <a:endParaRPr sz="2700">
              <a:latin typeface="Calibri"/>
              <a:cs typeface="Calibri"/>
            </a:endParaRPr>
          </a:p>
          <a:p>
            <a:pPr marL="756285" marR="498475" lvl="1" indent="-287020">
              <a:lnSpc>
                <a:spcPts val="2310"/>
              </a:lnSpc>
              <a:spcBef>
                <a:spcPts val="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Pop </a:t>
            </a:r>
            <a:r>
              <a:rPr sz="2400" spc="-10" dirty="0">
                <a:latin typeface="Calibri"/>
                <a:cs typeface="Calibri"/>
              </a:rPr>
              <a:t>until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top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stack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element of </a:t>
            </a:r>
            <a:r>
              <a:rPr sz="2400" spc="-10" dirty="0">
                <a:latin typeface="Calibri"/>
                <a:cs typeface="Calibri"/>
              </a:rPr>
              <a:t>lower  </a:t>
            </a:r>
            <a:r>
              <a:rPr sz="2400" spc="-5" dirty="0">
                <a:latin typeface="Calibri"/>
                <a:cs typeface="Calibri"/>
              </a:rPr>
              <a:t>precedence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875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Then push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When ) is </a:t>
            </a:r>
            <a:r>
              <a:rPr sz="2700" spc="-15" dirty="0">
                <a:latin typeface="Calibri"/>
                <a:cs typeface="Calibri"/>
              </a:rPr>
              <a:t>found, </a:t>
            </a:r>
            <a:r>
              <a:rPr sz="2700" spc="-5" dirty="0">
                <a:latin typeface="Calibri"/>
                <a:cs typeface="Calibri"/>
              </a:rPr>
              <a:t>pop </a:t>
            </a:r>
            <a:r>
              <a:rPr sz="2700" spc="-10" dirty="0">
                <a:latin typeface="Calibri"/>
                <a:cs typeface="Calibri"/>
              </a:rPr>
              <a:t>until </a:t>
            </a:r>
            <a:r>
              <a:rPr sz="2700" spc="-15" dirty="0">
                <a:latin typeface="Calibri"/>
                <a:cs typeface="Calibri"/>
              </a:rPr>
              <a:t>we </a:t>
            </a:r>
            <a:r>
              <a:rPr sz="2700" spc="-5" dirty="0">
                <a:latin typeface="Calibri"/>
                <a:cs typeface="Calibri"/>
              </a:rPr>
              <a:t>find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matching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endParaRPr sz="27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( </a:t>
            </a:r>
            <a:r>
              <a:rPr sz="2700" spc="-5" dirty="0">
                <a:latin typeface="Calibri"/>
                <a:cs typeface="Calibri"/>
              </a:rPr>
              <a:t>has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lowest </a:t>
            </a:r>
            <a:r>
              <a:rPr sz="2700" spc="-10" dirty="0">
                <a:latin typeface="Calibri"/>
                <a:cs typeface="Calibri"/>
              </a:rPr>
              <a:t>precedence </a:t>
            </a:r>
            <a:r>
              <a:rPr sz="2700" dirty="0">
                <a:latin typeface="Calibri"/>
                <a:cs typeface="Calibri"/>
              </a:rPr>
              <a:t>when in the</a:t>
            </a:r>
            <a:r>
              <a:rPr sz="2700" spc="-1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stack</a:t>
            </a:r>
            <a:endParaRPr sz="27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but has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highest precedence </a:t>
            </a:r>
            <a:r>
              <a:rPr sz="2700" dirty="0">
                <a:latin typeface="Calibri"/>
                <a:cs typeface="Calibri"/>
              </a:rPr>
              <a:t>when in the</a:t>
            </a:r>
            <a:r>
              <a:rPr sz="2700" spc="-1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When </a:t>
            </a:r>
            <a:r>
              <a:rPr sz="2700" spc="-15" dirty="0">
                <a:latin typeface="Calibri"/>
                <a:cs typeface="Calibri"/>
              </a:rPr>
              <a:t>we </a:t>
            </a:r>
            <a:r>
              <a:rPr sz="2700" spc="-10" dirty="0">
                <a:latin typeface="Calibri"/>
                <a:cs typeface="Calibri"/>
              </a:rPr>
              <a:t>reach </a:t>
            </a:r>
            <a:r>
              <a:rPr sz="2700" dirty="0">
                <a:latin typeface="Calibri"/>
                <a:cs typeface="Calibri"/>
              </a:rPr>
              <a:t>the end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input, </a:t>
            </a:r>
            <a:r>
              <a:rPr sz="2700" spc="-5" dirty="0">
                <a:latin typeface="Calibri"/>
                <a:cs typeface="Calibri"/>
              </a:rPr>
              <a:t>pop </a:t>
            </a:r>
            <a:r>
              <a:rPr sz="2700" spc="-10" dirty="0">
                <a:latin typeface="Calibri"/>
                <a:cs typeface="Calibri"/>
              </a:rPr>
              <a:t>until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stack</a:t>
            </a:r>
            <a:r>
              <a:rPr sz="2700" spc="-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 </a:t>
            </a:r>
            <a:r>
              <a:rPr sz="2700" spc="-5" dirty="0">
                <a:latin typeface="Calibri"/>
                <a:cs typeface="Calibri"/>
              </a:rPr>
              <a:t>empty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43</a:t>
            </a:r>
            <a:r>
              <a:rPr sz="3200" spc="-5" dirty="0">
                <a:latin typeface="Calibri"/>
                <a:cs typeface="Calibri"/>
              </a:rPr>
              <a:t>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21</a:t>
            </a:r>
            <a:r>
              <a:rPr sz="3200" spc="-5" dirty="0">
                <a:latin typeface="Calibri"/>
                <a:cs typeface="Calibri"/>
              </a:rPr>
              <a:t>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167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7230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642"/>
            <a:ext cx="1755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3+4*5/6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69455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69455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69455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84</a:t>
            </a:r>
            <a:r>
              <a:rPr sz="3200" spc="-5" dirty="0">
                <a:latin typeface="Calibri"/>
                <a:cs typeface="Calibri"/>
              </a:rPr>
              <a:t>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19938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 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19938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(300+23)*(43-21)/(84+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7</a:t>
            </a:r>
            <a:r>
              <a:rPr sz="3200" spc="-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 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549846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(300+23)*(43-21)/(84+7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 * 84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579310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(300+23)*(43-21)/(84+7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 * 84 7 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579310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 * 84 7 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6043295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(300+23)*(43-21)/(84+7)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300 </a:t>
            </a:r>
            <a:r>
              <a:rPr sz="3200" dirty="0">
                <a:latin typeface="Calibri"/>
                <a:cs typeface="Calibri"/>
              </a:rPr>
              <a:t>23 + 43 21 - * 84 7 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642"/>
            <a:ext cx="4468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(4+8)*(6-5)/((3-2)*(2+2))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1755139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3200" spc="-5" dirty="0">
                <a:latin typeface="Calibri"/>
                <a:cs typeface="Calibri"/>
              </a:rPr>
              <a:t>+4*</a:t>
            </a:r>
            <a:r>
              <a:rPr sz="3200" spc="-15" dirty="0">
                <a:latin typeface="Calibri"/>
                <a:cs typeface="Calibri"/>
              </a:rPr>
              <a:t>5</a:t>
            </a:r>
            <a:r>
              <a:rPr sz="3200" spc="-5" dirty="0">
                <a:latin typeface="Calibri"/>
                <a:cs typeface="Calibri"/>
              </a:rPr>
              <a:t>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855" y="331875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4+8)*(6-5)/((3-2)*(2+2))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3200" spc="-5" dirty="0">
                <a:latin typeface="Calibri"/>
                <a:cs typeface="Calibri"/>
              </a:rPr>
              <a:t>+8)*(6-5)/((3-2)*(2+2))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8)*(6-5)/((3-2)*(2+2))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</a:t>
            </a:r>
            <a:r>
              <a:rPr sz="3200" spc="-5" dirty="0">
                <a:latin typeface="Calibri"/>
                <a:cs typeface="Calibri"/>
              </a:rPr>
              <a:t>)*(6-5)/((3-2)*(2+2))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</a:t>
            </a:r>
            <a:r>
              <a:rPr sz="3200" spc="-5" dirty="0">
                <a:latin typeface="Calibri"/>
                <a:cs typeface="Calibri"/>
              </a:rPr>
              <a:t>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195961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4*5/6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3200" spc="-5" dirty="0">
                <a:latin typeface="Calibri"/>
                <a:cs typeface="Calibri"/>
              </a:rPr>
              <a:t>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3200" spc="-5" dirty="0">
                <a:latin typeface="Calibri"/>
                <a:cs typeface="Calibri"/>
              </a:rPr>
              <a:t>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195961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</a:t>
            </a:r>
            <a:r>
              <a:rPr sz="3200" spc="-5" dirty="0">
                <a:latin typeface="Calibri"/>
                <a:cs typeface="Calibri"/>
              </a:rPr>
              <a:t>*5/6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46849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802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802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*</a:t>
            </a:r>
            <a:r>
              <a:rPr sz="3200" spc="-5" dirty="0">
                <a:latin typeface="Calibri"/>
                <a:cs typeface="Calibri"/>
              </a:rPr>
              <a:t>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802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3200" spc="-5" dirty="0">
                <a:latin typeface="Calibri"/>
                <a:cs typeface="Calibri"/>
              </a:rPr>
              <a:t>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447802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77456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703"/>
            <a:ext cx="477456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*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15239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*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– 2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44703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 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– 2 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44703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 (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– 2 2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225806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3+4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*</a:t>
            </a:r>
            <a:r>
              <a:rPr sz="3200" dirty="0">
                <a:latin typeface="Calibri"/>
                <a:cs typeface="Calibri"/>
              </a:rPr>
              <a:t>5/6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74294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(4+8)*(6-5)/((3-2)*(2+2)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– 2 2 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74294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– 2 2 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5991860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(4+8)*(6-5)/((3-2)*(2+2))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4 8 + 6 5 - * 3 2 – 2 2 + *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225806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3200" spc="-5" dirty="0">
                <a:latin typeface="Calibri"/>
                <a:cs typeface="Calibri"/>
              </a:rPr>
              <a:t>/6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65126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0" marR="5080" indent="-1607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Infix </a:t>
            </a:r>
            <a:r>
              <a:rPr spc="-25" dirty="0"/>
              <a:t>to Postfix Conversion  </a:t>
            </a:r>
            <a:r>
              <a:rPr spc="-15" dirty="0"/>
              <a:t>Example</a:t>
            </a:r>
            <a:r>
              <a:rPr spc="-2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3"/>
            <a:ext cx="255651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3+4*5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Stack: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Output: </a:t>
            </a:r>
            <a:r>
              <a:rPr sz="3200" dirty="0">
                <a:latin typeface="Calibri"/>
                <a:cs typeface="Calibri"/>
              </a:rPr>
              <a:t>3 4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1793</Words>
  <Application>Microsoft Office PowerPoint</Application>
  <PresentationFormat>Widescreen</PresentationFormat>
  <Paragraphs>295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N. Rizk</vt:lpstr>
      <vt:lpstr>Infix to Postfix Conversion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1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2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  <vt:lpstr>Infix to Postfix Conversion  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Nouhad Rizk</dc:creator>
  <cp:lastModifiedBy>Dr. Nouhad Rizk</cp:lastModifiedBy>
  <cp:revision>23</cp:revision>
  <dcterms:created xsi:type="dcterms:W3CDTF">2020-07-13T14:35:58Z</dcterms:created>
  <dcterms:modified xsi:type="dcterms:W3CDTF">2020-07-24T21:30:30Z</dcterms:modified>
</cp:coreProperties>
</file>