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1067" r:id="rId2"/>
    <p:sldId id="256" r:id="rId3"/>
    <p:sldId id="1068" r:id="rId4"/>
    <p:sldId id="1069" r:id="rId5"/>
    <p:sldId id="1070" r:id="rId6"/>
    <p:sldId id="1071" r:id="rId7"/>
    <p:sldId id="1072" r:id="rId8"/>
    <p:sldId id="1073" r:id="rId9"/>
    <p:sldId id="1074" r:id="rId10"/>
    <p:sldId id="1075" r:id="rId11"/>
    <p:sldId id="1076" r:id="rId12"/>
    <p:sldId id="1077" r:id="rId13"/>
    <p:sldId id="1078" r:id="rId14"/>
    <p:sldId id="1079" r:id="rId15"/>
    <p:sldId id="1080" r:id="rId16"/>
    <p:sldId id="1081" r:id="rId17"/>
    <p:sldId id="1082" r:id="rId18"/>
    <p:sldId id="1083" r:id="rId19"/>
    <p:sldId id="1084" r:id="rId20"/>
    <p:sldId id="1085" r:id="rId21"/>
    <p:sldId id="332" r:id="rId22"/>
    <p:sldId id="1086" r:id="rId23"/>
    <p:sldId id="1087" r:id="rId24"/>
    <p:sldId id="1088" r:id="rId25"/>
    <p:sldId id="1089" r:id="rId26"/>
    <p:sldId id="1090" r:id="rId27"/>
    <p:sldId id="1091" r:id="rId28"/>
    <p:sldId id="1092" r:id="rId29"/>
    <p:sldId id="1093" r:id="rId30"/>
    <p:sldId id="1094" r:id="rId31"/>
    <p:sldId id="1095" r:id="rId32"/>
    <p:sldId id="345" r:id="rId33"/>
    <p:sldId id="1096" r:id="rId34"/>
    <p:sldId id="1097" r:id="rId35"/>
    <p:sldId id="1098" r:id="rId36"/>
    <p:sldId id="329" r:id="rId37"/>
    <p:sldId id="1099" r:id="rId38"/>
    <p:sldId id="1100" r:id="rId39"/>
    <p:sldId id="328" r:id="rId40"/>
    <p:sldId id="1101" r:id="rId41"/>
    <p:sldId id="330" r:id="rId42"/>
    <p:sldId id="333" r:id="rId43"/>
    <p:sldId id="343" r:id="rId44"/>
    <p:sldId id="338" r:id="rId45"/>
    <p:sldId id="339" r:id="rId46"/>
    <p:sldId id="334" r:id="rId47"/>
    <p:sldId id="337" r:id="rId48"/>
    <p:sldId id="335" r:id="rId49"/>
    <p:sldId id="336" r:id="rId50"/>
    <p:sldId id="340" r:id="rId51"/>
    <p:sldId id="342" r:id="rId52"/>
    <p:sldId id="34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33" autoAdjust="0"/>
    <p:restoredTop sz="94660"/>
  </p:normalViewPr>
  <p:slideViewPr>
    <p:cSldViewPr snapToGrid="0">
      <p:cViewPr varScale="1">
        <p:scale>
          <a:sx n="61" d="100"/>
          <a:sy n="61" d="100"/>
        </p:scale>
        <p:origin x="28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1B8AD-FFC2-4C45-952F-C3EFC78A425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29D2F-4C3F-4CDE-99EF-771517B0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6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A857F764-5BBA-4045-9260-6ED6FBBB1C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1F9B4E41-6231-41F4-8545-A91478177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8260E-7C10-45D2-9194-DF810429F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913050F-66AF-415D-9BE1-88C55A0D5543}" type="slidenum">
              <a:rPr lang="en-US" altLang="en-US"/>
              <a:pPr/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F9DA-D544-4AE5-AE86-499652E01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3D6C9-D247-4063-8D2B-AEB523003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023A3-3CC5-42AC-A5A0-A9EF34CB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6EB3-4CB4-42EE-BA12-413DC4CA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2E597-37ED-491C-9AC6-FE25FA433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3D747-4472-4B75-9994-5D69784D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7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699AC-E01A-4929-9445-276F94EEC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F5439-6ED1-4203-BEE2-4AFDB71C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5CF74-1DB8-4B55-BDE0-6CDA2882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9F77-C56E-49A5-9748-7C52B6AE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7523-2951-4793-9233-9143C1E4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2773-D27C-4765-B0E8-2D408B26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698C-16A5-4884-BD84-1F07BB8C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E61F2-F6C6-4EC4-8168-F008402A1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83EC-4419-4129-A10F-3DB8A143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3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1A5C-61A7-4517-8770-1DCCAF6E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8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7721-920E-451D-8A5A-824217852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7AB5D-D468-4927-80AC-04CC77B4F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D16D4-A4EE-48FA-B00A-6F0CF601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9566-4C43-42BC-9134-C4624C16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238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AA08B-D1FE-4C42-A3A7-85391660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93804-F74C-44BD-8767-75C411DB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E2B3F-DE27-4AF0-9C77-83862E8A1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03ED6-FA5C-42BE-AD02-725C1CA14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F1231-C6EE-418B-95BC-A51AE425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2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146B-9C23-46CB-BF79-87BDF885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2E703-9736-4BEE-855C-50F9BF02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E90480-6D2B-4DC5-8F84-E5A1E18C92B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0AD8C-314A-44F0-80B1-F3ECD738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1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71024-34DA-4B13-BFC6-7E581576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5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0FDB-F273-4FDA-8843-71FE3133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8A2D-26E3-4111-9DE8-96C6A142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FEA8F-DF81-4C1A-A7B2-021D68A66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734DF-22E0-4AB9-B1B1-BED86737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6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D5C9-6CC8-449F-A926-7F6BAA18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56DC5-B21D-4C96-A945-A256E84C9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B7F75-9770-4AFB-834D-1C1F4854C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47443-A469-4D0A-977A-8F63F52F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8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B922-B92C-4BA4-BA65-EA3025B0B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825" y="6254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5D4FA-4801-4BDA-AFAF-7C5F82906C7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152400"/>
            <a:ext cx="11591925" cy="6467474"/>
          </a:xfrm>
          <a:prstGeom prst="rect">
            <a:avLst/>
          </a:prstGeom>
        </p:spPr>
      </p:pic>
      <p:sp>
        <p:nvSpPr>
          <p:cNvPr id="8" name="Jump Link">
            <a:extLst>
              <a:ext uri="{FF2B5EF4-FFF2-40B4-BE49-F238E27FC236}">
                <a16:creationId xmlns:a16="http://schemas.microsoft.com/office/drawing/2014/main" id="{0F701E4D-6FF2-4907-93E3-AF271E2CD065}"/>
              </a:ext>
            </a:extLst>
          </p:cNvPr>
          <p:cNvSpPr txBox="1">
            <a:spLocks/>
          </p:cNvSpPr>
          <p:nvPr userDrawn="1"/>
        </p:nvSpPr>
        <p:spPr>
          <a:xfrm>
            <a:off x="3619499" y="6675120"/>
            <a:ext cx="3657600" cy="18288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Stack – List Interfaces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568DA6-4B78-463E-8077-A701B45E7694}"/>
              </a:ext>
            </a:extLst>
          </p:cNvPr>
          <p:cNvSpPr/>
          <p:nvPr userDrawn="1"/>
        </p:nvSpPr>
        <p:spPr>
          <a:xfrm>
            <a:off x="9605963" y="6456750"/>
            <a:ext cx="1743075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D3598-85E1-4F91-A630-D7B2DD6761F7}"/>
              </a:ext>
            </a:extLst>
          </p:cNvPr>
          <p:cNvSpPr txBox="1"/>
          <p:nvPr userDrawn="1"/>
        </p:nvSpPr>
        <p:spPr>
          <a:xfrm flipH="1">
            <a:off x="9605963" y="6437311"/>
            <a:ext cx="298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COSC 2430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19822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AD167A-7681-4FA7-B822-02EE2C6F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N. </a:t>
            </a:r>
            <a:r>
              <a:rPr lang="en-US" dirty="0" err="1"/>
              <a:t>Rizk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2A063B6-CF57-42AF-8BD7-46316AF71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80" y="3545523"/>
            <a:ext cx="9144000" cy="1655762"/>
          </a:xfrm>
        </p:spPr>
        <p:txBody>
          <a:bodyPr/>
          <a:lstStyle/>
          <a:p>
            <a:r>
              <a:rPr lang="en-US" dirty="0"/>
              <a:t>College of Natural and Applied Sciences</a:t>
            </a:r>
          </a:p>
          <a:p>
            <a:r>
              <a:rPr lang="en-US" dirty="0"/>
              <a:t>Department of Computer Science </a:t>
            </a:r>
          </a:p>
          <a:p>
            <a:r>
              <a:rPr lang="en-US" sz="2800" b="1" dirty="0">
                <a:latin typeface="+mj-lt"/>
                <a:ea typeface="+mj-ea"/>
                <a:cs typeface="+mj-cs"/>
              </a:rPr>
              <a:t>University of Houston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39A1C-A8E4-4588-AF8E-D601B24AF996}"/>
              </a:ext>
            </a:extLst>
          </p:cNvPr>
          <p:cNvSpPr txBox="1"/>
          <p:nvPr/>
        </p:nvSpPr>
        <p:spPr>
          <a:xfrm>
            <a:off x="2962275" y="285750"/>
            <a:ext cx="61093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COSC 2430 : Data Structures </a:t>
            </a:r>
          </a:p>
        </p:txBody>
      </p:sp>
    </p:spTree>
    <p:extLst>
      <p:ext uri="{BB962C8B-B14F-4D97-AF65-F5344CB8AC3E}">
        <p14:creationId xmlns:p14="http://schemas.microsoft.com/office/powerpoint/2010/main" val="315164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B001A45-7F3F-466E-9AFB-08504BE00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15" y="0"/>
            <a:ext cx="9834563" cy="674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cassert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For assert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ArrayStack.h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Header file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ArrayStack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ArrayStack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: top(-1){}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default constructor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ArrayStack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top &lt; 0;}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isEmpty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ArrayStack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&lt;ItemType&gt;::push(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(top &lt; DEFAULT_CAPACITY - 1){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top++;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items[top] =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if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result;}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push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ArrayStack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&lt;ItemType&gt;::pop(){</a:t>
            </a: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top--;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if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result;}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pop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 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ItemType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ArrayStack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&lt;ItemType&gt;::peek()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assert(!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Enforce precondition during debugging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Stack is not empty; return top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items[top];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6A0589-6854-438B-AD51-DE6B3AF26BE8}"/>
              </a:ext>
            </a:extLst>
          </p:cNvPr>
          <p:cNvSpPr/>
          <p:nvPr/>
        </p:nvSpPr>
        <p:spPr>
          <a:xfrm>
            <a:off x="7791450" y="131763"/>
            <a:ext cx="287655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ArrayStack.cpp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A623F0F-23E1-48ED-A382-7BB963D71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86" y="9853"/>
            <a:ext cx="8058150" cy="7292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ifndef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LINKED_STACK_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LINKED_STACK_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StackInterface.h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Node.h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LinkedStack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StackInterface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Node&lt;ItemType&gt;*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topPtr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Pointer to first node in the chain;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LinkedStack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LinkedStack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LinkedStack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aStack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LinkedStack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            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Destructor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Stack operations: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pop();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ItemType peek()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;};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LinkedStack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"LinkedStack.cpp"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352AB8-70C4-41F0-B419-2D38625F8E3E}"/>
              </a:ext>
            </a:extLst>
          </p:cNvPr>
          <p:cNvSpPr/>
          <p:nvPr/>
        </p:nvSpPr>
        <p:spPr>
          <a:xfrm>
            <a:off x="6403976" y="209550"/>
            <a:ext cx="3178175" cy="11763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LinkedStack.h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00A1ED1-60AE-4DEE-9E1F-78C93C2F7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28" y="-33338"/>
            <a:ext cx="11737975" cy="6924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cassert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LinkedStack.h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LinkedStack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LinkedStack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topPtr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default constructor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LinkedStack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LinkedStack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LinkedStack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&lt;ItemType&gt;&amp;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aStack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n-NO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Node&lt;ItemType&gt;* origChainPtr = aStack.topPtr;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origChainPtr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topPtr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Original stack is empty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Copy first node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topPtr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Node&lt;ItemType&gt;();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topPtr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setItem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origChainPtr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getItem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Point to first node in new chain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Node&lt;ItemType&gt;*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newChainPtr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topPtr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Advance original-chain pointer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origChainPtr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origChainPtr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Copy remaining nodes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origChainPtr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ItemType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nextItem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origChainPtr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getItem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Node&lt;ItemType&gt;*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Node&lt;ItemType&gt;(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nextItem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newChainPtr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setNext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newChainPtr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newChainPtr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origChainPtr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origChainPtr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newChainPtr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setNext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if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copy constructor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LinkedStack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&lt;ItemType&gt;::~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LinkedStack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Pop until stack is empty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pop();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destructor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A5220A-7873-4931-A7C8-51BA7164AEAF}"/>
              </a:ext>
            </a:extLst>
          </p:cNvPr>
          <p:cNvSpPr/>
          <p:nvPr/>
        </p:nvSpPr>
        <p:spPr>
          <a:xfrm>
            <a:off x="7539038" y="42863"/>
            <a:ext cx="287655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LinkedStack.cpp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9B99066-AA95-471D-BCAC-EFF9E60DB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-126207"/>
            <a:ext cx="8361362" cy="7110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LinkedStack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&lt;ItemType&gt;::push(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Node&lt;ItemType&gt;*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Node&lt;ItemType&gt;(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topPtr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topPtr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push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LinkedStack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&lt;ItemType&gt;::pop()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Stack is not empty; delete top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Node&lt;ItemType&gt;*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nodeToDeletePtr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topPtr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topPtr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topPtr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Return deleted node to system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nodeToDeletePtr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setNext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nodeToDeletePtr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nodeToDeletePtr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result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if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result;}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pop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ItemType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LinkedStack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&lt;ItemType&gt;::peek()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assert(!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Enforce precondition during debugging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Stack is not empty; return top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topPtr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getItem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getTop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LinkedStack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topPtr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alt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5358FC-B3C8-4DB1-9299-A5506DCD82A6}"/>
              </a:ext>
            </a:extLst>
          </p:cNvPr>
          <p:cNvSpPr/>
          <p:nvPr/>
        </p:nvSpPr>
        <p:spPr>
          <a:xfrm>
            <a:off x="7553325" y="87313"/>
            <a:ext cx="287655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LinkedStack.cpp…………………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57673EB-1DD5-41CE-9B1A-A31B0A439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047" y="563289"/>
            <a:ext cx="6797675" cy="1938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implement a program to try all functions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447C9E4-5FEF-4108-B010-7CD833EAA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775" y="249238"/>
            <a:ext cx="1612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>
                <a:solidFill>
                  <a:srgbClr val="FF0000"/>
                </a:solidFill>
              </a:rPr>
              <a:t>Review List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C2178B-8D62-4699-B082-45FCEF78943C}"/>
              </a:ext>
            </a:extLst>
          </p:cNvPr>
          <p:cNvSpPr/>
          <p:nvPr/>
        </p:nvSpPr>
        <p:spPr>
          <a:xfrm>
            <a:off x="4327525" y="2941639"/>
            <a:ext cx="3176588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LinkedList.h</a:t>
            </a:r>
            <a:endParaRPr lang="en-US" sz="2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26F44E-403F-453B-A21B-6329BA2EC4AC}"/>
              </a:ext>
            </a:extLst>
          </p:cNvPr>
          <p:cNvCxnSpPr>
            <a:cxnSpLocks/>
          </p:cNvCxnSpPr>
          <p:nvPr/>
        </p:nvCxnSpPr>
        <p:spPr>
          <a:xfrm flipV="1">
            <a:off x="6253163" y="2220914"/>
            <a:ext cx="0" cy="72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9E4280-0928-44A3-8A08-AC6AAAE8F612}"/>
              </a:ext>
            </a:extLst>
          </p:cNvPr>
          <p:cNvSpPr/>
          <p:nvPr/>
        </p:nvSpPr>
        <p:spPr>
          <a:xfrm>
            <a:off x="4970463" y="1201739"/>
            <a:ext cx="2646362" cy="10191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ListInterface.h</a:t>
            </a:r>
            <a:endParaRPr lang="en-US" sz="2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1BB45D-A5C1-4635-86F8-5F68FEDCFECC}"/>
              </a:ext>
            </a:extLst>
          </p:cNvPr>
          <p:cNvSpPr/>
          <p:nvPr/>
        </p:nvSpPr>
        <p:spPr>
          <a:xfrm>
            <a:off x="8323263" y="1122364"/>
            <a:ext cx="1630362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node.h</a:t>
            </a:r>
            <a:endParaRPr lang="en-US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1E5A37-AABB-4BA8-A75C-3C114532AF62}"/>
              </a:ext>
            </a:extLst>
          </p:cNvPr>
          <p:cNvSpPr/>
          <p:nvPr/>
        </p:nvSpPr>
        <p:spPr>
          <a:xfrm>
            <a:off x="1524001" y="1122364"/>
            <a:ext cx="3446463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PrecondViolatedExcept.h</a:t>
            </a:r>
            <a:endParaRPr lang="en-US" sz="2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2209EE-12E5-4AA3-A053-2A22F2950A6F}"/>
              </a:ext>
            </a:extLst>
          </p:cNvPr>
          <p:cNvSpPr/>
          <p:nvPr/>
        </p:nvSpPr>
        <p:spPr>
          <a:xfrm>
            <a:off x="7491414" y="2941639"/>
            <a:ext cx="3176587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ArrayList.h</a:t>
            </a:r>
            <a:endParaRPr lang="en-US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BCA66F-054B-4CC3-97E5-0B561185449B}"/>
              </a:ext>
            </a:extLst>
          </p:cNvPr>
          <p:cNvCxnSpPr/>
          <p:nvPr/>
        </p:nvCxnSpPr>
        <p:spPr>
          <a:xfrm flipH="1" flipV="1">
            <a:off x="6980239" y="2220914"/>
            <a:ext cx="1343025" cy="82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981DD51-6B4F-4187-B7D4-584F2B7C78C8}"/>
              </a:ext>
            </a:extLst>
          </p:cNvPr>
          <p:cNvSpPr/>
          <p:nvPr/>
        </p:nvSpPr>
        <p:spPr>
          <a:xfrm>
            <a:off x="4506914" y="5146676"/>
            <a:ext cx="3178175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SortedListIsA.h</a:t>
            </a:r>
            <a:endParaRPr lang="en-US" sz="2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DA8821-BF30-4828-B41E-4CD486046805}"/>
              </a:ext>
            </a:extLst>
          </p:cNvPr>
          <p:cNvCxnSpPr/>
          <p:nvPr/>
        </p:nvCxnSpPr>
        <p:spPr>
          <a:xfrm flipV="1">
            <a:off x="6096000" y="4119564"/>
            <a:ext cx="0" cy="102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35B9F5B-9F9B-4D54-977C-2A5728755F28}"/>
              </a:ext>
            </a:extLst>
          </p:cNvPr>
          <p:cNvSpPr/>
          <p:nvPr/>
        </p:nvSpPr>
        <p:spPr>
          <a:xfrm>
            <a:off x="4740275" y="6291263"/>
            <a:ext cx="287655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SortedListIsA.cpp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C5CEAA3-67EA-4854-9417-66233707C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982" y="0"/>
            <a:ext cx="9104313" cy="535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dirty="0"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ifndef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LIST_INTERFACE_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LIST_INTERFACE_</a:t>
            </a: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ListInterface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newPosition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position) = 0;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clear() = 0;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position)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 replace(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position,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ListInterface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02B3CF-842D-485C-8760-580416A5F5E7}"/>
              </a:ext>
            </a:extLst>
          </p:cNvPr>
          <p:cNvSpPr/>
          <p:nvPr/>
        </p:nvSpPr>
        <p:spPr>
          <a:xfrm>
            <a:off x="6780214" y="409576"/>
            <a:ext cx="2644775" cy="10191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ListInterface.h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EB9A507-4974-44CE-AD78-4E9115261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9" y="-412476"/>
            <a:ext cx="10139362" cy="784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dirty="0"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ifndef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ARRAY_LIST_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ARRAY_LIST_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ListInterface.h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PrecondViolatedExcept.h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ListInterface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DEFAULT_CAPACITY = 100;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ItemType items[DEFAULT_CAPACITY + 1];   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itemCount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maxItems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newPosition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position);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clear();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ItemType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position)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PrecondViolatedExcept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position,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PrecondViolatedExcept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ArrayList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"ArrayList.cpp"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4F1353-65A5-430D-9ABB-D3080F6798AD}"/>
              </a:ext>
            </a:extLst>
          </p:cNvPr>
          <p:cNvSpPr/>
          <p:nvPr/>
        </p:nvSpPr>
        <p:spPr>
          <a:xfrm>
            <a:off x="7491414" y="503239"/>
            <a:ext cx="3176587" cy="1176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ArrayList.h</a:t>
            </a:r>
            <a:endParaRPr lang="en-US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066070A-4B78-4E75-BFCB-CEF8739DC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6" y="76201"/>
            <a:ext cx="8931275" cy="230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dirty="0"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itemCount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maxItems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(DEFAULT_CAPACITY)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{} </a:t>
            </a: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………………………………………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DED1DAF-9C04-4C6C-9762-63EF365C5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808" y="-128478"/>
            <a:ext cx="9255125" cy="7570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dirty="0"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ifndef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LINKED_LIST_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LINKED_LIST_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ListInterface.h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Node.h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PrecondViolatedExcept.h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LinkedList :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ListInterface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&lt;ItemType&gt;{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Node&lt;ItemType&gt;*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headPtr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itemCount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Node&lt;ItemType&gt;*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getNodeAt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position)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LinkedList();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LinkedList(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LinkedList&lt;ItemType&gt;&amp;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~LinkedList();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newPosition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position);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clear();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ItemType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position)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PrecondViolatedExcept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replace(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position,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PrecondViolatedExcept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);}; 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"LinkedList.cpp"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B50E47-1C24-4A5F-9EB4-73CDC9DD0F45}"/>
              </a:ext>
            </a:extLst>
          </p:cNvPr>
          <p:cNvSpPr/>
          <p:nvPr/>
        </p:nvSpPr>
        <p:spPr>
          <a:xfrm>
            <a:off x="6796089" y="198439"/>
            <a:ext cx="3176587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LinkedList.h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61E2EC3-DCA7-4DB1-BAB5-8AE151F6BA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7462" y="712460"/>
            <a:ext cx="9144000" cy="23876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Review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3CD350A-0810-45A2-80C6-C7BBB96C5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341" y="-79375"/>
            <a:ext cx="8869362" cy="7016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ifndef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SORTED_LIST_IS_A_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SORTED_LIST_IS_A_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&lt;memory&gt;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LinkedList.h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Node.h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PrecondViolatedExcept.h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SortedListIsA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LinkedList&lt;ItemType&gt;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SortedListIsA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SortedListIsA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SortedListIsA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sList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SortedListIsA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insertSorted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removeSorted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getPosition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insert and replace 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newPosition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replace(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position,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PrecondViolatedExcept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SortedListIsA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"SortedListIsA.cpp"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A9FA10-D4F0-41A8-99C1-B2070BE9BC8F}"/>
              </a:ext>
            </a:extLst>
          </p:cNvPr>
          <p:cNvSpPr/>
          <p:nvPr/>
        </p:nvSpPr>
        <p:spPr>
          <a:xfrm>
            <a:off x="6938964" y="177801"/>
            <a:ext cx="3176587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SortedListIsA.h</a:t>
            </a:r>
            <a:endParaRPr lang="en-US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B23CAAB-8D4E-434D-809F-BA44C6C75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56" y="42863"/>
            <a:ext cx="9888920" cy="5909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SortedListIsA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getPosition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position = 1;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 = LinkedList&lt;ItemType&gt;::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( (position &lt;= length) &amp;&amp;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LinkedList&lt;ItemType&gt;::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(position)) )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position++;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while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( (position &gt; length) ||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LinkedList&lt;ItemType&gt;::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(position)) )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position = –position;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if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position;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getPosition</a:t>
            </a:r>
            <a:endParaRPr lang="en-US" alt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………………………………………………..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B84F9-BE4D-4C9C-B2FE-B4EFB347598C}"/>
              </a:ext>
            </a:extLst>
          </p:cNvPr>
          <p:cNvSpPr/>
          <p:nvPr/>
        </p:nvSpPr>
        <p:spPr>
          <a:xfrm>
            <a:off x="7539038" y="42863"/>
            <a:ext cx="287655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SortedListIsA.cpp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2B450E-BFE4-4C9D-932F-B6BF53664967}"/>
              </a:ext>
            </a:extLst>
          </p:cNvPr>
          <p:cNvSpPr/>
          <p:nvPr/>
        </p:nvSpPr>
        <p:spPr>
          <a:xfrm>
            <a:off x="806143" y="-114365"/>
            <a:ext cx="9489440" cy="757130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ArrayList.h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main()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ListInterface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&lt;std::string&gt;*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listPtr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&lt;std::string&gt;();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std::string data[] = 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"one"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"two"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"three"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"four"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"five"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"six"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std::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returns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listPtr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–&gt;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   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"; should be 1 (true)"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std::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 ITEM_COUNT;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++)   {</a:t>
            </a:r>
          </a:p>
          <a:p>
            <a:pPr>
              <a:defRPr/>
            </a:pPr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 (listPtr –&gt;insert(i + 1, data[i]))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   std::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"Inserted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listPtr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–&gt;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getEntry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+ 1)</a:t>
            </a:r>
          </a:p>
          <a:p>
            <a:pPr>
              <a:defRPr/>
            </a:pPr>
            <a:r>
              <a:rPr lang="da-DK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&lt;&lt; </a:t>
            </a:r>
            <a: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  <a:t>" at position "</a:t>
            </a:r>
            <a:r>
              <a:rPr lang="da-DK" dirty="0">
                <a:solidFill>
                  <a:prstClr val="black"/>
                </a:solidFill>
                <a:latin typeface="Consolas" panose="020B0609020204030204" pitchFamily="49" charset="0"/>
              </a:rPr>
              <a:t> &lt;&lt; (i + 1) &lt;&lt; std::endl;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logic_error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except)        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   std::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"Failed to get entry at position "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&lt;&lt; 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+ 1) &lt;&lt; std::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        }      }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"Cannot insert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data[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at position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+ 1)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&lt;&lt; std::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}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for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2">
            <a:extLst>
              <a:ext uri="{FF2B5EF4-FFF2-40B4-BE49-F238E27FC236}">
                <a16:creationId xmlns:a16="http://schemas.microsoft.com/office/drawing/2014/main" id="{C1636704-C199-4D4B-8434-F32715AAF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586" y="409904"/>
            <a:ext cx="586553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300" b="1" dirty="0">
                <a:solidFill>
                  <a:srgbClr val="FF0000"/>
                </a:solidFill>
              </a:rPr>
              <a:t>Advanced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0B560EC-1135-45D4-996A-8DB349132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365125"/>
            <a:ext cx="7886700" cy="560388"/>
          </a:xfrm>
        </p:spPr>
        <p:txBody>
          <a:bodyPr/>
          <a:lstStyle/>
          <a:p>
            <a:pPr eaLnBrk="1" hangingPunct="1"/>
            <a:r>
              <a:rPr lang="en-US" altLang="en-US"/>
              <a:t>Smart Pointers …header memory.h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DB9830B9-E6F2-4919-8299-F8413EDDD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016001"/>
            <a:ext cx="7886700" cy="3114675"/>
          </a:xfrm>
          <a:solidFill>
            <a:schemeClr val="bg1"/>
          </a:solidFill>
        </p:spPr>
        <p:txBody>
          <a:bodyPr rtlCol="0"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 err="1"/>
              <a:t>auto_ptr</a:t>
            </a:r>
            <a:endParaRPr lang="en-US" dirty="0"/>
          </a:p>
          <a:p>
            <a:pPr eaLnBrk="1" hangingPunct="1">
              <a:defRPr/>
            </a:pPr>
            <a:r>
              <a:rPr lang="en-US" dirty="0" err="1"/>
              <a:t>unique_ptr</a:t>
            </a:r>
            <a:endParaRPr lang="en-US" dirty="0"/>
          </a:p>
          <a:p>
            <a:pPr eaLnBrk="1" hangingPunct="1">
              <a:defRPr/>
            </a:pPr>
            <a:r>
              <a:rPr lang="en-US" dirty="0" err="1"/>
              <a:t>shared_ptr</a:t>
            </a:r>
            <a:endParaRPr lang="en-US" dirty="0"/>
          </a:p>
          <a:p>
            <a:pPr eaLnBrk="1" hangingPunct="1">
              <a:defRPr/>
            </a:pPr>
            <a:r>
              <a:rPr lang="en-US" dirty="0" err="1"/>
              <a:t>weak_ptr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342900" lvl="1" indent="0"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We don't need to call delete </a:t>
            </a:r>
            <a:r>
              <a:rPr lang="en-US" b="1" dirty="0" err="1">
                <a:solidFill>
                  <a:srgbClr val="FF0000"/>
                </a:solidFill>
              </a:rPr>
              <a:t>ptr</a:t>
            </a:r>
            <a:r>
              <a:rPr lang="en-US" b="1" dirty="0">
                <a:solidFill>
                  <a:srgbClr val="FF0000"/>
                </a:solidFill>
              </a:rPr>
              <a:t>: when the object  </a:t>
            </a: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ptr</a:t>
            </a:r>
            <a:r>
              <a:rPr lang="en-US" b="1" dirty="0">
                <a:solidFill>
                  <a:srgbClr val="FF0000"/>
                </a:solidFill>
              </a:rPr>
              <a:t> goes out of scope, destructor for it is automatically </a:t>
            </a: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     called and destructor does delete </a:t>
            </a:r>
            <a:r>
              <a:rPr lang="en-US" b="1" dirty="0" err="1">
                <a:solidFill>
                  <a:srgbClr val="FF0000"/>
                </a:solidFill>
              </a:rPr>
              <a:t>ptr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9C0A8F-DEC6-4D06-B1FA-9F6427559CAF}"/>
              </a:ext>
            </a:extLst>
          </p:cNvPr>
          <p:cNvSpPr/>
          <p:nvPr/>
        </p:nvSpPr>
        <p:spPr>
          <a:xfrm>
            <a:off x="2152650" y="4222751"/>
            <a:ext cx="8510588" cy="3046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&lt;memory&gt;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…..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 std::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unique_ptr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&lt;LinkedList&lt;ItemType&gt;&gt;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listPtr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endParaRPr lang="en-US" sz="2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// Pointer to list of queue items</a:t>
            </a:r>
          </a:p>
          <a:p>
            <a:pPr>
              <a:defRPr/>
            </a:pPr>
            <a:endParaRPr lang="en-US" sz="2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endParaRPr lang="en-US" sz="2400" dirty="0">
              <a:solidFill>
                <a:srgbClr val="A31515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69ECCE7-CC56-4156-A112-343FFB6EF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524" y="209715"/>
            <a:ext cx="8890000" cy="5078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600" b="1" dirty="0"/>
              <a:t>Use </a:t>
            </a:r>
            <a:r>
              <a:rPr lang="en-US" altLang="en-US" sz="3600" b="1" dirty="0" err="1">
                <a:solidFill>
                  <a:srgbClr val="FF0000"/>
                </a:solidFill>
              </a:rPr>
              <a:t>unique_ptr</a:t>
            </a:r>
            <a:r>
              <a:rPr lang="en-US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en-US" sz="3600" b="1" dirty="0"/>
              <a:t>when you want a single pointer to an object that will be reclaimed when that single pointer is destroyed. Use </a:t>
            </a:r>
            <a:r>
              <a:rPr lang="en-US" altLang="en-US" sz="3600" b="1" dirty="0" err="1">
                <a:solidFill>
                  <a:srgbClr val="FF0000"/>
                </a:solidFill>
              </a:rPr>
              <a:t>shared_ptr</a:t>
            </a:r>
            <a:r>
              <a:rPr lang="en-US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en-US" sz="3600" b="1" dirty="0"/>
              <a:t>when you want multiple pointers to the same resource</a:t>
            </a:r>
          </a:p>
          <a:p>
            <a:r>
              <a:rPr lang="en-US" altLang="en-US" sz="3600" b="1" dirty="0" err="1">
                <a:solidFill>
                  <a:srgbClr val="FF0000"/>
                </a:solidFill>
              </a:rPr>
              <a:t>Auto_ptr</a:t>
            </a:r>
            <a:r>
              <a:rPr lang="en-US" altLang="en-US" sz="3600" dirty="0"/>
              <a:t> is simply used as an automatic object (that is, one that's destroyed automatically when it goes out of scope)</a:t>
            </a:r>
          </a:p>
          <a:p>
            <a:r>
              <a:rPr lang="en-US" altLang="en-US" sz="3600" dirty="0"/>
              <a:t> T* </a:t>
            </a:r>
            <a:r>
              <a:rPr lang="en-US" altLang="en-US" sz="3600" dirty="0" err="1"/>
              <a:t>pt</a:t>
            </a:r>
            <a:r>
              <a:rPr lang="en-US" altLang="en-US" sz="3600" dirty="0"/>
              <a:t>( new T );</a:t>
            </a:r>
            <a:r>
              <a:rPr lang="en-US" altLang="en-US" sz="3600" dirty="0">
                <a:sym typeface="Wingdings" panose="05000000000000000000" pitchFamily="2" charset="2"/>
              </a:rPr>
              <a:t> </a:t>
            </a:r>
            <a:r>
              <a:rPr lang="en-US" altLang="en-US" sz="3600" b="1" dirty="0" err="1"/>
              <a:t>auto_ptr</a:t>
            </a:r>
            <a:r>
              <a:rPr lang="en-US" altLang="en-US" sz="3600" b="1" dirty="0"/>
              <a:t>&lt;T&gt; </a:t>
            </a:r>
            <a:r>
              <a:rPr lang="en-US" altLang="en-US" sz="3600" b="1" dirty="0" err="1"/>
              <a:t>pt</a:t>
            </a:r>
            <a:r>
              <a:rPr lang="en-US" altLang="en-US" sz="3600" b="1" dirty="0"/>
              <a:t>( new T );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84C576B-29A4-4535-8E1F-4E81AC8C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5846764"/>
            <a:ext cx="2463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</a:rPr>
              <a:t>&lt;cassert&gt;</a:t>
            </a:r>
          </a:p>
          <a:p>
            <a:r>
              <a:rPr lang="en-US" altLang="en-US"/>
              <a:t>	</a:t>
            </a:r>
          </a:p>
          <a:p>
            <a:r>
              <a:rPr lang="en-US" altLang="en-US" b="1"/>
              <a:t>assert(!isEmpty());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2129C02-18AB-4794-8CCB-DA318BFC4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776" y="249239"/>
            <a:ext cx="1719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Sorted List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C2178B-8D62-4699-B082-45FCEF78943C}"/>
              </a:ext>
            </a:extLst>
          </p:cNvPr>
          <p:cNvSpPr/>
          <p:nvPr/>
        </p:nvSpPr>
        <p:spPr>
          <a:xfrm>
            <a:off x="2062164" y="4872039"/>
            <a:ext cx="3176587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SortedListHasA.h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26F44E-403F-453B-A21B-6329BA2EC4AC}"/>
              </a:ext>
            </a:extLst>
          </p:cNvPr>
          <p:cNvCxnSpPr>
            <a:cxnSpLocks/>
          </p:cNvCxnSpPr>
          <p:nvPr/>
        </p:nvCxnSpPr>
        <p:spPr>
          <a:xfrm flipV="1">
            <a:off x="6253163" y="2220914"/>
            <a:ext cx="0" cy="88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9E4280-0928-44A3-8A08-AC6AAAE8F612}"/>
              </a:ext>
            </a:extLst>
          </p:cNvPr>
          <p:cNvSpPr/>
          <p:nvPr/>
        </p:nvSpPr>
        <p:spPr>
          <a:xfrm>
            <a:off x="4970463" y="1201739"/>
            <a:ext cx="2646362" cy="10191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SortedListInterface.h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1BB45D-A5C1-4635-86F8-5F68FEDCFECC}"/>
              </a:ext>
            </a:extLst>
          </p:cNvPr>
          <p:cNvSpPr/>
          <p:nvPr/>
        </p:nvSpPr>
        <p:spPr>
          <a:xfrm>
            <a:off x="8323263" y="1122364"/>
            <a:ext cx="1630362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node.h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1E5A37-AABB-4BA8-A75C-3C114532AF62}"/>
              </a:ext>
            </a:extLst>
          </p:cNvPr>
          <p:cNvSpPr/>
          <p:nvPr/>
        </p:nvSpPr>
        <p:spPr>
          <a:xfrm>
            <a:off x="1524001" y="1122364"/>
            <a:ext cx="3446463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PrecondViolatedExcept.h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2209EE-12E5-4AA3-A053-2A22F2950A6F}"/>
              </a:ext>
            </a:extLst>
          </p:cNvPr>
          <p:cNvSpPr/>
          <p:nvPr/>
        </p:nvSpPr>
        <p:spPr>
          <a:xfrm>
            <a:off x="7900989" y="3305175"/>
            <a:ext cx="2740025" cy="11763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ArrayList.h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BCA66F-054B-4CC3-97E5-0B561185449B}"/>
              </a:ext>
            </a:extLst>
          </p:cNvPr>
          <p:cNvCxnSpPr>
            <a:cxnSpLocks/>
          </p:cNvCxnSpPr>
          <p:nvPr/>
        </p:nvCxnSpPr>
        <p:spPr>
          <a:xfrm flipH="1" flipV="1">
            <a:off x="6980238" y="2220914"/>
            <a:ext cx="1771650" cy="115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9BDEDCC-E222-4791-B5F0-992C6EDE3074}"/>
              </a:ext>
            </a:extLst>
          </p:cNvPr>
          <p:cNvSpPr/>
          <p:nvPr/>
        </p:nvSpPr>
        <p:spPr>
          <a:xfrm>
            <a:off x="4279900" y="3106739"/>
            <a:ext cx="3176588" cy="1176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LinkedSortedList.h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F4CED1-F618-41EE-8417-810D83E9B69E}"/>
              </a:ext>
            </a:extLst>
          </p:cNvPr>
          <p:cNvCxnSpPr/>
          <p:nvPr/>
        </p:nvCxnSpPr>
        <p:spPr>
          <a:xfrm flipV="1">
            <a:off x="3248025" y="2220914"/>
            <a:ext cx="2063750" cy="265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2C57A3E-9603-475C-952C-E4F05AE3296A}"/>
              </a:ext>
            </a:extLst>
          </p:cNvPr>
          <p:cNvSpPr/>
          <p:nvPr/>
        </p:nvSpPr>
        <p:spPr>
          <a:xfrm>
            <a:off x="6837364" y="4946651"/>
            <a:ext cx="3176587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SortedListAsA.h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082787-414A-408D-B39E-758EB9F8B0BD}"/>
              </a:ext>
            </a:extLst>
          </p:cNvPr>
          <p:cNvCxnSpPr/>
          <p:nvPr/>
        </p:nvCxnSpPr>
        <p:spPr>
          <a:xfrm flipH="1" flipV="1">
            <a:off x="6746875" y="2300288"/>
            <a:ext cx="1428750" cy="257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DD0D9B-E8CE-4699-B74B-B6BC391E18F6}"/>
              </a:ext>
            </a:extLst>
          </p:cNvPr>
          <p:cNvCxnSpPr/>
          <p:nvPr/>
        </p:nvCxnSpPr>
        <p:spPr>
          <a:xfrm flipH="1">
            <a:off x="8751889" y="2581275"/>
            <a:ext cx="1616075" cy="20907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7306FE-2BFB-4BCD-9DE1-AF6B478C31D6}"/>
              </a:ext>
            </a:extLst>
          </p:cNvPr>
          <p:cNvCxnSpPr/>
          <p:nvPr/>
        </p:nvCxnSpPr>
        <p:spPr>
          <a:xfrm>
            <a:off x="8596313" y="2914650"/>
            <a:ext cx="1833562" cy="19573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89184A6-B89D-40CE-9FA0-BFB1F0B3C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9" y="157656"/>
            <a:ext cx="8137525" cy="590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dirty="0"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ifndef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SORTED_LIST_INTERFACE_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SORTED_LIST_INTERFACE_</a:t>
            </a: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SortedListInterface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insertSorted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removeSorted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getPosition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position) = 0;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clear() = 0;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position)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SortedListInterface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SortedListInterface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AAC784-7494-42FE-B017-3002C0A5C8D3}"/>
              </a:ext>
            </a:extLst>
          </p:cNvPr>
          <p:cNvSpPr/>
          <p:nvPr/>
        </p:nvSpPr>
        <p:spPr>
          <a:xfrm>
            <a:off x="6769101" y="644526"/>
            <a:ext cx="2646363" cy="10191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SortedListInterface.h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6AA4EAB-3A7B-4FB0-B80C-2E23A913C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06" y="-10510"/>
            <a:ext cx="10342562" cy="6986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ifndef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LINKED_SORTED_LIST_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LINKED_SORTED_LIST_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&lt;memory&gt;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SortedListInterface.h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Node.h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PrecondViolatedExcept.h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LinkedSortedList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SortedListInterface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&lt;ItemType&gt;{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std::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&lt;Node&lt;ItemType&gt;&gt;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headPtr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itemCount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getNodeBefore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anEntry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getNodeAt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position)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copyChain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&lt;Node&lt;ItemType&gt;&gt;&amp;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origChainPtr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LinkedSortedList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LinkedSortedList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LinkedSortedList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&lt;ItemType&gt;&amp;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aList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LinkedSortedList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insertSorted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removeSorted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anEntry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getPosition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position);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clear();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ItemType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getEntry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position)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PrecondViolatedExcept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LinkedSortedList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"LinkedSortedList.cpp"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14163-B00B-4158-8B8E-3BC9940F0D58}"/>
              </a:ext>
            </a:extLst>
          </p:cNvPr>
          <p:cNvSpPr/>
          <p:nvPr/>
        </p:nvSpPr>
        <p:spPr>
          <a:xfrm>
            <a:off x="6867526" y="269875"/>
            <a:ext cx="3178175" cy="11763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LinkedSortedList.h</a:t>
            </a:r>
            <a:endParaRPr lang="en-US" sz="24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3DAB6F2-2FE2-4058-B83C-AF7C673C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4" y="0"/>
            <a:ext cx="9356725" cy="6986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ifndef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SORTED_LIST_HAS_A_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SORTED_LIST_HAS_A_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&lt;memory&gt;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SortedListInterface.h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ListInterface.h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Node.h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PrecondViolatedExcept.h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SortedListHasA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SortedListInterface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std::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ListInterface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&lt;ItemType&gt;&gt;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listPtr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SortedListHasA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SortedListHasA(</a:t>
            </a:r>
            <a:r>
              <a:rPr lang="nb-NO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b-NO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SortedListHasA&lt;ItemType&gt;&amp; sList);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SortedListHasA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insertSorted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removeSorted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anEntry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getPosition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bool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position);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clear();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ItemType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getEntry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position)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PrecondViolatedExcept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SortedListHasA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"SortedListHasA.cpp"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C6A976-0F91-4E80-A1F6-8AE743F99812}"/>
              </a:ext>
            </a:extLst>
          </p:cNvPr>
          <p:cNvSpPr/>
          <p:nvPr/>
        </p:nvSpPr>
        <p:spPr>
          <a:xfrm>
            <a:off x="6938964" y="177801"/>
            <a:ext cx="3176587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SortedListHasA.h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91E950B-C1BA-48C5-8B0F-1FE0AFA60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776" y="249238"/>
            <a:ext cx="1858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>
                <a:solidFill>
                  <a:srgbClr val="FF0000"/>
                </a:solidFill>
              </a:rPr>
              <a:t>Review Stack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C2178B-8D62-4699-B082-45FCEF78943C}"/>
              </a:ext>
            </a:extLst>
          </p:cNvPr>
          <p:cNvSpPr/>
          <p:nvPr/>
        </p:nvSpPr>
        <p:spPr>
          <a:xfrm>
            <a:off x="7550150" y="2728914"/>
            <a:ext cx="3176588" cy="1176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ArrayStack.h</a:t>
            </a:r>
            <a:endParaRPr lang="en-US" sz="2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26F44E-403F-453B-A21B-6329BA2EC4AC}"/>
              </a:ext>
            </a:extLst>
          </p:cNvPr>
          <p:cNvCxnSpPr>
            <a:cxnSpLocks/>
          </p:cNvCxnSpPr>
          <p:nvPr/>
        </p:nvCxnSpPr>
        <p:spPr>
          <a:xfrm flipH="1" flipV="1">
            <a:off x="6253164" y="2220913"/>
            <a:ext cx="2638425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9E4280-0928-44A3-8A08-AC6AAAE8F612}"/>
              </a:ext>
            </a:extLst>
          </p:cNvPr>
          <p:cNvSpPr/>
          <p:nvPr/>
        </p:nvSpPr>
        <p:spPr>
          <a:xfrm>
            <a:off x="4970463" y="1201739"/>
            <a:ext cx="2646362" cy="10191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Stacknterface.h</a:t>
            </a:r>
            <a:endParaRPr lang="en-US" sz="2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1BB45D-A5C1-4635-86F8-5F68FEDCFECC}"/>
              </a:ext>
            </a:extLst>
          </p:cNvPr>
          <p:cNvSpPr/>
          <p:nvPr/>
        </p:nvSpPr>
        <p:spPr>
          <a:xfrm>
            <a:off x="8323263" y="481014"/>
            <a:ext cx="1630362" cy="1176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node.h</a:t>
            </a:r>
            <a:endParaRPr lang="en-US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1E5A37-AABB-4BA8-A75C-3C114532AF62}"/>
              </a:ext>
            </a:extLst>
          </p:cNvPr>
          <p:cNvSpPr/>
          <p:nvPr/>
        </p:nvSpPr>
        <p:spPr>
          <a:xfrm>
            <a:off x="1454150" y="388939"/>
            <a:ext cx="3448050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PrecondViolatedExcept.h</a:t>
            </a:r>
            <a:endParaRPr lang="en-US" sz="24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9581A5-E529-4674-AFD8-28A381377FF0}"/>
              </a:ext>
            </a:extLst>
          </p:cNvPr>
          <p:cNvSpPr/>
          <p:nvPr/>
        </p:nvSpPr>
        <p:spPr>
          <a:xfrm>
            <a:off x="4371976" y="2870201"/>
            <a:ext cx="3178175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LinkedStack.h</a:t>
            </a:r>
            <a:endParaRPr lang="en-US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AAE77D-34A5-4E2A-AC80-A5506D7B44D4}"/>
              </a:ext>
            </a:extLst>
          </p:cNvPr>
          <p:cNvCxnSpPr/>
          <p:nvPr/>
        </p:nvCxnSpPr>
        <p:spPr>
          <a:xfrm flipV="1">
            <a:off x="5678489" y="2260600"/>
            <a:ext cx="282575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33A7DA-1471-4807-845A-A0A554C522AB}"/>
              </a:ext>
            </a:extLst>
          </p:cNvPr>
          <p:cNvSpPr/>
          <p:nvPr/>
        </p:nvSpPr>
        <p:spPr>
          <a:xfrm>
            <a:off x="4616450" y="4151313"/>
            <a:ext cx="287655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LinkedStack.cpp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BF130E-D407-4470-89F2-D92CC10C24F2}"/>
              </a:ext>
            </a:extLst>
          </p:cNvPr>
          <p:cNvSpPr/>
          <p:nvPr/>
        </p:nvSpPr>
        <p:spPr>
          <a:xfrm>
            <a:off x="7791450" y="4186238"/>
            <a:ext cx="287655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ArrayStack.cpp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29107F-55C7-47DD-ABA9-1297A902CDD0}"/>
              </a:ext>
            </a:extLst>
          </p:cNvPr>
          <p:cNvSpPr/>
          <p:nvPr/>
        </p:nvSpPr>
        <p:spPr>
          <a:xfrm>
            <a:off x="1524000" y="1670050"/>
            <a:ext cx="287655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Precon</a:t>
            </a:r>
            <a:r>
              <a:rPr lang="en-US" sz="2400" b="1" dirty="0"/>
              <a:t>...cpp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15CB33-5475-434E-9FAD-37829728F2B4}"/>
              </a:ext>
            </a:extLst>
          </p:cNvPr>
          <p:cNvSpPr/>
          <p:nvPr/>
        </p:nvSpPr>
        <p:spPr>
          <a:xfrm>
            <a:off x="8248650" y="1604963"/>
            <a:ext cx="196215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Node.cpp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A0109F4-7355-44DC-BC52-343528D5D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422" y="0"/>
            <a:ext cx="9889578" cy="5632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ifndef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SORTED_LIST_AS_A_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SORTED_LIST_AS_A_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&lt;memory&gt;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SortedListInterface.h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ListInterface.h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Node.h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PrecondViolatedExcept.h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SortedListAsA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SortedListInterface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&lt;ItemType&gt;,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LinkedList&lt;ItemType&gt;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SortedListAsA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SortedListAsA(</a:t>
            </a:r>
            <a:r>
              <a:rPr lang="nb-NO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b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SortedListAsA&lt;ItemType&gt;&amp; sList);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SortedListAsA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&lt;The rest of the public section is the same as in </a:t>
            </a:r>
            <a:r>
              <a:rPr lang="en-US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SortedListHasA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"SortedListAsA.cpp"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8FC978-83AE-490F-B53D-733F8884F8C9}"/>
              </a:ext>
            </a:extLst>
          </p:cNvPr>
          <p:cNvSpPr/>
          <p:nvPr/>
        </p:nvSpPr>
        <p:spPr>
          <a:xfrm>
            <a:off x="6938964" y="177801"/>
            <a:ext cx="3176587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SortedListAsA.h</a:t>
            </a:r>
            <a:endParaRPr lang="en-US" sz="24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FA2E06C2-F436-40C6-B397-2BC416FDA2EF}"/>
              </a:ext>
            </a:extLst>
          </p:cNvPr>
          <p:cNvSpPr/>
          <p:nvPr/>
        </p:nvSpPr>
        <p:spPr>
          <a:xfrm>
            <a:off x="1685925" y="496889"/>
            <a:ext cx="2540000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LinkedList.h</a:t>
            </a:r>
            <a:endParaRPr lang="en-US" sz="24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B6C944-C4F9-46EB-B356-47763F0429E6}"/>
              </a:ext>
            </a:extLst>
          </p:cNvPr>
          <p:cNvCxnSpPr>
            <a:cxnSpLocks/>
          </p:cNvCxnSpPr>
          <p:nvPr/>
        </p:nvCxnSpPr>
        <p:spPr>
          <a:xfrm flipV="1">
            <a:off x="3521075" y="1768476"/>
            <a:ext cx="935038" cy="53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E4EC475-EF73-4534-BDBE-CEFA01999EA4}"/>
              </a:ext>
            </a:extLst>
          </p:cNvPr>
          <p:cNvSpPr/>
          <p:nvPr/>
        </p:nvSpPr>
        <p:spPr>
          <a:xfrm>
            <a:off x="8124826" y="447676"/>
            <a:ext cx="1628775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node.h</a:t>
            </a:r>
            <a:endParaRPr lang="en-US" sz="24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81BC99-B6C7-45ED-8AA6-C6E6A07894C5}"/>
              </a:ext>
            </a:extLst>
          </p:cNvPr>
          <p:cNvCxnSpPr>
            <a:cxnSpLocks/>
            <a:endCxn id="25" idx="2"/>
          </p:cNvCxnSpPr>
          <p:nvPr/>
        </p:nvCxnSpPr>
        <p:spPr>
          <a:xfrm flipH="1" flipV="1">
            <a:off x="5730876" y="1649413"/>
            <a:ext cx="544513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D4DD2B-9ADF-4202-9EE1-2244F4D91FEF}"/>
              </a:ext>
            </a:extLst>
          </p:cNvPr>
          <p:cNvCxnSpPr>
            <a:cxnSpLocks/>
          </p:cNvCxnSpPr>
          <p:nvPr/>
        </p:nvCxnSpPr>
        <p:spPr>
          <a:xfrm flipH="1" flipV="1">
            <a:off x="6734175" y="1674813"/>
            <a:ext cx="1841500" cy="7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9" name="Rectangle 21">
            <a:extLst>
              <a:ext uri="{FF2B5EF4-FFF2-40B4-BE49-F238E27FC236}">
                <a16:creationId xmlns:a16="http://schemas.microsoft.com/office/drawing/2014/main" id="{E6020779-AF80-495C-854D-671A948F0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201" y="3297238"/>
            <a:ext cx="160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/>
              <a:t>unique_ptr</a:t>
            </a:r>
          </a:p>
        </p:txBody>
      </p:sp>
      <p:sp>
        <p:nvSpPr>
          <p:cNvPr id="33800" name="Rectangle 22">
            <a:extLst>
              <a:ext uri="{FF2B5EF4-FFF2-40B4-BE49-F238E27FC236}">
                <a16:creationId xmlns:a16="http://schemas.microsoft.com/office/drawing/2014/main" id="{15FD19D3-C9C3-4B1C-8B25-F55B732F8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6" y="3376613"/>
            <a:ext cx="3211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/>
              <a:t>shared_ptr (front/back)</a:t>
            </a:r>
          </a:p>
        </p:txBody>
      </p:sp>
      <p:sp>
        <p:nvSpPr>
          <p:cNvPr id="33801" name="Rectangle 23">
            <a:extLst>
              <a:ext uri="{FF2B5EF4-FFF2-40B4-BE49-F238E27FC236}">
                <a16:creationId xmlns:a16="http://schemas.microsoft.com/office/drawing/2014/main" id="{916D6B1A-36D8-428F-873C-AB45927A7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675" y="3297238"/>
            <a:ext cx="1746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/>
              <a:t>No pointers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D35EB4D-3649-47C1-A330-E06A215E6FFD}"/>
              </a:ext>
            </a:extLst>
          </p:cNvPr>
          <p:cNvSpPr/>
          <p:nvPr/>
        </p:nvSpPr>
        <p:spPr>
          <a:xfrm>
            <a:off x="4406901" y="630239"/>
            <a:ext cx="2646363" cy="10191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QueueInterface.h</a:t>
            </a:r>
            <a:endParaRPr lang="en-US" sz="2400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6466A9-8602-4A15-B450-0C75033AD099}"/>
              </a:ext>
            </a:extLst>
          </p:cNvPr>
          <p:cNvSpPr/>
          <p:nvPr/>
        </p:nvSpPr>
        <p:spPr>
          <a:xfrm>
            <a:off x="1828800" y="2198689"/>
            <a:ext cx="2546350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List_Queue.h</a:t>
            </a:r>
            <a:endParaRPr lang="en-US" sz="2400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FC9B8-D0BE-4EFB-B081-F9E35A65B35E}"/>
              </a:ext>
            </a:extLst>
          </p:cNvPr>
          <p:cNvSpPr/>
          <p:nvPr/>
        </p:nvSpPr>
        <p:spPr>
          <a:xfrm>
            <a:off x="5076826" y="2260601"/>
            <a:ext cx="2646363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LinkedQueue.h</a:t>
            </a:r>
            <a:endParaRPr lang="en-US" sz="2400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949663-F859-4379-BEE0-AA1671FBE0CA}"/>
              </a:ext>
            </a:extLst>
          </p:cNvPr>
          <p:cNvSpPr/>
          <p:nvPr/>
        </p:nvSpPr>
        <p:spPr>
          <a:xfrm>
            <a:off x="8181976" y="2198689"/>
            <a:ext cx="2181225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ArrayQueue.h</a:t>
            </a:r>
            <a:endParaRPr lang="en-US" sz="2400" b="1" dirty="0"/>
          </a:p>
        </p:txBody>
      </p:sp>
      <p:sp>
        <p:nvSpPr>
          <p:cNvPr id="33806" name="Rectangle 29">
            <a:extLst>
              <a:ext uri="{FF2B5EF4-FFF2-40B4-BE49-F238E27FC236}">
                <a16:creationId xmlns:a16="http://schemas.microsoft.com/office/drawing/2014/main" id="{00A0A9B2-CF7E-437F-8848-BECEB88D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49215"/>
            <a:ext cx="1036638" cy="461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 dirty="0">
                <a:solidFill>
                  <a:srgbClr val="FF0000"/>
                </a:solidFill>
              </a:rPr>
              <a:t>Queue</a:t>
            </a:r>
            <a:endParaRPr lang="en-US" altLang="en-US" sz="24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365F05-EC40-4C63-A9C9-9BBF88131DEC}"/>
              </a:ext>
            </a:extLst>
          </p:cNvPr>
          <p:cNvSpPr/>
          <p:nvPr/>
        </p:nvSpPr>
        <p:spPr>
          <a:xfrm>
            <a:off x="4883150" y="3744914"/>
            <a:ext cx="2876550" cy="54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LinkedQueue.cpp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2B48BD-2A56-4BF8-BCDB-BA9FBBE12DBA}"/>
              </a:ext>
            </a:extLst>
          </p:cNvPr>
          <p:cNvSpPr/>
          <p:nvPr/>
        </p:nvSpPr>
        <p:spPr>
          <a:xfrm>
            <a:off x="7926388" y="3706813"/>
            <a:ext cx="287655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ArrayQueue.cpp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7D1160-7519-4640-9D62-FFB7194A8460}"/>
              </a:ext>
            </a:extLst>
          </p:cNvPr>
          <p:cNvSpPr/>
          <p:nvPr/>
        </p:nvSpPr>
        <p:spPr>
          <a:xfrm>
            <a:off x="1838325" y="3817939"/>
            <a:ext cx="2876550" cy="54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ListQueue.cpp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04A4444-BE9B-4E86-B274-911F84FCE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13" y="1041401"/>
            <a:ext cx="922496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#ifndef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QUEUE_INTERFACE_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QUEUE_INTERFACE_</a:t>
            </a:r>
          </a:p>
          <a:p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QueueInterface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isEmpty()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   virtual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enqueue(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ItemType&amp; newEntry) = 0;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   virtual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dequeue() = 0;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   virtual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ItemType peekFront()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>
                <a:solidFill>
                  <a:srgbClr val="008000"/>
                </a:solidFill>
                <a:latin typeface="Consolas" panose="020B0609020204030204" pitchFamily="49" charset="0"/>
              </a:rPr>
              <a:t>/** Destroys this queue and frees its memory. */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~QueueInterface() { }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altLang="en-US">
                <a:solidFill>
                  <a:srgbClr val="008000"/>
                </a:solidFill>
                <a:latin typeface="Consolas" panose="020B0609020204030204" pitchFamily="49" charset="0"/>
              </a:rPr>
              <a:t>// end QueueInterface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1EAAF3-9598-488D-A953-EC2AB4F864B1}"/>
              </a:ext>
            </a:extLst>
          </p:cNvPr>
          <p:cNvSpPr/>
          <p:nvPr/>
        </p:nvSpPr>
        <p:spPr>
          <a:xfrm>
            <a:off x="4579829" y="22226"/>
            <a:ext cx="2646362" cy="10191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QueueInterface.h</a:t>
            </a:r>
            <a:endParaRPr lang="en-US" sz="24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8C646A1-CF7D-484D-A03E-39F72F784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76" y="10510"/>
            <a:ext cx="9293225" cy="729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ifndef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LIST_QUEUE_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LIST_QUEUE_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QueueInterface.h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LinkedList.h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PrecondViolatedExcept.h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&lt;memory&gt;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ListQueue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QueueInterface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&lt;ItemType&gt;{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std::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&lt;LinkedList&lt;ItemType&gt;&gt;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Pointer to list of queue items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ListQueue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ListQueue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ListQueue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aQueue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~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ListQueue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enqueue(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dequeue();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ItemType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peekFront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PrecondViolatedExcept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ListQueue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"ListQueue.cpp"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188EB9-EA12-4AB2-A3A4-A1BC8AC5D350}"/>
              </a:ext>
            </a:extLst>
          </p:cNvPr>
          <p:cNvSpPr/>
          <p:nvPr/>
        </p:nvSpPr>
        <p:spPr>
          <a:xfrm>
            <a:off x="7816850" y="446089"/>
            <a:ext cx="2400300" cy="1176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List_Queue.h</a:t>
            </a: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22EFE6D-A087-4727-B12A-C09837832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68" y="0"/>
            <a:ext cx="10634663" cy="7110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ListQueue.h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Header file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&lt;memory&gt;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ListQueue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ListQueue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&lt;LinkedList&lt;ItemType&gt;&gt;())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default constructor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ListQueue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ListQueue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ListQueue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aQueue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: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aQueue.listPtr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copy constructor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ListQueue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&lt;ItemType&gt;::~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ListQueue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(){}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destructor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ListQueue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–&gt;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isEmpty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ListQueue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&lt;ItemType&gt;::enqueue(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–&gt;insert(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–&gt;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+ 1,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enqueue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ListQueue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&lt;ItemType&gt;::dequeue()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–&gt;remove(1);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dequeue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ItemType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ListQueue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peekFront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PrecondViolatedExcept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PrecondViolatedExcept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peekFront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() called with empty queue."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Queue is not empty; return front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listPtr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–&gt;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getEntry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peekFront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of implementation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AC0E1-C0DC-4D5E-B27F-C9EF73CDE7BD}"/>
              </a:ext>
            </a:extLst>
          </p:cNvPr>
          <p:cNvSpPr/>
          <p:nvPr/>
        </p:nvSpPr>
        <p:spPr>
          <a:xfrm>
            <a:off x="7535863" y="0"/>
            <a:ext cx="287655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ListQueue.cpp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70706EE-A491-45BA-B766-204EB77D0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58" y="0"/>
            <a:ext cx="9636945" cy="729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ifndef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LINKED_QUEUE_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LINKED_QUEUE_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QueueInterface.h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Node.h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PrecondViolatedExcept.h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&lt;memory&gt;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LinkedQueue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QueueInterface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&lt;Node&lt;ItemType&gt;&gt;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frontPtr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std::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&lt;Node&lt;ItemType&gt;&gt;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backPtr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LinkedQueue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LinkedQueue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LinkedQueue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aQueue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~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LinkedQueue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enqueue(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dequeue();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ItemType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peekFront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PrecondViolatedExcept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LinkedQueue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"LinkedQueue.cpp"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BBD07A-D467-499D-964F-C103EBDB5B1C}"/>
              </a:ext>
            </a:extLst>
          </p:cNvPr>
          <p:cNvSpPr/>
          <p:nvPr/>
        </p:nvSpPr>
        <p:spPr>
          <a:xfrm>
            <a:off x="6931026" y="282575"/>
            <a:ext cx="2646363" cy="11763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LinkedQueue.h</a:t>
            </a:r>
            <a:endParaRPr 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5B819AF-68DE-46C6-81F3-1F4E17C32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73" y="21021"/>
            <a:ext cx="10109200" cy="3970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LinkedQueue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&lt;ItemType&gt;::dequeue(){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  {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auto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nodeToDeletePtr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frontPtr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frontPtr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backPtr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frontPtr.reset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backPtr.reset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frontPtr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frontPtr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–&gt;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nodeToDeletePtr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–&gt;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setNext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=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}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if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result;}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dequeue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DB9402-BCFA-44B8-9E23-F6C9DAC9776E}"/>
              </a:ext>
            </a:extLst>
          </p:cNvPr>
          <p:cNvSpPr/>
          <p:nvPr/>
        </p:nvSpPr>
        <p:spPr>
          <a:xfrm>
            <a:off x="1687514" y="3970338"/>
            <a:ext cx="8980487" cy="34163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ItemType&gt;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LinkedQueue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&lt;ItemType&gt;::enqueue(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ItemType&amp;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newEntry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newNodePtr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std::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make_shared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&lt;Node&lt;ItemType&gt;&gt;(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newEntry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frontPtr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newNodePtr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queue was empty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backPtr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–&gt;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setNext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newNodePtr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queue was not empty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backPtr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newNodePtr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New node is at back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enqueue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8172F4-40AB-45E2-9DF1-3DA4F11D0733}"/>
              </a:ext>
            </a:extLst>
          </p:cNvPr>
          <p:cNvSpPr/>
          <p:nvPr/>
        </p:nvSpPr>
        <p:spPr>
          <a:xfrm>
            <a:off x="7524750" y="188913"/>
            <a:ext cx="2878138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LinkedQueue.cpp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343DBF4-6427-4FED-837C-CACB1B874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848" y="-10510"/>
            <a:ext cx="9620250" cy="674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ifndef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ARRAY_QUEUE_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ARRAY_QUEUE_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QueueInterface.h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PrecondViolatedExcept.h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ArrayQueue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QueueInterface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DEFAULT_CAPACITY = 50;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ItemType items[DEFAULT_CAPACITY];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Array of queue items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front;                 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Index to front of queue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back;                  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Index to back of queue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count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ArrayQueue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Copy constructor and destructor supplied by compiler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enqueue(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dequeue();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ItemType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peekFront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PrecondViolatedExcept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ArrayQueue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"ArrayQueue.cpp"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17A7CB-AA59-498A-A058-EF31FC99EA56}"/>
              </a:ext>
            </a:extLst>
          </p:cNvPr>
          <p:cNvSpPr/>
          <p:nvPr/>
        </p:nvSpPr>
        <p:spPr>
          <a:xfrm>
            <a:off x="7705726" y="231776"/>
            <a:ext cx="2536825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ArrayQueue</a:t>
            </a:r>
            <a:r>
              <a:rPr lang="en-US" dirty="0" err="1"/>
              <a:t>.h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BE323E0-8C1E-4C19-BEAD-1BE8506AE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0"/>
            <a:ext cx="9752013" cy="6924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ArrayQueue.h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ArrayQueue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ArrayQueue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: front(0), back(DEFAULT_CAPACITY − 1), count(0){}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default constructor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ArrayQueue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 == 0;}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isEmpty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ArrayQueue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&lt;ItemType&gt;::enqueue(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(count &lt; DEFAULT_CAPACITY)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Queue has room for another item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back = (back + 1) % DEFAULT_CAPACITY;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items[back] =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count++;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result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if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result;}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enqueue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ArrayQueue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&lt;ItemType&gt;::dequeue(){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   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front = (front + 1) % DEFAULT_CAPACITY;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count––;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result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  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if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result;}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end dequeue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ItemType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ArrayQueue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peekFront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PrecondViolatedExcept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Enforce precondition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PrecondViolatedExcept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peekFront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() called with empty queue"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items[front];</a:t>
            </a:r>
          </a:p>
          <a:p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D489D-A263-4730-B5DF-62E9771FB2B1}"/>
              </a:ext>
            </a:extLst>
          </p:cNvPr>
          <p:cNvSpPr/>
          <p:nvPr/>
        </p:nvSpPr>
        <p:spPr>
          <a:xfrm>
            <a:off x="7523163" y="0"/>
            <a:ext cx="287655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ArrayQueue.cpp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FA2E06C2-F436-40C6-B397-2BC416FDA2EF}"/>
              </a:ext>
            </a:extLst>
          </p:cNvPr>
          <p:cNvSpPr/>
          <p:nvPr/>
        </p:nvSpPr>
        <p:spPr>
          <a:xfrm>
            <a:off x="1498600" y="496889"/>
            <a:ext cx="2876550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Linked</a:t>
            </a:r>
            <a:r>
              <a:rPr lang="en-US" dirty="0" err="1">
                <a:solidFill>
                  <a:srgbClr val="FF0000"/>
                </a:solidFill>
              </a:rPr>
              <a:t>Sorted</a:t>
            </a:r>
            <a:r>
              <a:rPr lang="en-US" dirty="0" err="1"/>
              <a:t>List.h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4EC475-EF73-4534-BDBE-CEFA01999EA4}"/>
              </a:ext>
            </a:extLst>
          </p:cNvPr>
          <p:cNvSpPr/>
          <p:nvPr/>
        </p:nvSpPr>
        <p:spPr>
          <a:xfrm>
            <a:off x="8124826" y="447676"/>
            <a:ext cx="1628775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node.h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81BC99-B6C7-45ED-8AA6-C6E6A07894C5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H="1" flipV="1">
            <a:off x="5730875" y="1649413"/>
            <a:ext cx="88900" cy="64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D35EB4D-3649-47C1-A330-E06A215E6FFD}"/>
              </a:ext>
            </a:extLst>
          </p:cNvPr>
          <p:cNvSpPr/>
          <p:nvPr/>
        </p:nvSpPr>
        <p:spPr>
          <a:xfrm>
            <a:off x="4406901" y="630239"/>
            <a:ext cx="2646363" cy="10191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PriorityQueueInterface.h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FC9B8-D0BE-4EFB-B081-F9E35A65B35E}"/>
              </a:ext>
            </a:extLst>
          </p:cNvPr>
          <p:cNvSpPr/>
          <p:nvPr/>
        </p:nvSpPr>
        <p:spPr>
          <a:xfrm>
            <a:off x="4192588" y="2290764"/>
            <a:ext cx="3255962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Sl_PriorityQueue.h</a:t>
            </a:r>
            <a:endParaRPr lang="en-US" dirty="0"/>
          </a:p>
        </p:txBody>
      </p:sp>
      <p:sp>
        <p:nvSpPr>
          <p:cNvPr id="41991" name="Rectangle 29">
            <a:extLst>
              <a:ext uri="{FF2B5EF4-FFF2-40B4-BE49-F238E27FC236}">
                <a16:creationId xmlns:a16="http://schemas.microsoft.com/office/drawing/2014/main" id="{20A53468-9313-4113-8C0A-0640DB238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5" y="11114"/>
            <a:ext cx="2370138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b="1" dirty="0">
                <a:solidFill>
                  <a:srgbClr val="FF0000"/>
                </a:solidFill>
              </a:rPr>
              <a:t>Priority Queue</a:t>
            </a:r>
            <a:endParaRPr lang="en-US" altLang="en-US" sz="2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365F05-EC40-4C63-A9C9-9BBF88131DEC}"/>
              </a:ext>
            </a:extLst>
          </p:cNvPr>
          <p:cNvSpPr/>
          <p:nvPr/>
        </p:nvSpPr>
        <p:spPr>
          <a:xfrm>
            <a:off x="4411663" y="3629025"/>
            <a:ext cx="287655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SL_PriorityQueue.cpp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7DB7709-7DFA-4960-8AC4-19F4A4DAD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6" y="1290638"/>
            <a:ext cx="102012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#ifndef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STACK_INTERFACE_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STACK_INTERFACE_</a:t>
            </a:r>
          </a:p>
          <a:p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StackInterface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isEmpty()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ItemType&amp; newEntry) = 0;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pop() = 0;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ItemType peek()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~StackInterface() { }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altLang="en-US">
                <a:solidFill>
                  <a:srgbClr val="008000"/>
                </a:solidFill>
                <a:latin typeface="Consolas" panose="020B0609020204030204" pitchFamily="49" charset="0"/>
              </a:rPr>
              <a:t>// end StackInterface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A91637-1AAA-48E2-826E-8C07D60144E3}"/>
              </a:ext>
            </a:extLst>
          </p:cNvPr>
          <p:cNvSpPr/>
          <p:nvPr/>
        </p:nvSpPr>
        <p:spPr>
          <a:xfrm>
            <a:off x="3273262" y="257174"/>
            <a:ext cx="2644775" cy="10191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Stacknterface.h</a:t>
            </a:r>
            <a:endParaRPr lang="en-US" sz="24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04FBD9A-19D9-4984-9C6F-723E06D7A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89" y="0"/>
            <a:ext cx="10525945" cy="7016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ifndef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PRIORITY_QUEUE_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PRIORITY_QUEUE_</a:t>
            </a: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PriorityQueueInterface.h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LinkedSortedList.h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PrecondViolatedExcept.h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&lt;memory&gt;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SL_PriorityQueue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PriorityQueueInterface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&lt;ItemType&gt;{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std::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LinkedSortedList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&lt;ItemType&gt;&gt;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slistPtr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SL_PriorityQueue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SL_PriorityQueue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SL_PriorityQueue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pq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~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SL_PriorityQueue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enqueue(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dequeue();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ItemType peek()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PrecondViolatedExcept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SL_PriorityQueue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"SL_PriorityQueue.cpp"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FD0E4B-3100-4DA1-93CE-AA06E2F9E93B}"/>
              </a:ext>
            </a:extLst>
          </p:cNvPr>
          <p:cNvSpPr/>
          <p:nvPr/>
        </p:nvSpPr>
        <p:spPr>
          <a:xfrm>
            <a:off x="7250113" y="274639"/>
            <a:ext cx="3141662" cy="1176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Sl_PriorityQueue.h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81A610F-F70D-452B-B85D-A20E39656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34" y="0"/>
            <a:ext cx="9558938" cy="20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SL_PriorityQueue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&lt;ItemType&gt;::dequeue()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highest-priority item is at the end of the sorted list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slistPtr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removeSorted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slistPtr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dequeue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727821-60B7-4A6F-B844-865D4FF2A3C6}"/>
              </a:ext>
            </a:extLst>
          </p:cNvPr>
          <p:cNvSpPr/>
          <p:nvPr/>
        </p:nvSpPr>
        <p:spPr>
          <a:xfrm>
            <a:off x="7791450" y="0"/>
            <a:ext cx="287655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SL_PriorityQueue.cpp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5DF16D4D-58EC-4DF9-8084-75BE455B3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9" y="3536950"/>
            <a:ext cx="67087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SL_PriorityQueue&lt;ItemType&gt;::enqueue(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ItemType&amp; newEntry)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slistPtr-&gt;insertSorted(newEntry);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r>
              <a:rPr lang="en-US" altLang="en-US">
                <a:solidFill>
                  <a:srgbClr val="008000"/>
                </a:solidFill>
                <a:latin typeface="Consolas" panose="020B0609020204030204" pitchFamily="49" charset="0"/>
              </a:rPr>
              <a:t>// end enqueue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29BFC9B8-D0BE-4EFB-B081-F9E35A65B35E}"/>
              </a:ext>
            </a:extLst>
          </p:cNvPr>
          <p:cNvSpPr/>
          <p:nvPr/>
        </p:nvSpPr>
        <p:spPr>
          <a:xfrm>
            <a:off x="4179888" y="1150939"/>
            <a:ext cx="3071812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heap.h</a:t>
            </a:r>
            <a:endParaRPr lang="en-US" sz="2400" b="1" dirty="0"/>
          </a:p>
        </p:txBody>
      </p:sp>
      <p:sp>
        <p:nvSpPr>
          <p:cNvPr id="45059" name="Rectangle 29">
            <a:extLst>
              <a:ext uri="{FF2B5EF4-FFF2-40B4-BE49-F238E27FC236}">
                <a16:creationId xmlns:a16="http://schemas.microsoft.com/office/drawing/2014/main" id="{E6FBF04C-0831-46DB-BEA2-6F7FC4386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6" y="11114"/>
            <a:ext cx="1101725" cy="60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300" b="1" dirty="0">
                <a:solidFill>
                  <a:srgbClr val="FF0000"/>
                </a:solidFill>
              </a:rPr>
              <a:t>Heap</a:t>
            </a:r>
            <a:endParaRPr lang="en-US" altLang="en-US" sz="33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365F05-EC40-4C63-A9C9-9BBF88131DEC}"/>
              </a:ext>
            </a:extLst>
          </p:cNvPr>
          <p:cNvSpPr/>
          <p:nvPr/>
        </p:nvSpPr>
        <p:spPr>
          <a:xfrm>
            <a:off x="4373564" y="4964113"/>
            <a:ext cx="2878137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PriorityQueue.cpp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B49A1A-118B-45D4-A7A1-DBAE12B15B5E}"/>
              </a:ext>
            </a:extLst>
          </p:cNvPr>
          <p:cNvSpPr/>
          <p:nvPr/>
        </p:nvSpPr>
        <p:spPr>
          <a:xfrm>
            <a:off x="1492250" y="3440114"/>
            <a:ext cx="2338388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PriorityQueueException.h</a:t>
            </a:r>
            <a:endParaRPr lang="en-US" sz="2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C23F8B-98B0-443C-B088-A3F2E2F040BB}"/>
              </a:ext>
            </a:extLst>
          </p:cNvPr>
          <p:cNvSpPr/>
          <p:nvPr/>
        </p:nvSpPr>
        <p:spPr>
          <a:xfrm>
            <a:off x="8162925" y="563564"/>
            <a:ext cx="2279650" cy="1176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KeyedItem.h</a:t>
            </a:r>
            <a:endParaRPr lang="en-US" sz="2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95B894-C68D-4462-8A9E-E7FA045C3336}"/>
              </a:ext>
            </a:extLst>
          </p:cNvPr>
          <p:cNvSpPr/>
          <p:nvPr/>
        </p:nvSpPr>
        <p:spPr>
          <a:xfrm>
            <a:off x="1749425" y="1150939"/>
            <a:ext cx="2338388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heapException.h</a:t>
            </a:r>
            <a:endParaRPr lang="en-US" sz="24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C308C8-B055-4173-8B0E-438FA1A94335}"/>
              </a:ext>
            </a:extLst>
          </p:cNvPr>
          <p:cNvSpPr/>
          <p:nvPr/>
        </p:nvSpPr>
        <p:spPr>
          <a:xfrm>
            <a:off x="4032251" y="3646489"/>
            <a:ext cx="3255963" cy="1176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PriorityQueue.h</a:t>
            </a:r>
            <a:endParaRPr lang="en-US" sz="2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0E96EE-D8B1-4D42-9F6F-8722F290CE02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5715000" y="2328864"/>
            <a:ext cx="0" cy="117633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3B02090-7EDE-4AC7-A957-872A23E99631}"/>
              </a:ext>
            </a:extLst>
          </p:cNvPr>
          <p:cNvSpPr/>
          <p:nvPr/>
        </p:nvSpPr>
        <p:spPr>
          <a:xfrm>
            <a:off x="4373564" y="2551113"/>
            <a:ext cx="2878137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heap.cpp</a:t>
            </a:r>
          </a:p>
        </p:txBody>
      </p:sp>
      <p:sp>
        <p:nvSpPr>
          <p:cNvPr id="45067" name="TextBox 17">
            <a:extLst>
              <a:ext uri="{FF2B5EF4-FFF2-40B4-BE49-F238E27FC236}">
                <a16:creationId xmlns:a16="http://schemas.microsoft.com/office/drawing/2014/main" id="{F05F3901-D235-406F-B78F-88EFD875010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500314" y="5956301"/>
            <a:ext cx="80803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300" b="1">
                <a:solidFill>
                  <a:srgbClr val="FF0000"/>
                </a:solidFill>
              </a:rPr>
              <a:t>Priority Queues Implemented as a Heap!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A689636-1528-456A-AB8E-23D2E081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807" y="0"/>
            <a:ext cx="9574924" cy="4031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dirty="0"/>
              <a:t>A priority queue can have </a:t>
            </a:r>
            <a:r>
              <a:rPr lang="en-US" altLang="en-US" sz="3200" dirty="0">
                <a:solidFill>
                  <a:srgbClr val="FF0000"/>
                </a:solidFill>
              </a:rPr>
              <a:t>any implementation, </a:t>
            </a:r>
            <a:r>
              <a:rPr lang="en-US" altLang="en-US" sz="3200" dirty="0"/>
              <a:t>like a array that you search linearly when you pop. All it means is that when you pop you get the value with either the minimum or the maximum depending.</a:t>
            </a:r>
          </a:p>
          <a:p>
            <a:endParaRPr lang="en-US" altLang="en-US" sz="3200" dirty="0"/>
          </a:p>
          <a:p>
            <a:r>
              <a:rPr lang="en-US" altLang="en-US" sz="3200" dirty="0"/>
              <a:t>A classic heap as it is typically referred to is usually a min heap. An implementation that has good time complexity (</a:t>
            </a:r>
            <a:r>
              <a:rPr lang="en-US" altLang="en-US" sz="3200" dirty="0">
                <a:solidFill>
                  <a:srgbClr val="FF0000"/>
                </a:solidFill>
              </a:rPr>
              <a:t>O(log n) </a:t>
            </a:r>
            <a:r>
              <a:rPr lang="en-US" altLang="en-US" sz="3200" dirty="0"/>
              <a:t>on push and pop) and no memory overhead.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E6489F8-3063-4B7E-AB1C-011CC9EAFB1E}"/>
              </a:ext>
            </a:extLst>
          </p:cNvPr>
          <p:cNvSpPr/>
          <p:nvPr/>
        </p:nvSpPr>
        <p:spPr>
          <a:xfrm>
            <a:off x="4455319" y="-100011"/>
            <a:ext cx="3281362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heapException.h</a:t>
            </a:r>
            <a:endParaRPr lang="en-US" sz="2400" b="1" dirty="0"/>
          </a:p>
        </p:txBody>
      </p:sp>
      <p:sp>
        <p:nvSpPr>
          <p:cNvPr id="47107" name="Rectangle 5">
            <a:extLst>
              <a:ext uri="{FF2B5EF4-FFF2-40B4-BE49-F238E27FC236}">
                <a16:creationId xmlns:a16="http://schemas.microsoft.com/office/drawing/2014/main" id="{63336BBB-A0D1-42E5-BD4B-B358DF1A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1077914"/>
            <a:ext cx="6069012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#ifndef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HEAP_EXCEPTION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HEAP_EXCEPTION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</a:rPr>
              <a:t>&lt;stdexcept&gt;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HeapException :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logic_error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HeapException(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string &amp; message = 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: logic_error(message.c_str())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{ }  </a:t>
            </a:r>
            <a:r>
              <a:rPr lang="en-US" altLang="en-US">
                <a:solidFill>
                  <a:srgbClr val="008000"/>
                </a:solidFill>
                <a:latin typeface="Consolas" panose="020B0609020204030204" pitchFamily="49" charset="0"/>
              </a:rPr>
              <a:t>// end constructor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altLang="en-US">
                <a:solidFill>
                  <a:srgbClr val="008000"/>
                </a:solidFill>
                <a:latin typeface="Consolas" panose="020B0609020204030204" pitchFamily="49" charset="0"/>
              </a:rPr>
              <a:t>// end HeapException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4">
            <a:extLst>
              <a:ext uri="{FF2B5EF4-FFF2-40B4-BE49-F238E27FC236}">
                <a16:creationId xmlns:a16="http://schemas.microsoft.com/office/drawing/2014/main" id="{99096FC2-D3A8-44CF-81D0-8E4B1295A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91" y="0"/>
            <a:ext cx="10159506" cy="535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ifndef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KEYED_ITEM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KEYED_ITEM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KeyType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KeyedItem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KeyType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searchKey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KeyedItem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KeyedItem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KeyType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: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searchKey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KeyType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getKey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searchKey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getKey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KeyedItem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4A8EE9-A949-482B-9F67-6404F4AF7394}"/>
              </a:ext>
            </a:extLst>
          </p:cNvPr>
          <p:cNvSpPr/>
          <p:nvPr/>
        </p:nvSpPr>
        <p:spPr>
          <a:xfrm>
            <a:off x="7435851" y="563564"/>
            <a:ext cx="2881313" cy="1176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KeyedItem.h</a:t>
            </a:r>
            <a:endParaRPr lang="en-US" sz="2400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5">
            <a:extLst>
              <a:ext uri="{FF2B5EF4-FFF2-40B4-BE49-F238E27FC236}">
                <a16:creationId xmlns:a16="http://schemas.microsoft.com/office/drawing/2014/main" id="{7773793D-5CD9-4E6E-AC63-5F0F3ECB2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92" y="-103189"/>
            <a:ext cx="9545035" cy="6462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ifndef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HEAP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HEAP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MAX_HEAP = 50;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HeapException.h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KeyedItem.h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KeyedItem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HeapItemType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Heap {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HeapItemType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items[MAX_HEAP]; 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size;             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protected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heapRebuild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root);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Heap();  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~Heap(); </a:t>
            </a:r>
          </a:p>
          <a:p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Heap operations: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heapIsEmpty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heapInsert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HeapItemType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HeapException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heapDelete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HeapItemType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rootItem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HeapException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}; </a:t>
            </a:r>
          </a:p>
          <a:p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//#include "Heap.cpp"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34565D-EB68-4477-A593-140AD62F3D22}"/>
              </a:ext>
            </a:extLst>
          </p:cNvPr>
          <p:cNvSpPr/>
          <p:nvPr/>
        </p:nvSpPr>
        <p:spPr>
          <a:xfrm>
            <a:off x="7191375" y="498476"/>
            <a:ext cx="3257550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Heap.h</a:t>
            </a:r>
            <a:endParaRPr lang="en-US" sz="2400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4">
            <a:extLst>
              <a:ext uri="{FF2B5EF4-FFF2-40B4-BE49-F238E27FC236}">
                <a16:creationId xmlns:a16="http://schemas.microsoft.com/office/drawing/2014/main" id="{5D3AB78F-836B-4E20-9BCC-7865BF050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20" y="194469"/>
            <a:ext cx="11051191" cy="6462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Heap.h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Heap::Heap() : size(0) { } 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Heap::~Heap() { }  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Heap::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heapIsEmpty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(size == 0); }  </a:t>
            </a: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Heap::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heapInsert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HeapItemType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HeapException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 { 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(size &gt;= MAX_HEAP)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HeapException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HeapException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: Heap full"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place the new item at the end of the heap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items[size]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place = size;</a:t>
            </a:r>
          </a:p>
          <a:p>
            <a:r>
              <a:rPr lang="fr-FR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parent = (place - 1)/2;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( (parent &gt;= 0) &amp;&amp;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(items[place].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getKey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&gt; items[parent].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getKey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)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swap items[place] and items[parent]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HeapItemType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= items[parent];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items[parent] = items[place];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items[place] = temp;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place = parent;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parent = (place - 1)/2;}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while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++size;}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heapInsert</a:t>
            </a:r>
            <a:endParaRPr lang="en-US" alt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53238-05B8-4ABD-9B14-BDA94D60CCDC}"/>
              </a:ext>
            </a:extLst>
          </p:cNvPr>
          <p:cNvSpPr/>
          <p:nvPr/>
        </p:nvSpPr>
        <p:spPr>
          <a:xfrm>
            <a:off x="7878764" y="0"/>
            <a:ext cx="2878137" cy="38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heap.cpp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BD4F74-D673-4EE4-AEDF-5BA8C8B741B8}"/>
              </a:ext>
            </a:extLst>
          </p:cNvPr>
          <p:cNvSpPr/>
          <p:nvPr/>
        </p:nvSpPr>
        <p:spPr>
          <a:xfrm>
            <a:off x="3811698" y="346841"/>
            <a:ext cx="287655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heap.cpp</a:t>
            </a:r>
          </a:p>
        </p:txBody>
      </p:sp>
      <p:sp>
        <p:nvSpPr>
          <p:cNvPr id="51203" name="Rectangle 4">
            <a:extLst>
              <a:ext uri="{FF2B5EF4-FFF2-40B4-BE49-F238E27FC236}">
                <a16:creationId xmlns:a16="http://schemas.microsoft.com/office/drawing/2014/main" id="{8F79D73A-6002-47E9-98C9-2A93F93EE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9" y="1304926"/>
            <a:ext cx="808037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Heap::heapDelete(HeapItemType&amp; rootItem)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(HeapException)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(heapIsEmpty())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HeapException(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</a:rPr>
              <a:t>"HeapException: Heap empty"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{  rootItem = items[0];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  items[0] = items[--size];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  heapRebuild(0);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  <a:r>
              <a:rPr lang="en-US" altLang="en-US">
                <a:solidFill>
                  <a:srgbClr val="008000"/>
                </a:solidFill>
                <a:latin typeface="Consolas" panose="020B0609020204030204" pitchFamily="49" charset="0"/>
              </a:rPr>
              <a:t>// end if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}  </a:t>
            </a:r>
            <a:r>
              <a:rPr lang="en-US" altLang="en-US">
                <a:solidFill>
                  <a:srgbClr val="008000"/>
                </a:solidFill>
                <a:latin typeface="Consolas" panose="020B0609020204030204" pitchFamily="49" charset="0"/>
              </a:rPr>
              <a:t>// end heapDelete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4">
            <a:extLst>
              <a:ext uri="{FF2B5EF4-FFF2-40B4-BE49-F238E27FC236}">
                <a16:creationId xmlns:a16="http://schemas.microsoft.com/office/drawing/2014/main" id="{17E63D00-9F6C-4A48-B93C-774119801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07" y="0"/>
            <a:ext cx="9612065" cy="6462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Heap::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heapRebuild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root) {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child = 2 * root + 1;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index of root's left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child, if any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( child &lt; size )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root is not a leaf, so it has a left child at child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rightChild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child + 1;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index of right child,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if any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if root has a right child, find larger child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( 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rightChild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size) &amp;&amp;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(items[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rightChild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getKey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&gt; items[child].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getKey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)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child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rightChild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index of larger child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if the root's value is smaller than the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value in the larger child, swap values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( items[root].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getKey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&lt; items[child].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getKey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)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{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HeapItemType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= items[root];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items[root] = items[child];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items[child] = temp;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transform the new subtree into a heap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heapRebuild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(child);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}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if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if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D6DF46-A5C4-4A0F-B57C-3768347B9906}"/>
              </a:ext>
            </a:extLst>
          </p:cNvPr>
          <p:cNvSpPr/>
          <p:nvPr/>
        </p:nvSpPr>
        <p:spPr>
          <a:xfrm>
            <a:off x="8188326" y="0"/>
            <a:ext cx="2411413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heap.cpp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276206B-C0FD-4F8C-BA77-1C6B4BC37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963" y="1"/>
            <a:ext cx="8240712" cy="6462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dirty="0"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ifndef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NODE_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NODE_</a:t>
            </a: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Node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ItemType        item; </a:t>
            </a:r>
            <a:r>
              <a:rPr lang="pt-B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 data item</a:t>
            </a:r>
            <a:endParaRPr lang="pt-B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Node&lt;ItemType&gt;* next;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Pointer to next node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Node();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Node(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anItem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Node(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anItem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Node&lt;ItemType&gt;*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nextNodePtr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setItem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anItem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setNext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(Node&lt;ItemType&gt;*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nextNodePtr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ItemType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getItem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Node&lt;ItemType&gt;*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Node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"Node.cpp"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8C13DB0-474F-4199-823B-5A38DBAB61E0}"/>
              </a:ext>
            </a:extLst>
          </p:cNvPr>
          <p:cNvSpPr/>
          <p:nvPr/>
        </p:nvSpPr>
        <p:spPr>
          <a:xfrm>
            <a:off x="8120063" y="350839"/>
            <a:ext cx="1630362" cy="1176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node.h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7663A7C-28E8-4FC0-BA16-1E2C804F4236}"/>
              </a:ext>
            </a:extLst>
          </p:cNvPr>
          <p:cNvSpPr/>
          <p:nvPr/>
        </p:nvSpPr>
        <p:spPr>
          <a:xfrm>
            <a:off x="3827574" y="0"/>
            <a:ext cx="4014787" cy="1177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/>
              <a:t>PQueueException.h</a:t>
            </a:r>
            <a:endParaRPr lang="en-US" sz="2400" b="1" dirty="0"/>
          </a:p>
        </p:txBody>
      </p:sp>
      <p:sp>
        <p:nvSpPr>
          <p:cNvPr id="53251" name="Rectangle 5">
            <a:extLst>
              <a:ext uri="{FF2B5EF4-FFF2-40B4-BE49-F238E27FC236}">
                <a16:creationId xmlns:a16="http://schemas.microsoft.com/office/drawing/2014/main" id="{53A7E53F-4F6A-481B-9498-7A2A00227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39" y="1166814"/>
            <a:ext cx="765333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#ifndef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PQUEUE_EXCEPTION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PQUEUE_EXCEPTION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</a:rPr>
              <a:t>&lt;stdexcept&gt;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PQueueException :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logic_error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PQueueException(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string &amp; message = 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: logic_error(message.c_str())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{ }  </a:t>
            </a:r>
            <a:r>
              <a:rPr lang="en-US" altLang="en-US">
                <a:solidFill>
                  <a:srgbClr val="008000"/>
                </a:solidFill>
                <a:latin typeface="Consolas" panose="020B0609020204030204" pitchFamily="49" charset="0"/>
              </a:rPr>
              <a:t>// end constructor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altLang="en-US">
                <a:solidFill>
                  <a:srgbClr val="008000"/>
                </a:solidFill>
                <a:latin typeface="Consolas" panose="020B0609020204030204" pitchFamily="49" charset="0"/>
              </a:rPr>
              <a:t>// end PQueueException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5">
            <a:extLst>
              <a:ext uri="{FF2B5EF4-FFF2-40B4-BE49-F238E27FC236}">
                <a16:creationId xmlns:a16="http://schemas.microsoft.com/office/drawing/2014/main" id="{6CECEF46-7712-4C92-B687-A3D575056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29" y="-10510"/>
            <a:ext cx="9669463" cy="6462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PriorityQueue.h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pqIsEmpty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h.heapIsEmpty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();}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pqIsEmpty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pqInsert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PQueueItemType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PQueueException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h.heapInsert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 }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try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HeapException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PQueueException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PQueueException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: Priority queue full"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catch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pqInsert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pqDelete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PQueueItemType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priorityItem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PQueueException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h.heapDelete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priorityItem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try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HeapException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PQueueException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PQueueException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: Priority queue empty"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catch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}  </a:t>
            </a:r>
          </a:p>
          <a:p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pqDelete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57794D-C13C-48CE-924F-724B6DB9B411}"/>
              </a:ext>
            </a:extLst>
          </p:cNvPr>
          <p:cNvSpPr/>
          <p:nvPr/>
        </p:nvSpPr>
        <p:spPr>
          <a:xfrm>
            <a:off x="7942263" y="0"/>
            <a:ext cx="287655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PriorityQueue.cpp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CD8320A-D295-4816-BBF7-3C9B67FAB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61" y="184480"/>
            <a:ext cx="9659060" cy="590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PQueueException.h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PriorityQueue.h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Heap.h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Heap p;</a:t>
            </a:r>
          </a:p>
          <a:p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KeyedItem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k(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abc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p.heapInsert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(k);</a:t>
            </a:r>
          </a:p>
          <a:p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pq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pq.pqInsert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(k);</a:t>
            </a:r>
          </a:p>
          <a:p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system(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216375B-0D98-4999-A8DF-D76C1785FAA0}"/>
              </a:ext>
            </a:extLst>
          </p:cNvPr>
          <p:cNvSpPr/>
          <p:nvPr/>
        </p:nvSpPr>
        <p:spPr>
          <a:xfrm>
            <a:off x="7737476" y="688975"/>
            <a:ext cx="2405063" cy="233045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300" dirty="0"/>
              <a:t>main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BBA412C-057E-4A21-987B-EF431C9FF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33" y="31531"/>
            <a:ext cx="10066391" cy="704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Node.h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Node&lt;ItemType&gt;::Node() : next(</a:t>
            </a:r>
            <a:r>
              <a:rPr lang="en-US" alt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{} 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end default constructor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Node&lt;ItemType&gt;::Node(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anItem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item(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anItem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next(</a:t>
            </a:r>
            <a:r>
              <a:rPr lang="en-US" alt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{} 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end constructor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Node&lt;ItemType&gt;::Node(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anItem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Node&lt;ItemType&gt;*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nextNodePtr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item(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anItem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next(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nextNodePtr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){}</a:t>
            </a:r>
          </a:p>
          <a:p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Node&lt;ItemType&gt;::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setItem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anItem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item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anItem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;} 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setItem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Node&lt;ItemType&gt;::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setNext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(Node&lt;ItemType&gt;*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nextNodePtr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next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nextNodePtr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;} 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setNext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ItemType Node&lt;ItemType&gt;::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getItem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item;} 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getItem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Node&lt;ItemType&gt;* Node&lt;ItemType&gt;::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next;} 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getNext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BFC311-8BE1-4965-BE95-85D632AF1A2A}"/>
              </a:ext>
            </a:extLst>
          </p:cNvPr>
          <p:cNvSpPr/>
          <p:nvPr/>
        </p:nvSpPr>
        <p:spPr>
          <a:xfrm>
            <a:off x="8174038" y="153988"/>
            <a:ext cx="196215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Node.cpp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7B6AC05-6157-45D7-B214-2FF21B4E6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6" y="1304926"/>
            <a:ext cx="7731125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#ifndef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PRECOND_VIOLATED_EXCEPT_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PRECOND_VIOLATED_EXCEPT_</a:t>
            </a:r>
          </a:p>
          <a:p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</a:rPr>
              <a:t>&lt;stdexcept&gt;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PrecondViolatedExcept :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std::logic_error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PrecondViolatedExcep(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std::string&amp; message = 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altLang="en-US">
                <a:solidFill>
                  <a:srgbClr val="008000"/>
                </a:solidFill>
                <a:latin typeface="Consolas" panose="020B0609020204030204" pitchFamily="49" charset="0"/>
              </a:rPr>
              <a:t>// end PrecondViolatedExcept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0B8647-C6E6-42A8-8A58-E531AC71DCE2}"/>
              </a:ext>
            </a:extLst>
          </p:cNvPr>
          <p:cNvSpPr/>
          <p:nvPr/>
        </p:nvSpPr>
        <p:spPr>
          <a:xfrm>
            <a:off x="3073290" y="0"/>
            <a:ext cx="3708400" cy="11763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PrecondViolatedExcept.h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0F9AA45-9035-4C61-8D07-B3A1B2E26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1401763"/>
            <a:ext cx="87487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</a:rPr>
              <a:t>"PrecondViolatedExcept.h"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PrecondViolatedExcept::PrecondViolatedExcept(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std::string&amp; message)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                  : std::logic_error(</a:t>
            </a:r>
            <a:r>
              <a:rPr lang="en-US" altLang="en-US">
                <a:solidFill>
                  <a:srgbClr val="A31515"/>
                </a:solidFill>
                <a:latin typeface="Consolas" panose="020B0609020204030204" pitchFamily="49" charset="0"/>
              </a:rPr>
              <a:t>"Precondition Violated Exception: "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+ message)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r>
              <a:rPr lang="en-US" altLang="en-US">
                <a:solidFill>
                  <a:srgbClr val="008000"/>
                </a:solidFill>
                <a:latin typeface="Consolas" panose="020B0609020204030204" pitchFamily="49" charset="0"/>
              </a:rPr>
              <a:t>// end constructor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388A8B-D263-4837-9EA3-18674925AEA2}"/>
              </a:ext>
            </a:extLst>
          </p:cNvPr>
          <p:cNvSpPr/>
          <p:nvPr/>
        </p:nvSpPr>
        <p:spPr>
          <a:xfrm>
            <a:off x="3769547" y="291006"/>
            <a:ext cx="2878137" cy="70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PrecondViolatedExcept.cpp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4387765-C1DB-4C24-B0C7-4AFB5B15A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041" y="-240753"/>
            <a:ext cx="8807450" cy="674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dirty="0"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ifndef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ARRAY_STACK_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ARRAY_STACK_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StackInterface.h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MAX_STACK = 5;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ItemType&gt;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ArrayStack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StackInterface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&lt;ItemType&gt;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DEFAULT_CAPACITY = 50;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ItemType items[DEFAULT_CAPACITY];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Array of stack items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top;                   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Index to top of stack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ArrayStack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       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Default constructor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ItemType&amp;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newEntry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pop();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ItemType peek()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ArrayStack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"ArrayStack.cpp"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D47575-C290-4915-A71C-30D348B5E041}"/>
              </a:ext>
            </a:extLst>
          </p:cNvPr>
          <p:cNvSpPr/>
          <p:nvPr/>
        </p:nvSpPr>
        <p:spPr>
          <a:xfrm>
            <a:off x="7323139" y="87314"/>
            <a:ext cx="3176587" cy="1176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ArrayStack.h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5817</Words>
  <Application>Microsoft Office PowerPoint</Application>
  <PresentationFormat>Widescreen</PresentationFormat>
  <Paragraphs>1005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Office Theme</vt:lpstr>
      <vt:lpstr>N. Rizk</vt:lpstr>
      <vt:lpstr>Review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Smart Pointers …header memory.h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Nouhad Rizk</dc:creator>
  <cp:lastModifiedBy>Dr. Nouhad Rizk</cp:lastModifiedBy>
  <cp:revision>25</cp:revision>
  <dcterms:created xsi:type="dcterms:W3CDTF">2020-07-13T14:35:58Z</dcterms:created>
  <dcterms:modified xsi:type="dcterms:W3CDTF">2020-07-28T02:20:07Z</dcterms:modified>
</cp:coreProperties>
</file>