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1067" r:id="rId2"/>
    <p:sldId id="472" r:id="rId3"/>
    <p:sldId id="591" r:id="rId4"/>
    <p:sldId id="592" r:id="rId5"/>
    <p:sldId id="593" r:id="rId6"/>
    <p:sldId id="594" r:id="rId7"/>
    <p:sldId id="595" r:id="rId8"/>
    <p:sldId id="596" r:id="rId9"/>
    <p:sldId id="598" r:id="rId10"/>
    <p:sldId id="599" r:id="rId11"/>
    <p:sldId id="600" r:id="rId12"/>
    <p:sldId id="601" r:id="rId13"/>
    <p:sldId id="602" r:id="rId14"/>
    <p:sldId id="603" r:id="rId15"/>
    <p:sldId id="606" r:id="rId16"/>
    <p:sldId id="608" r:id="rId17"/>
    <p:sldId id="609" r:id="rId18"/>
    <p:sldId id="610" r:id="rId19"/>
    <p:sldId id="611" r:id="rId20"/>
    <p:sldId id="612" r:id="rId21"/>
    <p:sldId id="613" r:id="rId22"/>
    <p:sldId id="642" r:id="rId23"/>
    <p:sldId id="643" r:id="rId24"/>
    <p:sldId id="644" r:id="rId25"/>
    <p:sldId id="614" r:id="rId26"/>
    <p:sldId id="615" r:id="rId27"/>
    <p:sldId id="616" r:id="rId28"/>
    <p:sldId id="617" r:id="rId29"/>
    <p:sldId id="618" r:id="rId30"/>
    <p:sldId id="619" r:id="rId31"/>
    <p:sldId id="620" r:id="rId32"/>
    <p:sldId id="621" r:id="rId33"/>
    <p:sldId id="622" r:id="rId34"/>
    <p:sldId id="623" r:id="rId35"/>
    <p:sldId id="1068" r:id="rId36"/>
    <p:sldId id="625" r:id="rId37"/>
    <p:sldId id="626" r:id="rId38"/>
    <p:sldId id="627" r:id="rId39"/>
    <p:sldId id="628" r:id="rId40"/>
    <p:sldId id="629" r:id="rId41"/>
    <p:sldId id="630" r:id="rId42"/>
    <p:sldId id="631" r:id="rId43"/>
    <p:sldId id="632" r:id="rId44"/>
    <p:sldId id="633" r:id="rId45"/>
    <p:sldId id="634" r:id="rId46"/>
    <p:sldId id="635" r:id="rId47"/>
    <p:sldId id="636" r:id="rId48"/>
    <p:sldId id="637" r:id="rId49"/>
    <p:sldId id="638" r:id="rId50"/>
    <p:sldId id="639" r:id="rId51"/>
    <p:sldId id="567" r:id="rId52"/>
    <p:sldId id="568" r:id="rId53"/>
    <p:sldId id="569" r:id="rId54"/>
    <p:sldId id="640" r:id="rId55"/>
    <p:sldId id="539" r:id="rId56"/>
    <p:sldId id="540" r:id="rId57"/>
    <p:sldId id="541" r:id="rId58"/>
    <p:sldId id="542" r:id="rId59"/>
    <p:sldId id="543" r:id="rId60"/>
    <p:sldId id="546" r:id="rId61"/>
    <p:sldId id="547" r:id="rId62"/>
    <p:sldId id="548" r:id="rId63"/>
    <p:sldId id="549" r:id="rId64"/>
    <p:sldId id="550" r:id="rId65"/>
    <p:sldId id="551" r:id="rId66"/>
    <p:sldId id="552" r:id="rId67"/>
    <p:sldId id="553" r:id="rId68"/>
    <p:sldId id="554" r:id="rId69"/>
    <p:sldId id="555" r:id="rId70"/>
    <p:sldId id="556" r:id="rId71"/>
    <p:sldId id="557" r:id="rId72"/>
    <p:sldId id="558" r:id="rId73"/>
    <p:sldId id="559" r:id="rId74"/>
    <p:sldId id="560" r:id="rId75"/>
    <p:sldId id="561" r:id="rId76"/>
    <p:sldId id="562" r:id="rId77"/>
    <p:sldId id="563" r:id="rId78"/>
    <p:sldId id="564" r:id="rId79"/>
    <p:sldId id="565" r:id="rId80"/>
    <p:sldId id="566" r:id="rId81"/>
    <p:sldId id="641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33" autoAdjust="0"/>
    <p:restoredTop sz="94660"/>
  </p:normalViewPr>
  <p:slideViewPr>
    <p:cSldViewPr snapToGrid="0">
      <p:cViewPr varScale="1">
        <p:scale>
          <a:sx n="61" d="100"/>
          <a:sy n="61" d="100"/>
        </p:scale>
        <p:origin x="28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1B8AD-FFC2-4C45-952F-C3EFC78A4255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29D2F-4C3F-4CDE-99EF-771517B04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6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DA2E43-C155-44DD-86E8-C3187209609F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7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34241E-EB96-4DA6-B0B4-5A96A15253E9}" type="slidenum">
              <a:rPr lang="en-CA" smtClean="0"/>
              <a:pPr>
                <a:defRPr/>
              </a:pPr>
              <a:t>59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606CEF-3120-414B-B6F6-7B2EDAB404B9}" type="slidenum">
              <a:rPr lang="en-CA" smtClean="0"/>
              <a:pPr>
                <a:defRPr/>
              </a:pPr>
              <a:t>60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5653CD-89AF-48E3-9050-8F03B0EB14F2}" type="slidenum">
              <a:rPr lang="en-CA" smtClean="0"/>
              <a:pPr>
                <a:defRPr/>
              </a:pPr>
              <a:t>61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6063E4-CE3E-47AD-A669-BCFC945C2837}" type="slidenum">
              <a:rPr lang="en-CA" smtClean="0"/>
              <a:pPr>
                <a:defRPr/>
              </a:pPr>
              <a:t>62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2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CFBD26-5D1C-4D5E-988E-28BE6192967B}" type="slidenum">
              <a:rPr lang="en-CA" smtClean="0"/>
              <a:pPr>
                <a:defRPr/>
              </a:pPr>
              <a:t>63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7F2AC8-5898-462F-A43A-C7ADBFEE3F6F}" type="slidenum">
              <a:rPr lang="en-CA" smtClean="0"/>
              <a:pPr>
                <a:defRPr/>
              </a:pPr>
              <a:t>64</a:t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59312-4D02-4966-B5BD-1F685C89AA4F}" type="slidenum">
              <a:rPr lang="en-CA" smtClean="0"/>
              <a:pPr>
                <a:defRPr/>
              </a:pPr>
              <a:t>65</a:t>
            </a:fld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C9FD29-08E6-490E-A511-786C29675127}" type="slidenum">
              <a:rPr lang="en-CA" smtClean="0"/>
              <a:pPr>
                <a:defRPr/>
              </a:pPr>
              <a:t>66</a:t>
            </a:fld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B5F9FC-81AA-4E91-A4C7-218072555BAD}" type="slidenum">
              <a:rPr lang="en-CA" smtClean="0"/>
              <a:pPr>
                <a:defRPr/>
              </a:pPr>
              <a:t>67</a:t>
            </a:fld>
            <a:endParaRPr lang="en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073BA8-59E5-4A62-B242-57623F28987C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880D1C5-392C-426B-BAF9-CBDB41BA2362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936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8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D85F10-D732-4236-A702-C10016A90584}" type="slidenum">
              <a:rPr lang="en-CA" smtClean="0"/>
              <a:pPr>
                <a:defRPr/>
              </a:pPr>
              <a:t>69</a:t>
            </a:fld>
            <a:endParaRPr lang="en-CA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9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C60F92-C5F5-47BA-B7E3-5B818509B25E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0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F98DE7-45E1-48F7-8D3A-55B922887FF8}" type="slidenum">
              <a:rPr lang="en-CA" smtClean="0"/>
              <a:pPr>
                <a:defRPr/>
              </a:pPr>
              <a:t>71</a:t>
            </a:fld>
            <a:endParaRPr lang="en-CA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706072-BF6E-41C9-A5F3-6727CA06236B}" type="slidenum">
              <a:rPr lang="en-CA" smtClean="0"/>
              <a:pPr>
                <a:defRPr/>
              </a:pPr>
              <a:t>72</a:t>
            </a:fld>
            <a:endParaRPr lang="en-CA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2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EA2DFD-E9D1-4F49-B5CC-B8BF1F0F26FE}" type="slidenum">
              <a:rPr lang="en-CA" smtClean="0"/>
              <a:pPr>
                <a:defRPr/>
              </a:pPr>
              <a:t>73</a:t>
            </a:fld>
            <a:endParaRPr lang="en-CA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3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0FE31D-8E8E-415C-BEB5-6FDC14539CBF}" type="slidenum">
              <a:rPr lang="en-CA" smtClean="0"/>
              <a:pPr>
                <a:defRPr/>
              </a:pPr>
              <a:t>74</a:t>
            </a:fld>
            <a:endParaRPr lang="en-CA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614605-87DD-4D4B-B624-60672CAFE622}" type="slidenum">
              <a:rPr lang="en-CA" smtClean="0"/>
              <a:pPr>
                <a:defRPr/>
              </a:pPr>
              <a:t>75</a:t>
            </a:fld>
            <a:endParaRPr lang="en-CA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7F9FC9-9914-4E3B-B0A7-9CACCE82DBB8}" type="slidenum">
              <a:rPr lang="en-CA" smtClean="0"/>
              <a:pPr>
                <a:defRPr/>
              </a:pPr>
              <a:t>76</a:t>
            </a:fld>
            <a:endParaRPr lang="en-CA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6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A165F2-5283-4F68-9932-33B5291A5F3C}" type="slidenum">
              <a:rPr lang="en-CA" smtClean="0"/>
              <a:pPr>
                <a:defRPr/>
              </a:pPr>
              <a:t>77</a:t>
            </a:fld>
            <a:endParaRPr lang="en-CA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7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620376-44C5-480B-809B-00D5E0D8456D}" type="slidenum">
              <a:rPr lang="en-CA" smtClean="0"/>
              <a:pPr>
                <a:defRPr/>
              </a:pPr>
              <a:t>78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0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38DAE0-A597-44D5-A0D0-A4F92D551023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1779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6927CA-FA1D-4252-82BB-575DA06597EF}" type="slidenum">
              <a:rPr lang="en-CA" smtClean="0"/>
              <a:pPr>
                <a:defRPr/>
              </a:pPr>
              <a:t>79</a:t>
            </a:fld>
            <a:endParaRPr lang="en-CA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9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94E11A-5CD5-4C66-BDA4-03AFB9561860}" type="slidenum">
              <a:rPr lang="en-CA" smtClean="0"/>
              <a:pPr>
                <a:defRPr/>
              </a:pPr>
              <a:t>80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1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192BC7-99A2-443B-A9EE-30D01FFF4984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9648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50BC91-B450-4E9A-B363-D322BF68925E}" type="slidenum">
              <a:rPr lang="en-CA" smtClean="0"/>
              <a:pPr>
                <a:defRPr/>
              </a:pPr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835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0B00DE-08A7-4721-8958-8A13C60079DF}" type="slidenum">
              <a:rPr lang="en-CA" smtClean="0"/>
              <a:pPr>
                <a:defRPr/>
              </a:pPr>
              <a:t>55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DC54B5-4605-45BE-A8D9-AD6232ECA496}" type="slidenum">
              <a:rPr lang="en-CA" smtClean="0"/>
              <a:pPr>
                <a:defRPr/>
              </a:pPr>
              <a:t>56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09FC4E-89D2-43E2-869C-9CFDEC1B95AC}" type="slidenum">
              <a:rPr lang="en-CA" smtClean="0"/>
              <a:pPr>
                <a:defRPr/>
              </a:pPr>
              <a:t>57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C16B33-F695-4876-844A-5494CBE42AA5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F9DA-D544-4AE5-AE86-499652E01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3D6C9-D247-4063-8D2B-AEB523003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023A3-3CC5-42AC-A5A0-A9EF34CB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CCC-388D-4F94-9868-71B320C7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5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6EB3-4CB4-42EE-BA12-413DC4CA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2E597-37ED-491C-9AC6-FE25FA433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3D747-4472-4B75-9994-5D69784D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CCC-388D-4F94-9868-71B320C7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7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699AC-E01A-4929-9445-276F94EEC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F5439-6ED1-4203-BEE2-4AFDB71C9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5CF74-1DB8-4B55-BDE0-6CDA2882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CCC-388D-4F94-9868-71B320C7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225" y="304799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AEC073-D4EB-4C89-A848-6A3919A53A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95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9F77-C56E-49A5-9748-7C52B6AE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17523-2951-4793-9233-9143C1E43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D2773-D27C-4765-B0E8-2D408B26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CCC-388D-4F94-9868-71B320C7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698C-16A5-4884-BD84-1F07BB8C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E61F2-F6C6-4EC4-8168-F008402A1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A83EC-4419-4129-A10F-3DB8A143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CCC-388D-4F94-9868-71B320C7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3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1A5C-61A7-4517-8770-1DCCAF6EA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38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A7721-920E-451D-8A5A-824217852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7AB5D-D468-4927-80AC-04CC77B4F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D16D4-A4EE-48FA-B00A-6F0CF601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CCC-388D-4F94-9868-71B320C7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09566-4C43-42BC-9134-C4624C16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238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AA08B-D1FE-4C42-A3A7-85391660E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93804-F74C-44BD-8767-75C411DBF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E2B3F-DE27-4AF0-9C77-83862E8A1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03ED6-FA5C-42BE-AD02-725C1CA14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6F1231-C6EE-418B-95BC-A51AE425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CCC-388D-4F94-9868-71B320C7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2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146B-9C23-46CB-BF79-87BDF885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2E703-9736-4BEE-855C-50F9BF02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E90480-6D2B-4DC5-8F84-E5A1E18C92B8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0AD8C-314A-44F0-80B1-F3ECD738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CCC-388D-4F94-9868-71B320C7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1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71024-34DA-4B13-BFC6-7E5815769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CCC-388D-4F94-9868-71B320C7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5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0FDB-F273-4FDA-8843-71FE3133B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D8A2D-26E3-4111-9DE8-96C6A142F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FEA8F-DF81-4C1A-A7B2-021D68A66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734DF-22E0-4AB9-B1B1-BED86737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CCC-388D-4F94-9868-71B320C7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6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9D5C9-6CC8-449F-A926-7F6BAA18F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56DC5-B21D-4C96-A945-A256E84C9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B7F75-9770-4AFB-834D-1C1F4854C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47443-A469-4D0A-977A-8F63F52F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CCC-388D-4F94-9868-71B320C7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8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BB922-B92C-4BA4-BA65-EA3025B0B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7825" y="6254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CCCCC-388D-4F94-9868-71B320C71AC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E5D4FA-4801-4BDA-AFAF-7C5F82906C7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152400"/>
            <a:ext cx="11591925" cy="6467474"/>
          </a:xfrm>
          <a:prstGeom prst="rect">
            <a:avLst/>
          </a:prstGeom>
        </p:spPr>
      </p:pic>
      <p:sp>
        <p:nvSpPr>
          <p:cNvPr id="8" name="Jump Link">
            <a:extLst>
              <a:ext uri="{FF2B5EF4-FFF2-40B4-BE49-F238E27FC236}">
                <a16:creationId xmlns:a16="http://schemas.microsoft.com/office/drawing/2014/main" id="{0F701E4D-6FF2-4907-93E3-AF271E2CD065}"/>
              </a:ext>
            </a:extLst>
          </p:cNvPr>
          <p:cNvSpPr txBox="1">
            <a:spLocks/>
          </p:cNvSpPr>
          <p:nvPr userDrawn="1"/>
        </p:nvSpPr>
        <p:spPr>
          <a:xfrm>
            <a:off x="3619499" y="6675120"/>
            <a:ext cx="3657600" cy="18288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568DA6-4B78-463E-8077-A701B45E7694}"/>
              </a:ext>
            </a:extLst>
          </p:cNvPr>
          <p:cNvSpPr/>
          <p:nvPr userDrawn="1"/>
        </p:nvSpPr>
        <p:spPr>
          <a:xfrm>
            <a:off x="9605963" y="6456750"/>
            <a:ext cx="1743075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6D3598-85E1-4F91-A630-D7B2DD6761F7}"/>
              </a:ext>
            </a:extLst>
          </p:cNvPr>
          <p:cNvSpPr txBox="1"/>
          <p:nvPr userDrawn="1"/>
        </p:nvSpPr>
        <p:spPr>
          <a:xfrm flipH="1">
            <a:off x="9605963" y="6437311"/>
            <a:ext cx="2989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COSC 2430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419822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AD167A-7681-4FA7-B822-02EE2C6FB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N. </a:t>
            </a:r>
            <a:r>
              <a:rPr lang="en-US" dirty="0" err="1"/>
              <a:t>Rizk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2A063B6-CF57-42AF-8BD7-46316AF71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880" y="3545523"/>
            <a:ext cx="9144000" cy="1655762"/>
          </a:xfrm>
        </p:spPr>
        <p:txBody>
          <a:bodyPr/>
          <a:lstStyle/>
          <a:p>
            <a:r>
              <a:rPr lang="en-US" dirty="0"/>
              <a:t>College of Natural and Applied Sciences</a:t>
            </a:r>
          </a:p>
          <a:p>
            <a:r>
              <a:rPr lang="en-US" dirty="0"/>
              <a:t>Department of Computer Science </a:t>
            </a:r>
          </a:p>
          <a:p>
            <a:r>
              <a:rPr lang="en-US" sz="2800" b="1" dirty="0">
                <a:latin typeface="+mj-lt"/>
                <a:ea typeface="+mj-ea"/>
                <a:cs typeface="+mj-cs"/>
              </a:rPr>
              <a:t>University of Houston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339A1C-A8E4-4588-AF8E-D601B24AF996}"/>
              </a:ext>
            </a:extLst>
          </p:cNvPr>
          <p:cNvSpPr txBox="1"/>
          <p:nvPr/>
        </p:nvSpPr>
        <p:spPr>
          <a:xfrm>
            <a:off x="2962275" y="285750"/>
            <a:ext cx="61093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COSC 2430 : Data Structures </a:t>
            </a:r>
          </a:p>
        </p:txBody>
      </p:sp>
    </p:spTree>
    <p:extLst>
      <p:ext uri="{BB962C8B-B14F-4D97-AF65-F5344CB8AC3E}">
        <p14:creationId xmlns:p14="http://schemas.microsoft.com/office/powerpoint/2010/main" val="3151645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fld id="{BB384400-B640-490D-AD77-67CAE6AE1F18}" type="datetimeFigureOut">
              <a:rPr lang="en-US" smtClean="0"/>
              <a:pPr/>
              <a:t>7/24/2020</a:t>
            </a:fld>
            <a:endParaRPr lang="en-US" alt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987962" y="308617"/>
            <a:ext cx="10079279" cy="1280890"/>
          </a:xfrm>
        </p:spPr>
        <p:txBody>
          <a:bodyPr/>
          <a:lstStyle/>
          <a:p>
            <a:pPr eaLnBrk="1" hangingPunct="1"/>
            <a:r>
              <a:rPr lang="en-US" altLang="en-US" dirty="0"/>
              <a:t>Implementation of Stacks as Arrays (cont’d.)</a:t>
            </a:r>
          </a:p>
        </p:txBody>
      </p:sp>
      <p:grpSp>
        <p:nvGrpSpPr>
          <p:cNvPr id="12293" name="Group 8"/>
          <p:cNvGrpSpPr>
            <a:grpSpLocks/>
          </p:cNvGrpSpPr>
          <p:nvPr/>
        </p:nvGrpSpPr>
        <p:grpSpPr bwMode="auto">
          <a:xfrm>
            <a:off x="1415332" y="1589507"/>
            <a:ext cx="8420818" cy="3809582"/>
            <a:chOff x="624" y="1392"/>
            <a:chExt cx="4612" cy="2009"/>
          </a:xfrm>
        </p:grpSpPr>
        <p:pic>
          <p:nvPicPr>
            <p:cNvPr id="12294" name="Picture 6" descr="FIG 7-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1392"/>
              <a:ext cx="4612" cy="1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624" y="3168"/>
              <a:ext cx="13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Example of a stack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8548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F607C3C-E0C4-4F66-BF3B-87F1E94DE031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15914"/>
            <a:ext cx="109728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Initialize Stack</a:t>
            </a:r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520024" y="1092200"/>
            <a:ext cx="8229600" cy="1676400"/>
          </a:xfrm>
        </p:spPr>
        <p:txBody>
          <a:bodyPr/>
          <a:lstStyle/>
          <a:p>
            <a:pPr eaLnBrk="1" hangingPunct="1"/>
            <a:r>
              <a:rPr lang="en-US" altLang="en-US" dirty="0"/>
              <a:t>Value of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dirty="0"/>
              <a:t> if stack empty</a:t>
            </a:r>
          </a:p>
          <a:p>
            <a:pPr lvl="1" eaLnBrk="1" hangingPunct="1"/>
            <a:r>
              <a:rPr lang="en-US" altLang="en-US" dirty="0"/>
              <a:t>Set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dirty="0"/>
              <a:t> to zero to initialize the stack</a:t>
            </a:r>
          </a:p>
          <a:p>
            <a:pPr eaLnBrk="1" hangingPunct="1"/>
            <a:r>
              <a:rPr lang="en-US" altLang="en-US" dirty="0"/>
              <a:t>Definition of function </a:t>
            </a:r>
            <a:r>
              <a:rPr lang="en-US" altLang="en-US" dirty="0" err="1">
                <a:latin typeface="Courier New" panose="02070309020205020404" pitchFamily="49" charset="0"/>
              </a:rPr>
              <a:t>initializeStack</a:t>
            </a:r>
            <a:endParaRPr lang="en-US" altLang="en-US" dirty="0"/>
          </a:p>
        </p:txBody>
      </p:sp>
      <p:grpSp>
        <p:nvGrpSpPr>
          <p:cNvPr id="13318" name="Group 10"/>
          <p:cNvGrpSpPr>
            <a:grpSpLocks/>
          </p:cNvGrpSpPr>
          <p:nvPr/>
        </p:nvGrpSpPr>
        <p:grpSpPr bwMode="auto">
          <a:xfrm>
            <a:off x="2695493" y="2504661"/>
            <a:ext cx="5645234" cy="2284828"/>
            <a:chOff x="1200" y="1920"/>
            <a:chExt cx="2806" cy="1097"/>
          </a:xfrm>
        </p:grpSpPr>
        <p:pic>
          <p:nvPicPr>
            <p:cNvPr id="13320" name="Picture 6" descr="FIG 7-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1920"/>
              <a:ext cx="2758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1" name="Rectangle 7"/>
            <p:cNvSpPr>
              <a:spLocks noChangeArrowheads="1"/>
            </p:cNvSpPr>
            <p:nvPr/>
          </p:nvSpPr>
          <p:spPr bwMode="auto">
            <a:xfrm>
              <a:off x="1200" y="2784"/>
              <a:ext cx="90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Empty stack</a:t>
              </a:r>
            </a:p>
          </p:txBody>
        </p:sp>
      </p:grpSp>
      <p:pic>
        <p:nvPicPr>
          <p:cNvPr id="13319" name="Picture 9" descr="Ch 07 initializeSt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927600"/>
            <a:ext cx="48006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6685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3671C2D-12CC-4973-B13B-BE245910844A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022" y="190005"/>
            <a:ext cx="109728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Empty Stack</a:t>
            </a:r>
          </a:p>
        </p:txBody>
      </p:sp>
      <p:sp>
        <p:nvSpPr>
          <p:cNvPr id="14341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Value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/>
              <a:t> indicates if stack empty</a:t>
            </a:r>
          </a:p>
          <a:p>
            <a:pPr lvl="1" eaLnBrk="1" hangingPunct="1"/>
            <a:r>
              <a:rPr lang="en-US" altLang="en-US"/>
              <a:t>If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/>
              <a:t> = zero: stack empty</a:t>
            </a:r>
          </a:p>
          <a:p>
            <a:pPr lvl="1" eaLnBrk="1" hangingPunct="1"/>
            <a:r>
              <a:rPr lang="en-US" altLang="en-US"/>
              <a:t>Otherwise: stack not empty</a:t>
            </a:r>
          </a:p>
          <a:p>
            <a:pPr eaLnBrk="1" hangingPunct="1"/>
            <a:r>
              <a:rPr lang="en-US" altLang="en-US"/>
              <a:t>Definition of function </a:t>
            </a:r>
            <a:r>
              <a:rPr lang="en-US" altLang="en-US">
                <a:latin typeface="Courier New" panose="02070309020205020404" pitchFamily="49" charset="0"/>
              </a:rPr>
              <a:t>isEmptyStack</a:t>
            </a:r>
          </a:p>
        </p:txBody>
      </p:sp>
      <p:pic>
        <p:nvPicPr>
          <p:cNvPr id="14342" name="Picture 6" descr="Ch 07 isEmptyStack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9401" y="3733800"/>
            <a:ext cx="6619875" cy="1682750"/>
          </a:xfrm>
          <a:noFill/>
        </p:spPr>
      </p:pic>
    </p:spTree>
    <p:extLst>
      <p:ext uri="{BB962C8B-B14F-4D97-AF65-F5344CB8AC3E}">
        <p14:creationId xmlns:p14="http://schemas.microsoft.com/office/powerpoint/2010/main" val="252546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A79053A-1C94-40E5-ABCE-5EA5803CCED8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142337" y="290515"/>
            <a:ext cx="109728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Full Stack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1447800"/>
          </a:xfrm>
        </p:spPr>
        <p:txBody>
          <a:bodyPr/>
          <a:lstStyle/>
          <a:p>
            <a:pPr eaLnBrk="1" hangingPunct="1"/>
            <a:r>
              <a:rPr lang="en-US" altLang="en-US"/>
              <a:t>Stack full</a:t>
            </a:r>
          </a:p>
          <a:p>
            <a:pPr lvl="1" eaLnBrk="1" hangingPunct="1"/>
            <a:r>
              <a:rPr lang="en-US" altLang="en-US"/>
              <a:t>If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/>
              <a:t> is equal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maxStackSize</a:t>
            </a:r>
          </a:p>
          <a:p>
            <a:pPr eaLnBrk="1" hangingPunct="1"/>
            <a:r>
              <a:rPr lang="en-US" altLang="en-US"/>
              <a:t>Definition of function </a:t>
            </a:r>
            <a:r>
              <a:rPr lang="en-US" altLang="en-US">
                <a:latin typeface="Courier New" panose="02070309020205020404" pitchFamily="49" charset="0"/>
              </a:rPr>
              <a:t>isFullStack</a:t>
            </a:r>
          </a:p>
        </p:txBody>
      </p:sp>
      <p:pic>
        <p:nvPicPr>
          <p:cNvPr id="15366" name="Picture 7" descr="Ch 07 isFullStack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3276601"/>
            <a:ext cx="7029450" cy="1668463"/>
          </a:xfrm>
          <a:noFill/>
        </p:spPr>
      </p:pic>
    </p:spTree>
    <p:extLst>
      <p:ext uri="{BB962C8B-B14F-4D97-AF65-F5344CB8AC3E}">
        <p14:creationId xmlns:p14="http://schemas.microsoft.com/office/powerpoint/2010/main" val="2393756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E321CF2-21E0-458F-AD46-BAEE198E4CC8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2420"/>
            <a:ext cx="109728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Push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7666" y="1135576"/>
            <a:ext cx="8229600" cy="167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Two-step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Store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altLang="en-US" dirty="0"/>
              <a:t> in array component indicated by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Increment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390" name="Group 7"/>
          <p:cNvGrpSpPr>
            <a:grpSpLocks/>
          </p:cNvGrpSpPr>
          <p:nvPr/>
        </p:nvGrpSpPr>
        <p:grpSpPr bwMode="auto">
          <a:xfrm>
            <a:off x="2518756" y="2502132"/>
            <a:ext cx="5904519" cy="3446232"/>
            <a:chOff x="1296" y="2112"/>
            <a:chExt cx="3050" cy="1635"/>
          </a:xfrm>
        </p:grpSpPr>
        <p:pic>
          <p:nvPicPr>
            <p:cNvPr id="16391" name="Picture 5" descr="FIG 7-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2112"/>
              <a:ext cx="3002" cy="1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2" name="Rectangle 6"/>
            <p:cNvSpPr>
              <a:spLocks noChangeArrowheads="1"/>
            </p:cNvSpPr>
            <p:nvPr/>
          </p:nvSpPr>
          <p:spPr bwMode="auto">
            <a:xfrm>
              <a:off x="1296" y="3514"/>
              <a:ext cx="28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Stack before and after the </a:t>
              </a:r>
              <a:r>
                <a:rPr lang="en-US" altLang="en-US" dirty="0">
                  <a:latin typeface="Courier New" panose="02070309020205020404" pitchFamily="49" charset="0"/>
                </a:rPr>
                <a:t>push</a:t>
              </a:r>
              <a:r>
                <a:rPr lang="en-US" altLang="en-US" dirty="0"/>
                <a:t> operation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231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26827B0-CADB-4D3B-AB94-9EC86CA278BD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Pop</a:t>
            </a:r>
          </a:p>
        </p:txBody>
      </p:sp>
      <p:sp>
        <p:nvSpPr>
          <p:cNvPr id="19461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/>
              <a:t>Remove (pop) element from stack</a:t>
            </a:r>
          </a:p>
          <a:p>
            <a:pPr lvl="1" eaLnBrk="1" hangingPunct="1"/>
            <a:r>
              <a:rPr lang="en-US" altLang="en-US"/>
              <a:t>Decrement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/>
              <a:t> by one</a:t>
            </a:r>
          </a:p>
        </p:txBody>
      </p:sp>
      <p:grpSp>
        <p:nvGrpSpPr>
          <p:cNvPr id="19462" name="Group 8"/>
          <p:cNvGrpSpPr>
            <a:grpSpLocks/>
          </p:cNvGrpSpPr>
          <p:nvPr/>
        </p:nvGrpSpPr>
        <p:grpSpPr bwMode="auto">
          <a:xfrm>
            <a:off x="3352801" y="2819400"/>
            <a:ext cx="5622925" cy="2668588"/>
            <a:chOff x="1200" y="1776"/>
            <a:chExt cx="3542" cy="1681"/>
          </a:xfrm>
        </p:grpSpPr>
        <p:pic>
          <p:nvPicPr>
            <p:cNvPr id="19463" name="Picture 6" descr="FIG 7-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1776"/>
              <a:ext cx="3435" cy="1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4" name="Rectangle 7"/>
            <p:cNvSpPr>
              <a:spLocks noChangeArrowheads="1"/>
            </p:cNvSpPr>
            <p:nvPr/>
          </p:nvSpPr>
          <p:spPr bwMode="auto">
            <a:xfrm>
              <a:off x="1200" y="3226"/>
              <a:ext cx="35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FIGURE 7-9</a:t>
              </a:r>
              <a:r>
                <a:rPr lang="en-US" altLang="en-US"/>
                <a:t> Stack before and after the </a:t>
              </a:r>
              <a:r>
                <a:rPr lang="en-US" altLang="en-US">
                  <a:latin typeface="Courier New" panose="02070309020205020404" pitchFamily="49" charset="0"/>
                </a:rPr>
                <a:t>pop</a:t>
              </a:r>
              <a:r>
                <a:rPr lang="en-US" altLang="en-US"/>
                <a:t> operation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9619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2C2EB3C-008D-4F7D-8226-E1B1F18E706B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Copy Stack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533400"/>
          </a:xfrm>
        </p:spPr>
        <p:txBody>
          <a:bodyPr/>
          <a:lstStyle/>
          <a:p>
            <a:pPr marL="347663" indent="-347663"/>
            <a:r>
              <a:rPr lang="en-US" altLang="en-US"/>
              <a:t>Definition of function </a:t>
            </a:r>
            <a:r>
              <a:rPr lang="en-US" altLang="en-US">
                <a:latin typeface="Courier New" panose="02070309020205020404" pitchFamily="49" charset="0"/>
              </a:rPr>
              <a:t>copyStack</a:t>
            </a:r>
            <a:endParaRPr lang="en-US" altLang="en-US"/>
          </a:p>
        </p:txBody>
      </p:sp>
      <p:grpSp>
        <p:nvGrpSpPr>
          <p:cNvPr id="21510" name="Group 11"/>
          <p:cNvGrpSpPr>
            <a:grpSpLocks/>
          </p:cNvGrpSpPr>
          <p:nvPr/>
        </p:nvGrpSpPr>
        <p:grpSpPr bwMode="auto">
          <a:xfrm>
            <a:off x="2209801" y="2438400"/>
            <a:ext cx="7902575" cy="2438400"/>
            <a:chOff x="96" y="2208"/>
            <a:chExt cx="5458" cy="1822"/>
          </a:xfrm>
        </p:grpSpPr>
        <p:pic>
          <p:nvPicPr>
            <p:cNvPr id="21511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2208"/>
              <a:ext cx="5314" cy="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2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3120"/>
              <a:ext cx="4022" cy="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94092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fld id="{BB384400-B640-490D-AD77-67CAE6AE1F18}" type="datetimeFigureOut">
              <a:rPr lang="en-US" smtClean="0"/>
              <a:pPr/>
              <a:t>7/24/2020</a:t>
            </a:fld>
            <a:endParaRPr lang="en-US" alt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Constructor and Destructor</a:t>
            </a:r>
          </a:p>
        </p:txBody>
      </p:sp>
      <p:pic>
        <p:nvPicPr>
          <p:cNvPr id="2253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26" y="894632"/>
            <a:ext cx="7010400" cy="572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9017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5ED728E-551F-41FE-8038-5049BB04BBB5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Copy Constructor</a:t>
            </a:r>
          </a:p>
        </p:txBody>
      </p:sp>
      <p:sp>
        <p:nvSpPr>
          <p:cNvPr id="2355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/>
              <a:t>Definition of the copy constructor</a:t>
            </a:r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2514601"/>
            <a:ext cx="7739063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1018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7"/>
          <p:cNvSpPr>
            <a:spLocks noGrp="1" noChangeArrowheads="1"/>
          </p:cNvSpPr>
          <p:nvPr>
            <p:ph type="title"/>
          </p:nvPr>
        </p:nvSpPr>
        <p:spPr>
          <a:xfrm>
            <a:off x="1799295" y="243110"/>
            <a:ext cx="10010267" cy="1280890"/>
          </a:xfrm>
        </p:spPr>
        <p:txBody>
          <a:bodyPr/>
          <a:lstStyle/>
          <a:p>
            <a:pPr eaLnBrk="1" hangingPunct="1"/>
            <a:r>
              <a:rPr lang="en-US" altLang="en-US" dirty="0"/>
              <a:t>Overloading the Assignment Operator (=)</a:t>
            </a:r>
          </a:p>
        </p:txBody>
      </p:sp>
      <p:sp>
        <p:nvSpPr>
          <p:cNvPr id="24581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1828800"/>
          </a:xfrm>
        </p:spPr>
        <p:txBody>
          <a:bodyPr/>
          <a:lstStyle/>
          <a:p>
            <a:pPr eaLnBrk="1" hangingPunct="1"/>
            <a:r>
              <a:rPr lang="en-US" altLang="en-US"/>
              <a:t>Classes with pointer member variables</a:t>
            </a:r>
          </a:p>
          <a:p>
            <a:pPr lvl="1" eaLnBrk="1" hangingPunct="1"/>
            <a:r>
              <a:rPr lang="en-US" altLang="en-US"/>
              <a:t>Assignment operator must be explicitly overloaded</a:t>
            </a:r>
          </a:p>
          <a:p>
            <a:pPr eaLnBrk="1" hangingPunct="1"/>
            <a:r>
              <a:rPr lang="en-US" altLang="en-US"/>
              <a:t>Function definition to overload assignment operator for </a:t>
            </a:r>
            <a:r>
              <a:rPr lang="en-US" altLang="en-US">
                <a:latin typeface="Courier New" panose="02070309020205020404" pitchFamily="49" charset="0"/>
              </a:rPr>
              <a:t>class stackType</a:t>
            </a:r>
          </a:p>
        </p:txBody>
      </p:sp>
      <p:pic>
        <p:nvPicPr>
          <p:cNvPr id="2458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81400"/>
            <a:ext cx="7158038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82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Abstract Stack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343" y="1372401"/>
            <a:ext cx="10515600" cy="4351338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Also called a </a:t>
            </a:r>
            <a:r>
              <a:rPr lang="en-US" i="1" dirty="0">
                <a:latin typeface="Arial" charset="0"/>
                <a:cs typeface="Arial" charset="0"/>
              </a:rPr>
              <a:t>last-in–first-out </a:t>
            </a:r>
            <a:r>
              <a:rPr lang="en-US" dirty="0">
                <a:latin typeface="Arial" charset="0"/>
                <a:cs typeface="Arial" charset="0"/>
              </a:rPr>
              <a:t>(LIFO) </a:t>
            </a:r>
            <a:r>
              <a:rPr lang="en-US" dirty="0" err="1">
                <a:latin typeface="Arial" charset="0"/>
                <a:cs typeface="Arial" charset="0"/>
              </a:rPr>
              <a:t>behaviour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Graphically, we may view these operations as follows: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There are two exceptions associated with abstract stacks: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It is an undefined operation to call either pop or top on an empty stack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4340" name="Picture 4" descr="C:\Users\dwharder\Desktop\s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0064" y="2349500"/>
            <a:ext cx="2447925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5" descr="C:\Users\dwharder\Desktop\s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5575" y="2466976"/>
            <a:ext cx="1614488" cy="175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6" descr="C:\Users\dwharder\Desktop\s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81888" y="2352676"/>
            <a:ext cx="1757362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fld id="{BB384400-B640-490D-AD77-67CAE6AE1F18}" type="datetimeFigureOut">
              <a:rPr lang="en-US" smtClean="0"/>
              <a:pPr/>
              <a:t>7/24/2020</a:t>
            </a:fld>
            <a:endParaRPr lang="en-US" alt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Stack Header File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0998" y="1152964"/>
            <a:ext cx="8229600" cy="121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err="1">
                <a:latin typeface="Courier New" panose="02070309020205020404" pitchFamily="49" charset="0"/>
              </a:rPr>
              <a:t>myStack.h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Header file name containing </a:t>
            </a:r>
            <a:r>
              <a:rPr lang="en-US" altLang="en-US" dirty="0">
                <a:latin typeface="Courier New" panose="02070309020205020404" pitchFamily="49" charset="0"/>
              </a:rPr>
              <a:t>class </a:t>
            </a:r>
            <a:r>
              <a:rPr lang="en-US" altLang="en-US" dirty="0" err="1">
                <a:latin typeface="Courier New" panose="02070309020205020404" pitchFamily="49" charset="0"/>
              </a:rPr>
              <a:t>stackType</a:t>
            </a:r>
            <a:r>
              <a:rPr lang="en-US" altLang="en-US" dirty="0"/>
              <a:t> definition</a:t>
            </a:r>
          </a:p>
        </p:txBody>
      </p:sp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156" y="2629894"/>
            <a:ext cx="6819900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3672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30" name="Group 10"/>
          <p:cNvGrpSpPr>
            <a:grpSpLocks/>
          </p:cNvGrpSpPr>
          <p:nvPr/>
        </p:nvGrpSpPr>
        <p:grpSpPr bwMode="auto">
          <a:xfrm>
            <a:off x="1319354" y="447025"/>
            <a:ext cx="11016192" cy="5817403"/>
            <a:chOff x="1377" y="1576"/>
            <a:chExt cx="3821" cy="2364"/>
          </a:xfrm>
        </p:grpSpPr>
        <p:pic>
          <p:nvPicPr>
            <p:cNvPr id="26631" name="Picture 7" descr="Table 7-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2016"/>
              <a:ext cx="2639" cy="1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1377" y="1576"/>
              <a:ext cx="3821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 dirty="0">
                  <a:solidFill>
                    <a:srgbClr val="C00000"/>
                  </a:solidFill>
                </a:rPr>
                <a:t>Time complexity</a:t>
              </a:r>
              <a:r>
                <a:rPr lang="en-US" altLang="en-US" dirty="0"/>
                <a:t> of the operations of  the </a:t>
              </a:r>
              <a:r>
                <a:rPr lang="en-US" altLang="en-US" dirty="0">
                  <a:latin typeface="Courier New" panose="02070309020205020404" pitchFamily="49" charset="0"/>
                </a:rPr>
                <a:t>class </a:t>
              </a:r>
              <a:r>
                <a:rPr lang="en-US" altLang="en-US" dirty="0" err="1">
                  <a:latin typeface="Courier New" panose="02070309020205020404" pitchFamily="49" charset="0"/>
                </a:rPr>
                <a:t>stackType</a:t>
              </a:r>
              <a:r>
                <a:rPr lang="en-US" altLang="en-US" dirty="0"/>
                <a:t> on a stack with </a:t>
              </a:r>
              <a:r>
                <a:rPr lang="en-US" altLang="en-US" i="1" dirty="0"/>
                <a:t>n</a:t>
              </a:r>
              <a:r>
                <a:rPr lang="en-US" altLang="en-US" dirty="0"/>
                <a:t> elements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9382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28792" y="528754"/>
            <a:ext cx="7890295" cy="30469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spc="4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US" sz="2400" spc="-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400" spc="-4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400" spc="1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spc="7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400" spc="-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400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US" sz="2400" spc="-7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 sz="2400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400" spc="-8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400" spc="14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400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400" spc="-8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400" spc="14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400" spc="-8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2400" spc="-4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400" spc="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6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400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4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spc="-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400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400" spc="1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7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spc="1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7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400" spc="-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400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400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400" spc="-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400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400" spc="-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400" spc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400" spc="-4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400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400" spc="-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400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400" dirty="0">
                <a:solidFill>
                  <a:srgbClr val="80808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ss</a:t>
            </a:r>
            <a:r>
              <a:rPr lang="en-US" sz="2400" spc="-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US" sz="2400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2400" spc="1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7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400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400" spc="1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400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400" spc="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US" sz="2400" spc="-6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 sz="2400" spc="-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400" spc="-6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 o</a:t>
            </a:r>
            <a:r>
              <a:rPr lang="en-US" sz="2400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sz="2400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tpu</a:t>
            </a:r>
            <a:r>
              <a:rPr lang="en-US" sz="2400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400" spc="1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US" sz="2400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400" spc="-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400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400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400" spc="-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400" spc="2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400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400" spc="2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400" spc="-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xpr</a:t>
            </a:r>
            <a:r>
              <a:rPr lang="en-US" sz="2400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400" spc="-1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400" spc="-1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400" spc="-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spc="26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400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US" sz="2400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400" spc="-6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spc="-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400" spc="1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400" spc="-7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400" spc="-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400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400" spc="-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 sz="2400" spc="19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6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400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US" sz="2400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sz="2400" spc="-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400" spc="-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 sz="2400" spc="20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10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400" spc="-6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400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mbo</a:t>
            </a:r>
            <a:r>
              <a:rPr lang="en-US" sz="2400" spc="-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US" sz="2400" spc="-1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2400" spc="2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en-US" sz="2400" spc="-4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sz="2400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 </a:t>
            </a:r>
            <a:r>
              <a:rPr lang="en-US" sz="2400" spc="-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400" spc="-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400" spc="-8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400" spc="-7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US" sz="2400" spc="-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400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400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 </a:t>
            </a:r>
            <a:r>
              <a:rPr lang="en-US" sz="2400" spc="-7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spc="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400" spc="-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400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400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400" spc="-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400" spc="-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400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e</a:t>
            </a:r>
            <a:r>
              <a:rPr lang="en-US" sz="2400" spc="-4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400" spc="-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400" spc="-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400" dirty="0">
                <a:solidFill>
                  <a:srgbClr val="80808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ss</a:t>
            </a:r>
            <a:r>
              <a:rPr lang="en-US" sz="2400" spc="-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ns</a:t>
            </a:r>
          </a:p>
          <a:p>
            <a:r>
              <a:rPr lang="en-US" sz="2400" spc="-8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r>
              <a:rPr lang="en-US" sz="2400" spc="-25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5</a:t>
            </a:r>
            <a:r>
              <a:rPr lang="en-US" sz="2400" spc="-325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</a:t>
            </a:r>
            <a:r>
              <a:rPr lang="en-US" sz="2400" spc="-335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spc="-25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3</a:t>
            </a:r>
            <a:r>
              <a:rPr lang="en-US" sz="2400" spc="-325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–</a:t>
            </a:r>
            <a:r>
              <a:rPr lang="en-US" sz="2400" spc="-335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spc="-25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400" spc="-325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*</a:t>
            </a:r>
            <a:r>
              <a:rPr lang="en-US" sz="2400" spc="-335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spc="-15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r>
              <a:rPr lang="en-US" sz="2400" spc="-465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spc="-7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7</a:t>
            </a:r>
            <a:r>
              <a:rPr lang="en-US" sz="2400" spc="-335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</a:t>
            </a:r>
            <a:r>
              <a:rPr lang="en-US" sz="2400" spc="-325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8</a:t>
            </a:r>
            <a:r>
              <a:rPr lang="en-US" sz="2400" spc="-325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*</a:t>
            </a:r>
            <a:r>
              <a:rPr lang="en-US" sz="2400" spc="-335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r>
              <a:rPr lang="en-US" sz="2400" spc="-29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spc="-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US" sz="2400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400" spc="-6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spc="-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ns </a:t>
            </a:r>
            <a:r>
              <a:rPr lang="en-US" sz="2400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400" spc="-5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spc="-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400" spc="-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400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400" spc="-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 sz="2400" spc="-9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4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 sz="2400" spc="-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400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US" sz="2400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sz="2400" spc="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400" spc="-5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 sz="2400" spc="-9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1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400" spc="-4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400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400" spc="-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2400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US" sz="2400" spc="-7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US" sz="2400" spc="-10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2400" spc="-5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6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400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US" sz="2400" spc="-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US" sz="2400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400" spc="-4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400" spc="-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r,</a:t>
            </a:r>
            <a:r>
              <a:rPr lang="en-US" sz="2400" spc="-5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400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400" spc="-7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400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400" spc="-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400" spc="-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</a:t>
            </a:r>
            <a:r>
              <a:rPr lang="en-US" sz="2400" spc="-10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400" spc="-1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400" spc="-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spc="-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5</a:t>
            </a:r>
            <a:r>
              <a:rPr lang="en-US" sz="2400" spc="-405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</a:t>
            </a:r>
            <a:r>
              <a:rPr lang="en-US" sz="2400" spc="-385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spc="-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r>
              <a:rPr lang="en-US" sz="2400" spc="-3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spc="-25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3</a:t>
            </a:r>
            <a:r>
              <a:rPr lang="en-US" sz="2400" spc="-39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</a:t>
            </a:r>
            <a:r>
              <a:rPr lang="en-US" sz="2400" spc="-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spc="-25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7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400" spc="-395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</a:t>
            </a:r>
            <a:r>
              <a:rPr lang="en-US" sz="2400" spc="-395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8</a:t>
            </a:r>
            <a:r>
              <a:rPr lang="en-US" sz="2400" spc="-39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spc="-395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- 2 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*</a:t>
            </a:r>
            <a:r>
              <a:rPr lang="en-US" sz="2400" spc="-39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9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spc="-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2400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US" sz="2400" spc="-4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400" spc="-9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 </a:t>
            </a:r>
            <a:r>
              <a:rPr lang="en-US" sz="2400" spc="-4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400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US" sz="2400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400" spc="-8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spc="-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400" spc="-6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spc="-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400" spc="-4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400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400" spc="-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 sz="2400" spc="-5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6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ro</a:t>
            </a:r>
            <a:r>
              <a:rPr lang="en-US" sz="2400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sz="2400" spc="-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400" spc="-4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 sz="2400" spc="-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10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400" spc="-6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400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2400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US" sz="2400" spc="-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US" sz="2400" spc="-1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465264" y="4874726"/>
            <a:ext cx="36038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Hint: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stackType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&gt; stack(100);</a:t>
            </a:r>
          </a:p>
        </p:txBody>
      </p:sp>
    </p:spTree>
    <p:extLst>
      <p:ext uri="{BB962C8B-B14F-4D97-AF65-F5344CB8AC3E}">
        <p14:creationId xmlns:p14="http://schemas.microsoft.com/office/powerpoint/2010/main" val="3322673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23910" y="201886"/>
            <a:ext cx="7909929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R="777875" lvl="0" algn="just" eaLnBrk="0" hangingPunct="0">
              <a:spcBef>
                <a:spcPts val="390"/>
              </a:spcBef>
              <a:spcAft>
                <a:spcPts val="0"/>
              </a:spcAft>
              <a:buClr>
                <a:srgbClr val="57585B"/>
              </a:buClr>
              <a:buSzPts val="800"/>
              <a:tabLst>
                <a:tab pos="601345" algn="l"/>
              </a:tabLst>
            </a:pPr>
            <a:r>
              <a:rPr lang="en-US" sz="2400" spc="-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Write a program that uses a stack to print the prime factors of a positive integer in descending order.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 rot="10155231" flipV="1">
            <a:off x="480894" y="1980217"/>
            <a:ext cx="449585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To determine all prime factors of an n integer &gt;= 2.  It first removes all factors of 2. Then, removes all factors of 3, 5, 7, and so on. All factors must be prime numbers since ! when a factor is tried all of whose non-prime factors have 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already been removed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05120" y="1403670"/>
            <a:ext cx="6545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the input is 100, the output consists of four factors 2, 2, 5 and 5. </a:t>
            </a:r>
          </a:p>
        </p:txBody>
      </p:sp>
      <p:sp>
        <p:nvSpPr>
          <p:cNvPr id="8" name="Rectangle 7"/>
          <p:cNvSpPr/>
          <p:nvPr/>
        </p:nvSpPr>
        <p:spPr>
          <a:xfrm>
            <a:off x="5405120" y="2118717"/>
            <a:ext cx="6545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the input is 16, the output consists of four factors 2, 2, 2 and 2.</a:t>
            </a:r>
          </a:p>
        </p:txBody>
      </p:sp>
      <p:sp>
        <p:nvSpPr>
          <p:cNvPr id="9" name="Rectangle 8"/>
          <p:cNvSpPr/>
          <p:nvPr/>
        </p:nvSpPr>
        <p:spPr>
          <a:xfrm>
            <a:off x="5527040" y="2904020"/>
            <a:ext cx="64234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the input is 53, since it is a prime number, the output has only one factor: 53 itself.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 rot="10800000" flipV="1">
            <a:off x="4591963" y="3803260"/>
            <a:ext cx="4428392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 input value is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586390350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 output consists of 10 factors 2, 3, 5, 5, 7, 7, 13, 17, 19 and 19.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This program factorizes any integer &gt;= 2 --&gt; 586390350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</a:rPr>
              <a:t>Factor # 1: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rgbClr val="00B050"/>
                </a:solidFill>
                <a:latin typeface="Arial Unicode MS" panose="020B0604020202020204" pitchFamily="34" charset="-128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</a:rPr>
              <a:t>Factor # 2: 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rgbClr val="00B050"/>
                </a:solidFill>
                <a:latin typeface="Arial Unicode MS" panose="020B0604020202020204" pitchFamily="34" charset="-128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</a:rPr>
              <a:t>Factor # 3: 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rgbClr val="00B050"/>
                </a:solidFill>
                <a:latin typeface="Arial Unicode MS" panose="020B0604020202020204" pitchFamily="34" charset="-128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</a:rPr>
              <a:t>Factor # 4: 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rgbClr val="00B050"/>
                </a:solidFill>
                <a:latin typeface="Arial Unicode MS" panose="020B0604020202020204" pitchFamily="34" charset="-128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</a:rPr>
              <a:t>Factor # 5: 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rgbClr val="00B050"/>
                </a:solidFill>
                <a:latin typeface="Arial Unicode MS" panose="020B0604020202020204" pitchFamily="34" charset="-128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</a:rPr>
              <a:t>Factor # 6: 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rgbClr val="00B050"/>
                </a:solidFill>
                <a:latin typeface="Arial Unicode MS" panose="020B0604020202020204" pitchFamily="34" charset="-128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</a:rPr>
              <a:t>Factor # 7: 13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</a:rPr>
              <a:t> Factor # 8: 17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rgbClr val="00B050"/>
                </a:solidFill>
                <a:latin typeface="Arial Unicode MS" panose="020B0604020202020204" pitchFamily="34" charset="-128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</a:rPr>
              <a:t>Factor # 9: 19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</a:rPr>
              <a:t> Factor # 10: 19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006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6394" y="335540"/>
            <a:ext cx="8218097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R="773430" lvl="0" algn="just" eaLnBrk="0" hangingPunct="0">
              <a:spcBef>
                <a:spcPts val="305"/>
              </a:spcBef>
              <a:spcAft>
                <a:spcPts val="0"/>
              </a:spcAft>
              <a:buClr>
                <a:srgbClr val="57585B"/>
              </a:buClr>
              <a:buSzPts val="800"/>
              <a:tabLst>
                <a:tab pos="601345" algn="l"/>
              </a:tabLst>
            </a:pPr>
            <a:r>
              <a:rPr lang="en-US" sz="2400" dirty="0">
                <a:latin typeface="Arial Unicode MS" panose="020B0604020202020204" pitchFamily="34" charset="-128"/>
              </a:rPr>
              <a:t>Instead of recursion convert a decimal number into an equivalent binary number. Write a program that uses a stack to convert a decimal number into an equivalent binary number.</a:t>
            </a:r>
          </a:p>
        </p:txBody>
      </p:sp>
      <p:sp>
        <p:nvSpPr>
          <p:cNvPr id="3" name="Rectangle 2"/>
          <p:cNvSpPr/>
          <p:nvPr/>
        </p:nvSpPr>
        <p:spPr>
          <a:xfrm>
            <a:off x="2096218" y="2563455"/>
            <a:ext cx="6096000" cy="4054956"/>
          </a:xfrm>
          <a:prstGeom prst="rect">
            <a:avLst/>
          </a:prstGeom>
        </p:spPr>
        <p:txBody>
          <a:bodyPr>
            <a:spAutoFit/>
          </a:bodyPr>
          <a:lstStyle/>
          <a:p>
            <a:pPr marR="773430" lvl="0" algn="just" eaLnBrk="0" hangingPunct="0">
              <a:spcBef>
                <a:spcPts val="305"/>
              </a:spcBef>
              <a:spcAft>
                <a:spcPts val="0"/>
              </a:spcAft>
              <a:buClr>
                <a:srgbClr val="57585B"/>
              </a:buClr>
              <a:buSzPts val="800"/>
              <a:tabLst>
                <a:tab pos="601345" algn="l"/>
              </a:tabLst>
            </a:pPr>
            <a:r>
              <a:rPr lang="en-US" sz="2400" dirty="0">
                <a:solidFill>
                  <a:srgbClr val="C00000"/>
                </a:solidFill>
                <a:latin typeface="Arial Unicode MS" panose="020B0604020202020204" pitchFamily="34" charset="-128"/>
              </a:rPr>
              <a:t>Hint:</a:t>
            </a:r>
          </a:p>
          <a:p>
            <a:pPr marR="773430" lvl="0" algn="just" eaLnBrk="0" hangingPunct="0">
              <a:spcBef>
                <a:spcPts val="305"/>
              </a:spcBef>
              <a:spcAft>
                <a:spcPts val="0"/>
              </a:spcAft>
              <a:buClr>
                <a:srgbClr val="57585B"/>
              </a:buClr>
              <a:buSzPts val="800"/>
              <a:tabLst>
                <a:tab pos="601345" algn="l"/>
              </a:tabLst>
            </a:pPr>
            <a:r>
              <a:rPr lang="en-US" sz="2400" dirty="0">
                <a:solidFill>
                  <a:srgbClr val="C00000"/>
                </a:solidFill>
                <a:latin typeface="Arial Unicode MS" panose="020B0604020202020204" pitchFamily="34" charset="-128"/>
              </a:rPr>
              <a:t>Push numbers divided by the base </a:t>
            </a:r>
            <a:r>
              <a:rPr lang="en-US" sz="2400" dirty="0" err="1">
                <a:solidFill>
                  <a:srgbClr val="C00000"/>
                </a:solidFill>
                <a:latin typeface="Arial Unicode MS" panose="020B0604020202020204" pitchFamily="34" charset="-128"/>
              </a:rPr>
              <a:t>e.g</a:t>
            </a:r>
            <a:r>
              <a:rPr lang="en-US" sz="2400" dirty="0">
                <a:solidFill>
                  <a:srgbClr val="C00000"/>
                </a:solidFill>
                <a:latin typeface="Arial Unicode MS" panose="020B0604020202020204" pitchFamily="34" charset="-128"/>
              </a:rPr>
              <a:t> 2.</a:t>
            </a:r>
          </a:p>
          <a:p>
            <a:pPr marR="773430" lvl="0" algn="just" eaLnBrk="0" hangingPunct="0">
              <a:spcBef>
                <a:spcPts val="305"/>
              </a:spcBef>
              <a:spcAft>
                <a:spcPts val="0"/>
              </a:spcAft>
              <a:buClr>
                <a:srgbClr val="57585B"/>
              </a:buClr>
              <a:buSzPts val="800"/>
              <a:tabLst>
                <a:tab pos="601345" algn="l"/>
              </a:tabLst>
            </a:pPr>
            <a:r>
              <a:rPr lang="en-US" sz="2400" dirty="0">
                <a:solidFill>
                  <a:srgbClr val="C00000"/>
                </a:solidFill>
                <a:latin typeface="Arial Unicode MS" panose="020B0604020202020204" pitchFamily="34" charset="-128"/>
              </a:rPr>
              <a:t>While retrieving numbers use modulus. </a:t>
            </a:r>
            <a:r>
              <a:rPr lang="en-US" sz="2400" dirty="0" err="1">
                <a:solidFill>
                  <a:srgbClr val="C00000"/>
                </a:solidFill>
                <a:latin typeface="Arial Unicode MS" panose="020B0604020202020204" pitchFamily="34" charset="-128"/>
              </a:rPr>
              <a:t>E.g</a:t>
            </a:r>
            <a:r>
              <a:rPr lang="en-US" sz="2400" dirty="0">
                <a:solidFill>
                  <a:srgbClr val="C00000"/>
                </a:solidFill>
                <a:latin typeface="Arial Unicode MS" panose="020B0604020202020204" pitchFamily="34" charset="-128"/>
              </a:rPr>
              <a:t> 7 3 1 =</a:t>
            </a:r>
            <a:r>
              <a:rPr lang="en-US" sz="2400" dirty="0">
                <a:solidFill>
                  <a:srgbClr val="C00000"/>
                </a:solidFill>
                <a:latin typeface="Arial Unicode MS" panose="020B0604020202020204" pitchFamily="34" charset="-128"/>
                <a:sym typeface="Wingdings" panose="05000000000000000000" pitchFamily="2" charset="2"/>
              </a:rPr>
              <a:t> 1%2 …1</a:t>
            </a:r>
          </a:p>
          <a:p>
            <a:pPr marR="773430" lvl="0" algn="just" eaLnBrk="0" hangingPunct="0">
              <a:spcBef>
                <a:spcPts val="305"/>
              </a:spcBef>
              <a:spcAft>
                <a:spcPts val="0"/>
              </a:spcAft>
              <a:buClr>
                <a:srgbClr val="57585B"/>
              </a:buClr>
              <a:buSzPts val="800"/>
              <a:tabLst>
                <a:tab pos="601345" algn="l"/>
              </a:tabLst>
            </a:pPr>
            <a:r>
              <a:rPr lang="en-US" sz="2400" dirty="0">
                <a:solidFill>
                  <a:srgbClr val="C00000"/>
                </a:solidFill>
                <a:latin typeface="Arial Unicode MS" panose="020B0604020202020204" pitchFamily="34" charset="-128"/>
                <a:sym typeface="Wingdings" panose="05000000000000000000" pitchFamily="2" charset="2"/>
              </a:rPr>
              <a:t>                                       3%2….1</a:t>
            </a:r>
          </a:p>
          <a:p>
            <a:pPr marR="773430" lvl="0" algn="just" eaLnBrk="0" hangingPunct="0">
              <a:spcBef>
                <a:spcPts val="305"/>
              </a:spcBef>
              <a:spcAft>
                <a:spcPts val="0"/>
              </a:spcAft>
              <a:buClr>
                <a:srgbClr val="57585B"/>
              </a:buClr>
              <a:buSzPts val="800"/>
              <a:tabLst>
                <a:tab pos="601345" algn="l"/>
              </a:tabLst>
            </a:pPr>
            <a:r>
              <a:rPr lang="en-US" sz="2400" dirty="0">
                <a:solidFill>
                  <a:srgbClr val="C00000"/>
                </a:solidFill>
                <a:latin typeface="Arial Unicode MS" panose="020B0604020202020204" pitchFamily="34" charset="-128"/>
                <a:sym typeface="Wingdings" panose="05000000000000000000" pitchFamily="2" charset="2"/>
              </a:rPr>
              <a:t>                                       7%2…1</a:t>
            </a:r>
          </a:p>
          <a:p>
            <a:pPr marR="773430" lvl="0" algn="just" eaLnBrk="0" hangingPunct="0">
              <a:spcBef>
                <a:spcPts val="305"/>
              </a:spcBef>
              <a:spcAft>
                <a:spcPts val="0"/>
              </a:spcAft>
              <a:buClr>
                <a:srgbClr val="57585B"/>
              </a:buClr>
              <a:buSzPts val="800"/>
              <a:tabLst>
                <a:tab pos="601345" algn="l"/>
              </a:tabLst>
            </a:pPr>
            <a:r>
              <a:rPr lang="en-US" sz="2400" dirty="0">
                <a:solidFill>
                  <a:srgbClr val="00B050"/>
                </a:solidFill>
                <a:latin typeface="Arial Unicode MS" panose="020B0604020202020204" pitchFamily="34" charset="-128"/>
              </a:rPr>
              <a:t>7 in binary 111</a:t>
            </a:r>
          </a:p>
          <a:p>
            <a:pPr marR="773430" lvl="0" algn="just" eaLnBrk="0" hangingPunct="0">
              <a:spcBef>
                <a:spcPts val="305"/>
              </a:spcBef>
              <a:spcAft>
                <a:spcPts val="0"/>
              </a:spcAft>
              <a:buClr>
                <a:srgbClr val="57585B"/>
              </a:buClr>
              <a:buSzPts val="800"/>
              <a:tabLst>
                <a:tab pos="601345" algn="l"/>
              </a:tabLst>
            </a:pPr>
            <a:endParaRPr lang="en-US" sz="2400" dirty="0">
              <a:solidFill>
                <a:srgbClr val="00B050"/>
              </a:solidFill>
              <a:latin typeface="Arial Unicode MS" panose="020B0604020202020204" pitchFamily="34" charset="-128"/>
            </a:endParaRPr>
          </a:p>
          <a:p>
            <a:pPr marR="773430" lvl="0" algn="just" eaLnBrk="0" hangingPunct="0">
              <a:spcBef>
                <a:spcPts val="305"/>
              </a:spcBef>
              <a:spcAft>
                <a:spcPts val="0"/>
              </a:spcAft>
              <a:buClr>
                <a:srgbClr val="57585B"/>
              </a:buClr>
              <a:buSzPts val="800"/>
              <a:tabLst>
                <a:tab pos="601345" algn="l"/>
              </a:tabLst>
            </a:pPr>
            <a:endParaRPr lang="en-US" sz="2400" dirty="0">
              <a:solidFill>
                <a:srgbClr val="C00000"/>
              </a:solid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397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40156" y="243111"/>
            <a:ext cx="8911687" cy="1280890"/>
          </a:xfrm>
        </p:spPr>
        <p:txBody>
          <a:bodyPr/>
          <a:lstStyle/>
          <a:p>
            <a:pPr eaLnBrk="1" hangingPunct="1"/>
            <a:r>
              <a:rPr lang="en-US" altLang="en-US" dirty="0"/>
              <a:t>Linked Implementation of Stacks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1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/>
              <a:t>Disadvantage of array (linear) stack representation</a:t>
            </a:r>
          </a:p>
          <a:p>
            <a:pPr lvl="1" eaLnBrk="1" hangingPunct="1"/>
            <a:r>
              <a:rPr lang="en-US" altLang="en-US" dirty="0"/>
              <a:t>Fixed number of elements can be pushed onto stack</a:t>
            </a:r>
          </a:p>
          <a:p>
            <a:pPr eaLnBrk="1" hangingPunct="1"/>
            <a:r>
              <a:rPr lang="en-US" altLang="en-US" dirty="0"/>
              <a:t>Solution</a:t>
            </a:r>
          </a:p>
          <a:p>
            <a:pPr lvl="1" eaLnBrk="1" hangingPunct="1"/>
            <a:r>
              <a:rPr lang="en-US" altLang="en-US" dirty="0"/>
              <a:t>Use pointer variables to dynamically allocate, deallocate memory</a:t>
            </a:r>
          </a:p>
          <a:p>
            <a:pPr lvl="1" eaLnBrk="1" hangingPunct="1"/>
            <a:r>
              <a:rPr lang="en-US" altLang="en-US" dirty="0"/>
              <a:t>Use linked list to dynamically organize data</a:t>
            </a:r>
          </a:p>
          <a:p>
            <a:pPr eaLnBrk="1" hangingPunct="1"/>
            <a:r>
              <a:rPr lang="en-US" altLang="en-US" dirty="0"/>
              <a:t>Value of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dirty="0"/>
              <a:t>: linear representation</a:t>
            </a:r>
          </a:p>
          <a:p>
            <a:pPr lvl="1" eaLnBrk="1" hangingPunct="1"/>
            <a:r>
              <a:rPr lang="en-US" altLang="en-US" dirty="0"/>
              <a:t>Indicates number of elements in the stack</a:t>
            </a:r>
          </a:p>
          <a:p>
            <a:pPr lvl="2" eaLnBrk="1" hangingPunct="1"/>
            <a:r>
              <a:rPr lang="en-US" altLang="en-US" dirty="0"/>
              <a:t>Gives index of the array</a:t>
            </a:r>
          </a:p>
          <a:p>
            <a:pPr lvl="1" eaLnBrk="1" hangingPunct="1"/>
            <a:r>
              <a:rPr lang="en-US" altLang="en-US" dirty="0"/>
              <a:t>Value of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dirty="0"/>
              <a:t> – 1</a:t>
            </a:r>
          </a:p>
          <a:p>
            <a:pPr lvl="2" eaLnBrk="1" hangingPunct="1"/>
            <a:r>
              <a:rPr lang="en-US" altLang="en-US" dirty="0"/>
              <a:t>Points to top item in the stack</a:t>
            </a:r>
          </a:p>
        </p:txBody>
      </p:sp>
    </p:spTree>
    <p:extLst>
      <p:ext uri="{BB962C8B-B14F-4D97-AF65-F5344CB8AC3E}">
        <p14:creationId xmlns:p14="http://schemas.microsoft.com/office/powerpoint/2010/main" val="2972752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1773417" y="313559"/>
            <a:ext cx="10139662" cy="1280890"/>
          </a:xfrm>
        </p:spPr>
        <p:txBody>
          <a:bodyPr/>
          <a:lstStyle/>
          <a:p>
            <a:pPr eaLnBrk="1" hangingPunct="1"/>
            <a:r>
              <a:rPr lang="en-US" altLang="en-US" dirty="0"/>
              <a:t>Linked Implementation of Stacks (cont’d.)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Review program on page 415</a:t>
            </a:r>
          </a:p>
          <a:p>
            <a:pPr lvl="1" eaLnBrk="1" hangingPunct="1"/>
            <a:r>
              <a:rPr lang="en-US" altLang="en-US" dirty="0"/>
              <a:t>Class specifying basic operation on a stack as a linked list</a:t>
            </a:r>
          </a:p>
          <a:p>
            <a:pPr lvl="2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2407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Linked Implementation of Stacks (cont’d.)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57288"/>
            <a:ext cx="8229600" cy="1066800"/>
          </a:xfrm>
        </p:spPr>
        <p:txBody>
          <a:bodyPr/>
          <a:lstStyle/>
          <a:p>
            <a:r>
              <a:rPr lang="en-US" altLang="en-US" dirty="0"/>
              <a:t>Value of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dirty="0"/>
              <a:t>: linked representation</a:t>
            </a:r>
          </a:p>
          <a:p>
            <a:pPr lvl="1"/>
            <a:r>
              <a:rPr lang="en-US" altLang="en-US" dirty="0"/>
              <a:t>Locates top element in the stack</a:t>
            </a:r>
          </a:p>
          <a:p>
            <a:pPr lvl="2"/>
            <a:r>
              <a:rPr lang="en-US" altLang="en-US" dirty="0"/>
              <a:t>Gives address (memory location) of the top element of the stack</a:t>
            </a:r>
          </a:p>
          <a:p>
            <a:pPr lvl="1" eaLnBrk="1" hangingPunct="1"/>
            <a:r>
              <a:rPr lang="en-US" altLang="en-US" dirty="0"/>
              <a:t>Stack: object of type </a:t>
            </a:r>
            <a:r>
              <a:rPr lang="en-US" altLang="en-US" dirty="0" err="1">
                <a:latin typeface="Courier New" panose="02070309020205020404" pitchFamily="49" charset="0"/>
              </a:rPr>
              <a:t>linkedStackType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grpSp>
        <p:nvGrpSpPr>
          <p:cNvPr id="29702" name="Group 6"/>
          <p:cNvGrpSpPr>
            <a:grpSpLocks/>
          </p:cNvGrpSpPr>
          <p:nvPr/>
        </p:nvGrpSpPr>
        <p:grpSpPr bwMode="auto">
          <a:xfrm>
            <a:off x="2286000" y="2819401"/>
            <a:ext cx="7696200" cy="2960688"/>
            <a:chOff x="480" y="1776"/>
            <a:chExt cx="4848" cy="1865"/>
          </a:xfrm>
        </p:grpSpPr>
        <p:sp>
          <p:nvSpPr>
            <p:cNvPr id="29703" name="Rectangle 4"/>
            <p:cNvSpPr>
              <a:spLocks noChangeArrowheads="1"/>
            </p:cNvSpPr>
            <p:nvPr/>
          </p:nvSpPr>
          <p:spPr bwMode="auto">
            <a:xfrm>
              <a:off x="480" y="3408"/>
              <a:ext cx="236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Empty and nonempty linked stacks</a:t>
              </a:r>
            </a:p>
          </p:txBody>
        </p:sp>
        <p:pic>
          <p:nvPicPr>
            <p:cNvPr id="29704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776"/>
              <a:ext cx="4800" cy="1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70033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F18CCB1-5438-4046-81C3-A4772F73164F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Default Constructor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When stack object declared</a:t>
            </a:r>
            <a:r>
              <a:rPr lang="en-US" altLang="en-US" sz="22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Initializes stack to an empty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Sets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/>
              <a:t>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Definition of the default constructor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</p:txBody>
      </p:sp>
      <p:pic>
        <p:nvPicPr>
          <p:cNvPr id="30726" name="Picture 5" descr="Ch 07 Linked stack default constructor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0" y="3657600"/>
            <a:ext cx="6134100" cy="1582738"/>
          </a:xfrm>
          <a:noFill/>
        </p:spPr>
      </p:pic>
    </p:spTree>
    <p:extLst>
      <p:ext uri="{BB962C8B-B14F-4D97-AF65-F5344CB8AC3E}">
        <p14:creationId xmlns:p14="http://schemas.microsoft.com/office/powerpoint/2010/main" val="3033132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1F26B21-84F5-4EEE-A0F8-DDFA84148C44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Empty Stack and Full Stack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Stack empty if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/>
              <a:t> is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Stack never full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Element memory allocated/deallocated dynamically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Function </a:t>
            </a:r>
            <a:r>
              <a:rPr lang="en-US" altLang="en-US">
                <a:latin typeface="Courier New" panose="02070309020205020404" pitchFamily="49" charset="0"/>
              </a:rPr>
              <a:t>isFullStack</a:t>
            </a:r>
            <a:r>
              <a:rPr lang="en-US" altLang="en-US"/>
              <a:t> always returns false value</a:t>
            </a:r>
          </a:p>
        </p:txBody>
      </p:sp>
      <p:pic>
        <p:nvPicPr>
          <p:cNvPr id="31750" name="Picture 5" descr="Ch 07 Linked stack empty and defaul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5601" y="3429000"/>
            <a:ext cx="6378575" cy="2705100"/>
          </a:xfrm>
          <a:noFill/>
        </p:spPr>
      </p:pic>
    </p:spTree>
    <p:extLst>
      <p:ext uri="{BB962C8B-B14F-4D97-AF65-F5344CB8AC3E}">
        <p14:creationId xmlns:p14="http://schemas.microsoft.com/office/powerpoint/2010/main" val="250997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fld id="{BB384400-B640-490D-AD77-67CAE6AE1F18}" type="datetimeFigureOut">
              <a:rPr lang="en-US" smtClean="0"/>
              <a:pPr/>
              <a:t>7/24/2020</a:t>
            </a:fld>
            <a:endParaRPr lang="en-US" altLang="en-US"/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367" y="210042"/>
            <a:ext cx="8911687" cy="1280890"/>
          </a:xfrm>
        </p:spPr>
        <p:txBody>
          <a:bodyPr/>
          <a:lstStyle/>
          <a:p>
            <a:pPr eaLnBrk="1" hangingPunct="1"/>
            <a:r>
              <a:rPr lang="en-US" altLang="en-US" dirty="0"/>
              <a:t>Stacks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7944" y="1417608"/>
            <a:ext cx="8915400" cy="377762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a stack as an array</a:t>
            </a:r>
          </a:p>
          <a:p>
            <a:pPr eaLnBrk="1" hangingPunct="1"/>
            <a:r>
              <a:rPr lang="en-US" altLang="en-US" sz="2400" dirty="0"/>
              <a:t>a stack as a linked list</a:t>
            </a:r>
          </a:p>
          <a:p>
            <a:pPr eaLnBrk="1" hangingPunct="1"/>
            <a:r>
              <a:rPr lang="en-US" altLang="en-US" sz="2400" dirty="0"/>
              <a:t>stack applications</a:t>
            </a:r>
          </a:p>
          <a:p>
            <a:pPr eaLnBrk="1" hangingPunct="1"/>
            <a:r>
              <a:rPr lang="en-US" altLang="en-US" sz="2400" dirty="0"/>
              <a:t>use a stack to remove recursion?</a:t>
            </a:r>
          </a:p>
        </p:txBody>
      </p:sp>
    </p:spTree>
    <p:extLst>
      <p:ext uri="{BB962C8B-B14F-4D97-AF65-F5344CB8AC3E}">
        <p14:creationId xmlns:p14="http://schemas.microsoft.com/office/powerpoint/2010/main" val="271220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Initialize Stack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Reinitializes stack to an empty state</a:t>
            </a:r>
          </a:p>
          <a:p>
            <a:pPr eaLnBrk="1" hangingPunct="1"/>
            <a:r>
              <a:rPr lang="en-US" altLang="en-US"/>
              <a:t>Because stack might contain elements and you are using a linked implementation of a stack</a:t>
            </a:r>
          </a:p>
          <a:p>
            <a:pPr lvl="1" eaLnBrk="1" hangingPunct="1"/>
            <a:r>
              <a:rPr lang="en-US" altLang="en-US"/>
              <a:t>Must deallocate memory occupied by the stack elements, set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/>
              <a:t>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eaLnBrk="1" hangingPunct="1"/>
            <a:r>
              <a:rPr lang="en-US" altLang="en-US"/>
              <a:t>Definition of the </a:t>
            </a:r>
            <a:r>
              <a:rPr lang="en-US" altLang="en-US">
                <a:latin typeface="Courier New" panose="02070309020205020404" pitchFamily="49" charset="0"/>
              </a:rPr>
              <a:t>initializeStack</a:t>
            </a:r>
            <a:r>
              <a:rPr lang="en-US" altLang="en-US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426478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Initialize Stack (cont’d.)</a:t>
            </a:r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554164"/>
            <a:ext cx="7943850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7128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E421DD-B45A-457F-A830-ECD8070CF452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Push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newElement</a:t>
            </a:r>
            <a:r>
              <a:rPr lang="en-US" altLang="en-US"/>
              <a:t> added at the beginning of the linked list pointed to by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</a:p>
          <a:p>
            <a:pPr eaLnBrk="1" hangingPunct="1"/>
            <a:r>
              <a:rPr lang="en-US" altLang="en-US"/>
              <a:t>Value of pointer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/>
              <a:t> updated</a:t>
            </a:r>
          </a:p>
        </p:txBody>
      </p:sp>
      <p:grpSp>
        <p:nvGrpSpPr>
          <p:cNvPr id="34822" name="Group 7"/>
          <p:cNvGrpSpPr>
            <a:grpSpLocks/>
          </p:cNvGrpSpPr>
          <p:nvPr/>
        </p:nvGrpSpPr>
        <p:grpSpPr bwMode="auto">
          <a:xfrm>
            <a:off x="2514600" y="3200400"/>
            <a:ext cx="7189788" cy="2808288"/>
            <a:chOff x="624" y="1728"/>
            <a:chExt cx="4529" cy="1769"/>
          </a:xfrm>
        </p:grpSpPr>
        <p:sp>
          <p:nvSpPr>
            <p:cNvPr id="34823" name="Rectangle 4"/>
            <p:cNvSpPr>
              <a:spLocks noChangeArrowheads="1"/>
            </p:cNvSpPr>
            <p:nvPr/>
          </p:nvSpPr>
          <p:spPr bwMode="auto">
            <a:xfrm>
              <a:off x="624" y="3264"/>
              <a:ext cx="22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Stack before the </a:t>
              </a:r>
              <a:r>
                <a: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push</a:t>
              </a:r>
              <a:r>
                <a:rPr lang="en-US" altLang="en-US" dirty="0"/>
                <a:t> operation</a:t>
              </a:r>
            </a:p>
          </p:txBody>
        </p:sp>
        <p:pic>
          <p:nvPicPr>
            <p:cNvPr id="34824" name="Picture 6" descr="FIG 7-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728"/>
              <a:ext cx="4481" cy="1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14902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Push (cont’d.)</a:t>
            </a:r>
          </a:p>
        </p:txBody>
      </p:sp>
      <p:grpSp>
        <p:nvGrpSpPr>
          <p:cNvPr id="35845" name="Group 7"/>
          <p:cNvGrpSpPr>
            <a:grpSpLocks/>
          </p:cNvGrpSpPr>
          <p:nvPr/>
        </p:nvGrpSpPr>
        <p:grpSpPr bwMode="auto">
          <a:xfrm>
            <a:off x="2133601" y="1600200"/>
            <a:ext cx="7820025" cy="4484688"/>
            <a:chOff x="384" y="1008"/>
            <a:chExt cx="4926" cy="2825"/>
          </a:xfrm>
        </p:grpSpPr>
        <p:pic>
          <p:nvPicPr>
            <p:cNvPr id="35846" name="Picture 5" descr="FIG 7-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008"/>
              <a:ext cx="4878" cy="2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47" name="Rectangle 6"/>
            <p:cNvSpPr>
              <a:spLocks noChangeArrowheads="1"/>
            </p:cNvSpPr>
            <p:nvPr/>
          </p:nvSpPr>
          <p:spPr bwMode="auto">
            <a:xfrm>
              <a:off x="384" y="3600"/>
              <a:ext cx="11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Push</a:t>
              </a:r>
              <a:r>
                <a:rPr lang="en-US" altLang="en-US" dirty="0"/>
                <a:t> operation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7406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Push (cont’d.)</a:t>
            </a:r>
          </a:p>
        </p:txBody>
      </p:sp>
      <p:sp>
        <p:nvSpPr>
          <p:cNvPr id="3686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838200" y="1160462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Definition of the </a:t>
            </a:r>
            <a:r>
              <a:rPr lang="en-US" altLang="en-US" dirty="0">
                <a:latin typeface="Courier New" panose="02070309020205020404" pitchFamily="49" charset="0"/>
              </a:rPr>
              <a:t>push</a:t>
            </a:r>
            <a:r>
              <a:rPr lang="en-US" altLang="en-US" dirty="0"/>
              <a:t> function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3687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67840"/>
            <a:ext cx="10050752" cy="3756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204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Return the Top Element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640" y="1143000"/>
            <a:ext cx="8229600" cy="1524000"/>
          </a:xfrm>
        </p:spPr>
        <p:txBody>
          <a:bodyPr/>
          <a:lstStyle/>
          <a:p>
            <a:pPr eaLnBrk="1" hangingPunct="1"/>
            <a:r>
              <a:rPr lang="en-US" altLang="en-US" dirty="0"/>
              <a:t>Returns information of the node to which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dirty="0"/>
              <a:t> pointing</a:t>
            </a:r>
          </a:p>
          <a:p>
            <a:pPr eaLnBrk="1" hangingPunct="1"/>
            <a:r>
              <a:rPr lang="en-US" altLang="en-US" dirty="0"/>
              <a:t>Definition of the </a:t>
            </a:r>
            <a:r>
              <a:rPr lang="en-US" altLang="en-US" dirty="0">
                <a:latin typeface="Courier New" panose="02070309020205020404" pitchFamily="49" charset="0"/>
              </a:rPr>
              <a:t>top</a:t>
            </a:r>
            <a:r>
              <a:rPr lang="en-US" altLang="en-US" dirty="0"/>
              <a:t> function</a:t>
            </a:r>
          </a:p>
        </p:txBody>
      </p:sp>
      <p:pic>
        <p:nvPicPr>
          <p:cNvPr id="378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7" y="2794000"/>
            <a:ext cx="9337090" cy="229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1388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Pop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Removes top element of the stack</a:t>
            </a:r>
          </a:p>
          <a:p>
            <a:pPr lvl="1" eaLnBrk="1" hangingPunct="1"/>
            <a:r>
              <a:rPr lang="en-US" altLang="en-US" dirty="0"/>
              <a:t>Node pointed to by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dirty="0"/>
              <a:t> removed</a:t>
            </a:r>
          </a:p>
          <a:p>
            <a:pPr lvl="1" eaLnBrk="1" hangingPunct="1"/>
            <a:r>
              <a:rPr lang="en-US" altLang="en-US" dirty="0"/>
              <a:t>Value of pointer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dirty="0"/>
              <a:t> updated</a:t>
            </a:r>
          </a:p>
        </p:txBody>
      </p:sp>
      <p:pic>
        <p:nvPicPr>
          <p:cNvPr id="389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352801"/>
            <a:ext cx="7086600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07036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Pop (cont’d.)</a:t>
            </a:r>
          </a:p>
        </p:txBody>
      </p:sp>
      <p:grpSp>
        <p:nvGrpSpPr>
          <p:cNvPr id="39941" name="Group 9"/>
          <p:cNvGrpSpPr>
            <a:grpSpLocks/>
          </p:cNvGrpSpPr>
          <p:nvPr/>
        </p:nvGrpSpPr>
        <p:grpSpPr bwMode="auto">
          <a:xfrm>
            <a:off x="2057401" y="1828801"/>
            <a:ext cx="8037513" cy="4024313"/>
            <a:chOff x="336" y="1152"/>
            <a:chExt cx="5063" cy="2535"/>
          </a:xfrm>
        </p:grpSpPr>
        <p:pic>
          <p:nvPicPr>
            <p:cNvPr id="39942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1152"/>
              <a:ext cx="5015" cy="2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3" name="Rectangle 8"/>
            <p:cNvSpPr>
              <a:spLocks noChangeArrowheads="1"/>
            </p:cNvSpPr>
            <p:nvPr/>
          </p:nvSpPr>
          <p:spPr bwMode="auto">
            <a:xfrm>
              <a:off x="336" y="3456"/>
              <a:ext cx="24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Pop</a:t>
              </a:r>
              <a:r>
                <a:rPr lang="en-US" altLang="en-US" dirty="0"/>
                <a:t> operation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09874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Pop (cont’d.)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z="3000"/>
              <a:t>Definition of the </a:t>
            </a:r>
            <a:r>
              <a:rPr lang="en-US" altLang="en-US">
                <a:latin typeface="Courier New" panose="02070309020205020404" pitchFamily="49" charset="0"/>
              </a:rPr>
              <a:t>pop</a:t>
            </a:r>
            <a:r>
              <a:rPr lang="en-US" altLang="en-US"/>
              <a:t> function</a:t>
            </a:r>
          </a:p>
        </p:txBody>
      </p:sp>
      <p:pic>
        <p:nvPicPr>
          <p:cNvPr id="409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2438400"/>
            <a:ext cx="7339013" cy="357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73841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Copy Stack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Makes an identical copy of a stack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Definition similar to the definition of copyList for linked lists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Definition of the </a:t>
            </a:r>
            <a:r>
              <a:rPr lang="en-US" altLang="en-US">
                <a:latin typeface="Courier New" panose="02070309020205020404" pitchFamily="49" charset="0"/>
              </a:rPr>
              <a:t>copyStack</a:t>
            </a:r>
            <a:r>
              <a:rPr lang="en-US" altLang="en-US"/>
              <a:t> function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3045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A5A50B-571B-4753-96E0-C7096BD9CC11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57" y="313441"/>
            <a:ext cx="109728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Stacks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93011" y="1376423"/>
            <a:ext cx="8229600" cy="1600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Data structure</a:t>
            </a:r>
          </a:p>
          <a:p>
            <a:pPr lvl="1" eaLnBrk="1" hangingPunct="1"/>
            <a:r>
              <a:rPr lang="en-US" altLang="en-US" sz="2400" dirty="0"/>
              <a:t>Elements added, removed from one end only</a:t>
            </a:r>
          </a:p>
          <a:p>
            <a:pPr lvl="1" eaLnBrk="1" hangingPunct="1"/>
            <a:r>
              <a:rPr lang="en-US" altLang="en-US" sz="2400" dirty="0"/>
              <a:t>Last In First Out (LIFO)</a:t>
            </a:r>
          </a:p>
        </p:txBody>
      </p:sp>
      <p:grpSp>
        <p:nvGrpSpPr>
          <p:cNvPr id="5126" name="Group 7"/>
          <p:cNvGrpSpPr>
            <a:grpSpLocks/>
          </p:cNvGrpSpPr>
          <p:nvPr/>
        </p:nvGrpSpPr>
        <p:grpSpPr bwMode="auto">
          <a:xfrm>
            <a:off x="1593011" y="3306059"/>
            <a:ext cx="7105650" cy="2503488"/>
            <a:chOff x="576" y="2160"/>
            <a:chExt cx="4476" cy="1577"/>
          </a:xfrm>
        </p:grpSpPr>
        <p:pic>
          <p:nvPicPr>
            <p:cNvPr id="5127" name="Picture 5" descr="FIG 7-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160"/>
              <a:ext cx="4428" cy="1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8" name="Rectangle 6"/>
            <p:cNvSpPr>
              <a:spLocks noChangeArrowheads="1"/>
            </p:cNvSpPr>
            <p:nvPr/>
          </p:nvSpPr>
          <p:spPr bwMode="auto">
            <a:xfrm>
              <a:off x="576" y="3504"/>
              <a:ext cx="18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Various examples of stacks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94576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2" name="Group 6"/>
          <p:cNvGrpSpPr>
            <a:grpSpLocks/>
          </p:cNvGrpSpPr>
          <p:nvPr/>
        </p:nvGrpSpPr>
        <p:grpSpPr bwMode="auto">
          <a:xfrm>
            <a:off x="2316481" y="101600"/>
            <a:ext cx="6367146" cy="6461759"/>
            <a:chOff x="888" y="144"/>
            <a:chExt cx="3310" cy="3627"/>
          </a:xfrm>
          <a:solidFill>
            <a:schemeClr val="bg1"/>
          </a:solidFill>
        </p:grpSpPr>
        <p:pic>
          <p:nvPicPr>
            <p:cNvPr id="4301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144"/>
              <a:ext cx="3286" cy="2329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014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" y="2478"/>
              <a:ext cx="2310" cy="129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336791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Constructors and Destructors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6320" y="11191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Definition of the f</a:t>
            </a:r>
            <a:r>
              <a:rPr lang="en-US" altLang="en-US" dirty="0"/>
              <a:t>unctions to implement the copy constructor and the destructor</a:t>
            </a:r>
          </a:p>
        </p:txBody>
      </p:sp>
      <p:pic>
        <p:nvPicPr>
          <p:cNvPr id="440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360548"/>
            <a:ext cx="8229600" cy="380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442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Overloading the Assignment Operator (=)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/>
              <a:t>Definition of the functions to overload the assignment operator</a:t>
            </a:r>
          </a:p>
        </p:txBody>
      </p:sp>
      <p:pic>
        <p:nvPicPr>
          <p:cNvPr id="450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971801"/>
            <a:ext cx="74676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3238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Overloading the Assignment Operator (=)</a:t>
            </a:r>
          </a:p>
        </p:txBody>
      </p:sp>
      <p:grpSp>
        <p:nvGrpSpPr>
          <p:cNvPr id="46085" name="Group 8"/>
          <p:cNvGrpSpPr>
            <a:grpSpLocks/>
          </p:cNvGrpSpPr>
          <p:nvPr/>
        </p:nvGrpSpPr>
        <p:grpSpPr bwMode="auto">
          <a:xfrm>
            <a:off x="2702560" y="1046481"/>
            <a:ext cx="7127240" cy="5125720"/>
            <a:chOff x="1152" y="890"/>
            <a:chExt cx="4080" cy="2998"/>
          </a:xfrm>
        </p:grpSpPr>
        <p:sp>
          <p:nvSpPr>
            <p:cNvPr id="46086" name="Rectangle 5"/>
            <p:cNvSpPr>
              <a:spLocks noChangeArrowheads="1"/>
            </p:cNvSpPr>
            <p:nvPr/>
          </p:nvSpPr>
          <p:spPr bwMode="auto">
            <a:xfrm>
              <a:off x="1165" y="890"/>
              <a:ext cx="406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Time complexity of the operations of the class </a:t>
              </a:r>
              <a:r>
                <a:rPr lang="en-US" altLang="en-US" dirty="0" err="1">
                  <a:latin typeface="Courier New" panose="02070309020205020404" pitchFamily="49" charset="0"/>
                </a:rPr>
                <a:t>linkedStackType</a:t>
              </a:r>
              <a:r>
                <a:rPr lang="en-US" altLang="en-US" dirty="0"/>
                <a:t> on a stack with </a:t>
              </a:r>
              <a:r>
                <a:rPr lang="en-US" altLang="en-US" i="1" dirty="0"/>
                <a:t>n </a:t>
              </a:r>
              <a:r>
                <a:rPr lang="en-US" altLang="en-US" dirty="0"/>
                <a:t>elements</a:t>
              </a:r>
            </a:p>
          </p:txBody>
        </p:sp>
        <p:pic>
          <p:nvPicPr>
            <p:cNvPr id="4608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1302"/>
              <a:ext cx="3552" cy="2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763885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8140" y="373944"/>
            <a:ext cx="8911687" cy="1280890"/>
          </a:xfrm>
        </p:spPr>
        <p:txBody>
          <a:bodyPr/>
          <a:lstStyle/>
          <a:p>
            <a:pPr eaLnBrk="1" hangingPunct="1"/>
            <a:r>
              <a:rPr lang="en-US" altLang="en-US" dirty="0"/>
              <a:t>Stack as Derived from the </a:t>
            </a:r>
            <a:r>
              <a:rPr lang="en-US" altLang="en-US" dirty="0">
                <a:latin typeface="Courier New" panose="02070309020205020404" pitchFamily="49" charset="0"/>
              </a:rPr>
              <a:t>class </a:t>
            </a:r>
            <a:r>
              <a:rPr lang="en-US" altLang="en-US" dirty="0" err="1">
                <a:latin typeface="Courier New" panose="02070309020205020404" pitchFamily="49" charset="0"/>
              </a:rPr>
              <a:t>unorderedLinkedList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8140" y="2001139"/>
            <a:ext cx="8915400" cy="377762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Stack </a:t>
            </a:r>
            <a:r>
              <a:rPr lang="en-US" altLang="en-US" dirty="0">
                <a:latin typeface="Courier New" panose="02070309020205020404" pitchFamily="49" charset="0"/>
              </a:rPr>
              <a:t>push</a:t>
            </a:r>
            <a:r>
              <a:rPr lang="en-US" altLang="en-US" dirty="0"/>
              <a:t> function, list </a:t>
            </a:r>
            <a:r>
              <a:rPr lang="en-US" altLang="en-US" dirty="0" err="1">
                <a:latin typeface="Courier New" panose="02070309020205020404" pitchFamily="49" charset="0"/>
              </a:rPr>
              <a:t>insertFirst</a:t>
            </a:r>
            <a:r>
              <a:rPr lang="en-US" altLang="en-US" dirty="0"/>
              <a:t>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Similar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>
                <a:latin typeface="Courier New" panose="02070309020205020404" pitchFamily="49" charset="0"/>
              </a:rPr>
              <a:t>initializeStack</a:t>
            </a:r>
            <a:r>
              <a:rPr lang="en-US" altLang="en-US" dirty="0"/>
              <a:t> and </a:t>
            </a:r>
            <a:r>
              <a:rPr lang="en-US" altLang="en-US" dirty="0" err="1">
                <a:latin typeface="Courier New" panose="02070309020205020404" pitchFamily="49" charset="0"/>
              </a:rPr>
              <a:t>initializeList</a:t>
            </a:r>
            <a:r>
              <a:rPr lang="en-US" altLang="en-US" dirty="0"/>
              <a:t>, </a:t>
            </a:r>
            <a:r>
              <a:rPr lang="en-US" altLang="en-US" dirty="0" err="1">
                <a:latin typeface="Courier New" panose="02070309020205020404" pitchFamily="49" charset="0"/>
              </a:rPr>
              <a:t>isEmptyList</a:t>
            </a:r>
            <a:r>
              <a:rPr lang="en-US" altLang="en-US" dirty="0"/>
              <a:t> and </a:t>
            </a:r>
            <a:r>
              <a:rPr lang="en-US" altLang="en-US" dirty="0" err="1">
                <a:latin typeface="Courier New" panose="02070309020205020404" pitchFamily="49" charset="0"/>
              </a:rPr>
              <a:t>isEmptyStack</a:t>
            </a:r>
            <a:r>
              <a:rPr lang="en-US" altLang="en-US" dirty="0"/>
              <a:t>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Shows that </a:t>
            </a:r>
            <a:r>
              <a:rPr lang="en-US" altLang="en-US" dirty="0">
                <a:latin typeface="Courier New" panose="02070309020205020404" pitchFamily="49" charset="0"/>
              </a:rPr>
              <a:t>class </a:t>
            </a:r>
            <a:r>
              <a:rPr lang="en-US" altLang="en-US" dirty="0" err="1">
                <a:latin typeface="Courier New" panose="02070309020205020404" pitchFamily="49" charset="0"/>
              </a:rPr>
              <a:t>linkedStackType</a:t>
            </a:r>
            <a:r>
              <a:rPr lang="en-US" altLang="en-US" dirty="0"/>
              <a:t> is derived from </a:t>
            </a:r>
            <a:r>
              <a:rPr lang="en-US" altLang="en-US" dirty="0">
                <a:latin typeface="Courier New" panose="02070309020205020404" pitchFamily="49" charset="0"/>
              </a:rPr>
              <a:t>class </a:t>
            </a:r>
            <a:r>
              <a:rPr lang="en-US" altLang="en-US" dirty="0" err="1">
                <a:latin typeface="Courier New" panose="02070309020205020404" pitchFamily="49" charset="0"/>
              </a:rPr>
              <a:t>linkedListType</a:t>
            </a: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Functions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dirty="0">
                <a:cs typeface="Courier New" panose="02070309020205020404" pitchFamily="49" charset="0"/>
              </a:rPr>
              <a:t> </a:t>
            </a:r>
            <a:r>
              <a:rPr lang="en-US" altLang="en-US" dirty="0"/>
              <a:t>and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isFullStack</a:t>
            </a:r>
            <a:r>
              <a:rPr lang="en-US" altLang="en-US" dirty="0"/>
              <a:t> implemented for linked stack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class </a:t>
            </a:r>
            <a:r>
              <a:rPr lang="en-US" altLang="en-US" dirty="0" err="1">
                <a:latin typeface="Courier New" panose="02070309020205020404" pitchFamily="49" charset="0"/>
              </a:rPr>
              <a:t>linkedListType</a:t>
            </a:r>
            <a:r>
              <a:rPr lang="en-US" altLang="en-US" dirty="0"/>
              <a:t>: abstract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class </a:t>
            </a:r>
            <a:r>
              <a:rPr lang="en-US" altLang="en-US" dirty="0" err="1">
                <a:latin typeface="Courier New" panose="02070309020205020404" pitchFamily="49" charset="0"/>
              </a:rPr>
              <a:t>unorderedLinkedListType</a:t>
            </a:r>
            <a:r>
              <a:rPr lang="en-US" altLang="en-US" dirty="0"/>
              <a:t>: derived from </a:t>
            </a:r>
            <a:r>
              <a:rPr lang="en-US" altLang="en-US" dirty="0">
                <a:latin typeface="Courier New" panose="02070309020205020404" pitchFamily="49" charset="0"/>
              </a:rPr>
              <a:t>class </a:t>
            </a:r>
            <a:r>
              <a:rPr lang="en-US" altLang="en-US" dirty="0" err="1">
                <a:latin typeface="Courier New" panose="02070309020205020404" pitchFamily="49" charset="0"/>
              </a:rPr>
              <a:t>linkedListType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516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1359348" y="244548"/>
            <a:ext cx="8911687" cy="1280890"/>
          </a:xfrm>
        </p:spPr>
        <p:txBody>
          <a:bodyPr/>
          <a:lstStyle/>
          <a:p>
            <a:pPr eaLnBrk="1" hangingPunct="1"/>
            <a:r>
              <a:rPr lang="en-US" altLang="en-US" dirty="0"/>
              <a:t>Application of Stacks: Postfix Expressions Calculator</a:t>
            </a:r>
            <a:r>
              <a:rPr lang="en-US" altLang="en-US" sz="3200" dirty="0"/>
              <a:t> 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6212" y="1719532"/>
            <a:ext cx="8915400" cy="377762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/>
              <a:t>Arithmetic notations</a:t>
            </a:r>
          </a:p>
          <a:p>
            <a:pPr lvl="1" eaLnBrk="1" hangingPunct="1"/>
            <a:r>
              <a:rPr lang="en-US" altLang="en-US" sz="2400" dirty="0"/>
              <a:t>Infix notation: operator between operands</a:t>
            </a:r>
          </a:p>
          <a:p>
            <a:pPr lvl="1" eaLnBrk="1" hangingPunct="1"/>
            <a:r>
              <a:rPr lang="en-US" altLang="en-US" sz="2400" dirty="0"/>
              <a:t>Prefix (Polish) notation: operator precedes operands</a:t>
            </a:r>
          </a:p>
          <a:p>
            <a:pPr lvl="1" eaLnBrk="1" hangingPunct="1"/>
            <a:r>
              <a:rPr lang="en-US" altLang="en-US" sz="2400" dirty="0"/>
              <a:t>Reverse Polish notation: operator follows operands</a:t>
            </a:r>
          </a:p>
          <a:p>
            <a:pPr eaLnBrk="1" hangingPunct="1"/>
            <a:r>
              <a:rPr lang="en-US" altLang="en-US" sz="2400" dirty="0"/>
              <a:t>Stack use in compliers</a:t>
            </a:r>
          </a:p>
          <a:p>
            <a:pPr lvl="1" eaLnBrk="1" hangingPunct="1"/>
            <a:r>
              <a:rPr lang="en-US" altLang="en-US" sz="2400" dirty="0"/>
              <a:t>Translate infix expressions into some form of postfix notation</a:t>
            </a:r>
          </a:p>
          <a:p>
            <a:pPr lvl="1" eaLnBrk="1" hangingPunct="1"/>
            <a:r>
              <a:rPr lang="en-US" altLang="en-US" sz="2400" dirty="0"/>
              <a:t>Translate postfix expression into machine code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08863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Application of Stacks: Postfix Expressions Calculator</a:t>
            </a:r>
            <a:r>
              <a:rPr lang="en-US" altLang="en-US" sz="3200"/>
              <a:t> (cont’d.)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1447800"/>
          </a:xfrm>
        </p:spPr>
        <p:txBody>
          <a:bodyPr/>
          <a:lstStyle/>
          <a:p>
            <a:pPr eaLnBrk="1" hangingPunct="1"/>
            <a:r>
              <a:rPr lang="en-US" altLang="en-US"/>
              <a:t>Postfix expression: 6 3 + 2 * =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grpSp>
        <p:nvGrpSpPr>
          <p:cNvPr id="49158" name="Group 6"/>
          <p:cNvGrpSpPr>
            <a:grpSpLocks/>
          </p:cNvGrpSpPr>
          <p:nvPr/>
        </p:nvGrpSpPr>
        <p:grpSpPr bwMode="auto">
          <a:xfrm>
            <a:off x="2286000" y="2042160"/>
            <a:ext cx="7355840" cy="3715545"/>
            <a:chOff x="624" y="1920"/>
            <a:chExt cx="3347" cy="1913"/>
          </a:xfrm>
        </p:grpSpPr>
        <p:sp>
          <p:nvSpPr>
            <p:cNvPr id="49159" name="Rectangle 4"/>
            <p:cNvSpPr>
              <a:spLocks noChangeArrowheads="1"/>
            </p:cNvSpPr>
            <p:nvPr/>
          </p:nvSpPr>
          <p:spPr bwMode="auto">
            <a:xfrm>
              <a:off x="624" y="3600"/>
              <a:ext cx="29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Evaluating the postfix expression: 6 3 + 2 * =</a:t>
              </a:r>
            </a:p>
          </p:txBody>
        </p:sp>
        <p:pic>
          <p:nvPicPr>
            <p:cNvPr id="49160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920"/>
              <a:ext cx="3299" cy="1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739324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18E62BC-C583-4467-8A25-4E3D9F5D29BD}" type="slidenum">
              <a:rPr lang="en-US" altLang="en-US"/>
              <a:pPr eaLnBrk="1" hangingPunct="1"/>
              <a:t>47</a:t>
            </a:fld>
            <a:endParaRPr lang="en-US" altLang="en-US"/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Application of Stacks: Postfix Expressions Calculator</a:t>
            </a:r>
          </a:p>
        </p:txBody>
      </p:sp>
      <p:sp>
        <p:nvSpPr>
          <p:cNvPr id="50181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37439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Main algorithm pseudocode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Broken into four functions for simplicity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Function </a:t>
            </a:r>
            <a:r>
              <a:rPr lang="en-US" altLang="en-US" dirty="0" err="1">
                <a:latin typeface="Courier New" panose="02070309020205020404" pitchFamily="49" charset="0"/>
              </a:rPr>
              <a:t>evaluateExpression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Function </a:t>
            </a:r>
            <a:r>
              <a:rPr lang="en-US" altLang="en-US" dirty="0" err="1">
                <a:latin typeface="Courier New" panose="02070309020205020404" pitchFamily="49" charset="0"/>
              </a:rPr>
              <a:t>evaluateOpr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Function </a:t>
            </a:r>
            <a:r>
              <a:rPr lang="en-US" altLang="en-US" dirty="0" err="1">
                <a:latin typeface="Courier New" panose="02070309020205020404" pitchFamily="49" charset="0"/>
              </a:rPr>
              <a:t>discardExp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Function </a:t>
            </a:r>
            <a:r>
              <a:rPr lang="en-US" altLang="en-US" dirty="0" err="1">
                <a:latin typeface="Courier New" panose="02070309020205020404" pitchFamily="49" charset="0"/>
              </a:rPr>
              <a:t>printResult</a:t>
            </a:r>
            <a:endParaRPr lang="en-US" altLang="en-US" dirty="0"/>
          </a:p>
        </p:txBody>
      </p:sp>
      <p:pic>
        <p:nvPicPr>
          <p:cNvPr id="50182" name="Picture 10" descr="Ch 07 Main Algorithm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62401" y="4038600"/>
            <a:ext cx="4410075" cy="2084388"/>
          </a:xfrm>
          <a:noFill/>
        </p:spPr>
      </p:pic>
    </p:spTree>
    <p:extLst>
      <p:ext uri="{BB962C8B-B14F-4D97-AF65-F5344CB8AC3E}">
        <p14:creationId xmlns:p14="http://schemas.microsoft.com/office/powerpoint/2010/main" val="34018603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750" y="187546"/>
            <a:ext cx="8911687" cy="128089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Removing Recursion: </a:t>
            </a:r>
            <a:r>
              <a:rPr lang="en-US" altLang="en-US" dirty="0" err="1"/>
              <a:t>Nonrecursive</a:t>
            </a:r>
            <a:r>
              <a:rPr lang="en-US" altLang="en-US" dirty="0"/>
              <a:t> Algorithm to Print a Linked List Backward</a:t>
            </a:r>
            <a:endParaRPr lang="en-US" altLang="en-US" b="1" dirty="0"/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1981200"/>
          </a:xfrm>
        </p:spPr>
        <p:txBody>
          <a:bodyPr/>
          <a:lstStyle/>
          <a:p>
            <a:pPr eaLnBrk="1" hangingPunct="1"/>
            <a:r>
              <a:rPr lang="en-US" altLang="en-US" dirty="0"/>
              <a:t>Stack</a:t>
            </a:r>
          </a:p>
          <a:p>
            <a:pPr lvl="1" eaLnBrk="1" hangingPunct="1"/>
            <a:r>
              <a:rPr lang="en-US" altLang="en-US" dirty="0"/>
              <a:t>Used to design </a:t>
            </a:r>
            <a:r>
              <a:rPr lang="en-US" altLang="en-US" dirty="0" err="1"/>
              <a:t>nonrecursive</a:t>
            </a:r>
            <a:r>
              <a:rPr lang="en-US" altLang="en-US" dirty="0"/>
              <a:t> algorithm</a:t>
            </a:r>
          </a:p>
          <a:p>
            <a:pPr lvl="2" eaLnBrk="1" hangingPunct="1"/>
            <a:r>
              <a:rPr lang="en-US" altLang="en-US" dirty="0"/>
              <a:t>Print a linked list backward</a:t>
            </a:r>
          </a:p>
          <a:p>
            <a:pPr eaLnBrk="1" hangingPunct="1"/>
            <a:r>
              <a:rPr lang="en-US" altLang="en-US" dirty="0"/>
              <a:t>Use linked implementation of stack</a:t>
            </a:r>
          </a:p>
        </p:txBody>
      </p:sp>
      <p:pic>
        <p:nvPicPr>
          <p:cNvPr id="512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640264"/>
            <a:ext cx="4419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07" name="Group 7"/>
          <p:cNvGrpSpPr>
            <a:grpSpLocks/>
          </p:cNvGrpSpPr>
          <p:nvPr/>
        </p:nvGrpSpPr>
        <p:grpSpPr bwMode="auto">
          <a:xfrm>
            <a:off x="4495800" y="3505201"/>
            <a:ext cx="3303588" cy="1006247"/>
            <a:chOff x="1776" y="2256"/>
            <a:chExt cx="2081" cy="683"/>
          </a:xfrm>
        </p:grpSpPr>
        <p:pic>
          <p:nvPicPr>
            <p:cNvPr id="51208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2256"/>
              <a:ext cx="2081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09" name="Rectangle 6"/>
            <p:cNvSpPr>
              <a:spLocks noChangeArrowheads="1"/>
            </p:cNvSpPr>
            <p:nvPr/>
          </p:nvSpPr>
          <p:spPr bwMode="auto">
            <a:xfrm>
              <a:off x="1776" y="2688"/>
              <a:ext cx="76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Linked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269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8" name="Group 15"/>
          <p:cNvGrpSpPr>
            <a:grpSpLocks/>
          </p:cNvGrpSpPr>
          <p:nvPr/>
        </p:nvGrpSpPr>
        <p:grpSpPr bwMode="auto">
          <a:xfrm>
            <a:off x="2580640" y="467360"/>
            <a:ext cx="5003801" cy="2373313"/>
            <a:chOff x="1254" y="624"/>
            <a:chExt cx="3146" cy="1223"/>
          </a:xfrm>
        </p:grpSpPr>
        <p:pic>
          <p:nvPicPr>
            <p:cNvPr id="52232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624"/>
              <a:ext cx="3104" cy="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33" name="Rectangle 12"/>
            <p:cNvSpPr>
              <a:spLocks noChangeArrowheads="1"/>
            </p:cNvSpPr>
            <p:nvPr/>
          </p:nvSpPr>
          <p:spPr bwMode="auto">
            <a:xfrm>
              <a:off x="1254" y="1440"/>
              <a:ext cx="208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List after the statement</a:t>
              </a:r>
            </a:p>
            <a:p>
              <a:pPr eaLnBrk="1" hangingPunct="1"/>
              <a:r>
                <a:rPr lang="en-US" altLang="en-US" dirty="0">
                  <a:latin typeface="Courier New" panose="02070309020205020404" pitchFamily="49" charset="0"/>
                </a:rPr>
                <a:t>current = first</a:t>
              </a:r>
              <a:r>
                <a:rPr lang="en-US" altLang="en-US" dirty="0"/>
                <a:t>; executes</a:t>
              </a:r>
            </a:p>
          </p:txBody>
        </p:sp>
      </p:grpSp>
      <p:grpSp>
        <p:nvGrpSpPr>
          <p:cNvPr id="52229" name="Group 14"/>
          <p:cNvGrpSpPr>
            <a:grpSpLocks/>
          </p:cNvGrpSpPr>
          <p:nvPr/>
        </p:nvGrpSpPr>
        <p:grpSpPr bwMode="auto">
          <a:xfrm>
            <a:off x="2463800" y="3019713"/>
            <a:ext cx="7264400" cy="2808923"/>
            <a:chOff x="1200" y="2064"/>
            <a:chExt cx="4176" cy="1427"/>
          </a:xfrm>
        </p:grpSpPr>
        <p:pic>
          <p:nvPicPr>
            <p:cNvPr id="52230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064"/>
              <a:ext cx="3449" cy="1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31" name="Rectangle 13"/>
            <p:cNvSpPr>
              <a:spLocks noChangeArrowheads="1"/>
            </p:cNvSpPr>
            <p:nvPr/>
          </p:nvSpPr>
          <p:spPr bwMode="auto">
            <a:xfrm>
              <a:off x="1200" y="3084"/>
              <a:ext cx="417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List and stack after the statements </a:t>
              </a:r>
              <a:r>
                <a:rPr lang="en-US" altLang="en-US" dirty="0" err="1">
                  <a:latin typeface="Courier New" panose="02070309020205020404" pitchFamily="49" charset="0"/>
                </a:rPr>
                <a:t>stack.push</a:t>
              </a:r>
              <a:r>
                <a:rPr lang="en-US" altLang="en-US" dirty="0">
                  <a:latin typeface="Courier New" panose="02070309020205020404" pitchFamily="49" charset="0"/>
                </a:rPr>
                <a:t>(current);</a:t>
              </a:r>
              <a:r>
                <a:rPr lang="en-US" altLang="en-US" dirty="0"/>
                <a:t> and </a:t>
              </a:r>
              <a:r>
                <a:rPr lang="en-US" altLang="en-US" dirty="0">
                  <a:latin typeface="Courier New" panose="02070309020205020404" pitchFamily="49" charset="0"/>
                </a:rPr>
                <a:t>current = current-&gt;link;</a:t>
              </a:r>
              <a:r>
                <a:rPr lang="en-US" altLang="en-US" dirty="0"/>
                <a:t> execute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5693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023066" y="296306"/>
            <a:ext cx="8911687" cy="1280890"/>
          </a:xfrm>
        </p:spPr>
        <p:txBody>
          <a:bodyPr/>
          <a:lstStyle/>
          <a:p>
            <a:pPr eaLnBrk="1" hangingPunct="1"/>
            <a:r>
              <a:rPr lang="en-US" altLang="en-US" dirty="0"/>
              <a:t>Stacks (cont’d.)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9265" y="1460740"/>
            <a:ext cx="8915400" cy="377762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latin typeface="Courier New" panose="02070309020205020404" pitchFamily="49" charset="0"/>
              </a:rPr>
              <a:t>push</a:t>
            </a:r>
            <a:r>
              <a:rPr lang="en-US" altLang="en-US" sz="2400" dirty="0"/>
              <a:t> operation</a:t>
            </a:r>
          </a:p>
          <a:p>
            <a:pPr lvl="1" eaLnBrk="1" hangingPunct="1"/>
            <a:r>
              <a:rPr lang="en-US" altLang="en-US" sz="2400" dirty="0"/>
              <a:t>Add element onto the stack</a:t>
            </a:r>
          </a:p>
          <a:p>
            <a:pPr eaLnBrk="1" hangingPunct="1"/>
            <a:r>
              <a:rPr lang="en-US" altLang="en-US" sz="2400" dirty="0">
                <a:latin typeface="Courier New" panose="02070309020205020404" pitchFamily="49" charset="0"/>
              </a:rPr>
              <a:t>top</a:t>
            </a:r>
            <a:r>
              <a:rPr lang="en-US" altLang="en-US" sz="2400" dirty="0"/>
              <a:t> operation</a:t>
            </a:r>
          </a:p>
          <a:p>
            <a:pPr lvl="1" eaLnBrk="1" hangingPunct="1"/>
            <a:r>
              <a:rPr lang="en-US" altLang="en-US" sz="2400" dirty="0"/>
              <a:t>Retrieve top element of the stack</a:t>
            </a:r>
          </a:p>
          <a:p>
            <a:pPr eaLnBrk="1" hangingPunct="1"/>
            <a:r>
              <a:rPr lang="en-US" altLang="en-US" sz="2400" dirty="0">
                <a:latin typeface="Courier New" panose="02070309020205020404" pitchFamily="49" charset="0"/>
              </a:rPr>
              <a:t>pop</a:t>
            </a:r>
            <a:r>
              <a:rPr lang="en-US" altLang="en-US" sz="2400" dirty="0"/>
              <a:t> operation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2400" dirty="0"/>
              <a:t>Remove top element from the stack</a:t>
            </a:r>
          </a:p>
        </p:txBody>
      </p:sp>
    </p:spTree>
    <p:extLst>
      <p:ext uri="{BB962C8B-B14F-4D97-AF65-F5344CB8AC3E}">
        <p14:creationId xmlns:p14="http://schemas.microsoft.com/office/powerpoint/2010/main" val="25111287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2" name="Group 8"/>
          <p:cNvGrpSpPr>
            <a:grpSpLocks/>
          </p:cNvGrpSpPr>
          <p:nvPr/>
        </p:nvGrpSpPr>
        <p:grpSpPr bwMode="auto">
          <a:xfrm>
            <a:off x="772160" y="356393"/>
            <a:ext cx="4714875" cy="2262189"/>
            <a:chOff x="1680" y="288"/>
            <a:chExt cx="2282" cy="1549"/>
          </a:xfrm>
        </p:grpSpPr>
        <p:pic>
          <p:nvPicPr>
            <p:cNvPr id="5325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" y="288"/>
              <a:ext cx="2234" cy="1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58" name="Rectangle 6"/>
            <p:cNvSpPr>
              <a:spLocks noChangeArrowheads="1"/>
            </p:cNvSpPr>
            <p:nvPr/>
          </p:nvSpPr>
          <p:spPr bwMode="auto">
            <a:xfrm>
              <a:off x="1680" y="1430"/>
              <a:ext cx="189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 List and stack after the</a:t>
              </a:r>
            </a:p>
            <a:p>
              <a:pPr eaLnBrk="1" hangingPunct="1"/>
              <a:r>
                <a:rPr lang="en-US" altLang="en-US" dirty="0"/>
                <a:t> </a:t>
              </a:r>
              <a:r>
                <a:rPr lang="en-US" altLang="en-US" dirty="0">
                  <a:latin typeface="Courier New" panose="02070309020205020404" pitchFamily="49" charset="0"/>
                </a:rPr>
                <a:t>while</a:t>
              </a:r>
              <a:r>
                <a:rPr lang="en-US" altLang="en-US" dirty="0"/>
                <a:t> statement executes</a:t>
              </a:r>
            </a:p>
          </p:txBody>
        </p:sp>
      </p:grpSp>
      <p:pic>
        <p:nvPicPr>
          <p:cNvPr id="5325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971800"/>
            <a:ext cx="4572000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3254" name="Group 10"/>
          <p:cNvGrpSpPr>
            <a:grpSpLocks/>
          </p:cNvGrpSpPr>
          <p:nvPr/>
        </p:nvGrpSpPr>
        <p:grpSpPr bwMode="auto">
          <a:xfrm>
            <a:off x="4114800" y="4267200"/>
            <a:ext cx="6400800" cy="2012950"/>
            <a:chOff x="1656" y="2640"/>
            <a:chExt cx="4032" cy="1268"/>
          </a:xfrm>
        </p:grpSpPr>
        <p:pic>
          <p:nvPicPr>
            <p:cNvPr id="53255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" y="2640"/>
              <a:ext cx="2332" cy="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56" name="Rectangle 9"/>
            <p:cNvSpPr>
              <a:spLocks noChangeArrowheads="1"/>
            </p:cNvSpPr>
            <p:nvPr/>
          </p:nvSpPr>
          <p:spPr bwMode="auto">
            <a:xfrm>
              <a:off x="1656" y="3504"/>
              <a:ext cx="403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List and stack after the statements </a:t>
              </a:r>
              <a:r>
                <a:rPr lang="en-US" altLang="en-US" dirty="0">
                  <a:latin typeface="Courier New" panose="02070309020205020404" pitchFamily="49" charset="0"/>
                </a:rPr>
                <a:t>current = </a:t>
              </a:r>
              <a:r>
                <a:rPr lang="en-US" altLang="en-US" dirty="0" err="1">
                  <a:latin typeface="Courier New" panose="02070309020205020404" pitchFamily="49" charset="0"/>
                </a:rPr>
                <a:t>stack.top</a:t>
              </a:r>
              <a:r>
                <a:rPr lang="en-US" altLang="en-US" dirty="0">
                  <a:latin typeface="Courier New" panose="02070309020205020404" pitchFamily="49" charset="0"/>
                </a:rPr>
                <a:t>(); and </a:t>
              </a:r>
              <a:r>
                <a:rPr lang="en-US" altLang="en-US" dirty="0" err="1">
                  <a:latin typeface="Courier New" panose="02070309020205020404" pitchFamily="49" charset="0"/>
                </a:rPr>
                <a:t>stack.pop</a:t>
              </a:r>
              <a:r>
                <a:rPr lang="en-US" altLang="en-US" dirty="0">
                  <a:latin typeface="Courier New" panose="02070309020205020404" pitchFamily="49" charset="0"/>
                </a:rPr>
                <a:t>(); </a:t>
              </a:r>
              <a:r>
                <a:rPr lang="en-US" altLang="en-US" dirty="0"/>
                <a:t>execute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49221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Standard Template Library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Standard Template Library (STL) has a </a:t>
            </a:r>
            <a:r>
              <a:rPr lang="en-US" i="1">
                <a:latin typeface="Arial" charset="0"/>
                <a:cs typeface="Arial" charset="0"/>
              </a:rPr>
              <a:t>wrapper</a:t>
            </a:r>
            <a:r>
              <a:rPr lang="en-US">
                <a:latin typeface="Arial" charset="0"/>
                <a:cs typeface="Arial" charset="0"/>
              </a:rPr>
              <a:t> class stack with the following declaration:</a:t>
            </a:r>
          </a:p>
          <a:p>
            <a:pPr>
              <a:buFontTx/>
              <a:buNone/>
            </a:pPr>
            <a:endParaRPr lang="en-US" sz="1800" b="1">
              <a:latin typeface="Courier New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template &lt;typename T&gt;</a:t>
            </a: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class stack {</a:t>
            </a: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public:</a:t>
            </a: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    stack();                  // not quite true...</a:t>
            </a: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    bool empty() const;</a:t>
            </a: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    int size() const;</a:t>
            </a: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    const T &amp; top() const;</a:t>
            </a: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    void push( const T &amp; );</a:t>
            </a: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    void pop();</a:t>
            </a: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pic>
        <p:nvPicPr>
          <p:cNvPr id="5" name="Picture 10" descr="noex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914" y="5949951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65292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Standard Template Library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0280" y="1398905"/>
            <a:ext cx="10515600" cy="4351338"/>
          </a:xfrm>
        </p:spPr>
        <p:txBody>
          <a:bodyPr>
            <a:noAutofit/>
          </a:bodyPr>
          <a:lstStyle/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iostream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#include &lt;stack&gt;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using namespace std;</a:t>
            </a:r>
          </a:p>
          <a:p>
            <a:pPr lvl="2">
              <a:buFontTx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stack&lt;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istack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FontTx/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istack.push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( 13 );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istack.push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( 42 );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&lt;&lt; "Top: " &lt;&lt;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istack.top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&lt;&lt;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istack.pop();                             // no return value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&lt;&lt; "Top: " &lt;&lt;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istack.top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&lt;&lt;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&lt;&lt; "Size: " &lt;&lt;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istack.size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&lt;&lt;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FontTx/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10" descr="noex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914" y="5949951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8276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Standard Template Library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reason that the </a:t>
            </a:r>
            <a:r>
              <a:rPr lang="en-US">
                <a:latin typeface="Consolas" pitchFamily="49" charset="0"/>
                <a:cs typeface="Consolas" pitchFamily="49" charset="0"/>
              </a:rPr>
              <a:t>stack</a:t>
            </a:r>
            <a:r>
              <a:rPr lang="en-US" sz="1600">
                <a:latin typeface="Arial" charset="0"/>
                <a:cs typeface="Arial" charset="0"/>
              </a:rPr>
              <a:t> </a:t>
            </a:r>
            <a:r>
              <a:rPr lang="en-US">
                <a:latin typeface="Arial" charset="0"/>
                <a:cs typeface="Arial" charset="0"/>
              </a:rPr>
              <a:t>class is termed a wrapper is because it uses a different container class to actually store the elements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</a:t>
            </a:r>
            <a:r>
              <a:rPr lang="en-US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stack</a:t>
            </a:r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>
                <a:latin typeface="Arial" charset="0"/>
                <a:cs typeface="Arial" charset="0"/>
              </a:rPr>
              <a:t>class simply presents the </a:t>
            </a:r>
            <a:r>
              <a:rPr lang="en-US" i="1">
                <a:latin typeface="Arial" charset="0"/>
                <a:cs typeface="Arial" charset="0"/>
              </a:rPr>
              <a:t>stack interface</a:t>
            </a:r>
            <a:r>
              <a:rPr lang="en-US">
                <a:latin typeface="Arial" charset="0"/>
                <a:cs typeface="Arial" charset="0"/>
              </a:rPr>
              <a:t> with appropriately named member functions:</a:t>
            </a:r>
          </a:p>
          <a:p>
            <a:pPr lvl="1"/>
            <a:r>
              <a:rPr lang="en-US">
                <a:latin typeface="Consolas" pitchFamily="49" charset="0"/>
                <a:cs typeface="Consolas" pitchFamily="49" charset="0"/>
              </a:rPr>
              <a:t>push</a:t>
            </a:r>
            <a:r>
              <a:rPr lang="en-US">
                <a:latin typeface="Arial" charset="0"/>
                <a:cs typeface="Arial" charset="0"/>
              </a:rPr>
              <a:t>, </a:t>
            </a:r>
            <a:r>
              <a:rPr lang="en-US">
                <a:latin typeface="Consolas" pitchFamily="49" charset="0"/>
                <a:cs typeface="Consolas" pitchFamily="49" charset="0"/>
              </a:rPr>
              <a:t>pop</a:t>
            </a:r>
            <a:r>
              <a:rPr lang="en-US" sz="1400">
                <a:latin typeface="Arial" charset="0"/>
                <a:cs typeface="Arial" charset="0"/>
              </a:rPr>
              <a:t> </a:t>
            </a:r>
            <a:r>
              <a:rPr lang="en-US">
                <a:latin typeface="Arial" charset="0"/>
                <a:cs typeface="Arial" charset="0"/>
              </a:rPr>
              <a:t>, and </a:t>
            </a:r>
            <a:r>
              <a:rPr lang="en-US">
                <a:latin typeface="Consolas" pitchFamily="49" charset="0"/>
                <a:cs typeface="Consolas" pitchFamily="49" charset="0"/>
              </a:rPr>
              <a:t>top</a:t>
            </a:r>
            <a:r>
              <a:rPr lang="en-US" sz="1400">
                <a:latin typeface="Arial" charset="0"/>
                <a:cs typeface="Arial" charset="0"/>
              </a:rPr>
              <a:t> </a:t>
            </a:r>
            <a:endParaRPr lang="en-US" b="1">
              <a:latin typeface="Courier New" pitchFamily="49" charset="0"/>
              <a:cs typeface="Arial" charset="0"/>
            </a:endParaRPr>
          </a:p>
        </p:txBody>
      </p:sp>
      <p:pic>
        <p:nvPicPr>
          <p:cNvPr id="5" name="Picture 10" descr="noex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914" y="5949951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8256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STL </a:t>
            </a:r>
            <a:r>
              <a:rPr lang="en-US" altLang="en-US">
                <a:latin typeface="Courier New" panose="02070309020205020404" pitchFamily="49" charset="0"/>
              </a:rPr>
              <a:t>class stack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167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Standard Template Library (STL) library class defining a stack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Header file containing </a:t>
            </a:r>
            <a:r>
              <a:rPr lang="en-US" altLang="en-US" dirty="0">
                <a:latin typeface="Courier New" panose="02070309020205020404" pitchFamily="49" charset="0"/>
              </a:rPr>
              <a:t>class stack</a:t>
            </a:r>
            <a:r>
              <a:rPr lang="en-US" altLang="en-US" dirty="0"/>
              <a:t>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stack</a:t>
            </a:r>
            <a:endParaRPr lang="en-US" altLang="en-US" dirty="0"/>
          </a:p>
        </p:txBody>
      </p:sp>
      <p:grpSp>
        <p:nvGrpSpPr>
          <p:cNvPr id="54278" name="Group 6"/>
          <p:cNvGrpSpPr>
            <a:grpSpLocks/>
          </p:cNvGrpSpPr>
          <p:nvPr/>
        </p:nvGrpSpPr>
        <p:grpSpPr bwMode="auto">
          <a:xfrm>
            <a:off x="3429000" y="3276600"/>
            <a:ext cx="5143500" cy="2852738"/>
            <a:chOff x="864" y="2122"/>
            <a:chExt cx="3240" cy="1797"/>
          </a:xfrm>
        </p:grpSpPr>
        <p:sp>
          <p:nvSpPr>
            <p:cNvPr id="54279" name="Rectangle 4"/>
            <p:cNvSpPr>
              <a:spLocks noChangeArrowheads="1"/>
            </p:cNvSpPr>
            <p:nvPr/>
          </p:nvSpPr>
          <p:spPr bwMode="auto">
            <a:xfrm>
              <a:off x="864" y="2122"/>
              <a:ext cx="20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Operations on a </a:t>
              </a:r>
              <a:r>
                <a:rPr lang="en-US" altLang="en-US" dirty="0">
                  <a:latin typeface="Courier New" panose="02070309020205020404" pitchFamily="49" charset="0"/>
                </a:rPr>
                <a:t>stack</a:t>
              </a:r>
              <a:r>
                <a:rPr lang="en-US" altLang="en-US" dirty="0"/>
                <a:t> object</a:t>
              </a:r>
            </a:p>
          </p:txBody>
        </p:sp>
        <p:pic>
          <p:nvPicPr>
            <p:cNvPr id="54280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2304"/>
              <a:ext cx="3192" cy="1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93978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Normally, mathematics is written using what we call </a:t>
            </a:r>
            <a:r>
              <a:rPr lang="en-US" i="1">
                <a:latin typeface="Arial" charset="0"/>
                <a:cs typeface="Arial" charset="0"/>
              </a:rPr>
              <a:t>in-fix</a:t>
            </a:r>
            <a:r>
              <a:rPr lang="en-US">
                <a:latin typeface="Arial" charset="0"/>
                <a:cs typeface="Arial" charset="0"/>
              </a:rPr>
              <a:t> notation:</a:t>
            </a:r>
          </a:p>
          <a:p>
            <a:pPr lvl="1"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		</a:t>
            </a:r>
            <a:r>
              <a:rPr lang="en-US">
                <a:latin typeface="Times New Roman" pitchFamily="18" charset="0"/>
                <a:cs typeface="Arial" charset="0"/>
              </a:rPr>
              <a:t>(3 + 4) × 5 – 6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operator is placed between to operands</a:t>
            </a:r>
          </a:p>
          <a:p>
            <a:pPr>
              <a:buFont typeface="Arial" charset="0"/>
              <a:buNone/>
            </a:pP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One weakness:  parentheses are required</a:t>
            </a:r>
          </a:p>
          <a:p>
            <a:pPr lvl="1"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	        </a:t>
            </a:r>
            <a:r>
              <a:rPr lang="en-US">
                <a:latin typeface="Times New Roman" pitchFamily="18" charset="0"/>
                <a:cs typeface="Arial" charset="0"/>
              </a:rPr>
              <a:t>(3 + 4) ×  5 – 6	=  29</a:t>
            </a:r>
          </a:p>
          <a:p>
            <a:pPr lvl="1"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	</a:t>
            </a:r>
            <a:r>
              <a:rPr lang="en-US">
                <a:latin typeface="Times New Roman" pitchFamily="18" charset="0"/>
                <a:cs typeface="Arial" charset="0"/>
              </a:rPr>
              <a:t>         3 + 4   ×  5 – 6	=  17</a:t>
            </a:r>
          </a:p>
          <a:p>
            <a:pPr lvl="1"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	</a:t>
            </a:r>
            <a:r>
              <a:rPr lang="en-US">
                <a:latin typeface="Times New Roman" pitchFamily="18" charset="0"/>
                <a:cs typeface="Arial" charset="0"/>
              </a:rPr>
              <a:t>         3 + 4   × (5 – 6)	=  –1</a:t>
            </a:r>
          </a:p>
          <a:p>
            <a:pPr lvl="1">
              <a:buFontTx/>
              <a:buNone/>
            </a:pPr>
            <a:r>
              <a:rPr lang="en-US">
                <a:latin typeface="Times New Roman" pitchFamily="18" charset="0"/>
                <a:cs typeface="Arial" charset="0"/>
              </a:rPr>
              <a:t>			        (3 + 4) × (5 – 6)	=  –7</a:t>
            </a: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Alternatively, we can place the operands first, followed by the operator:</a:t>
            </a:r>
          </a:p>
          <a:p>
            <a:pPr lvl="1"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	        </a:t>
            </a:r>
            <a:r>
              <a:rPr lang="en-US">
                <a:latin typeface="Times New Roman" pitchFamily="18" charset="0"/>
                <a:cs typeface="Arial" charset="0"/>
              </a:rPr>
              <a:t>(3 + 4) ×  5 – 6</a:t>
            </a:r>
          </a:p>
          <a:p>
            <a:pPr lvl="1">
              <a:buFontTx/>
              <a:buNone/>
            </a:pPr>
            <a:r>
              <a:rPr lang="en-US">
                <a:latin typeface="Times New Roman" pitchFamily="18" charset="0"/>
                <a:cs typeface="Arial" charset="0"/>
              </a:rPr>
              <a:t>			        3  4  +  5  ×  6  –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Parsing reads left-to-right and performs any operation on the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last two operands:</a:t>
            </a:r>
          </a:p>
          <a:p>
            <a:pPr>
              <a:buFontTx/>
              <a:buNone/>
            </a:pPr>
            <a:r>
              <a:rPr lang="en-US">
                <a:latin typeface="Times New Roman" pitchFamily="18" charset="0"/>
                <a:cs typeface="Arial" charset="0"/>
              </a:rPr>
              <a:t>			       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3  4  +</a:t>
            </a:r>
            <a:r>
              <a:rPr lang="en-US">
                <a:latin typeface="Times New Roman" pitchFamily="18" charset="0"/>
                <a:cs typeface="Arial" charset="0"/>
              </a:rPr>
              <a:t>  5  ×  6  –</a:t>
            </a:r>
          </a:p>
          <a:p>
            <a:pPr>
              <a:buFontTx/>
              <a:buNone/>
            </a:pPr>
            <a:r>
              <a:rPr lang="en-US">
                <a:latin typeface="Times New Roman" pitchFamily="18" charset="0"/>
                <a:cs typeface="Arial" charset="0"/>
              </a:rPr>
              <a:t>			           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7      5  ×</a:t>
            </a:r>
            <a:r>
              <a:rPr lang="en-US">
                <a:latin typeface="Times New Roman" pitchFamily="18" charset="0"/>
                <a:cs typeface="Arial" charset="0"/>
              </a:rPr>
              <a:t>  6  –</a:t>
            </a:r>
          </a:p>
          <a:p>
            <a:pPr>
              <a:buFontTx/>
              <a:buNone/>
            </a:pPr>
            <a:r>
              <a:rPr lang="en-US">
                <a:latin typeface="Times New Roman" pitchFamily="18" charset="0"/>
                <a:cs typeface="Arial" charset="0"/>
              </a:rPr>
              <a:t>			                 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35      6  –</a:t>
            </a:r>
          </a:p>
          <a:p>
            <a:pPr>
              <a:buFontTx/>
              <a:buNone/>
            </a:pPr>
            <a:r>
              <a:rPr lang="en-US">
                <a:latin typeface="Times New Roman" pitchFamily="18" charset="0"/>
                <a:cs typeface="Arial" charset="0"/>
              </a:rPr>
              <a:t>			                          29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This is called </a:t>
            </a:r>
            <a:r>
              <a:rPr lang="en-US" i="1" dirty="0">
                <a:latin typeface="Arial" charset="0"/>
                <a:cs typeface="Arial" charset="0"/>
              </a:rPr>
              <a:t>reverse-Polish</a:t>
            </a:r>
            <a:r>
              <a:rPr lang="en-US" dirty="0">
                <a:latin typeface="Arial" charset="0"/>
                <a:cs typeface="Arial" charset="0"/>
              </a:rPr>
              <a:t> notation after the mathematician Jan </a:t>
            </a:r>
            <a:r>
              <a:rPr lang="en-US" dirty="0" err="1">
                <a:latin typeface="Arial" charset="0"/>
                <a:cs typeface="Arial" charset="0"/>
              </a:rPr>
              <a:t>Łukasiewicz</a:t>
            </a:r>
            <a:endParaRPr 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</a:p>
        </p:txBody>
      </p:sp>
      <p:pic>
        <p:nvPicPr>
          <p:cNvPr id="7782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6701" y="2276475"/>
            <a:ext cx="2530475" cy="363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824789" y="5876926"/>
            <a:ext cx="261937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http://www.audiovis.nac.gov.pl/</a:t>
            </a:r>
          </a:p>
        </p:txBody>
      </p:sp>
      <p:pic>
        <p:nvPicPr>
          <p:cNvPr id="2324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97401" y="3036095"/>
            <a:ext cx="2016125" cy="189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712494" y="5093891"/>
            <a:ext cx="1785937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http://xkcd.com/645/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Other examples:</a:t>
            </a:r>
          </a:p>
          <a:p>
            <a:pPr>
              <a:buFontTx/>
              <a:buNone/>
            </a:pPr>
            <a:r>
              <a:rPr lang="en-US">
                <a:latin typeface="Times New Roman" pitchFamily="18" charset="0"/>
                <a:cs typeface="Arial" charset="0"/>
              </a:rPr>
              <a:t>			        3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  4  5  ×</a:t>
            </a:r>
            <a:r>
              <a:rPr lang="en-US">
                <a:latin typeface="Times New Roman" pitchFamily="18" charset="0"/>
                <a:cs typeface="Arial" charset="0"/>
              </a:rPr>
              <a:t>  +  6  –</a:t>
            </a:r>
          </a:p>
          <a:p>
            <a:pPr>
              <a:buFontTx/>
              <a:buNone/>
            </a:pPr>
            <a:r>
              <a:rPr lang="en-US">
                <a:latin typeface="Times New Roman" pitchFamily="18" charset="0"/>
                <a:cs typeface="Arial" charset="0"/>
              </a:rPr>
              <a:t>			       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3    20      +</a:t>
            </a:r>
            <a:r>
              <a:rPr lang="en-US">
                <a:latin typeface="Times New Roman" pitchFamily="18" charset="0"/>
                <a:cs typeface="Arial" charset="0"/>
              </a:rPr>
              <a:t>  6  –</a:t>
            </a:r>
          </a:p>
          <a:p>
            <a:pPr>
              <a:buFontTx/>
              <a:buNone/>
            </a:pPr>
            <a:r>
              <a:rPr lang="en-US">
                <a:latin typeface="Times New Roman" pitchFamily="18" charset="0"/>
                <a:cs typeface="Arial" charset="0"/>
              </a:rPr>
              <a:t>			             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23          6  –</a:t>
            </a:r>
          </a:p>
          <a:p>
            <a:pPr>
              <a:buFontTx/>
              <a:buNone/>
            </a:pPr>
            <a:r>
              <a:rPr lang="en-US">
                <a:latin typeface="Times New Roman" pitchFamily="18" charset="0"/>
                <a:cs typeface="Arial" charset="0"/>
              </a:rPr>
              <a:t>			                          17</a:t>
            </a:r>
          </a:p>
          <a:p>
            <a:pPr>
              <a:buFontTx/>
              <a:buNone/>
            </a:pPr>
            <a:r>
              <a:rPr lang="en-US">
                <a:latin typeface="Times New Roman" pitchFamily="18" charset="0"/>
                <a:cs typeface="Arial" charset="0"/>
              </a:rPr>
              <a:t>			        3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  </a:t>
            </a:r>
            <a:r>
              <a:rPr lang="en-US">
                <a:latin typeface="Times New Roman" pitchFamily="18" charset="0"/>
                <a:cs typeface="Arial" charset="0"/>
              </a:rPr>
              <a:t>4 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5  6  –  </a:t>
            </a:r>
            <a:r>
              <a:rPr lang="en-US">
                <a:latin typeface="Times New Roman" pitchFamily="18" charset="0"/>
                <a:cs typeface="Arial" charset="0"/>
              </a:rPr>
              <a:t>×  +</a:t>
            </a:r>
          </a:p>
          <a:p>
            <a:pPr>
              <a:buFontTx/>
              <a:buNone/>
            </a:pPr>
            <a:r>
              <a:rPr lang="en-US">
                <a:latin typeface="Times New Roman" pitchFamily="18" charset="0"/>
                <a:cs typeface="Arial" charset="0"/>
              </a:rPr>
              <a:t>			        3  4   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–1</a:t>
            </a:r>
            <a:r>
              <a:rPr lang="en-US">
                <a:latin typeface="Times New Roman" pitchFamily="18" charset="0"/>
                <a:cs typeface="Arial" charset="0"/>
              </a:rPr>
              <a:t>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     </a:t>
            </a:r>
            <a:r>
              <a:rPr lang="en-US">
                <a:latin typeface="Times New Roman" pitchFamily="18" charset="0"/>
                <a:cs typeface="Arial" charset="0"/>
              </a:rPr>
              <a:t>×  +</a:t>
            </a:r>
          </a:p>
          <a:p>
            <a:pPr>
              <a:buFontTx/>
              <a:buNone/>
            </a:pPr>
            <a:r>
              <a:rPr lang="en-US">
                <a:latin typeface="Times New Roman" pitchFamily="18" charset="0"/>
                <a:cs typeface="Arial" charset="0"/>
              </a:rPr>
              <a:t>			       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>
                <a:latin typeface="Times New Roman" pitchFamily="18" charset="0"/>
                <a:cs typeface="Arial" charset="0"/>
              </a:rPr>
              <a:t>   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    –4          + </a:t>
            </a:r>
          </a:p>
          <a:p>
            <a:pPr>
              <a:buFontTx/>
              <a:buNone/>
            </a:pPr>
            <a:r>
              <a:rPr lang="en-US">
                <a:latin typeface="Times New Roman" pitchFamily="18" charset="0"/>
                <a:cs typeface="Arial" charset="0"/>
              </a:rPr>
              <a:t>			                  –1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Benefits: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No ambiguity and no brackets are required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It is the same process used by a computer to perform computations: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operands must be loaded into registers before operations can be performed on them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Reverse-Polish can be processed using stacks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fld id="{BB384400-B640-490D-AD77-67CAE6AE1F18}" type="datetimeFigureOut">
              <a:rPr lang="en-US" smtClean="0"/>
              <a:pPr/>
              <a:t>7/24/2020</a:t>
            </a:fld>
            <a:endParaRPr lang="en-US" alt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1784619" y="395510"/>
            <a:ext cx="9981811" cy="1280890"/>
          </a:xfrm>
        </p:spPr>
        <p:txBody>
          <a:bodyPr/>
          <a:lstStyle/>
          <a:p>
            <a:pPr eaLnBrk="1" hangingPunct="1"/>
            <a:r>
              <a:rPr lang="en-US" altLang="en-US" dirty="0"/>
              <a:t>Stacks (cont’d.)</a:t>
            </a:r>
          </a:p>
        </p:txBody>
      </p:sp>
      <p:grpSp>
        <p:nvGrpSpPr>
          <p:cNvPr id="7173" name="Group 11"/>
          <p:cNvGrpSpPr>
            <a:grpSpLocks/>
          </p:cNvGrpSpPr>
          <p:nvPr/>
        </p:nvGrpSpPr>
        <p:grpSpPr bwMode="auto">
          <a:xfrm>
            <a:off x="2667001" y="1676400"/>
            <a:ext cx="7051675" cy="1484313"/>
            <a:chOff x="852" y="1200"/>
            <a:chExt cx="4442" cy="935"/>
          </a:xfrm>
        </p:grpSpPr>
        <p:pic>
          <p:nvPicPr>
            <p:cNvPr id="7177" name="Picture 7" descr="FIG 7-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1200"/>
              <a:ext cx="4382" cy="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8" name="Rectangle 9"/>
            <p:cNvSpPr>
              <a:spLocks noChangeArrowheads="1"/>
            </p:cNvSpPr>
            <p:nvPr/>
          </p:nvSpPr>
          <p:spPr bwMode="auto">
            <a:xfrm>
              <a:off x="852" y="1902"/>
              <a:ext cx="90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Empty stack</a:t>
              </a:r>
            </a:p>
          </p:txBody>
        </p:sp>
      </p:grpSp>
      <p:grpSp>
        <p:nvGrpSpPr>
          <p:cNvPr id="7174" name="Group 12"/>
          <p:cNvGrpSpPr>
            <a:grpSpLocks/>
          </p:cNvGrpSpPr>
          <p:nvPr/>
        </p:nvGrpSpPr>
        <p:grpSpPr bwMode="auto">
          <a:xfrm>
            <a:off x="2667000" y="3429001"/>
            <a:ext cx="7067550" cy="2425700"/>
            <a:chOff x="828" y="2233"/>
            <a:chExt cx="4452" cy="1528"/>
          </a:xfrm>
        </p:grpSpPr>
        <p:pic>
          <p:nvPicPr>
            <p:cNvPr id="7175" name="Picture 8" descr="FIG 7-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2233"/>
              <a:ext cx="4416" cy="1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6" name="Rectangle 10"/>
            <p:cNvSpPr>
              <a:spLocks noChangeArrowheads="1"/>
            </p:cNvSpPr>
            <p:nvPr/>
          </p:nvSpPr>
          <p:spPr bwMode="auto">
            <a:xfrm>
              <a:off x="828" y="3528"/>
              <a:ext cx="11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Stack operations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57955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easiest way to parse reverse-Polish notation is to use an operand stack: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operands are processed by pushing them onto the stack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when processing an operator:</a:t>
            </a:r>
          </a:p>
          <a:p>
            <a:pPr lvl="2"/>
            <a:r>
              <a:rPr lang="en-US">
                <a:latin typeface="Arial" charset="0"/>
                <a:cs typeface="Arial" charset="0"/>
              </a:rPr>
              <a:t>pop the last two items off the operand stack,</a:t>
            </a:r>
          </a:p>
          <a:p>
            <a:pPr lvl="2"/>
            <a:r>
              <a:rPr lang="en-US">
                <a:latin typeface="Arial" charset="0"/>
                <a:cs typeface="Arial" charset="0"/>
              </a:rPr>
              <a:t>perform the operation, and</a:t>
            </a:r>
          </a:p>
          <a:p>
            <a:pPr lvl="2"/>
            <a:r>
              <a:rPr lang="en-US">
                <a:latin typeface="Arial" charset="0"/>
                <a:cs typeface="Arial" charset="0"/>
              </a:rPr>
              <a:t>push the result back onto the stack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Evaluate the following reverse-Polish expression using a stack: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>
                <a:latin typeface="Times New Roman" pitchFamily="18" charset="0"/>
                <a:cs typeface="Arial" charset="0"/>
              </a:rPr>
              <a:t>1  2  3  +  4  5  6  ×  –  7  ×  +  –  8  9  ×  +</a:t>
            </a: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78887" name="Group 39"/>
          <p:cNvGraphicFramePr>
            <a:graphicFrameLocks noGrp="1"/>
          </p:cNvGraphicFramePr>
          <p:nvPr/>
        </p:nvGraphicFramePr>
        <p:xfrm>
          <a:off x="8328026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1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>
                <a:latin typeface="Times New Roman" pitchFamily="18" charset="0"/>
                <a:cs typeface="Arial" charset="0"/>
              </a:rPr>
              <a:t>  2  3  +  4  5  6  ×  –  7  ×  +  –  8  9  ×  +</a:t>
            </a: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0900" name="Group 4"/>
          <p:cNvGraphicFramePr>
            <a:graphicFrameLocks noGrp="1"/>
          </p:cNvGraphicFramePr>
          <p:nvPr/>
        </p:nvGraphicFramePr>
        <p:xfrm>
          <a:off x="8328026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1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>
                <a:latin typeface="Times New Roman" pitchFamily="18" charset="0"/>
                <a:cs typeface="Arial" charset="0"/>
              </a:rPr>
              <a:t>1 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>
                <a:latin typeface="Times New Roman" pitchFamily="18" charset="0"/>
                <a:cs typeface="Arial" charset="0"/>
              </a:rPr>
              <a:t>  3  +  4  5  6  ×  –  7  ×  +  –  8  9  ×  +</a:t>
            </a: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1924" name="Group 4"/>
          <p:cNvGraphicFramePr>
            <a:graphicFrameLocks noGrp="1"/>
          </p:cNvGraphicFramePr>
          <p:nvPr/>
        </p:nvGraphicFramePr>
        <p:xfrm>
          <a:off x="8328026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3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>
                <a:latin typeface="Times New Roman" pitchFamily="18" charset="0"/>
                <a:cs typeface="Arial" charset="0"/>
              </a:rPr>
              <a:t>1  2 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>
                <a:latin typeface="Times New Roman" pitchFamily="18" charset="0"/>
                <a:cs typeface="Arial" charset="0"/>
              </a:rPr>
              <a:t>  +  4  5  6  ×  –  7  ×  +  –  8  9  ×  +</a:t>
            </a: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2948" name="Group 4"/>
          <p:cNvGraphicFramePr>
            <a:graphicFrameLocks noGrp="1"/>
          </p:cNvGraphicFramePr>
          <p:nvPr/>
        </p:nvGraphicFramePr>
        <p:xfrm>
          <a:off x="8328026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</a:t>
            </a:r>
            <a:r>
              <a:rPr lang="en-US">
                <a:latin typeface="Times New Roman" pitchFamily="18" charset="0"/>
                <a:cs typeface="Arial" charset="0"/>
              </a:rPr>
              <a:t>3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latin typeface="Times New Roman" pitchFamily="18" charset="0"/>
                <a:cs typeface="Arial" charset="0"/>
              </a:rPr>
              <a:t>2</a:t>
            </a:r>
            <a:r>
              <a:rPr lang="en-US">
                <a:latin typeface="Arial" charset="0"/>
                <a:cs typeface="Arial" charset="0"/>
              </a:rPr>
              <a:t> and push </a:t>
            </a:r>
            <a:r>
              <a:rPr lang="en-US">
                <a:latin typeface="Times New Roman" pitchFamily="18" charset="0"/>
                <a:cs typeface="Arial" charset="0"/>
              </a:rPr>
              <a:t>2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>
                <a:latin typeface="Times New Roman" pitchFamily="18" charset="0"/>
                <a:cs typeface="Arial" charset="0"/>
              </a:rPr>
              <a:t> 3 = 5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>
                <a:latin typeface="Times New Roman" pitchFamily="18" charset="0"/>
                <a:cs typeface="Arial" charset="0"/>
              </a:rPr>
              <a:t>1  2  3 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>
                <a:latin typeface="Times New Roman" pitchFamily="18" charset="0"/>
                <a:cs typeface="Arial" charset="0"/>
              </a:rPr>
              <a:t>  4  5  6  ×  –  7  ×  +  –  8  9  ×  +</a:t>
            </a: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3972" name="Group 4"/>
          <p:cNvGraphicFramePr>
            <a:graphicFrameLocks noGrp="1"/>
          </p:cNvGraphicFramePr>
          <p:nvPr/>
        </p:nvGraphicFramePr>
        <p:xfrm>
          <a:off x="8328026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4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>
                <a:latin typeface="Times New Roman" pitchFamily="18" charset="0"/>
                <a:cs typeface="Arial" charset="0"/>
              </a:rPr>
              <a:t>1  2  3  + 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4</a:t>
            </a:r>
            <a:r>
              <a:rPr lang="en-US">
                <a:latin typeface="Times New Roman" pitchFamily="18" charset="0"/>
                <a:cs typeface="Arial" charset="0"/>
              </a:rPr>
              <a:t>  5  6  ×  –  7  ×  +  –  8  9  ×  +</a:t>
            </a: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4996" name="Group 4"/>
          <p:cNvGraphicFramePr>
            <a:graphicFrameLocks noGrp="1"/>
          </p:cNvGraphicFramePr>
          <p:nvPr/>
        </p:nvGraphicFramePr>
        <p:xfrm>
          <a:off x="8328026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5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>
                <a:latin typeface="Times New Roman" pitchFamily="18" charset="0"/>
                <a:cs typeface="Arial" charset="0"/>
              </a:rPr>
              <a:t>1  2  3  +  4 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5</a:t>
            </a:r>
            <a:r>
              <a:rPr lang="en-US">
                <a:latin typeface="Times New Roman" pitchFamily="18" charset="0"/>
                <a:cs typeface="Arial" charset="0"/>
              </a:rPr>
              <a:t>  6  ×  –  7  ×  +  –  8  9  ×  +</a:t>
            </a: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6036" name="Group 20"/>
          <p:cNvGraphicFramePr>
            <a:graphicFrameLocks noGrp="1"/>
          </p:cNvGraphicFramePr>
          <p:nvPr/>
        </p:nvGraphicFramePr>
        <p:xfrm>
          <a:off x="8328026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6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>
                <a:latin typeface="Times New Roman" pitchFamily="18" charset="0"/>
                <a:cs typeface="Arial" charset="0"/>
              </a:rPr>
              <a:t>1  2  3  +  4  5 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6</a:t>
            </a:r>
            <a:r>
              <a:rPr lang="en-US">
                <a:latin typeface="Times New Roman" pitchFamily="18" charset="0"/>
                <a:cs typeface="Arial" charset="0"/>
              </a:rPr>
              <a:t>  ×  –  7  ×  +  –  8  9  ×  +</a:t>
            </a: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7044" name="Group 4"/>
          <p:cNvGraphicFramePr>
            <a:graphicFrameLocks noGrp="1"/>
          </p:cNvGraphicFramePr>
          <p:nvPr/>
        </p:nvGraphicFramePr>
        <p:xfrm>
          <a:off x="8328026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98613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</a:t>
            </a:r>
            <a:r>
              <a:rPr lang="en-US">
                <a:latin typeface="Times New Roman" pitchFamily="18" charset="0"/>
                <a:cs typeface="Arial" charset="0"/>
              </a:rPr>
              <a:t>6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latin typeface="Times New Roman" pitchFamily="18" charset="0"/>
                <a:cs typeface="Arial" charset="0"/>
              </a:rPr>
              <a:t>5</a:t>
            </a:r>
            <a:r>
              <a:rPr lang="en-US">
                <a:latin typeface="Arial" charset="0"/>
                <a:cs typeface="Arial" charset="0"/>
              </a:rPr>
              <a:t> and push </a:t>
            </a:r>
            <a:r>
              <a:rPr lang="en-US">
                <a:latin typeface="Times New Roman" pitchFamily="18" charset="0"/>
                <a:cs typeface="Arial" charset="0"/>
              </a:rPr>
              <a:t>5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6 = 30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>
                <a:latin typeface="Times New Roman" pitchFamily="18" charset="0"/>
                <a:cs typeface="Arial" charset="0"/>
              </a:rPr>
              <a:t>1  2  3  +  4  5  6 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 –  7  ×  +  –  8  9  ×  +</a:t>
            </a: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8068" name="Group 4"/>
          <p:cNvGraphicFramePr>
            <a:graphicFrameLocks noGrp="1"/>
          </p:cNvGraphicFramePr>
          <p:nvPr/>
        </p:nvGraphicFramePr>
        <p:xfrm>
          <a:off x="8328026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9294" y="348065"/>
            <a:ext cx="8911687" cy="1280890"/>
          </a:xfrm>
        </p:spPr>
        <p:txBody>
          <a:bodyPr/>
          <a:lstStyle/>
          <a:p>
            <a:pPr eaLnBrk="1" hangingPunct="1"/>
            <a:r>
              <a:rPr lang="en-US" altLang="en-US" dirty="0"/>
              <a:t>Stacks (cont’d.)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9353" y="1417608"/>
            <a:ext cx="8915400" cy="377762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/>
              <a:t>Stack element removal</a:t>
            </a:r>
          </a:p>
          <a:p>
            <a:pPr lvl="1" eaLnBrk="1" hangingPunct="1"/>
            <a:r>
              <a:rPr lang="en-US" altLang="en-US" sz="2400" dirty="0"/>
              <a:t>Occurs only if something is in the stack</a:t>
            </a:r>
          </a:p>
          <a:p>
            <a:pPr eaLnBrk="1" hangingPunct="1"/>
            <a:r>
              <a:rPr lang="en-US" altLang="en-US" sz="2400" dirty="0"/>
              <a:t>Stack element added only if room available</a:t>
            </a:r>
          </a:p>
          <a:p>
            <a:pPr eaLnBrk="1" hangingPunct="1"/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isFullStack</a:t>
            </a:r>
            <a:r>
              <a:rPr lang="en-US" altLang="en-US" sz="2400" dirty="0"/>
              <a:t> operation</a:t>
            </a:r>
          </a:p>
          <a:p>
            <a:pPr lvl="1" eaLnBrk="1" hangingPunct="1"/>
            <a:r>
              <a:rPr lang="en-US" altLang="en-US" sz="2400" dirty="0"/>
              <a:t>Checks for full stack</a:t>
            </a:r>
          </a:p>
          <a:p>
            <a:pPr eaLnBrk="1" hangingPunct="1"/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isEmptyStack</a:t>
            </a:r>
            <a:r>
              <a:rPr lang="en-US" altLang="en-US" sz="2400" dirty="0"/>
              <a:t> operation</a:t>
            </a:r>
          </a:p>
          <a:p>
            <a:pPr lvl="1" eaLnBrk="1" hangingPunct="1"/>
            <a:r>
              <a:rPr lang="en-US" altLang="en-US" sz="2400" dirty="0"/>
              <a:t>Checks for empty stack</a:t>
            </a:r>
          </a:p>
          <a:p>
            <a:pPr eaLnBrk="1" hangingPunct="1"/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initializeStack</a:t>
            </a:r>
            <a:r>
              <a:rPr lang="en-US" altLang="en-US" sz="2400" dirty="0"/>
              <a:t> operation</a:t>
            </a:r>
          </a:p>
          <a:p>
            <a:pPr lvl="1" eaLnBrk="1" hangingPunct="1"/>
            <a:r>
              <a:rPr lang="en-US" altLang="en-US" sz="2400" dirty="0"/>
              <a:t>Initializes stack to an empty state</a:t>
            </a:r>
          </a:p>
        </p:txBody>
      </p:sp>
    </p:spTree>
    <p:extLst>
      <p:ext uri="{BB962C8B-B14F-4D97-AF65-F5344CB8AC3E}">
        <p14:creationId xmlns:p14="http://schemas.microsoft.com/office/powerpoint/2010/main" val="11496267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600201"/>
            <a:ext cx="8075613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</a:t>
            </a:r>
            <a:r>
              <a:rPr lang="en-US">
                <a:latin typeface="Times New Roman" pitchFamily="18" charset="0"/>
                <a:cs typeface="Arial" charset="0"/>
              </a:rPr>
              <a:t>30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latin typeface="Times New Roman" pitchFamily="18" charset="0"/>
                <a:cs typeface="Arial" charset="0"/>
              </a:rPr>
              <a:t>4</a:t>
            </a:r>
            <a:r>
              <a:rPr lang="en-US">
                <a:latin typeface="Arial" charset="0"/>
                <a:cs typeface="Arial" charset="0"/>
              </a:rPr>
              <a:t> and push </a:t>
            </a:r>
            <a:r>
              <a:rPr lang="en-US">
                <a:latin typeface="Times New Roman" pitchFamily="18" charset="0"/>
                <a:cs typeface="Arial" charset="0"/>
              </a:rPr>
              <a:t>4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–</a:t>
            </a:r>
            <a:r>
              <a:rPr lang="en-US">
                <a:latin typeface="Times New Roman" pitchFamily="18" charset="0"/>
                <a:cs typeface="Arial" charset="0"/>
              </a:rPr>
              <a:t> 30 = –26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>
                <a:latin typeface="Times New Roman" pitchFamily="18" charset="0"/>
                <a:cs typeface="Arial" charset="0"/>
              </a:rPr>
              <a:t>1  2  3  +  4  5  6  × 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–</a:t>
            </a:r>
            <a:r>
              <a:rPr lang="en-US">
                <a:latin typeface="Times New Roman" pitchFamily="18" charset="0"/>
                <a:cs typeface="Arial" charset="0"/>
              </a:rPr>
              <a:t>  7  ×  +  –  8  9  ×  +</a:t>
            </a: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9109" name="Group 21"/>
          <p:cNvGraphicFramePr>
            <a:graphicFrameLocks noGrp="1"/>
          </p:cNvGraphicFramePr>
          <p:nvPr/>
        </p:nvGraphicFramePr>
        <p:xfrm>
          <a:off x="8328026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D2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 –26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7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>
                <a:latin typeface="Times New Roman" pitchFamily="18" charset="0"/>
                <a:cs typeface="Arial" charset="0"/>
              </a:rPr>
              <a:t>1  2  3  +  4  5  6  ×  – 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7</a:t>
            </a:r>
            <a:r>
              <a:rPr lang="en-US">
                <a:latin typeface="Times New Roman" pitchFamily="18" charset="0"/>
                <a:cs typeface="Arial" charset="0"/>
              </a:rPr>
              <a:t>  ×  +  –  8  9  ×  +</a:t>
            </a: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90116" name="Group 4"/>
          <p:cNvGraphicFramePr>
            <a:graphicFrameLocks noGrp="1"/>
          </p:cNvGraphicFramePr>
          <p:nvPr/>
        </p:nvGraphicFramePr>
        <p:xfrm>
          <a:off x="8328026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98613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</a:t>
            </a:r>
            <a:r>
              <a:rPr lang="en-US">
                <a:latin typeface="Times New Roman" pitchFamily="18" charset="0"/>
                <a:cs typeface="Arial" charset="0"/>
              </a:rPr>
              <a:t>7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latin typeface="Times New Roman" pitchFamily="18" charset="0"/>
                <a:cs typeface="Arial" charset="0"/>
              </a:rPr>
              <a:t>–26</a:t>
            </a:r>
            <a:r>
              <a:rPr lang="en-US">
                <a:latin typeface="Arial" charset="0"/>
                <a:cs typeface="Arial" charset="0"/>
              </a:rPr>
              <a:t> and push </a:t>
            </a:r>
            <a:r>
              <a:rPr lang="en-US">
                <a:latin typeface="Times New Roman" pitchFamily="18" charset="0"/>
                <a:cs typeface="Arial" charset="0"/>
              </a:rPr>
              <a:t>–26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7 = –182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>
                <a:latin typeface="Times New Roman" pitchFamily="18" charset="0"/>
                <a:cs typeface="Arial" charset="0"/>
              </a:rPr>
              <a:t>1  2  3  +  4  5  6  ×  –  7 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 +  –  8  9  ×  +</a:t>
            </a: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91140" name="Group 4"/>
          <p:cNvGraphicFramePr>
            <a:graphicFrameLocks noGrp="1"/>
          </p:cNvGraphicFramePr>
          <p:nvPr/>
        </p:nvGraphicFramePr>
        <p:xfrm>
          <a:off x="8328026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 –182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9543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</a:t>
            </a:r>
            <a:r>
              <a:rPr lang="en-US">
                <a:latin typeface="Times New Roman" pitchFamily="18" charset="0"/>
                <a:cs typeface="Arial" charset="0"/>
              </a:rPr>
              <a:t>–182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latin typeface="Times New Roman" pitchFamily="18" charset="0"/>
                <a:cs typeface="Arial" charset="0"/>
              </a:rPr>
              <a:t>5</a:t>
            </a:r>
            <a:r>
              <a:rPr lang="en-US">
                <a:latin typeface="Arial" charset="0"/>
                <a:cs typeface="Arial" charset="0"/>
              </a:rPr>
              <a:t> and push </a:t>
            </a:r>
            <a:r>
              <a:rPr lang="en-US">
                <a:latin typeface="Times New Roman" pitchFamily="18" charset="0"/>
                <a:cs typeface="Arial" charset="0"/>
              </a:rPr>
              <a:t>–182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>
                <a:latin typeface="Times New Roman" pitchFamily="18" charset="0"/>
                <a:cs typeface="Arial" charset="0"/>
              </a:rPr>
              <a:t> 5 = –177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>
                <a:latin typeface="Times New Roman" pitchFamily="18" charset="0"/>
                <a:cs typeface="Arial" charset="0"/>
              </a:rPr>
              <a:t>1  2  3  +  4  5  6  ×  –  7  × 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>
                <a:latin typeface="Times New Roman" pitchFamily="18" charset="0"/>
                <a:cs typeface="Arial" charset="0"/>
              </a:rPr>
              <a:t>  –  8  9  ×  +</a:t>
            </a: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92164" name="Group 4"/>
          <p:cNvGraphicFramePr>
            <a:graphicFrameLocks noGrp="1"/>
          </p:cNvGraphicFramePr>
          <p:nvPr/>
        </p:nvGraphicFramePr>
        <p:xfrm>
          <a:off x="8328026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–177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</a:t>
            </a:r>
            <a:r>
              <a:rPr lang="en-US">
                <a:latin typeface="Times New Roman" pitchFamily="18" charset="0"/>
                <a:cs typeface="Arial" charset="0"/>
              </a:rPr>
              <a:t>–177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latin typeface="Times New Roman" pitchFamily="18" charset="0"/>
                <a:cs typeface="Arial" charset="0"/>
              </a:rPr>
              <a:t>1</a:t>
            </a:r>
            <a:r>
              <a:rPr lang="en-US">
                <a:latin typeface="Arial" charset="0"/>
                <a:cs typeface="Arial" charset="0"/>
              </a:rPr>
              <a:t> and push 1 </a:t>
            </a:r>
            <a:r>
              <a:rPr lang="en-US">
                <a:solidFill>
                  <a:srgbClr val="FF0066"/>
                </a:solidFill>
                <a:latin typeface="Times New Roman" pitchFamily="18" charset="0"/>
                <a:cs typeface="Arial" charset="0"/>
              </a:rPr>
              <a:t>–</a:t>
            </a:r>
            <a:r>
              <a:rPr lang="en-US">
                <a:latin typeface="Times New Roman" pitchFamily="18" charset="0"/>
                <a:cs typeface="Arial" charset="0"/>
              </a:rPr>
              <a:t>  (–177) = 178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>
                <a:latin typeface="Times New Roman" pitchFamily="18" charset="0"/>
                <a:cs typeface="Arial" charset="0"/>
              </a:rPr>
              <a:t>1  2  3  +  4  5  6  ×  –  7  ×  +  </a:t>
            </a:r>
            <a:r>
              <a:rPr lang="en-US">
                <a:solidFill>
                  <a:srgbClr val="FF0066"/>
                </a:solidFill>
                <a:latin typeface="Times New Roman" pitchFamily="18" charset="0"/>
                <a:cs typeface="Arial" charset="0"/>
              </a:rPr>
              <a:t>–</a:t>
            </a:r>
            <a:r>
              <a:rPr lang="en-US">
                <a:latin typeface="Times New Roman" pitchFamily="18" charset="0"/>
                <a:cs typeface="Arial" charset="0"/>
              </a:rPr>
              <a:t>  8  9  ×  +</a:t>
            </a: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94212" name="Group 4"/>
          <p:cNvGraphicFramePr>
            <a:graphicFrameLocks noGrp="1"/>
          </p:cNvGraphicFramePr>
          <p:nvPr/>
        </p:nvGraphicFramePr>
        <p:xfrm>
          <a:off x="8328026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</a:rPr>
                        <a:t>178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8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>
                <a:latin typeface="Times New Roman" pitchFamily="18" charset="0"/>
                <a:cs typeface="Arial" charset="0"/>
              </a:rPr>
              <a:t>1  2  3  +  4  5  6  ×  –  7  ×  +  – 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8</a:t>
            </a:r>
            <a:r>
              <a:rPr lang="en-US">
                <a:latin typeface="Times New Roman" pitchFamily="18" charset="0"/>
                <a:cs typeface="Arial" charset="0"/>
              </a:rPr>
              <a:t>  9  ×  +</a:t>
            </a: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95236" name="Group 4"/>
          <p:cNvGraphicFramePr>
            <a:graphicFrameLocks noGrp="1"/>
          </p:cNvGraphicFramePr>
          <p:nvPr/>
        </p:nvGraphicFramePr>
        <p:xfrm>
          <a:off x="8328026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1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>
                <a:latin typeface="Times New Roman" pitchFamily="18" charset="0"/>
                <a:cs typeface="Arial" charset="0"/>
              </a:rPr>
              <a:t>1  2  3  +  4  5  6  ×  –  7  ×  +  –  8 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9</a:t>
            </a:r>
            <a:r>
              <a:rPr lang="en-US">
                <a:latin typeface="Times New Roman" pitchFamily="18" charset="0"/>
                <a:cs typeface="Arial" charset="0"/>
              </a:rPr>
              <a:t>  ×  +</a:t>
            </a: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96260" name="Group 4"/>
          <p:cNvGraphicFramePr>
            <a:graphicFrameLocks noGrp="1"/>
          </p:cNvGraphicFramePr>
          <p:nvPr/>
        </p:nvGraphicFramePr>
        <p:xfrm>
          <a:off x="8328026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98613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</a:t>
            </a:r>
            <a:r>
              <a:rPr lang="en-US">
                <a:latin typeface="Times New Roman" pitchFamily="18" charset="0"/>
                <a:cs typeface="Arial" charset="0"/>
              </a:rPr>
              <a:t>9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latin typeface="Times New Roman" pitchFamily="18" charset="0"/>
                <a:cs typeface="Arial" charset="0"/>
              </a:rPr>
              <a:t>8</a:t>
            </a:r>
            <a:r>
              <a:rPr lang="en-US">
                <a:latin typeface="Arial" charset="0"/>
                <a:cs typeface="Arial" charset="0"/>
              </a:rPr>
              <a:t> and push </a:t>
            </a:r>
            <a:r>
              <a:rPr lang="en-US">
                <a:latin typeface="Times New Roman" pitchFamily="18" charset="0"/>
                <a:cs typeface="Arial" charset="0"/>
              </a:rPr>
              <a:t>8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9 = 72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>
                <a:latin typeface="Times New Roman" pitchFamily="18" charset="0"/>
                <a:cs typeface="Arial" charset="0"/>
              </a:rPr>
              <a:t>1  2  3  +  4  5  6  ×  –  7  ×  +  –  8  9 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 +</a:t>
            </a: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93188" name="Group 4"/>
          <p:cNvGraphicFramePr>
            <a:graphicFrameLocks noGrp="1"/>
          </p:cNvGraphicFramePr>
          <p:nvPr/>
        </p:nvGraphicFramePr>
        <p:xfrm>
          <a:off x="8328026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9543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</a:t>
            </a:r>
            <a:r>
              <a:rPr lang="en-US">
                <a:latin typeface="Times New Roman" pitchFamily="18" charset="0"/>
                <a:cs typeface="Arial" charset="0"/>
              </a:rPr>
              <a:t>72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latin typeface="Times New Roman" pitchFamily="18" charset="0"/>
                <a:cs typeface="Arial" charset="0"/>
              </a:rPr>
              <a:t>178</a:t>
            </a:r>
            <a:r>
              <a:rPr lang="en-US">
                <a:latin typeface="Arial" charset="0"/>
                <a:cs typeface="Arial" charset="0"/>
              </a:rPr>
              <a:t> and push </a:t>
            </a:r>
            <a:r>
              <a:rPr lang="en-US">
                <a:latin typeface="Times New Roman" pitchFamily="18" charset="0"/>
                <a:cs typeface="Arial" charset="0"/>
              </a:rPr>
              <a:t>178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>
                <a:latin typeface="Times New Roman" pitchFamily="18" charset="0"/>
                <a:cs typeface="Arial" charset="0"/>
              </a:rPr>
              <a:t> 72 = 250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>
                <a:latin typeface="Times New Roman" pitchFamily="18" charset="0"/>
                <a:cs typeface="Arial" charset="0"/>
              </a:rPr>
              <a:t>1  2  3  +  4  5  6  ×  –  7  ×  +  –  8  9  × 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+</a:t>
            </a: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97284" name="Group 4"/>
          <p:cNvGraphicFramePr>
            <a:graphicFrameLocks noGrp="1"/>
          </p:cNvGraphicFramePr>
          <p:nvPr/>
        </p:nvGraphicFramePr>
        <p:xfrm>
          <a:off x="8328026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D2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250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Thus</a:t>
            </a:r>
          </a:p>
          <a:p>
            <a:pPr algn="ctr">
              <a:buFontTx/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1  2  3  +  4  5  6  ×  –  7  ×  +  –  8  9  ×  +</a:t>
            </a:r>
          </a:p>
          <a:p>
            <a:pPr>
              <a:buFontTx/>
              <a:buNone/>
            </a:pP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>
                <a:latin typeface="Arial" charset="0"/>
                <a:cs typeface="Arial" charset="0"/>
              </a:rPr>
              <a:t>evaluates to the value on the top: </a:t>
            </a:r>
            <a:r>
              <a:rPr lang="en-US">
                <a:latin typeface="Times New Roman" pitchFamily="18" charset="0"/>
                <a:cs typeface="Arial" charset="0"/>
              </a:rPr>
              <a:t>250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equivalent in-fix notation is</a:t>
            </a:r>
          </a:p>
          <a:p>
            <a:pPr algn="ctr">
              <a:buFontTx/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((1 – ((2 + 3) + ((4 – (5 × 6)) × 7))) + (8 × 9))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We reduce the parentheses using order-of-operations:</a:t>
            </a:r>
            <a:endParaRPr lang="en-US">
              <a:latin typeface="Times New Roman" pitchFamily="18" charset="0"/>
              <a:cs typeface="Arial" charset="0"/>
            </a:endParaRPr>
          </a:p>
          <a:p>
            <a:pPr algn="ctr">
              <a:buFontTx/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1 – (2 + 3 + (4 – 5 × 6) × 7) + 8 × 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BA90AD5-A152-4DFA-B51B-32F5DE1BC5E6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Stacks (cont’d.)</a:t>
            </a:r>
          </a:p>
        </p:txBody>
      </p:sp>
      <p:grpSp>
        <p:nvGrpSpPr>
          <p:cNvPr id="9222" name="Group 8"/>
          <p:cNvGrpSpPr>
            <a:grpSpLocks/>
          </p:cNvGrpSpPr>
          <p:nvPr/>
        </p:nvGrpSpPr>
        <p:grpSpPr bwMode="auto">
          <a:xfrm>
            <a:off x="1038225" y="1447800"/>
            <a:ext cx="9210743" cy="4074530"/>
            <a:chOff x="672" y="2112"/>
            <a:chExt cx="4248" cy="1540"/>
          </a:xfrm>
        </p:grpSpPr>
        <p:pic>
          <p:nvPicPr>
            <p:cNvPr id="9223" name="Picture 6" descr="FIG 7-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112"/>
              <a:ext cx="4248" cy="1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4" name="Rectangle 7"/>
            <p:cNvSpPr>
              <a:spLocks noChangeArrowheads="1"/>
            </p:cNvSpPr>
            <p:nvPr/>
          </p:nvSpPr>
          <p:spPr bwMode="auto">
            <a:xfrm>
              <a:off x="672" y="3504"/>
              <a:ext cx="2503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UML class diagram of the </a:t>
              </a:r>
              <a:r>
                <a:rPr lang="en-US" altLang="en-US" dirty="0">
                  <a:latin typeface="Courier New" panose="02070309020205020404" pitchFamily="49" charset="0"/>
                </a:rPr>
                <a:t>class </a:t>
              </a:r>
              <a:r>
                <a:rPr lang="en-US" altLang="en-US" dirty="0" err="1">
                  <a:latin typeface="Courier New" panose="02070309020205020404" pitchFamily="49" charset="0"/>
                </a:rPr>
                <a:t>stackADT</a:t>
              </a:r>
              <a:endParaRPr lang="en-US" altLang="en-US" dirty="0"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651592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Incidentally,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1 – 2 + 3 + 4 – 5 × 6 × 7 + 8 × 9 = – 132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which has the reverse-Polish notation of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 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1  2  –  3  +  4  +  5  6  7  ×  ×  –  8  9  ×  +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For comparison, the calculated expression was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       1  2  3  +  4  5  6  ×  –  7  ×  +  –  8  9  ×  +</a:t>
            </a: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1941511" y="184162"/>
            <a:ext cx="8911687" cy="1280890"/>
          </a:xfrm>
        </p:spPr>
        <p:txBody>
          <a:bodyPr/>
          <a:lstStyle/>
          <a:p>
            <a:pPr eaLnBrk="1" hangingPunct="1"/>
            <a:r>
              <a:rPr lang="en-US" altLang="en-US" dirty="0"/>
              <a:t>Summary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6235" y="1081178"/>
            <a:ext cx="8915400" cy="3777622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Stack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Last In First Out (LIFO) data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Implemented as array or linked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Arrays: limited number of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Linked lists: allow dynamic element addition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Stack use in compliers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Translate infix expressions into some form of postfix notation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Translate postfix expression into machine code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Standard Template Library (STL)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Provides a class to implement a stack in a program</a:t>
            </a:r>
          </a:p>
        </p:txBody>
      </p:sp>
    </p:spTree>
    <p:extLst>
      <p:ext uri="{BB962C8B-B14F-4D97-AF65-F5344CB8AC3E}">
        <p14:creationId xmlns:p14="http://schemas.microsoft.com/office/powerpoint/2010/main" val="3977138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AF880AA-5079-42CB-9C07-27E66E98175B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Implementation of Stacks as Arrays (cont’d.)</a:t>
            </a:r>
          </a:p>
        </p:txBody>
      </p:sp>
      <p:grpSp>
        <p:nvGrpSpPr>
          <p:cNvPr id="11270" name="Group 8"/>
          <p:cNvGrpSpPr>
            <a:grpSpLocks/>
          </p:cNvGrpSpPr>
          <p:nvPr/>
        </p:nvGrpSpPr>
        <p:grpSpPr bwMode="auto">
          <a:xfrm>
            <a:off x="2122998" y="1606163"/>
            <a:ext cx="6687683" cy="4318374"/>
            <a:chOff x="960" y="1824"/>
            <a:chExt cx="3658" cy="2057"/>
          </a:xfrm>
        </p:grpSpPr>
        <p:pic>
          <p:nvPicPr>
            <p:cNvPr id="11271" name="Picture 6" descr="FIG 7-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1824"/>
              <a:ext cx="3610" cy="1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2" name="Rectangle 7"/>
            <p:cNvSpPr>
              <a:spLocks noChangeArrowheads="1"/>
            </p:cNvSpPr>
            <p:nvPr/>
          </p:nvSpPr>
          <p:spPr bwMode="auto">
            <a:xfrm>
              <a:off x="960" y="3648"/>
              <a:ext cx="310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UML class diagram of the </a:t>
              </a:r>
              <a:r>
                <a:rPr lang="en-US" altLang="en-US" dirty="0">
                  <a:latin typeface="Courier New" panose="02070309020205020404" pitchFamily="49" charset="0"/>
                </a:rPr>
                <a:t>class </a:t>
              </a:r>
              <a:r>
                <a:rPr lang="en-US" altLang="en-US" dirty="0" err="1">
                  <a:latin typeface="Courier New" panose="02070309020205020404" pitchFamily="49" charset="0"/>
                </a:rPr>
                <a:t>stackType</a:t>
              </a:r>
              <a:endParaRPr lang="en-US" altLang="en-US" dirty="0"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924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1772</Words>
  <Application>Microsoft Office PowerPoint</Application>
  <PresentationFormat>Widescreen</PresentationFormat>
  <Paragraphs>500</Paragraphs>
  <Slides>81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9" baseType="lpstr">
      <vt:lpstr>Arial Unicode MS</vt:lpstr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N. Rizk</vt:lpstr>
      <vt:lpstr>Abstract Stack</vt:lpstr>
      <vt:lpstr>Stacks</vt:lpstr>
      <vt:lpstr>Stacks</vt:lpstr>
      <vt:lpstr>Stacks (cont’d.)</vt:lpstr>
      <vt:lpstr>Stacks (cont’d.)</vt:lpstr>
      <vt:lpstr>Stacks (cont’d.)</vt:lpstr>
      <vt:lpstr>Stacks (cont’d.)</vt:lpstr>
      <vt:lpstr>Implementation of Stacks as Arrays (cont’d.)</vt:lpstr>
      <vt:lpstr>Implementation of Stacks as Arrays (cont’d.)</vt:lpstr>
      <vt:lpstr>Initialize Stack</vt:lpstr>
      <vt:lpstr>Empty Stack</vt:lpstr>
      <vt:lpstr>Full Stack</vt:lpstr>
      <vt:lpstr>Push</vt:lpstr>
      <vt:lpstr>Pop</vt:lpstr>
      <vt:lpstr>Copy Stack</vt:lpstr>
      <vt:lpstr>Constructor and Destructor</vt:lpstr>
      <vt:lpstr>Copy Constructor</vt:lpstr>
      <vt:lpstr>Overloading the Assignment Operator (=)</vt:lpstr>
      <vt:lpstr>Stack Header File</vt:lpstr>
      <vt:lpstr>PowerPoint Presentation</vt:lpstr>
      <vt:lpstr>PowerPoint Presentation</vt:lpstr>
      <vt:lpstr>PowerPoint Presentation</vt:lpstr>
      <vt:lpstr>PowerPoint Presentation</vt:lpstr>
      <vt:lpstr>Linked Implementation of Stacks</vt:lpstr>
      <vt:lpstr>Linked Implementation of Stacks (cont’d.)</vt:lpstr>
      <vt:lpstr>Linked Implementation of Stacks (cont’d.)</vt:lpstr>
      <vt:lpstr>Default Constructor</vt:lpstr>
      <vt:lpstr>Empty Stack and Full Stack</vt:lpstr>
      <vt:lpstr>Initialize Stack</vt:lpstr>
      <vt:lpstr>Initialize Stack (cont’d.)</vt:lpstr>
      <vt:lpstr>Push</vt:lpstr>
      <vt:lpstr>Push (cont’d.)</vt:lpstr>
      <vt:lpstr>Push (cont’d.)</vt:lpstr>
      <vt:lpstr>Return the Top Element</vt:lpstr>
      <vt:lpstr>Pop</vt:lpstr>
      <vt:lpstr>Pop (cont’d.)</vt:lpstr>
      <vt:lpstr>Pop (cont’d.)</vt:lpstr>
      <vt:lpstr>Copy Stack</vt:lpstr>
      <vt:lpstr>PowerPoint Presentation</vt:lpstr>
      <vt:lpstr>Constructors and Destructors</vt:lpstr>
      <vt:lpstr>Overloading the Assignment Operator (=)</vt:lpstr>
      <vt:lpstr>Overloading the Assignment Operator (=)</vt:lpstr>
      <vt:lpstr>Stack as Derived from the class unorderedLinkedList</vt:lpstr>
      <vt:lpstr>Application of Stacks: Postfix Expressions Calculator </vt:lpstr>
      <vt:lpstr>Application of Stacks: Postfix Expressions Calculator (cont’d.)</vt:lpstr>
      <vt:lpstr>Application of Stacks: Postfix Expressions Calculator</vt:lpstr>
      <vt:lpstr>Removing Recursion: Nonrecursive Algorithm to Print a Linked List Backward</vt:lpstr>
      <vt:lpstr>PowerPoint Presentation</vt:lpstr>
      <vt:lpstr>PowerPoint Presentation</vt:lpstr>
      <vt:lpstr>Standard Template Library</vt:lpstr>
      <vt:lpstr>Standard Template Library</vt:lpstr>
      <vt:lpstr>Standard Template Library</vt:lpstr>
      <vt:lpstr>STL class stack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Nouhad Rizk</dc:creator>
  <cp:lastModifiedBy>Dr. Nouhad Rizk</cp:lastModifiedBy>
  <cp:revision>22</cp:revision>
  <dcterms:created xsi:type="dcterms:W3CDTF">2020-07-13T14:35:58Z</dcterms:created>
  <dcterms:modified xsi:type="dcterms:W3CDTF">2020-07-24T21:26:52Z</dcterms:modified>
</cp:coreProperties>
</file>