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3" r:id="rId3"/>
    <p:sldId id="364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0" r:id="rId27"/>
    <p:sldId id="361" r:id="rId28"/>
    <p:sldId id="362" r:id="rId29"/>
    <p:sldId id="389" r:id="rId30"/>
    <p:sldId id="390" r:id="rId31"/>
    <p:sldId id="365" r:id="rId32"/>
    <p:sldId id="391" r:id="rId33"/>
    <p:sldId id="392" r:id="rId34"/>
    <p:sldId id="334" r:id="rId35"/>
    <p:sldId id="283" r:id="rId36"/>
    <p:sldId id="366" r:id="rId37"/>
    <p:sldId id="367" r:id="rId38"/>
    <p:sldId id="368" r:id="rId39"/>
    <p:sldId id="287" r:id="rId40"/>
    <p:sldId id="370" r:id="rId41"/>
    <p:sldId id="377" r:id="rId42"/>
    <p:sldId id="378" r:id="rId43"/>
    <p:sldId id="379" r:id="rId44"/>
    <p:sldId id="380" r:id="rId45"/>
    <p:sldId id="382" r:id="rId46"/>
    <p:sldId id="304" r:id="rId47"/>
    <p:sldId id="383" r:id="rId48"/>
    <p:sldId id="384" r:id="rId49"/>
    <p:sldId id="385" r:id="rId50"/>
    <p:sldId id="386" r:id="rId51"/>
    <p:sldId id="387" r:id="rId52"/>
    <p:sldId id="3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75B0-E192-42DC-839D-7733C7CA87D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0883-1DC8-4249-863C-247CDBC2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7A26-C4A5-4FAD-B689-06AE04D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21A0-C920-4D87-839B-793D8D5C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4D5-A788-41C1-8A69-9DA6E5C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96D-CF90-4860-8372-F58443A6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373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1A5-A58A-40C5-BA20-569D561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E6-86FE-4F2C-A185-6A9A5BE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406-BA4B-4B9B-BEC0-5F2E7CF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20A7-271F-40BD-A1CA-63191844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9F69-6180-4CA0-880D-6F04E0B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89E-891D-4D25-AFFC-96AC576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7977"/>
            <a:ext cx="10972800" cy="9064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85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959" y="231776"/>
            <a:ext cx="10972800" cy="9064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02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44E-D835-4AA6-A9DA-0B0AE370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83A-6983-4A0B-9746-76B6EBF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5A66-690D-4333-82A9-B931668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9B2-AC8F-4117-BC33-D6C5CD3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64A-2465-4347-BCD0-F193D17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3732-9A40-4826-964E-5E9B6ED9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77E-5412-441D-9A22-7AF063C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AE69-57EA-4B94-9C6F-B3C3C8F3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26E5-AF29-4480-B512-3ACEA75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E63-0357-4DA2-90D1-EF9B958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0BE-42FD-4826-9895-36EF528E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4613-C0D0-449D-B87D-CF2F3EFF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08D-08A5-4A57-AFCF-825B38D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F38F-8435-4641-92C3-366BC75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85E4-242D-4773-846A-D6F885D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89BF-7774-4420-9E63-ECF86F34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8C12-C5BD-44D0-82D5-7C28E981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C117-C518-4030-91CC-4D484183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B9C2-A06A-4252-86C6-D67D80A2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79F-A195-4365-AEBD-74F1163B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39F1-2C97-419D-9C5A-C8361D9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F1B-F9F7-4CBA-8DB8-BA89D1F5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873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60E42-AA61-4072-A753-D2F70E92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F60-7430-4B5C-A113-6CAC983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DCC4-5801-4445-A3EA-C6D061D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2A2F-FDAD-4CFB-9989-53AB88A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704-6051-4C76-A614-63C86E3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AD4-4D2E-454B-AF51-C68CADA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786D-9539-4DE8-BD85-7CE54B9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FA3-07D7-4E29-AD9F-819B2B6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1464-0C6D-4AC1-A1D4-6128C57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99A5-ED3E-4628-9DAB-7A93B10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CCF6-F86F-41E6-80C2-D6F9F93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1519-1B8D-4743-B455-5D4C7E24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DF02-6F1B-43A8-95B0-A684996D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EECB-4DDE-4EE3-94F5-01094EB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F158-C55D-40DC-BB39-38CABA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B6FFFD-BD9E-4DE2-88BC-5320AE25FE4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E3440F-9FD1-452B-AEF2-E98A560C4FD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2D396-2601-4DDE-AD8D-FE6EA990736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A38D2-6885-4FB2-BF95-8C2D3F5A897D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2D85-9F52-4526-84B7-D501946476BA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  <p:sp>
        <p:nvSpPr>
          <p:cNvPr id="13" name="Jump Link">
            <a:extLst>
              <a:ext uri="{FF2B5EF4-FFF2-40B4-BE49-F238E27FC236}">
                <a16:creationId xmlns:a16="http://schemas.microsoft.com/office/drawing/2014/main" id="{AA976182-67C6-4F55-9B7E-F95691DA8DFC}"/>
              </a:ext>
            </a:extLst>
          </p:cNvPr>
          <p:cNvSpPr txBox="1">
            <a:spLocks/>
          </p:cNvSpPr>
          <p:nvPr userDrawn="1"/>
        </p:nvSpPr>
        <p:spPr>
          <a:xfrm>
            <a:off x="3352621" y="6654968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2040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52C2-BF05-4BA5-9D64-C99C82D3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36248C-1431-4FC5-95DB-B616EF8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9453-907E-4575-8CFE-7C7818C7EBC2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658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9527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Visualizing Orders of Growth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377" y="1482724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On a graph, as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you go to the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right, a faster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growing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function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eventually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becomes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larger...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V="1">
            <a:off x="5791200" y="2438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5791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5791200" y="2590800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5791200" y="2362200"/>
            <a:ext cx="1752600" cy="3048000"/>
          </a:xfrm>
          <a:custGeom>
            <a:avLst/>
            <a:gdLst>
              <a:gd name="T0" fmla="*/ 0 w 1104"/>
              <a:gd name="T1" fmla="*/ 3048000 h 1920"/>
              <a:gd name="T2" fmla="*/ 1066800 w 1104"/>
              <a:gd name="T3" fmla="*/ 2286000 h 1920"/>
              <a:gd name="T4" fmla="*/ 1752600 w 1104"/>
              <a:gd name="T5" fmla="*/ 0 h 19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8077200" y="2895600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6934201" y="4343400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 rot="-5400000">
            <a:off x="4208463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Value of function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8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2889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Mincho" panose="02020609040205080304" pitchFamily="49" charset="-128"/>
              </a:rPr>
              <a:t>More Examples …</a:t>
            </a:r>
            <a:endParaRPr lang="en-US" alt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648200"/>
          </a:xfrm>
        </p:spPr>
        <p:txBody>
          <a:bodyPr/>
          <a:lstStyle/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4</a:t>
            </a:r>
            <a:r>
              <a:rPr lang="en-US" altLang="en-US">
                <a:cs typeface="Times New Roman" panose="02020603050405020304" pitchFamily="18" charset="0"/>
              </a:rPr>
              <a:t> + 100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+ 10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+ 50 </a:t>
            </a:r>
            <a:r>
              <a:rPr lang="en-US" altLang="en-US">
                <a:ea typeface="MS Mincho" panose="02020609040205080304" pitchFamily="49" charset="-128"/>
              </a:rPr>
              <a:t>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4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10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 + 2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2</a:t>
            </a:r>
            <a:r>
              <a:rPr lang="en-US" altLang="en-US">
                <a:ea typeface="MS Mincho" panose="02020609040205080304" pitchFamily="49" charset="-128"/>
              </a:rPr>
              <a:t>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)    </a:t>
            </a:r>
          </a:p>
          <a:p>
            <a:pPr eaLnBrk="1" hangingPunct="1"/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 - 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2</a:t>
            </a:r>
            <a:r>
              <a:rPr lang="en-US" altLang="en-US">
                <a:ea typeface="MS Mincho" panose="02020609040205080304" pitchFamily="49" charset="-128"/>
              </a:rPr>
              <a:t>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</a:p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constants</a:t>
            </a:r>
          </a:p>
          <a:p>
            <a:pPr lvl="1" eaLnBrk="1" hangingPunct="1"/>
            <a:r>
              <a:rPr lang="en-US" altLang="en-US">
                <a:ea typeface="MS Mincho" panose="02020609040205080304" pitchFamily="49" charset="-128"/>
              </a:rPr>
              <a:t>10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(1)</a:t>
            </a:r>
          </a:p>
          <a:p>
            <a:pPr lvl="1" eaLnBrk="1" hangingPunct="1"/>
            <a:r>
              <a:rPr lang="en-US" altLang="en-US">
                <a:ea typeface="MS Mincho" panose="02020609040205080304" pitchFamily="49" charset="-128"/>
              </a:rPr>
              <a:t>1273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(1)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21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Back to Our Example</a:t>
            </a:r>
            <a:endParaRPr lang="en-US" alt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43000"/>
            <a:ext cx="8355013" cy="5486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b="1" i="1">
                <a:cs typeface="Times New Roman" panose="02020603050405020304" pitchFamily="18" charset="0"/>
              </a:rPr>
              <a:t>Algorithm 1                               Algorithm 2</a:t>
            </a:r>
            <a:endParaRPr lang="en-US" altLang="en-US" sz="20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                </a:t>
            </a:r>
            <a:r>
              <a:rPr lang="en-US" altLang="en-US" sz="2000" b="1">
                <a:cs typeface="Times New Roman" panose="02020603050405020304" pitchFamily="18" charset="0"/>
              </a:rPr>
              <a:t>Cost                                                 Cost</a:t>
            </a:r>
            <a:endParaRPr lang="en-US" altLang="en-US" sz="2000" b="1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arr[0]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     for(i=0; i&lt;N; i++) 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endParaRPr lang="en-US" altLang="en-US" sz="2000" baseline="-25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arr[1]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        arr[i] = 0;          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endParaRPr lang="en-US" altLang="en-US" sz="2000" baseline="-25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arr[2]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...</a:t>
            </a:r>
            <a:endParaRPr lang="en-US" altLang="en-US" sz="2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arr[N-1] = 0;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 </a:t>
            </a:r>
            <a:endParaRPr lang="en-US" altLang="en-US" sz="2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                   -----------                                          -------------</a:t>
            </a:r>
            <a:endParaRPr lang="en-US" altLang="en-US" sz="2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>
                <a:cs typeface="Times New Roman" panose="02020603050405020304" pitchFamily="18" charset="0"/>
              </a:rPr>
              <a:t>    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 = 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altLang="en-US" sz="2000">
                <a:cs typeface="Times New Roman" panose="02020603050405020304" pitchFamily="18" charset="0"/>
              </a:rPr>
              <a:t>                         (N+1) x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2</a:t>
            </a:r>
            <a:r>
              <a:rPr lang="es-ES_tradnl" altLang="en-US" sz="2000"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 = </a:t>
            </a:r>
            <a:endParaRPr lang="en-US" altLang="en-US" sz="200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>
                <a:ea typeface="MS Mincho" panose="02020609040205080304" pitchFamily="49" charset="-128"/>
              </a:rPr>
              <a:t>                                                                   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</a:rPr>
              <a:t>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2400">
              <a:solidFill>
                <a:srgbClr val="DD0111"/>
              </a:solidFill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Both algorithms are of the same order: </a:t>
            </a:r>
            <a:r>
              <a:rPr lang="en-US" altLang="en-US" sz="2400" i="1"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19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056" y="3349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Mincho" panose="02020609040205080304" pitchFamily="49" charset="-128"/>
              </a:rPr>
              <a:t>Example (cont’d)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419600"/>
          </a:xfrm>
        </p:spPr>
        <p:txBody>
          <a:bodyPr/>
          <a:lstStyle/>
          <a:p>
            <a:pPr eaLnBrk="1" hangingPunct="1"/>
            <a:endParaRPr lang="en-US" alt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cs typeface="Times New Roman" panose="02020603050405020304" pitchFamily="18" charset="0"/>
              </a:rPr>
              <a:t>Algorithm 3                          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cs typeface="Times New Roman" panose="02020603050405020304" pitchFamily="18" charset="0"/>
              </a:rPr>
              <a:t>Cost </a:t>
            </a:r>
            <a:endParaRPr lang="en-US" altLang="en-US" sz="24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	sum = 0;             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for(i=0; i&lt;N; i++) 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endParaRPr lang="en-US" altLang="en-US" sz="2400" baseline="-2500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	   for(j=0; j&lt;N; j++)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	   sum += arr[i][j];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3</a:t>
            </a:r>
            <a:endParaRPr lang="en-US" altLang="en-US" sz="2400" baseline="-2500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N x 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N</a:t>
            </a:r>
            <a:r>
              <a:rPr lang="en-US" altLang="en-US" sz="2400" i="1" baseline="30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 i="1">
                <a:ea typeface="MS Mincho" panose="02020609040205080304" pitchFamily="49" charset="-128"/>
              </a:rPr>
              <a:t> </a:t>
            </a:r>
            <a:r>
              <a:rPr lang="en-US" altLang="en-US" sz="2400">
                <a:ea typeface="MS Mincho" panose="02020609040205080304" pitchFamily="49" charset="-128"/>
              </a:rPr>
              <a:t>= </a:t>
            </a:r>
            <a:r>
              <a:rPr lang="en-US" altLang="en-US" sz="2400" i="1">
                <a:ea typeface="MS Mincho" panose="02020609040205080304" pitchFamily="49" charset="-128"/>
              </a:rPr>
              <a:t>O</a:t>
            </a:r>
            <a:r>
              <a:rPr lang="en-US" altLang="en-US" sz="2400"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ea typeface="MS Mincho" panose="02020609040205080304" pitchFamily="49" charset="-128"/>
              </a:rPr>
              <a:t>2</a:t>
            </a:r>
            <a:r>
              <a:rPr lang="en-US" altLang="en-US" sz="2400">
                <a:ea typeface="MS Mincho" panose="02020609040205080304" pitchFamily="49" charset="-128"/>
              </a:rPr>
              <a:t>)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38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notations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214439"/>
            <a:ext cx="4122737" cy="507682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Monotype Corsiva" panose="03010101010201010101" pitchFamily="66" charset="0"/>
              </a:rPr>
              <a:t>O-notation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3776" y="1736725"/>
          <a:ext cx="776922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953125" y="2563814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Monotype Corsiva" panose="03010101010201010101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8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328" y="3432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Big-O Visualization</a:t>
            </a:r>
          </a:p>
        </p:txBody>
      </p:sp>
      <p:pic>
        <p:nvPicPr>
          <p:cNvPr id="22532" name="Picture 3" descr="bigO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2401" y="1471614"/>
            <a:ext cx="6594475" cy="4560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399339" y="1414463"/>
            <a:ext cx="29987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O(g(n))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smaller or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2810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3382" y="3238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1006" y="1160780"/>
            <a:ext cx="10515600" cy="4351338"/>
          </a:xfrm>
        </p:spPr>
        <p:txBody>
          <a:bodyPr/>
          <a:lstStyle/>
          <a:p>
            <a:pPr lvl="1" eaLnBrk="1" hangingPunct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3</a:t>
            </a:r>
            <a:r>
              <a:rPr lang="en-US" altLang="en-US" dirty="0">
                <a:latin typeface="Comic Sans MS" panose="030F0702030302020204" pitchFamily="66" charset="0"/>
              </a:rPr>
              <a:t>):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 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 1000n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+1000n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): 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 n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):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4341814" y="1506538"/>
            <a:ext cx="514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2n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3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2 ≤ cn 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= 2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262438" y="2320925"/>
            <a:ext cx="488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c ≥  1  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= 1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974850" y="3852863"/>
            <a:ext cx="847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1000n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+1000n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1000n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+ 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 =1001n</a:t>
            </a:r>
            <a:r>
              <a:rPr lang="en-US" altLang="en-US" sz="24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c=1001 and n</a:t>
            </a:r>
            <a:r>
              <a:rPr lang="en-US" altLang="en-US" sz="2400" baseline="-25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1000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4156076" y="4624388"/>
            <a:ext cx="5510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n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8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cn ≥ 1 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800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542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437" y="22689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More Examples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689" y="12533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Show that 30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+8 is O(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).</a:t>
            </a:r>
          </a:p>
          <a:p>
            <a:pPr lvl="1" eaLnBrk="1" hangingPunct="1"/>
            <a:r>
              <a:rPr lang="en-US" altLang="ko-KR" dirty="0">
                <a:ea typeface="Gulim" panose="020B0600000101010101" pitchFamily="34" charset="-127"/>
              </a:rPr>
              <a:t>Show </a:t>
            </a:r>
            <a:r>
              <a:rPr lang="en-US" altLang="ko-KR" b="1" dirty="0">
                <a:ea typeface="Gulim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 dirty="0">
                <a:ea typeface="Gulim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: 30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+8  </a:t>
            </a:r>
            <a:r>
              <a:rPr lang="en-US" altLang="ko-KR" i="1" dirty="0" err="1">
                <a:ea typeface="Gulim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&gt;n</a:t>
            </a:r>
            <a:r>
              <a:rPr lang="en-US" altLang="ko-KR" baseline="-25000" dirty="0">
                <a:ea typeface="Gulim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lvl="2" eaLnBrk="1" hangingPunct="1"/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Let 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c=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31, 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 dirty="0">
                <a:ea typeface="Gulim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=8.  Assume 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&gt;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 dirty="0">
                <a:ea typeface="Gulim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=8.  Then</a:t>
            </a:r>
            <a:b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 dirty="0" err="1">
                <a:ea typeface="Gulim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= 31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= 30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+ 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&gt; 30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+8, so 30</a:t>
            </a:r>
            <a:r>
              <a:rPr lang="en-US" altLang="ko-KR" i="1" dirty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+8 &lt; </a:t>
            </a:r>
            <a:r>
              <a:rPr lang="en-US" altLang="ko-KR" i="1" dirty="0" err="1">
                <a:ea typeface="Gulim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7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59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Gulim" panose="020B0600000101010101" pitchFamily="34" charset="-127"/>
              </a:rPr>
              <a:t>Note 30</a:t>
            </a:r>
            <a:r>
              <a:rPr lang="en-US" altLang="ko-KR" sz="2400" i="1" dirty="0"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ea typeface="Gulim" panose="020B0600000101010101" pitchFamily="34" charset="-127"/>
              </a:rPr>
              <a:t>+8 isn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’</a:t>
            </a:r>
            <a:r>
              <a:rPr lang="en-US" altLang="ko-KR" sz="2400" dirty="0">
                <a:ea typeface="Gulim" panose="020B0600000101010101" pitchFamily="34" charset="-127"/>
              </a:rPr>
              <a:t>t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less than </a:t>
            </a:r>
            <a:r>
              <a:rPr lang="en-US" altLang="ko-KR" sz="2400" i="1" dirty="0">
                <a:ea typeface="Gulim" panose="020B0600000101010101" pitchFamily="34" charset="-127"/>
              </a:rPr>
              <a:t>n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i="1" dirty="0">
                <a:ea typeface="Gulim" panose="020B0600000101010101" pitchFamily="34" charset="-127"/>
              </a:rPr>
              <a:t>anywhere </a:t>
            </a:r>
            <a:r>
              <a:rPr lang="en-US" altLang="ko-KR" sz="2400" dirty="0">
                <a:ea typeface="Gulim" panose="020B0600000101010101" pitchFamily="34" charset="-127"/>
              </a:rPr>
              <a:t>(</a:t>
            </a:r>
            <a:r>
              <a:rPr lang="en-US" altLang="ko-KR" sz="2400" i="1" dirty="0"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ea typeface="Gulim" panose="020B0600000101010101" pitchFamily="34" charset="-127"/>
              </a:rPr>
              <a:t>&gt;0).</a:t>
            </a:r>
          </a:p>
          <a:p>
            <a:pPr eaLnBrk="1" hangingPunct="1"/>
            <a:r>
              <a:rPr lang="en-US" altLang="ko-KR" sz="2400" dirty="0">
                <a:ea typeface="Gulim" panose="020B0600000101010101" pitchFamily="34" charset="-127"/>
              </a:rPr>
              <a:t>It isn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</a:rPr>
              <a:t>’</a:t>
            </a:r>
            <a:r>
              <a:rPr lang="en-US" altLang="ko-KR" sz="2400" dirty="0">
                <a:ea typeface="Gulim" panose="020B0600000101010101" pitchFamily="34" charset="-127"/>
              </a:rPr>
              <a:t>t even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less than 31</a:t>
            </a:r>
            <a:r>
              <a:rPr lang="en-US" altLang="ko-KR" sz="2400" i="1" dirty="0">
                <a:ea typeface="Gulim" panose="020B0600000101010101" pitchFamily="34" charset="-127"/>
              </a:rPr>
              <a:t>n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i="1" dirty="0">
                <a:ea typeface="Gulim" panose="020B0600000101010101" pitchFamily="34" charset="-127"/>
              </a:rPr>
              <a:t>everywhere</a:t>
            </a:r>
            <a:r>
              <a:rPr lang="en-US" altLang="ko-KR" sz="2400" dirty="0">
                <a:ea typeface="Gulim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sz="2400" dirty="0">
                <a:ea typeface="Gulim" panose="020B0600000101010101" pitchFamily="34" charset="-127"/>
              </a:rPr>
              <a:t>But it </a:t>
            </a:r>
            <a:r>
              <a:rPr lang="en-US" altLang="ko-KR" sz="2400" i="1" dirty="0">
                <a:ea typeface="Gulim" panose="020B0600000101010101" pitchFamily="34" charset="-127"/>
              </a:rPr>
              <a:t>is</a:t>
            </a:r>
            <a:r>
              <a:rPr lang="en-US" altLang="ko-KR" sz="2400" dirty="0">
                <a:ea typeface="Gulim" panose="020B0600000101010101" pitchFamily="34" charset="-127"/>
              </a:rPr>
              <a:t> less than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31</a:t>
            </a:r>
            <a:r>
              <a:rPr lang="en-US" altLang="ko-KR" sz="2400" i="1" dirty="0"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ea typeface="Gulim" panose="020B0600000101010101" pitchFamily="34" charset="-127"/>
              </a:rPr>
              <a:t> </a:t>
            </a:r>
            <a:r>
              <a:rPr lang="en-US" altLang="ko-KR" sz="2400" u="sng" dirty="0">
                <a:ea typeface="Gulim" panose="020B0600000101010101" pitchFamily="34" charset="-127"/>
              </a:rPr>
              <a:t>everywhere to</a:t>
            </a:r>
            <a:br>
              <a:rPr lang="en-US" altLang="ko-KR" sz="2400" u="sng" dirty="0">
                <a:ea typeface="Gulim" panose="020B0600000101010101" pitchFamily="34" charset="-127"/>
              </a:rPr>
            </a:br>
            <a:r>
              <a:rPr lang="en-US" altLang="ko-KR" sz="2400" u="sng" dirty="0">
                <a:ea typeface="Gulim" panose="020B0600000101010101" pitchFamily="34" charset="-127"/>
              </a:rPr>
              <a:t>the right of </a:t>
            </a:r>
            <a:r>
              <a:rPr lang="en-US" altLang="ko-KR" sz="2400" i="1" u="sng" dirty="0">
                <a:ea typeface="Gulim" panose="020B0600000101010101" pitchFamily="34" charset="-127"/>
              </a:rPr>
              <a:t>n</a:t>
            </a:r>
            <a:r>
              <a:rPr lang="en-US" altLang="ko-KR" sz="2400" u="sng" dirty="0">
                <a:ea typeface="Gulim" panose="020B0600000101010101" pitchFamily="34" charset="-127"/>
              </a:rPr>
              <a:t>=8</a:t>
            </a:r>
            <a:r>
              <a:rPr lang="en-US" altLang="ko-KR" sz="2400" dirty="0">
                <a:ea typeface="Gulim" panose="020B0600000101010101" pitchFamily="34" charset="-127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6569076" y="2286000"/>
            <a:ext cx="2117725" cy="3200400"/>
            <a:chOff x="3178" y="1440"/>
            <a:chExt cx="1334" cy="2016"/>
          </a:xfrm>
        </p:grpSpPr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9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</a:t>
              </a:r>
              <a:endParaRPr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25605" name="Rectangle 7"/>
          <p:cNvSpPr>
            <a:spLocks noGrp="1" noChangeArrowheads="1"/>
          </p:cNvSpPr>
          <p:nvPr>
            <p:ph type="title"/>
          </p:nvPr>
        </p:nvSpPr>
        <p:spPr>
          <a:xfrm>
            <a:off x="1143000" y="36036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Big-O example, graphically</a:t>
            </a:r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V="1">
            <a:off x="5791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5791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5791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6400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 rot="-5400000">
            <a:off x="4208463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Value of function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V="1">
            <a:off x="5791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8153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7543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5791200" y="2205039"/>
            <a:ext cx="1905000" cy="3281363"/>
            <a:chOff x="2688" y="1389"/>
            <a:chExt cx="1200" cy="2067"/>
          </a:xfrm>
        </p:grpSpPr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8"/>
            <p:cNvSpPr txBox="1">
              <a:spLocks noChangeArrowheads="1"/>
            </p:cNvSpPr>
            <p:nvPr/>
          </p:nvSpPr>
          <p:spPr bwMode="auto">
            <a:xfrm>
              <a:off x="3168" y="1389"/>
              <a:ext cx="6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8763000" y="3532189"/>
            <a:ext cx="1447800" cy="1241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600">
                <a:latin typeface="Times New Roman" panose="02020603050405020304" pitchFamily="18" charset="0"/>
                <a:ea typeface="Gulim" panose="020B0600000101010101" pitchFamily="34" charset="-127"/>
              </a:rPr>
              <a:t>30</a:t>
            </a:r>
            <a:r>
              <a:rPr lang="en-US" altLang="ko-KR" sz="36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br>
              <a:rPr lang="en-US" altLang="ko-KR" sz="3600">
                <a:latin typeface="Times New Roman" panose="02020603050405020304" pitchFamily="18" charset="0"/>
                <a:ea typeface="Gulim" panose="020B0600000101010101" pitchFamily="34" charset="-127"/>
              </a:rPr>
            </a:br>
            <a:r>
              <a:rPr lang="en-US" altLang="ko-KR" sz="36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O(</a:t>
            </a:r>
            <a:r>
              <a:rPr lang="en-US" altLang="ko-KR" sz="3600" i="1">
                <a:solidFill>
                  <a:srgbClr val="0066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7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48121" y="36988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No Uniqueness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055" y="848858"/>
            <a:ext cx="8634412" cy="5376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There is no unique set of values for 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400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 and 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c </a:t>
            </a:r>
            <a:r>
              <a:rPr lang="en-US" altLang="en-US" sz="2400" dirty="0">
                <a:cs typeface="Arial" panose="020B0604020202020204" pitchFamily="34" charset="0"/>
              </a:rPr>
              <a:t>in proving the asymptotic bounds</a:t>
            </a:r>
            <a:endParaRPr lang="en-US" altLang="en-US" sz="24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Prove that  </a:t>
            </a:r>
            <a:r>
              <a:rPr lang="en-US" altLang="en-US" sz="2400" dirty="0">
                <a:latin typeface="Comic Sans MS" panose="030F0702030302020204" pitchFamily="66" charset="0"/>
              </a:rPr>
              <a:t>100n + 5 = O(n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100n + 5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≤ 100n + n = 101n ≤ 101n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			for all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n ≥ 5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	</a:t>
            </a:r>
            <a:r>
              <a:rPr lang="en-US" altLang="en-US" sz="2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000" baseline="-25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= 5 and c = 101</a:t>
            </a:r>
            <a:r>
              <a:rPr lang="en-US" altLang="en-US" sz="2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is a solution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100n + 5 ≤ 100n + 5n = 105n ≤ 105n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br>
              <a:rPr lang="en-US" altLang="en-US" sz="2000" baseline="30000" dirty="0">
                <a:cs typeface="Arial" panose="020B0604020202020204" pitchFamily="34" charset="0"/>
              </a:rPr>
            </a:br>
            <a:r>
              <a:rPr lang="en-US" altLang="en-US" sz="2000" baseline="30000" dirty="0">
                <a:cs typeface="Arial" panose="020B0604020202020204" pitchFamily="34" charset="0"/>
              </a:rPr>
              <a:t>			</a:t>
            </a:r>
            <a:r>
              <a:rPr lang="en-US" altLang="en-US" sz="2000" dirty="0">
                <a:cs typeface="Arial" panose="020B0604020202020204" pitchFamily="34" charset="0"/>
              </a:rPr>
              <a:t>for all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n ≥ 1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	 </a:t>
            </a:r>
            <a:r>
              <a:rPr lang="en-US" altLang="en-US" sz="2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000" baseline="-25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= 1 and c = 105</a:t>
            </a:r>
            <a:r>
              <a:rPr lang="en-US" altLang="en-US" sz="2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is also a solution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Must find</a:t>
            </a:r>
            <a:r>
              <a:rPr lang="en-US" altLang="en-US" sz="18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DD0111"/>
                </a:solidFill>
                <a:cs typeface="Arial" panose="020B0604020202020204" pitchFamily="34" charset="0"/>
              </a:rPr>
              <a:t>SOME</a:t>
            </a:r>
            <a:r>
              <a:rPr lang="en-US" altLang="en-US" sz="18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cs typeface="Arial" panose="020B0604020202020204" pitchFamily="34" charset="0"/>
              </a:rPr>
              <a:t>constants c and n</a:t>
            </a:r>
            <a:r>
              <a:rPr lang="en-US" altLang="en-US" sz="1800" baseline="-25000" dirty="0">
                <a:cs typeface="Arial" panose="020B0604020202020204" pitchFamily="34" charset="0"/>
              </a:rPr>
              <a:t>0</a:t>
            </a:r>
            <a:r>
              <a:rPr lang="en-US" altLang="en-US" sz="1800" dirty="0">
                <a:cs typeface="Arial" panose="020B0604020202020204" pitchFamily="34" charset="0"/>
              </a:rPr>
              <a:t> that satisfy the asymptotic notation relation</a:t>
            </a:r>
          </a:p>
        </p:txBody>
      </p:sp>
    </p:spTree>
    <p:extLst>
      <p:ext uri="{BB962C8B-B14F-4D97-AF65-F5344CB8AC3E}">
        <p14:creationId xmlns:p14="http://schemas.microsoft.com/office/powerpoint/2010/main" val="137895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7764289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Complexity </a:t>
            </a:r>
            <a:r>
              <a:rPr spc="-79" dirty="0"/>
              <a:t>Theory</a:t>
            </a:r>
            <a:r>
              <a:rPr spc="109" dirty="0"/>
              <a:t> </a:t>
            </a:r>
            <a:r>
              <a:rPr spc="-79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3027" y="1149923"/>
            <a:ext cx="10749431" cy="1376017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Algorithmic </a:t>
            </a:r>
            <a:r>
              <a:rPr sz="2180" spc="-79" dirty="0">
                <a:solidFill>
                  <a:srgbClr val="FF0000"/>
                </a:solidFill>
                <a:latin typeface="Tahoma"/>
                <a:cs typeface="Tahoma"/>
              </a:rPr>
              <a:t>complexity </a:t>
            </a:r>
            <a:r>
              <a:rPr sz="2180" spc="-109" dirty="0">
                <a:solidFill>
                  <a:srgbClr val="FF0000"/>
                </a:solidFill>
                <a:latin typeface="Tahoma"/>
                <a:cs typeface="Tahoma"/>
              </a:rPr>
              <a:t>theory: </a:t>
            </a:r>
            <a:r>
              <a:rPr sz="2180" spc="-89" dirty="0">
                <a:latin typeface="Tahoma"/>
                <a:cs typeface="Tahoma"/>
              </a:rPr>
              <a:t>How </a:t>
            </a:r>
            <a:r>
              <a:rPr sz="2180" spc="-69" dirty="0">
                <a:latin typeface="Tahoma"/>
                <a:cs typeface="Tahoma"/>
              </a:rPr>
              <a:t>fast </a:t>
            </a:r>
            <a:r>
              <a:rPr sz="2180" spc="-129" dirty="0">
                <a:latin typeface="Tahoma"/>
                <a:cs typeface="Tahoma"/>
              </a:rPr>
              <a:t>does </a:t>
            </a:r>
            <a:r>
              <a:rPr sz="2180" spc="-89" dirty="0">
                <a:latin typeface="Tahoma"/>
                <a:cs typeface="Tahoma"/>
              </a:rPr>
              <a:t>the running  </a:t>
            </a:r>
            <a:r>
              <a:rPr sz="2180" spc="-69" dirty="0">
                <a:latin typeface="Tahoma"/>
                <a:cs typeface="Tahoma"/>
              </a:rPr>
              <a:t>time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of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an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algorithm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grow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with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respect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input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size?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2180" dirty="0">
              <a:latin typeface="Tahoma"/>
              <a:cs typeface="Tahoma"/>
            </a:endParaRPr>
          </a:p>
          <a:p>
            <a:pPr marL="25168"/>
            <a:r>
              <a:rPr sz="2180" spc="-109" dirty="0">
                <a:latin typeface="Tahoma"/>
                <a:cs typeface="Tahoma"/>
              </a:rPr>
              <a:t>Some </a:t>
            </a:r>
            <a:r>
              <a:rPr sz="2180" spc="-79" dirty="0">
                <a:latin typeface="Tahoma"/>
                <a:cs typeface="Tahoma"/>
              </a:rPr>
              <a:t>algorithms </a:t>
            </a:r>
            <a:r>
              <a:rPr sz="2180" spc="-99" dirty="0">
                <a:latin typeface="Tahoma"/>
                <a:cs typeface="Tahoma"/>
              </a:rPr>
              <a:t>scale </a:t>
            </a:r>
            <a:r>
              <a:rPr sz="2180" spc="-69" dirty="0">
                <a:latin typeface="Tahoma"/>
                <a:cs typeface="Tahoma"/>
              </a:rPr>
              <a:t>better </a:t>
            </a:r>
            <a:r>
              <a:rPr sz="2180" spc="-139" dirty="0">
                <a:latin typeface="Tahoma"/>
                <a:cs typeface="Tahoma"/>
              </a:rPr>
              <a:t>as </a:t>
            </a:r>
            <a:r>
              <a:rPr sz="2180" spc="-59" dirty="0">
                <a:latin typeface="Tahoma"/>
                <a:cs typeface="Tahoma"/>
              </a:rPr>
              <a:t>input </a:t>
            </a:r>
            <a:r>
              <a:rPr sz="2180" spc="-99" dirty="0">
                <a:latin typeface="Tahoma"/>
                <a:cs typeface="Tahoma"/>
              </a:rPr>
              <a:t>size</a:t>
            </a:r>
            <a:r>
              <a:rPr sz="2180" spc="226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grows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5003" y="3078534"/>
            <a:ext cx="1238215" cy="174910"/>
          </a:xfrm>
          <a:custGeom>
            <a:avLst/>
            <a:gdLst/>
            <a:ahLst/>
            <a:cxnLst/>
            <a:rect l="l" t="t" r="r" b="b"/>
            <a:pathLst>
              <a:path w="624839" h="88264">
                <a:moveTo>
                  <a:pt x="596859" y="88197"/>
                </a:moveTo>
                <a:lnTo>
                  <a:pt x="27458" y="88197"/>
                </a:lnTo>
                <a:lnTo>
                  <a:pt x="16751" y="86046"/>
                </a:lnTo>
                <a:lnTo>
                  <a:pt x="8025" y="80171"/>
                </a:lnTo>
                <a:lnTo>
                  <a:pt x="2151" y="71445"/>
                </a:lnTo>
                <a:lnTo>
                  <a:pt x="0" y="60739"/>
                </a:lnTo>
                <a:lnTo>
                  <a:pt x="0" y="27458"/>
                </a:lnTo>
                <a:lnTo>
                  <a:pt x="2151" y="16751"/>
                </a:lnTo>
                <a:lnTo>
                  <a:pt x="8025" y="8025"/>
                </a:lnTo>
                <a:lnTo>
                  <a:pt x="16751" y="2151"/>
                </a:lnTo>
                <a:lnTo>
                  <a:pt x="27458" y="0"/>
                </a:lnTo>
                <a:lnTo>
                  <a:pt x="596859" y="0"/>
                </a:lnTo>
                <a:lnTo>
                  <a:pt x="607567" y="2151"/>
                </a:lnTo>
                <a:lnTo>
                  <a:pt x="616293" y="8025"/>
                </a:lnTo>
                <a:lnTo>
                  <a:pt x="622167" y="16751"/>
                </a:lnTo>
                <a:lnTo>
                  <a:pt x="624318" y="27458"/>
                </a:lnTo>
                <a:lnTo>
                  <a:pt x="624318" y="60739"/>
                </a:lnTo>
                <a:lnTo>
                  <a:pt x="622167" y="71445"/>
                </a:lnTo>
                <a:lnTo>
                  <a:pt x="616293" y="80171"/>
                </a:lnTo>
                <a:lnTo>
                  <a:pt x="607567" y="86046"/>
                </a:lnTo>
                <a:lnTo>
                  <a:pt x="596859" y="88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5755003" y="3078534"/>
            <a:ext cx="1238215" cy="174910"/>
          </a:xfrm>
          <a:custGeom>
            <a:avLst/>
            <a:gdLst/>
            <a:ahLst/>
            <a:cxnLst/>
            <a:rect l="l" t="t" r="r" b="b"/>
            <a:pathLst>
              <a:path w="624839" h="88264">
                <a:moveTo>
                  <a:pt x="27458" y="0"/>
                </a:moveTo>
                <a:lnTo>
                  <a:pt x="596859" y="0"/>
                </a:lnTo>
                <a:lnTo>
                  <a:pt x="607567" y="2151"/>
                </a:lnTo>
                <a:lnTo>
                  <a:pt x="616293" y="8025"/>
                </a:lnTo>
                <a:lnTo>
                  <a:pt x="622167" y="16751"/>
                </a:lnTo>
                <a:lnTo>
                  <a:pt x="624318" y="27458"/>
                </a:lnTo>
                <a:lnTo>
                  <a:pt x="624318" y="60739"/>
                </a:lnTo>
                <a:lnTo>
                  <a:pt x="622167" y="71445"/>
                </a:lnTo>
                <a:lnTo>
                  <a:pt x="616293" y="80171"/>
                </a:lnTo>
                <a:lnTo>
                  <a:pt x="607567" y="86046"/>
                </a:lnTo>
                <a:lnTo>
                  <a:pt x="596859" y="88197"/>
                </a:lnTo>
                <a:lnTo>
                  <a:pt x="27458" y="88197"/>
                </a:lnTo>
                <a:lnTo>
                  <a:pt x="16751" y="86046"/>
                </a:lnTo>
                <a:lnTo>
                  <a:pt x="8025" y="80171"/>
                </a:lnTo>
                <a:lnTo>
                  <a:pt x="2151" y="71445"/>
                </a:lnTo>
                <a:lnTo>
                  <a:pt x="0" y="60739"/>
                </a:lnTo>
                <a:lnTo>
                  <a:pt x="0" y="27458"/>
                </a:lnTo>
                <a:lnTo>
                  <a:pt x="2151" y="16751"/>
                </a:lnTo>
                <a:lnTo>
                  <a:pt x="8025" y="8025"/>
                </a:lnTo>
                <a:lnTo>
                  <a:pt x="16751" y="2151"/>
                </a:lnTo>
                <a:lnTo>
                  <a:pt x="27458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5379385" y="2576303"/>
            <a:ext cx="1989449" cy="19950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1090" spc="30" dirty="0">
                <a:latin typeface="Lucida Sans"/>
                <a:cs typeface="Lucida Sans"/>
              </a:rPr>
              <a:t>Input </a:t>
            </a:r>
            <a:r>
              <a:rPr sz="1090" spc="40" dirty="0">
                <a:latin typeface="Lucida Sans"/>
                <a:cs typeface="Lucida Sans"/>
              </a:rPr>
              <a:t>Size </a:t>
            </a:r>
            <a:r>
              <a:rPr sz="1090" spc="69" dirty="0">
                <a:latin typeface="Lucida Sans"/>
                <a:cs typeface="Lucida Sans"/>
              </a:rPr>
              <a:t>vs </a:t>
            </a:r>
            <a:r>
              <a:rPr sz="1090" spc="30" dirty="0">
                <a:latin typeface="Lucida Sans"/>
                <a:cs typeface="Lucida Sans"/>
              </a:rPr>
              <a:t>Running</a:t>
            </a:r>
            <a:r>
              <a:rPr sz="1090" spc="-139" dirty="0">
                <a:latin typeface="Lucida Sans"/>
                <a:cs typeface="Lucida Sans"/>
              </a:rPr>
              <a:t> </a:t>
            </a:r>
            <a:r>
              <a:rPr sz="1090" spc="40" dirty="0">
                <a:latin typeface="Lucida Sans"/>
                <a:cs typeface="Lucida Sans"/>
              </a:rPr>
              <a:t>time</a:t>
            </a:r>
            <a:endParaRPr sz="1090" dirty="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1772" y="5515184"/>
            <a:ext cx="534798" cy="162327"/>
          </a:xfrm>
          <a:custGeom>
            <a:avLst/>
            <a:gdLst/>
            <a:ahLst/>
            <a:cxnLst/>
            <a:rect l="l" t="t" r="r" b="b"/>
            <a:pathLst>
              <a:path w="269875" h="81914">
                <a:moveTo>
                  <a:pt x="242319" y="81290"/>
                </a:moveTo>
                <a:lnTo>
                  <a:pt x="27458" y="81290"/>
                </a:lnTo>
                <a:lnTo>
                  <a:pt x="16751" y="79138"/>
                </a:lnTo>
                <a:lnTo>
                  <a:pt x="8025" y="73264"/>
                </a:lnTo>
                <a:lnTo>
                  <a:pt x="2151" y="64538"/>
                </a:lnTo>
                <a:lnTo>
                  <a:pt x="0" y="53831"/>
                </a:lnTo>
                <a:lnTo>
                  <a:pt x="0" y="27458"/>
                </a:lnTo>
                <a:lnTo>
                  <a:pt x="2151" y="16751"/>
                </a:lnTo>
                <a:lnTo>
                  <a:pt x="8025" y="8025"/>
                </a:lnTo>
                <a:lnTo>
                  <a:pt x="16751" y="2151"/>
                </a:lnTo>
                <a:lnTo>
                  <a:pt x="27458" y="0"/>
                </a:lnTo>
                <a:lnTo>
                  <a:pt x="242319" y="0"/>
                </a:lnTo>
                <a:lnTo>
                  <a:pt x="253028" y="2151"/>
                </a:lnTo>
                <a:lnTo>
                  <a:pt x="261754" y="8025"/>
                </a:lnTo>
                <a:lnTo>
                  <a:pt x="267627" y="16751"/>
                </a:lnTo>
                <a:lnTo>
                  <a:pt x="269778" y="27458"/>
                </a:lnTo>
                <a:lnTo>
                  <a:pt x="269778" y="53831"/>
                </a:lnTo>
                <a:lnTo>
                  <a:pt x="267627" y="64538"/>
                </a:lnTo>
                <a:lnTo>
                  <a:pt x="261754" y="73264"/>
                </a:lnTo>
                <a:lnTo>
                  <a:pt x="253028" y="79138"/>
                </a:lnTo>
                <a:lnTo>
                  <a:pt x="242319" y="81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5988809" y="6396533"/>
            <a:ext cx="534798" cy="162327"/>
          </a:xfrm>
          <a:custGeom>
            <a:avLst/>
            <a:gdLst/>
            <a:ahLst/>
            <a:cxnLst/>
            <a:rect l="l" t="t" r="r" b="b"/>
            <a:pathLst>
              <a:path w="269875" h="81914">
                <a:moveTo>
                  <a:pt x="27458" y="0"/>
                </a:moveTo>
                <a:lnTo>
                  <a:pt x="242319" y="0"/>
                </a:lnTo>
                <a:lnTo>
                  <a:pt x="253028" y="2151"/>
                </a:lnTo>
                <a:lnTo>
                  <a:pt x="261754" y="8025"/>
                </a:lnTo>
                <a:lnTo>
                  <a:pt x="267627" y="16751"/>
                </a:lnTo>
                <a:lnTo>
                  <a:pt x="269778" y="27458"/>
                </a:lnTo>
                <a:lnTo>
                  <a:pt x="269778" y="53831"/>
                </a:lnTo>
                <a:lnTo>
                  <a:pt x="267627" y="64538"/>
                </a:lnTo>
                <a:lnTo>
                  <a:pt x="261754" y="73264"/>
                </a:lnTo>
                <a:lnTo>
                  <a:pt x="253028" y="79138"/>
                </a:lnTo>
                <a:lnTo>
                  <a:pt x="242319" y="81290"/>
                </a:lnTo>
                <a:lnTo>
                  <a:pt x="27458" y="81290"/>
                </a:lnTo>
                <a:lnTo>
                  <a:pt x="16751" y="79138"/>
                </a:lnTo>
                <a:lnTo>
                  <a:pt x="8025" y="73264"/>
                </a:lnTo>
                <a:lnTo>
                  <a:pt x="2151" y="64538"/>
                </a:lnTo>
                <a:lnTo>
                  <a:pt x="0" y="53831"/>
                </a:lnTo>
                <a:lnTo>
                  <a:pt x="0" y="27458"/>
                </a:lnTo>
                <a:lnTo>
                  <a:pt x="2151" y="16751"/>
                </a:lnTo>
                <a:lnTo>
                  <a:pt x="8025" y="8025"/>
                </a:lnTo>
                <a:lnTo>
                  <a:pt x="16751" y="2151"/>
                </a:lnTo>
                <a:lnTo>
                  <a:pt x="27458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5841962" y="6385574"/>
            <a:ext cx="694608" cy="184244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991" spc="30" dirty="0">
                <a:latin typeface="Lucida Sans"/>
                <a:cs typeface="Lucida Sans"/>
              </a:rPr>
              <a:t>Input</a:t>
            </a:r>
            <a:r>
              <a:rPr sz="991" spc="-69" dirty="0">
                <a:latin typeface="Lucida Sans"/>
                <a:cs typeface="Lucida Sans"/>
              </a:rPr>
              <a:t> </a:t>
            </a:r>
            <a:r>
              <a:rPr sz="991" spc="10" dirty="0">
                <a:latin typeface="Lucida Sans"/>
                <a:cs typeface="Lucida Sans"/>
              </a:rPr>
              <a:t>size</a:t>
            </a:r>
            <a:endParaRPr sz="991" dirty="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82599" y="3921585"/>
            <a:ext cx="113251" cy="671958"/>
          </a:xfrm>
          <a:custGeom>
            <a:avLst/>
            <a:gdLst/>
            <a:ahLst/>
            <a:cxnLst/>
            <a:rect l="l" t="t" r="r" b="b"/>
            <a:pathLst>
              <a:path w="57150" h="339089">
                <a:moveTo>
                  <a:pt x="29603" y="338968"/>
                </a:moveTo>
                <a:lnTo>
                  <a:pt x="27458" y="338968"/>
                </a:lnTo>
                <a:lnTo>
                  <a:pt x="16751" y="336816"/>
                </a:lnTo>
                <a:lnTo>
                  <a:pt x="8025" y="330942"/>
                </a:lnTo>
                <a:lnTo>
                  <a:pt x="2151" y="322216"/>
                </a:lnTo>
                <a:lnTo>
                  <a:pt x="0" y="311509"/>
                </a:lnTo>
                <a:lnTo>
                  <a:pt x="0" y="27473"/>
                </a:lnTo>
                <a:lnTo>
                  <a:pt x="2151" y="16756"/>
                </a:lnTo>
                <a:lnTo>
                  <a:pt x="8025" y="8026"/>
                </a:lnTo>
                <a:lnTo>
                  <a:pt x="16751" y="2151"/>
                </a:lnTo>
                <a:lnTo>
                  <a:pt x="27458" y="0"/>
                </a:lnTo>
                <a:lnTo>
                  <a:pt x="29603" y="0"/>
                </a:lnTo>
                <a:lnTo>
                  <a:pt x="40310" y="2151"/>
                </a:lnTo>
                <a:lnTo>
                  <a:pt x="49036" y="8026"/>
                </a:lnTo>
                <a:lnTo>
                  <a:pt x="54910" y="16756"/>
                </a:lnTo>
                <a:lnTo>
                  <a:pt x="57062" y="27473"/>
                </a:lnTo>
                <a:lnTo>
                  <a:pt x="57062" y="311509"/>
                </a:lnTo>
                <a:lnTo>
                  <a:pt x="54910" y="322216"/>
                </a:lnTo>
                <a:lnTo>
                  <a:pt x="49036" y="330942"/>
                </a:lnTo>
                <a:lnTo>
                  <a:pt x="40310" y="336816"/>
                </a:lnTo>
                <a:lnTo>
                  <a:pt x="29603" y="338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4082599" y="3921585"/>
            <a:ext cx="113251" cy="671958"/>
          </a:xfrm>
          <a:custGeom>
            <a:avLst/>
            <a:gdLst/>
            <a:ahLst/>
            <a:cxnLst/>
            <a:rect l="l" t="t" r="r" b="b"/>
            <a:pathLst>
              <a:path w="57150" h="339089">
                <a:moveTo>
                  <a:pt x="27458" y="0"/>
                </a:moveTo>
                <a:lnTo>
                  <a:pt x="29603" y="0"/>
                </a:lnTo>
                <a:lnTo>
                  <a:pt x="40310" y="2151"/>
                </a:lnTo>
                <a:lnTo>
                  <a:pt x="49036" y="8026"/>
                </a:lnTo>
                <a:lnTo>
                  <a:pt x="54910" y="16756"/>
                </a:lnTo>
                <a:lnTo>
                  <a:pt x="57062" y="27473"/>
                </a:lnTo>
                <a:lnTo>
                  <a:pt x="57062" y="311509"/>
                </a:lnTo>
                <a:lnTo>
                  <a:pt x="54910" y="322216"/>
                </a:lnTo>
                <a:lnTo>
                  <a:pt x="49036" y="330942"/>
                </a:lnTo>
                <a:lnTo>
                  <a:pt x="40310" y="336816"/>
                </a:lnTo>
                <a:lnTo>
                  <a:pt x="29603" y="338968"/>
                </a:lnTo>
                <a:lnTo>
                  <a:pt x="27458" y="338968"/>
                </a:lnTo>
                <a:lnTo>
                  <a:pt x="16751" y="336816"/>
                </a:lnTo>
                <a:lnTo>
                  <a:pt x="8025" y="330942"/>
                </a:lnTo>
                <a:lnTo>
                  <a:pt x="2151" y="322216"/>
                </a:lnTo>
                <a:lnTo>
                  <a:pt x="0" y="311509"/>
                </a:lnTo>
                <a:lnTo>
                  <a:pt x="0" y="27473"/>
                </a:lnTo>
                <a:lnTo>
                  <a:pt x="2151" y="16756"/>
                </a:lnTo>
                <a:lnTo>
                  <a:pt x="8025" y="8026"/>
                </a:lnTo>
                <a:lnTo>
                  <a:pt x="16751" y="2151"/>
                </a:lnTo>
                <a:lnTo>
                  <a:pt x="27458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4021182" y="3843519"/>
            <a:ext cx="152478" cy="937470"/>
          </a:xfrm>
          <a:prstGeom prst="rect">
            <a:avLst/>
          </a:prstGeom>
        </p:spPr>
        <p:txBody>
          <a:bodyPr vert="vert270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991" spc="30" dirty="0">
                <a:latin typeface="Lucida Sans"/>
                <a:cs typeface="Lucida Sans"/>
              </a:rPr>
              <a:t>Running</a:t>
            </a:r>
            <a:r>
              <a:rPr sz="991" spc="-59" dirty="0">
                <a:latin typeface="Lucida Sans"/>
                <a:cs typeface="Lucida Sans"/>
              </a:rPr>
              <a:t> </a:t>
            </a:r>
            <a:r>
              <a:rPr sz="991" spc="50" dirty="0">
                <a:latin typeface="Lucida Sans"/>
                <a:cs typeface="Lucida Sans"/>
              </a:rPr>
              <a:t>time</a:t>
            </a:r>
            <a:endParaRPr sz="991">
              <a:latin typeface="Lucida Sans"/>
              <a:cs typeface="Lucida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88837" y="3911316"/>
            <a:ext cx="552415" cy="1202981"/>
          </a:xfrm>
          <a:custGeom>
            <a:avLst/>
            <a:gdLst/>
            <a:ahLst/>
            <a:cxnLst/>
            <a:rect l="l" t="t" r="r" b="b"/>
            <a:pathLst>
              <a:path w="278764" h="607060">
                <a:moveTo>
                  <a:pt x="250987" y="607024"/>
                </a:moveTo>
                <a:lnTo>
                  <a:pt x="27473" y="607024"/>
                </a:lnTo>
                <a:lnTo>
                  <a:pt x="16758" y="604873"/>
                </a:lnTo>
                <a:lnTo>
                  <a:pt x="8027" y="599000"/>
                </a:lnTo>
                <a:lnTo>
                  <a:pt x="2151" y="590274"/>
                </a:lnTo>
                <a:lnTo>
                  <a:pt x="0" y="579565"/>
                </a:lnTo>
                <a:lnTo>
                  <a:pt x="0" y="27458"/>
                </a:lnTo>
                <a:lnTo>
                  <a:pt x="2151" y="16751"/>
                </a:lnTo>
                <a:lnTo>
                  <a:pt x="8027" y="8025"/>
                </a:lnTo>
                <a:lnTo>
                  <a:pt x="16758" y="2151"/>
                </a:lnTo>
                <a:lnTo>
                  <a:pt x="27473" y="0"/>
                </a:lnTo>
                <a:lnTo>
                  <a:pt x="250987" y="0"/>
                </a:lnTo>
                <a:lnTo>
                  <a:pt x="261694" y="2151"/>
                </a:lnTo>
                <a:lnTo>
                  <a:pt x="270420" y="8025"/>
                </a:lnTo>
                <a:lnTo>
                  <a:pt x="276294" y="16751"/>
                </a:lnTo>
                <a:lnTo>
                  <a:pt x="278446" y="27458"/>
                </a:lnTo>
                <a:lnTo>
                  <a:pt x="278446" y="579565"/>
                </a:lnTo>
                <a:lnTo>
                  <a:pt x="276294" y="590274"/>
                </a:lnTo>
                <a:lnTo>
                  <a:pt x="270420" y="599000"/>
                </a:lnTo>
                <a:lnTo>
                  <a:pt x="261694" y="604873"/>
                </a:lnTo>
                <a:lnTo>
                  <a:pt x="250987" y="60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8088837" y="3911316"/>
            <a:ext cx="552415" cy="1202981"/>
          </a:xfrm>
          <a:custGeom>
            <a:avLst/>
            <a:gdLst/>
            <a:ahLst/>
            <a:cxnLst/>
            <a:rect l="l" t="t" r="r" b="b"/>
            <a:pathLst>
              <a:path w="278764" h="607060">
                <a:moveTo>
                  <a:pt x="27473" y="0"/>
                </a:moveTo>
                <a:lnTo>
                  <a:pt x="250987" y="0"/>
                </a:lnTo>
                <a:lnTo>
                  <a:pt x="261694" y="2151"/>
                </a:lnTo>
                <a:lnTo>
                  <a:pt x="270420" y="8025"/>
                </a:lnTo>
                <a:lnTo>
                  <a:pt x="276294" y="16751"/>
                </a:lnTo>
                <a:lnTo>
                  <a:pt x="278446" y="27458"/>
                </a:lnTo>
                <a:lnTo>
                  <a:pt x="278446" y="579565"/>
                </a:lnTo>
                <a:lnTo>
                  <a:pt x="276294" y="590274"/>
                </a:lnTo>
                <a:lnTo>
                  <a:pt x="270420" y="599000"/>
                </a:lnTo>
                <a:lnTo>
                  <a:pt x="261694" y="604873"/>
                </a:lnTo>
                <a:lnTo>
                  <a:pt x="250987" y="607024"/>
                </a:lnTo>
                <a:lnTo>
                  <a:pt x="27473" y="607024"/>
                </a:lnTo>
                <a:lnTo>
                  <a:pt x="16758" y="604873"/>
                </a:lnTo>
                <a:lnTo>
                  <a:pt x="8027" y="599000"/>
                </a:lnTo>
                <a:lnTo>
                  <a:pt x="2151" y="590274"/>
                </a:lnTo>
                <a:lnTo>
                  <a:pt x="0" y="579565"/>
                </a:lnTo>
                <a:lnTo>
                  <a:pt x="0" y="27458"/>
                </a:lnTo>
                <a:lnTo>
                  <a:pt x="2151" y="16751"/>
                </a:lnTo>
                <a:lnTo>
                  <a:pt x="8027" y="8025"/>
                </a:lnTo>
                <a:lnTo>
                  <a:pt x="16758" y="2151"/>
                </a:lnTo>
                <a:lnTo>
                  <a:pt x="27473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/>
            <a:fld id="{81D60167-4931-47E6-BA6A-407CBD079E47}" type="slidenum">
              <a:rPr lang="en-US" spc="-45" smtClean="0"/>
              <a:pPr marL="38100"/>
              <a:t>2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9126B5E-73A1-472D-8D45-D153BCF06FB9}"/>
              </a:ext>
            </a:extLst>
          </p:cNvPr>
          <p:cNvSpPr/>
          <p:nvPr/>
        </p:nvSpPr>
        <p:spPr>
          <a:xfrm>
            <a:off x="4291332" y="2820574"/>
            <a:ext cx="4698432" cy="3621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notations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 - notation</a:t>
            </a:r>
          </a:p>
        </p:txBody>
      </p:sp>
      <p:graphicFrame>
        <p:nvGraphicFramePr>
          <p:cNvPr id="2765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0389" y="1620839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2765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1620839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030914" y="2986089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larger or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58465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837" y="23256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620" y="16090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</a:rPr>
              <a:t>5n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100n + 5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≠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(n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n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>
                <a:latin typeface="Comic Sans MS" panose="030F0702030302020204" pitchFamily="66" charset="0"/>
              </a:rPr>
              <a:t>(2n), n</a:t>
            </a:r>
            <a:r>
              <a:rPr lang="en-US" altLang="en-US" baseline="30000">
                <a:latin typeface="Comic Sans MS" panose="030F0702030302020204" pitchFamily="66" charset="0"/>
              </a:rPr>
              <a:t>3</a:t>
            </a:r>
            <a:r>
              <a:rPr lang="en-US" altLang="en-US">
                <a:latin typeface="Comic Sans MS" panose="030F0702030302020204" pitchFamily="66" charset="0"/>
              </a:rPr>
              <a:t>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, n </a:t>
            </a:r>
            <a:r>
              <a:rPr lang="en-US" altLang="en-US">
                <a:latin typeface="Comic Sans MS" panose="030F0702030302020204" pitchFamily="66" charset="0"/>
              </a:rPr>
              <a:t>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(logn)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439988" y="187166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 c, n</a:t>
            </a:r>
            <a:r>
              <a:rPr lang="en-US" altLang="en-US" sz="2400" baseline="-25000">
                <a:latin typeface="Monotype Corsiva" panose="03010101010201010101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such that:</a:t>
            </a: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 0  cn  5n</a:t>
            </a:r>
            <a:r>
              <a:rPr lang="en-US" altLang="en-US" sz="2400" baseline="30000">
                <a:latin typeface="Monotype Corsiva" panose="03010101010201010101" pitchFamily="66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411913" y="1863725"/>
            <a:ext cx="177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cn  5n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7999413" y="1863725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 = 1 and n</a:t>
            </a:r>
            <a:r>
              <a:rPr lang="en-US" altLang="en-US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= 1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849563" y="3067050"/>
            <a:ext cx="518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 c, n</a:t>
            </a:r>
            <a:r>
              <a:rPr lang="en-US" altLang="en-US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such that: 0  cn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 100n + 5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2849564" y="3579813"/>
            <a:ext cx="532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100n + 5  100n + 5n ( n  1) = 105n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2849564" y="4111625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cn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 105n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4359275" y="413385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n(cn – 105)  0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901951" y="4664075"/>
            <a:ext cx="488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Since n is positive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cn – 105  0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7699376" y="4656138"/>
            <a:ext cx="190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n  105/c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2871788" y="5138738"/>
            <a:ext cx="725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 </a:t>
            </a:r>
            <a:r>
              <a:rPr lang="en-US" altLang="en-US" sz="2400">
                <a:sym typeface="Symbol" panose="05050102010706020507" pitchFamily="18" charset="2"/>
              </a:rPr>
              <a:t>contradiction: </a:t>
            </a: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cannot be smaller than a constant</a:t>
            </a:r>
            <a:endParaRPr lang="en-US" altLang="en-US" sz="2400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8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  <p:bldP spid="153607" grpId="0"/>
      <p:bldP spid="153608" grpId="0"/>
      <p:bldP spid="153609" grpId="0"/>
      <p:bldP spid="153610" grpId="0"/>
      <p:bldP spid="153611" grpId="0"/>
      <p:bldP spid="153612" grpId="0"/>
      <p:bldP spid="1536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73801" y="31988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Asymptotic notations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801" y="12533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-notation</a:t>
            </a:r>
          </a:p>
        </p:txBody>
      </p:sp>
      <p:graphicFrame>
        <p:nvGraphicFramePr>
          <p:cNvPr id="2970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09750" y="2574926"/>
          <a:ext cx="56769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aint Shop Pro Image" r:id="rId3" imgW="5678049" imgH="3873171" progId="PaintShopPro">
                  <p:embed/>
                </p:oleObj>
              </mc:Choice>
              <mc:Fallback>
                <p:oleObj name="Paint Shop Pro Image" r:id="rId3" imgW="5678049" imgH="3873171" progId="PaintShopPro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574926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1809751" y="1614489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int Shop Pro Image" r:id="rId5" imgW="8048780" imgH="858537" progId="PaintShopPro">
                  <p:embed/>
                </p:oleObj>
              </mc:Choice>
              <mc:Fallback>
                <p:oleObj name="Paint Shop Pro Image" r:id="rId5" imgW="8048780" imgH="858537" progId="PaintShopPro">
                  <p:embed/>
                  <p:pic>
                    <p:nvPicPr>
                      <p:cNvPr id="297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1614489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810250" y="2846388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the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  <a:endParaRPr lang="en-US" altLang="en-US" sz="2400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>
              <a:solidFill>
                <a:srgbClr val="DD011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715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754" y="28971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975" y="952500"/>
            <a:ext cx="8415338" cy="5894388"/>
          </a:xfrm>
        </p:spPr>
        <p:txBody>
          <a:bodyPr/>
          <a:lstStyle/>
          <a:p>
            <a:pPr lvl="1" eaLnBrk="1" hangingPunct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/2 –n/2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en-US" sz="2400"/>
              <a:t>½ n</a:t>
            </a:r>
            <a:r>
              <a:rPr lang="en-US" altLang="en-US" sz="2400" baseline="30000"/>
              <a:t>2</a:t>
            </a:r>
            <a:r>
              <a:rPr lang="en-US" altLang="en-US" sz="2400"/>
              <a:t> - ½ n </a:t>
            </a:r>
            <a:r>
              <a:rPr lang="en-US" altLang="en-US" sz="2400">
                <a:sym typeface="Symbol" panose="05050102010706020507" pitchFamily="18" charset="2"/>
              </a:rPr>
              <a:t>≤ </a:t>
            </a:r>
            <a:r>
              <a:rPr lang="en-US" altLang="en-US" sz="2400"/>
              <a:t>½ n</a:t>
            </a:r>
            <a:r>
              <a:rPr lang="en-US" altLang="en-US" sz="2400" baseline="30000"/>
              <a:t>2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n ≥ 0       </a:t>
            </a:r>
            <a:r>
              <a:rPr lang="en-US" altLang="en-US" sz="2400"/>
              <a:t>c</a:t>
            </a:r>
            <a:r>
              <a:rPr lang="en-US" altLang="en-US" sz="2400" baseline="-25000"/>
              <a:t>2</a:t>
            </a:r>
            <a:r>
              <a:rPr lang="en-US" altLang="en-US" sz="2400"/>
              <a:t>= ½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en-US" sz="2400"/>
              <a:t>½ n</a:t>
            </a:r>
            <a:r>
              <a:rPr lang="en-US" altLang="en-US" sz="2400" baseline="30000"/>
              <a:t>2</a:t>
            </a:r>
            <a:r>
              <a:rPr lang="en-US" altLang="en-US" sz="2400"/>
              <a:t> - ½ n </a:t>
            </a:r>
            <a:r>
              <a:rPr lang="en-US" altLang="en-US" sz="2400">
                <a:sym typeface="Symbol" panose="05050102010706020507" pitchFamily="18" charset="2"/>
              </a:rPr>
              <a:t>≥ </a:t>
            </a:r>
            <a:r>
              <a:rPr lang="en-US" altLang="en-US" sz="2400"/>
              <a:t>½ n</a:t>
            </a:r>
            <a:r>
              <a:rPr lang="en-US" altLang="en-US" sz="2400" baseline="30000"/>
              <a:t>2</a:t>
            </a:r>
            <a:r>
              <a:rPr lang="en-US" altLang="en-US" sz="2400"/>
              <a:t> - ½ n * ½ n ( </a:t>
            </a:r>
            <a:r>
              <a:rPr lang="en-US" altLang="en-US" sz="2400">
                <a:sym typeface="Symbol" panose="05050102010706020507" pitchFamily="18" charset="2"/>
              </a:rPr>
              <a:t>n ≥ 2 </a:t>
            </a:r>
            <a:r>
              <a:rPr lang="en-US" altLang="en-US" sz="2400"/>
              <a:t>) = ¼ n</a:t>
            </a:r>
            <a:r>
              <a:rPr lang="en-US" altLang="en-US" sz="2400" baseline="30000"/>
              <a:t>2</a:t>
            </a:r>
            <a:r>
              <a:rPr lang="en-US" altLang="en-US" sz="2400"/>
              <a:t> 	</a:t>
            </a:r>
            <a:r>
              <a:rPr lang="en-US" altLang="en-US" sz="2400">
                <a:sym typeface="Symbol" panose="05050102010706020507" pitchFamily="18" charset="2"/>
              </a:rPr>
              <a:t>   </a:t>
            </a:r>
            <a:r>
              <a:rPr lang="en-US" altLang="en-US" sz="2400"/>
              <a:t>c</a:t>
            </a:r>
            <a:r>
              <a:rPr lang="en-US" altLang="en-US" sz="2400" baseline="-25000"/>
              <a:t>1</a:t>
            </a:r>
            <a:r>
              <a:rPr lang="en-US" altLang="en-US" sz="2400"/>
              <a:t>= ¼ </a:t>
            </a:r>
          </a:p>
          <a:p>
            <a:pPr lvl="2" eaLnBrk="1" hangingPunct="1">
              <a:lnSpc>
                <a:spcPct val="180000"/>
              </a:lnSpc>
            </a:pP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≠ (n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n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8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 only holds for: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n ≤ 1/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62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431" y="28971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975" y="952500"/>
            <a:ext cx="8415338" cy="5894388"/>
          </a:xfrm>
        </p:spPr>
        <p:txBody>
          <a:bodyPr/>
          <a:lstStyle/>
          <a:p>
            <a:pPr lvl="1" eaLnBrk="1" hangingPunct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6n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≠  (n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6n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8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 only holds for: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≤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/6</a:t>
            </a:r>
          </a:p>
          <a:p>
            <a:pPr lvl="1" eaLnBrk="1" hangingPunct="1">
              <a:lnSpc>
                <a:spcPct val="18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≠ (logn):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logn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n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logn</a:t>
            </a:r>
          </a:p>
          <a:p>
            <a:pPr lvl="1" eaLnBrk="1" hangingPunct="1">
              <a:lnSpc>
                <a:spcPct val="18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		 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≥  n/logn,  n≥ 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–</a:t>
            </a:r>
            <a:r>
              <a:rPr lang="en-US" altLang="en-US">
                <a:sym typeface="Symbol" panose="05050102010706020507" pitchFamily="18" charset="2"/>
              </a:rPr>
              <a:t> impossible</a:t>
            </a:r>
          </a:p>
        </p:txBody>
      </p:sp>
    </p:spTree>
    <p:extLst>
      <p:ext uri="{BB962C8B-B14F-4D97-AF65-F5344CB8AC3E}">
        <p14:creationId xmlns:p14="http://schemas.microsoft.com/office/powerpoint/2010/main" val="2993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376" y="129540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Subset relations between order-of-growth sets.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895600" y="3200400"/>
            <a:ext cx="6477000" cy="2743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ko-KR" altLang="en-US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0450" y="35560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Relations Between Different Sets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3276600" y="3657600"/>
            <a:ext cx="3505200" cy="19050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5257800" y="3657600"/>
            <a:ext cx="3505200" cy="19050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410201" y="2709864"/>
            <a:ext cx="1173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3200" b="1">
                <a:latin typeface="Times New Roman" panose="02020603050405020304" pitchFamily="18" charset="0"/>
                <a:ea typeface="Gulim" panose="020B0600000101010101" pitchFamily="34" charset="-127"/>
              </a:rPr>
              <a:t>R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sz="3200" b="1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R</a:t>
            </a:r>
            <a:endParaRPr lang="en-US" altLang="ko-KR" sz="3200" b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3276600" y="3657600"/>
            <a:ext cx="3505200" cy="1905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6478589" y="3097214"/>
            <a:ext cx="108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( </a:t>
            </a:r>
            <a:r>
              <a:rPr lang="en-US" altLang="ko-KR" sz="3200" i="1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4430714" y="3111500"/>
            <a:ext cx="106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O( </a:t>
            </a:r>
            <a:r>
              <a:rPr lang="en-US" altLang="ko-KR" sz="3200" i="1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491163" y="4283075"/>
            <a:ext cx="1071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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( </a:t>
            </a:r>
            <a:r>
              <a:rPr lang="en-US" altLang="ko-KR" sz="3200" i="1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5867400" y="38862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•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6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209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Times New Roman" panose="02020603050405020304" pitchFamily="18" charset="0"/>
              </a:rPr>
              <a:t>Common orders of magnitude</a:t>
            </a:r>
            <a:endParaRPr lang="en-US" altLang="en-US" sz="400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1D1FC-F307-4A6F-87F4-E7C14701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386204"/>
            <a:ext cx="9123680" cy="48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C9A533-FD8F-4271-B3E3-58EAA891AC8D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 and properties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214439"/>
            <a:ext cx="8320087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In algorithm analysis we often use the notation </a:t>
            </a:r>
            <a:r>
              <a:rPr lang="en-US" altLang="en-US" sz="2400">
                <a:solidFill>
                  <a:srgbClr val="CC0000"/>
                </a:solidFill>
              </a:rPr>
              <a:t>“</a:t>
            </a:r>
            <a:r>
              <a:rPr lang="en-US" alt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log n</a:t>
            </a:r>
            <a:r>
              <a:rPr lang="en-US" altLang="en-US" sz="2400">
                <a:solidFill>
                  <a:srgbClr val="CC0000"/>
                </a:solidFill>
              </a:rPr>
              <a:t>”</a:t>
            </a:r>
            <a:r>
              <a:rPr lang="en-US" altLang="en-US" sz="2400"/>
              <a:t> without specifying the base</a:t>
            </a:r>
          </a:p>
        </p:txBody>
      </p:sp>
      <p:graphicFrame>
        <p:nvGraphicFramePr>
          <p:cNvPr id="3584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71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774364" imgH="457002" progId="Equation.3">
                  <p:embed/>
                </p:oleObj>
              </mc:Choice>
              <mc:Fallback>
                <p:oleObj name="Equation" r:id="rId3" imgW="774364" imgH="457002" progId="Equation.3">
                  <p:embed/>
                  <p:pic>
                    <p:nvPicPr>
                      <p:cNvPr id="358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43726" y="260350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533169" imgH="228501" progId="Equation.3">
                  <p:embed/>
                </p:oleObj>
              </mc:Choice>
              <mc:Fallback>
                <p:oleObj name="Equation" r:id="rId5" imgW="533169" imgH="228501" progId="Equation.3">
                  <p:embed/>
                  <p:pic>
                    <p:nvPicPr>
                      <p:cNvPr id="358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2603500"/>
                        <a:ext cx="1116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114550" y="2701926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Binary logarithm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114550" y="3236913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Natural logarithm</a:t>
            </a:r>
          </a:p>
        </p:txBody>
      </p:sp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4230688" y="3789364"/>
          <a:ext cx="203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990600" imgH="457200" progId="Equation.3">
                  <p:embed/>
                </p:oleObj>
              </mc:Choice>
              <mc:Fallback>
                <p:oleObj name="Equation" r:id="rId7" imgW="990600" imgH="457200" progId="Equation.3">
                  <p:embed/>
                  <p:pic>
                    <p:nvPicPr>
                      <p:cNvPr id="358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789364"/>
                        <a:ext cx="203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8134351" y="2627314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444307" imgH="203112" progId="Equation.3">
                  <p:embed/>
                </p:oleObj>
              </mc:Choice>
              <mc:Fallback>
                <p:oleObj name="Equation" r:id="rId9" imgW="444307" imgH="203112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2627314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"/>
          <p:cNvGraphicFramePr>
            <a:graphicFrameLocks noChangeAspect="1"/>
          </p:cNvGraphicFramePr>
          <p:nvPr/>
        </p:nvGraphicFramePr>
        <p:xfrm>
          <a:off x="6972300" y="319246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533169" imgH="203112" progId="Equation.3">
                  <p:embed/>
                </p:oleObj>
              </mc:Choice>
              <mc:Fallback>
                <p:oleObj name="Equation" r:id="rId11" imgW="533169" imgH="203112" progId="Equation.3">
                  <p:embed/>
                  <p:pic>
                    <p:nvPicPr>
                      <p:cNvPr id="358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9246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8134351" y="319246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787058" imgH="203112" progId="Equation.3">
                  <p:embed/>
                </p:oleObj>
              </mc:Choice>
              <mc:Fallback>
                <p:oleObj name="Equation" r:id="rId13" imgW="787058" imgH="203112" progId="Equation.3">
                  <p:embed/>
                  <p:pic>
                    <p:nvPicPr>
                      <p:cNvPr id="245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19246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2"/>
          <p:cNvGraphicFramePr>
            <a:graphicFrameLocks noChangeAspect="1"/>
          </p:cNvGraphicFramePr>
          <p:nvPr/>
        </p:nvGraphicFramePr>
        <p:xfrm>
          <a:off x="6972300" y="367665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5" imgW="495085" imgH="418918" progId="Equation.3">
                  <p:embed/>
                </p:oleObj>
              </mc:Choice>
              <mc:Fallback>
                <p:oleObj name="Equation" r:id="rId15" imgW="495085" imgH="418918" progId="Equation.3">
                  <p:embed/>
                  <p:pic>
                    <p:nvPicPr>
                      <p:cNvPr id="358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67665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8134351" y="388937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7" imgW="787058" imgH="203112" progId="Equation.3">
                  <p:embed/>
                </p:oleObj>
              </mc:Choice>
              <mc:Fallback>
                <p:oleObj name="Equation" r:id="rId17" imgW="787058" imgH="203112" progId="Equation.3">
                  <p:embed/>
                  <p:pic>
                    <p:nvPicPr>
                      <p:cNvPr id="2457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88937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7088188" y="5227639"/>
          <a:ext cx="1028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9" imgW="520700" imgH="228600" progId="Equation.DSMT4">
                  <p:embed/>
                </p:oleObj>
              </mc:Choice>
              <mc:Fallback>
                <p:oleObj name="Equation" r:id="rId19" imgW="520700" imgH="228600" progId="Equation.DSMT4">
                  <p:embed/>
                  <p:pic>
                    <p:nvPicPr>
                      <p:cNvPr id="3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5227639"/>
                        <a:ext cx="1028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/>
          <p:cNvGraphicFramePr>
            <a:graphicFrameLocks noChangeAspect="1"/>
          </p:cNvGraphicFramePr>
          <p:nvPr/>
        </p:nvGraphicFramePr>
        <p:xfrm>
          <a:off x="8262939" y="4559300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1" imgW="342751" imgH="203112" progId="Equation.3">
                  <p:embed/>
                </p:oleObj>
              </mc:Choice>
              <mc:Fallback>
                <p:oleObj name="Equation" r:id="rId21" imgW="342751" imgH="203112" progId="Equation.3">
                  <p:embed/>
                  <p:pic>
                    <p:nvPicPr>
                      <p:cNvPr id="2457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9" y="4559300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7194550" y="458470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23" imgW="482391" imgH="203112" progId="Equation.3">
                  <p:embed/>
                </p:oleObj>
              </mc:Choice>
              <mc:Fallback>
                <p:oleObj name="Equation" r:id="rId23" imgW="482391" imgH="203112" progId="Equation.3">
                  <p:embed/>
                  <p:pic>
                    <p:nvPicPr>
                      <p:cNvPr id="35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458470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/>
          <p:cNvGraphicFramePr>
            <a:graphicFrameLocks noChangeAspect="1"/>
          </p:cNvGraphicFramePr>
          <p:nvPr/>
        </p:nvGraphicFramePr>
        <p:xfrm>
          <a:off x="8231189" y="5129214"/>
          <a:ext cx="85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25" imgW="431613" imgH="431613" progId="Equation.DSMT4">
                  <p:embed/>
                </p:oleObj>
              </mc:Choice>
              <mc:Fallback>
                <p:oleObj name="Equation" r:id="rId25" imgW="431613" imgH="431613" progId="Equation.DSMT4">
                  <p:embed/>
                  <p:pic>
                    <p:nvPicPr>
                      <p:cNvPr id="2457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89" y="5129214"/>
                        <a:ext cx="852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8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6805" y="30241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More Examples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1106489"/>
            <a:ext cx="8229600" cy="5608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For each of the following pairs of functions, either f(n) is O(g(n)), f(n) is Ω(g(n)), or f(n) = Θ(g(n)). Determine which relationship is correct.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log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; g(n) = log n + 5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n; g(n) = log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log log n; g(n) = log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n; g(n) = log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 log n + n; g(n) = log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10; g(n) = log 10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2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; g(n) = 10n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2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; g(n) = 3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34250" y="2387600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 (g(n))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334250" y="2860675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7334251" y="3335338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O(g(n))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7334250" y="3810000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334250" y="4284663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7334250" y="4759325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(g(n))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7334250" y="5233988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334251" y="5708650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O(g(n))</a:t>
            </a:r>
          </a:p>
        </p:txBody>
      </p:sp>
    </p:spTree>
    <p:extLst>
      <p:ext uri="{BB962C8B-B14F-4D97-AF65-F5344CB8AC3E}">
        <p14:creationId xmlns:p14="http://schemas.microsoft.com/office/powerpoint/2010/main" val="33604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/>
      <p:bldP spid="224262" grpId="0"/>
      <p:bldP spid="224263" grpId="0"/>
      <p:bldP spid="224264" grpId="0"/>
      <p:bldP spid="224265" grpId="0"/>
      <p:bldP spid="224266" grpId="0"/>
      <p:bldP spid="2242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191" y="31833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Properties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6909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i="1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Theorem:</a:t>
            </a:r>
            <a:r>
              <a:rPr lang="en-US" altLang="en-US" sz="2400" i="1">
                <a:latin typeface="Monotype Corsiva" panose="03010101010201010101" pitchFamily="66" charset="0"/>
                <a:sym typeface="Symbol" panose="05050102010706020507" pitchFamily="18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latin typeface="Monotype Corsiva" panose="03010101010201010101" pitchFamily="66" charset="0"/>
                <a:sym typeface="Symbol" panose="05050102010706020507" pitchFamily="18" charset="2"/>
              </a:rPr>
              <a:t>		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f(n) = (g(n))  f = O(g(n)) and f = (g(n))</a:t>
            </a:r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/>
              <a:t>Transitivity</a:t>
            </a:r>
            <a:r>
              <a:rPr lang="en-US" altLang="en-US" sz="2400" b="1"/>
              <a:t>:</a:t>
            </a:r>
          </a:p>
          <a:p>
            <a:pPr lvl="1" eaLnBrk="1" hangingPunct="1"/>
            <a:r>
              <a:rPr lang="en-US" altLang="en-US" sz="2000">
                <a:latin typeface="Comic Sans MS" panose="030F0702030302020204" pitchFamily="66" charset="0"/>
              </a:rPr>
              <a:t>f(n)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(g(n))</a:t>
            </a:r>
            <a:r>
              <a:rPr lang="en-US" altLang="en-US" sz="2000">
                <a:latin typeface="Monotype Corsiva" panose="03010101010201010101" pitchFamily="66" charset="0"/>
              </a:rPr>
              <a:t> </a:t>
            </a:r>
            <a:r>
              <a:rPr lang="en-US" altLang="en-US" sz="2000"/>
              <a:t>and</a:t>
            </a:r>
            <a:r>
              <a:rPr lang="en-US" altLang="en-US" sz="2000">
                <a:latin typeface="Monotype Corsiva" panose="03010101010201010101" pitchFamily="66" charset="0"/>
              </a:rPr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g(n)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(h(n))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</a:t>
            </a:r>
            <a:r>
              <a:rPr lang="en-US" altLang="en-US" sz="2000">
                <a:latin typeface="Comic Sans MS" panose="030F0702030302020204" pitchFamily="66" charset="0"/>
              </a:rPr>
              <a:t> f(n)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(h(n))</a:t>
            </a:r>
          </a:p>
          <a:p>
            <a:pPr lvl="1" eaLnBrk="1" hangingPunct="1"/>
            <a:r>
              <a:rPr lang="en-US" altLang="en-US" sz="2000"/>
              <a:t>Same for </a:t>
            </a:r>
            <a:r>
              <a:rPr lang="en-US" altLang="en-US" sz="2000">
                <a:latin typeface="Comic Sans MS" panose="030F0702030302020204" pitchFamily="66" charset="0"/>
              </a:rPr>
              <a:t>O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endParaRPr lang="en-US" altLang="en-US" sz="2000"/>
          </a:p>
          <a:p>
            <a:pPr eaLnBrk="1" hangingPunct="1"/>
            <a:r>
              <a:rPr lang="en-US" altLang="en-US" sz="2400"/>
              <a:t>Reflexivity:</a:t>
            </a:r>
          </a:p>
          <a:p>
            <a:pPr lvl="1" eaLnBrk="1" hangingPunct="1"/>
            <a:r>
              <a:rPr lang="en-US" altLang="en-US" sz="2000">
                <a:latin typeface="Comic Sans MS" panose="030F0702030302020204" pitchFamily="66" charset="0"/>
              </a:rPr>
              <a:t>f(n)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(f(n))</a:t>
            </a:r>
          </a:p>
          <a:p>
            <a:pPr lvl="1" eaLnBrk="1" hangingPunct="1"/>
            <a:r>
              <a:rPr lang="en-US" altLang="en-US" sz="2000"/>
              <a:t>Same for </a:t>
            </a:r>
            <a:r>
              <a:rPr lang="en-US" altLang="en-US" sz="2000">
                <a:latin typeface="Comic Sans MS" panose="030F0702030302020204" pitchFamily="66" charset="0"/>
              </a:rPr>
              <a:t>O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endParaRPr lang="en-US" altLang="en-US" sz="2000"/>
          </a:p>
          <a:p>
            <a:pPr eaLnBrk="1" hangingPunct="1"/>
            <a:r>
              <a:rPr lang="en-US" altLang="en-US" sz="2400"/>
              <a:t>Symmetry:</a:t>
            </a:r>
          </a:p>
          <a:p>
            <a:pPr lvl="1" eaLnBrk="1" hangingPunct="1"/>
            <a:r>
              <a:rPr lang="en-US" altLang="en-US" sz="2000">
                <a:latin typeface="Comic Sans MS" panose="030F0702030302020204" pitchFamily="66" charset="0"/>
              </a:rPr>
              <a:t>f(n)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(g(n)) </a:t>
            </a:r>
            <a:r>
              <a:rPr lang="en-US" altLang="en-US" sz="2000"/>
              <a:t>if and only if </a:t>
            </a:r>
            <a:r>
              <a:rPr lang="en-US" altLang="en-US" sz="2000">
                <a:latin typeface="Comic Sans MS" panose="030F0702030302020204" pitchFamily="66" charset="0"/>
              </a:rPr>
              <a:t>g(n)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(f(n))</a:t>
            </a:r>
          </a:p>
          <a:p>
            <a:pPr eaLnBrk="1" hangingPunct="1"/>
            <a:r>
              <a:rPr lang="en-US" altLang="en-US" sz="2400"/>
              <a:t>Transpose symmetry:</a:t>
            </a:r>
          </a:p>
          <a:p>
            <a:pPr lvl="1" eaLnBrk="1" hangingPunct="1"/>
            <a:r>
              <a:rPr lang="en-US" altLang="en-US" sz="2000">
                <a:latin typeface="Comic Sans MS" panose="030F0702030302020204" pitchFamily="66" charset="0"/>
              </a:rPr>
              <a:t>f(n) = O(g(n)) </a:t>
            </a:r>
            <a:r>
              <a:rPr lang="en-US" altLang="en-US" sz="2000"/>
              <a:t>if and only if </a:t>
            </a:r>
            <a:r>
              <a:rPr lang="en-US" altLang="en-US" sz="2000">
                <a:latin typeface="Comic Sans MS" panose="030F0702030302020204" pitchFamily="66" charset="0"/>
              </a:rPr>
              <a:t>g(n) =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sz="2000">
                <a:latin typeface="Comic Sans MS" panose="030F0702030302020204" pitchFamily="66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16721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6093912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Complexity </a:t>
            </a:r>
            <a:r>
              <a:rPr spc="-79" dirty="0"/>
              <a:t>Theory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1421733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2430575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3399278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098413" y="4257522"/>
            <a:ext cx="104090" cy="104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765528" y="1256232"/>
            <a:ext cx="7066886" cy="350583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218956">
              <a:lnSpc>
                <a:spcPct val="102699"/>
              </a:lnSpc>
              <a:spcBef>
                <a:spcPts val="109"/>
              </a:spcBef>
            </a:pPr>
            <a:r>
              <a:rPr sz="2180" spc="-69" dirty="0">
                <a:solidFill>
                  <a:srgbClr val="3333B2"/>
                </a:solidFill>
                <a:latin typeface="Tahoma"/>
                <a:cs typeface="Tahoma"/>
              </a:rPr>
              <a:t>Complexity </a:t>
            </a:r>
            <a:r>
              <a:rPr sz="2180" spc="-99" dirty="0">
                <a:solidFill>
                  <a:srgbClr val="3333B2"/>
                </a:solidFill>
                <a:latin typeface="Tahoma"/>
                <a:cs typeface="Tahoma"/>
              </a:rPr>
              <a:t>theory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concerned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129" dirty="0">
                <a:latin typeface="Tahoma"/>
                <a:cs typeface="Tahoma"/>
              </a:rPr>
              <a:t>expressing </a:t>
            </a:r>
            <a:r>
              <a:rPr sz="2180" spc="-89" dirty="0">
                <a:latin typeface="Tahoma"/>
                <a:cs typeface="Tahoma"/>
              </a:rPr>
              <a:t>the running  </a:t>
            </a:r>
            <a:r>
              <a:rPr sz="2180" spc="-69" dirty="0">
                <a:latin typeface="Tahoma"/>
                <a:cs typeface="Tahoma"/>
              </a:rPr>
              <a:t>time of </a:t>
            </a:r>
            <a:r>
              <a:rPr sz="2180" spc="-109" dirty="0">
                <a:latin typeface="Tahoma"/>
                <a:cs typeface="Tahoma"/>
              </a:rPr>
              <a:t>an </a:t>
            </a:r>
            <a:r>
              <a:rPr sz="2180" spc="-69" dirty="0">
                <a:latin typeface="Tahoma"/>
                <a:cs typeface="Tahoma"/>
              </a:rPr>
              <a:t>algorithm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89" dirty="0">
                <a:latin typeface="Tahoma"/>
                <a:cs typeface="Tahoma"/>
              </a:rPr>
              <a:t>respect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59" dirty="0">
                <a:latin typeface="Tahoma"/>
                <a:cs typeface="Tahoma"/>
              </a:rPr>
              <a:t>input</a:t>
            </a:r>
            <a:r>
              <a:rPr sz="2180" spc="109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size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59"/>
              </a:spcBef>
            </a:pPr>
            <a:endParaRPr sz="2081" dirty="0">
              <a:latin typeface="Tahoma"/>
              <a:cs typeface="Tahoma"/>
            </a:endParaRPr>
          </a:p>
          <a:p>
            <a:pPr marL="25168" marR="664424">
              <a:lnSpc>
                <a:spcPct val="102600"/>
              </a:lnSpc>
            </a:pPr>
            <a:r>
              <a:rPr sz="2180" spc="-159" dirty="0">
                <a:solidFill>
                  <a:srgbClr val="3333B2"/>
                </a:solidFill>
                <a:latin typeface="Tahoma"/>
                <a:cs typeface="Tahoma"/>
              </a:rPr>
              <a:t>Idea </a:t>
            </a:r>
            <a:r>
              <a:rPr sz="2180" spc="-149" dirty="0">
                <a:solidFill>
                  <a:srgbClr val="3333B2"/>
                </a:solidFill>
                <a:latin typeface="Tahoma"/>
                <a:cs typeface="Tahoma"/>
              </a:rPr>
              <a:t>1: </a:t>
            </a:r>
            <a:r>
              <a:rPr sz="2180" spc="-109" dirty="0">
                <a:latin typeface="Tahoma"/>
                <a:cs typeface="Tahoma"/>
              </a:rPr>
              <a:t>Express </a:t>
            </a:r>
            <a:r>
              <a:rPr sz="2180" spc="-89" dirty="0">
                <a:latin typeface="Tahoma"/>
                <a:cs typeface="Tahoma"/>
              </a:rPr>
              <a:t>running </a:t>
            </a:r>
            <a:r>
              <a:rPr sz="2180" spc="-69" dirty="0">
                <a:latin typeface="Tahoma"/>
                <a:cs typeface="Tahoma"/>
              </a:rPr>
              <a:t>time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99" dirty="0">
                <a:latin typeface="Tahoma"/>
                <a:cs typeface="Tahoma"/>
              </a:rPr>
              <a:t>terms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109" dirty="0">
                <a:solidFill>
                  <a:srgbClr val="FF0000"/>
                </a:solidFill>
                <a:latin typeface="Tahoma"/>
                <a:cs typeface="Tahoma"/>
              </a:rPr>
              <a:t>number </a:t>
            </a:r>
            <a:r>
              <a:rPr sz="2180" spc="-69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2180" spc="-89" dirty="0">
                <a:solidFill>
                  <a:srgbClr val="FF0000"/>
                </a:solidFill>
                <a:latin typeface="Tahoma"/>
                <a:cs typeface="Tahoma"/>
              </a:rPr>
              <a:t>operations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59" dirty="0">
                <a:latin typeface="Tahoma"/>
                <a:cs typeface="Tahoma"/>
              </a:rPr>
              <a:t>abstract </a:t>
            </a:r>
            <a:r>
              <a:rPr sz="2180" spc="-159" dirty="0">
                <a:latin typeface="Tahoma"/>
                <a:cs typeface="Tahoma"/>
              </a:rPr>
              <a:t>away </a:t>
            </a:r>
            <a:r>
              <a:rPr sz="2180" spc="-89" dirty="0">
                <a:latin typeface="Tahoma"/>
                <a:cs typeface="Tahoma"/>
              </a:rPr>
              <a:t>choice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139" dirty="0">
                <a:latin typeface="Tahoma"/>
                <a:cs typeface="Tahoma"/>
              </a:rPr>
              <a:t>hardware </a:t>
            </a:r>
            <a:r>
              <a:rPr sz="2180" spc="-109" dirty="0">
                <a:latin typeface="Tahoma"/>
                <a:cs typeface="Tahoma"/>
              </a:rPr>
              <a:t>and</a:t>
            </a:r>
            <a:r>
              <a:rPr sz="2180" spc="-50" dirty="0">
                <a:latin typeface="Tahoma"/>
                <a:cs typeface="Tahoma"/>
              </a:rPr>
              <a:t> </a:t>
            </a:r>
            <a:r>
              <a:rPr sz="2180" spc="119" dirty="0">
                <a:latin typeface="Tahoma"/>
                <a:cs typeface="Tahoma"/>
              </a:rPr>
              <a:t>PL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89"/>
              </a:spcBef>
            </a:pPr>
            <a:endParaRPr sz="2081" dirty="0">
              <a:latin typeface="Tahoma"/>
              <a:cs typeface="Tahoma"/>
            </a:endParaRPr>
          </a:p>
          <a:p>
            <a:pPr marL="25168" marR="10067">
              <a:lnSpc>
                <a:spcPts val="2378"/>
              </a:lnSpc>
              <a:spcBef>
                <a:spcPts val="10"/>
              </a:spcBef>
            </a:pPr>
            <a:r>
              <a:rPr sz="2180" spc="-159" dirty="0">
                <a:solidFill>
                  <a:srgbClr val="3333B2"/>
                </a:solidFill>
                <a:latin typeface="Tahoma"/>
                <a:cs typeface="Tahoma"/>
              </a:rPr>
              <a:t>Idea </a:t>
            </a:r>
            <a:r>
              <a:rPr sz="2180" spc="-149" dirty="0">
                <a:solidFill>
                  <a:srgbClr val="3333B2"/>
                </a:solidFill>
                <a:latin typeface="Tahoma"/>
                <a:cs typeface="Tahoma"/>
              </a:rPr>
              <a:t>2: </a:t>
            </a:r>
            <a:r>
              <a:rPr sz="2180" dirty="0">
                <a:latin typeface="Tahoma"/>
                <a:cs typeface="Tahoma"/>
              </a:rPr>
              <a:t>Not </a:t>
            </a:r>
            <a:r>
              <a:rPr sz="2180" spc="-89" dirty="0">
                <a:latin typeface="Tahoma"/>
                <a:cs typeface="Tahoma"/>
              </a:rPr>
              <a:t>interested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79" dirty="0">
                <a:latin typeface="Tahoma"/>
                <a:cs typeface="Tahoma"/>
              </a:rPr>
              <a:t>exact </a:t>
            </a:r>
            <a:r>
              <a:rPr sz="2180" spc="-109" dirty="0">
                <a:latin typeface="Tahoma"/>
                <a:cs typeface="Tahoma"/>
              </a:rPr>
              <a:t>number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operations, </a:t>
            </a:r>
            <a:r>
              <a:rPr sz="2180" spc="-69" dirty="0">
                <a:latin typeface="Tahoma"/>
                <a:cs typeface="Tahoma"/>
              </a:rPr>
              <a:t>just </a:t>
            </a:r>
            <a:r>
              <a:rPr sz="2180" spc="-109" dirty="0">
                <a:latin typeface="Tahoma"/>
                <a:cs typeface="Tahoma"/>
              </a:rPr>
              <a:t>an  </a:t>
            </a:r>
            <a:r>
              <a:rPr sz="2180" spc="-69" dirty="0">
                <a:solidFill>
                  <a:srgbClr val="FF0000"/>
                </a:solidFill>
                <a:latin typeface="Tahoma"/>
                <a:cs typeface="Tahoma"/>
              </a:rPr>
              <a:t>asymptotic</a:t>
            </a:r>
            <a:r>
              <a:rPr sz="218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80" spc="-89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endParaRPr sz="2180" dirty="0">
              <a:latin typeface="Tahoma"/>
              <a:cs typeface="Tahoma"/>
            </a:endParaRPr>
          </a:p>
          <a:p>
            <a:pPr marL="573821" marR="20134">
              <a:spcBef>
                <a:spcPts val="1724"/>
              </a:spcBef>
            </a:pPr>
            <a:r>
              <a:rPr sz="1982" spc="-69" dirty="0">
                <a:latin typeface="Tahoma"/>
                <a:cs typeface="Tahoma"/>
              </a:rPr>
              <a:t>Number </a:t>
            </a:r>
            <a:r>
              <a:rPr sz="1982" spc="-59" dirty="0">
                <a:latin typeface="Tahoma"/>
                <a:cs typeface="Tahoma"/>
              </a:rPr>
              <a:t>of </a:t>
            </a:r>
            <a:r>
              <a:rPr sz="1982" spc="-69" dirty="0">
                <a:latin typeface="Tahoma"/>
                <a:cs typeface="Tahoma"/>
              </a:rPr>
              <a:t>operations </a:t>
            </a:r>
            <a:r>
              <a:rPr sz="1982" spc="-59" dirty="0">
                <a:latin typeface="Tahoma"/>
                <a:cs typeface="Tahoma"/>
              </a:rPr>
              <a:t>proportional </a:t>
            </a:r>
            <a:r>
              <a:rPr sz="1982" spc="-20" dirty="0">
                <a:latin typeface="Tahoma"/>
                <a:cs typeface="Tahoma"/>
              </a:rPr>
              <a:t>to </a:t>
            </a:r>
            <a:r>
              <a:rPr sz="1982" spc="-129" dirty="0">
                <a:latin typeface="Tahoma"/>
                <a:cs typeface="Tahoma"/>
              </a:rPr>
              <a:t>some </a:t>
            </a:r>
            <a:r>
              <a:rPr sz="1982" spc="-50" dirty="0">
                <a:latin typeface="Tahoma"/>
                <a:cs typeface="Tahoma"/>
              </a:rPr>
              <a:t>function </a:t>
            </a:r>
            <a:r>
              <a:rPr sz="1982" i="1" spc="50" dirty="0">
                <a:latin typeface="Arial"/>
                <a:cs typeface="Arial"/>
              </a:rPr>
              <a:t>f </a:t>
            </a:r>
            <a:r>
              <a:rPr sz="1982" spc="168" dirty="0">
                <a:latin typeface="Garamond"/>
                <a:cs typeface="Garamond"/>
              </a:rPr>
              <a:t>(</a:t>
            </a:r>
            <a:r>
              <a:rPr sz="1982" i="1" spc="168" dirty="0">
                <a:latin typeface="Arial"/>
                <a:cs typeface="Arial"/>
              </a:rPr>
              <a:t>n</a:t>
            </a:r>
            <a:r>
              <a:rPr sz="1982" spc="168" dirty="0">
                <a:latin typeface="Garamond"/>
                <a:cs typeface="Garamond"/>
              </a:rPr>
              <a:t>) </a:t>
            </a:r>
            <a:r>
              <a:rPr sz="1982" spc="-50" dirty="0">
                <a:latin typeface="Tahoma"/>
                <a:cs typeface="Tahoma"/>
              </a:rPr>
              <a:t>s.t.  </a:t>
            </a:r>
            <a:r>
              <a:rPr sz="1982" spc="-79" dirty="0">
                <a:latin typeface="Tahoma"/>
                <a:cs typeface="Tahoma"/>
              </a:rPr>
              <a:t>they </a:t>
            </a:r>
            <a:r>
              <a:rPr sz="1982" spc="-99" dirty="0">
                <a:latin typeface="Tahoma"/>
                <a:cs typeface="Tahoma"/>
              </a:rPr>
              <a:t>become </a:t>
            </a:r>
            <a:r>
              <a:rPr sz="1982" spc="-89" dirty="0">
                <a:latin typeface="Tahoma"/>
                <a:cs typeface="Tahoma"/>
              </a:rPr>
              <a:t>equal </a:t>
            </a:r>
            <a:r>
              <a:rPr sz="1982" spc="-119" dirty="0">
                <a:latin typeface="Tahoma"/>
                <a:cs typeface="Tahoma"/>
              </a:rPr>
              <a:t>as </a:t>
            </a:r>
            <a:r>
              <a:rPr sz="1982" i="1" dirty="0">
                <a:latin typeface="Arial"/>
                <a:cs typeface="Arial"/>
              </a:rPr>
              <a:t>n </a:t>
            </a:r>
            <a:r>
              <a:rPr sz="1982" spc="555" dirty="0">
                <a:latin typeface="Arial Unicode MS"/>
                <a:cs typeface="Arial Unicode MS"/>
              </a:rPr>
              <a:t>→</a:t>
            </a:r>
            <a:r>
              <a:rPr sz="1982" spc="119" dirty="0">
                <a:latin typeface="Arial Unicode MS"/>
                <a:cs typeface="Arial Unicode MS"/>
              </a:rPr>
              <a:t> </a:t>
            </a:r>
            <a:r>
              <a:rPr sz="1982" spc="882" dirty="0">
                <a:latin typeface="Arial Unicode MS"/>
                <a:cs typeface="Arial Unicode MS"/>
              </a:rPr>
              <a:t>∞</a:t>
            </a:r>
            <a:endParaRPr sz="1982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8413" y="5186108"/>
            <a:ext cx="104090" cy="104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5889102" y="5232541"/>
            <a:ext cx="100668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393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5863935" y="5181005"/>
            <a:ext cx="151002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spc="-10" dirty="0">
                <a:solidFill>
                  <a:srgbClr val="3333B2"/>
                </a:solidFill>
                <a:latin typeface="Bauhaus 93"/>
                <a:cs typeface="Bauhaus 93"/>
              </a:rPr>
              <a:t>2</a:t>
            </a:r>
            <a:endParaRPr sz="1387">
              <a:latin typeface="Bauhaus 93"/>
              <a:cs typeface="Bauhaus 93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/>
            <a:fld id="{81D60167-4931-47E6-BA6A-407CBD079E47}" type="slidenum">
              <a:rPr lang="en-US" spc="-45" smtClean="0"/>
              <a:pPr marL="38100"/>
              <a:t>3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  <p:sp>
        <p:nvSpPr>
          <p:cNvPr id="11" name="object 11"/>
          <p:cNvSpPr txBox="1"/>
          <p:nvPr/>
        </p:nvSpPr>
        <p:spPr>
          <a:xfrm>
            <a:off x="5415007" y="5003552"/>
            <a:ext cx="1438292" cy="2376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73151" algn="l"/>
                <a:tab pos="1211819" algn="l"/>
              </a:tabLst>
            </a:pPr>
            <a:r>
              <a:rPr sz="1387" spc="-10" dirty="0">
                <a:solidFill>
                  <a:srgbClr val="3333B2"/>
                </a:solidFill>
                <a:latin typeface="Bauhaus 93"/>
                <a:cs typeface="Bauhaus 93"/>
              </a:rPr>
              <a:t>3	</a:t>
            </a:r>
            <a:r>
              <a:rPr sz="2081" spc="-14" baseline="3968" dirty="0">
                <a:solidFill>
                  <a:srgbClr val="3333B2"/>
                </a:solidFill>
                <a:latin typeface="Bauhaus 93"/>
                <a:cs typeface="Bauhaus 93"/>
              </a:rPr>
              <a:t>1   </a:t>
            </a:r>
            <a:r>
              <a:rPr sz="2081" spc="162" baseline="3968" dirty="0">
                <a:solidFill>
                  <a:srgbClr val="3333B2"/>
                </a:solidFill>
                <a:latin typeface="Bauhaus 93"/>
                <a:cs typeface="Bauhaus 93"/>
              </a:rPr>
              <a:t> </a:t>
            </a:r>
            <a:r>
              <a:rPr sz="1387" spc="-10" dirty="0">
                <a:solidFill>
                  <a:srgbClr val="3333B2"/>
                </a:solidFill>
                <a:latin typeface="Bauhaus 93"/>
                <a:cs typeface="Bauhaus 93"/>
              </a:rPr>
              <a:t>2</a:t>
            </a:r>
            <a:r>
              <a:rPr sz="1387" dirty="0">
                <a:solidFill>
                  <a:srgbClr val="3333B2"/>
                </a:solidFill>
                <a:latin typeface="Bauhaus 93"/>
                <a:cs typeface="Bauhaus 93"/>
              </a:rPr>
              <a:t>	</a:t>
            </a:r>
            <a:r>
              <a:rPr sz="2081" u="sng" spc="-30" baseline="3968" dirty="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Bauhaus 93"/>
                <a:cs typeface="Bauhaus 93"/>
              </a:rPr>
              <a:t>1</a:t>
            </a:r>
            <a:r>
              <a:rPr sz="2081" u="sng" spc="-14" baseline="3968" dirty="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Bauhaus 93"/>
                <a:cs typeface="Bauhaus 93"/>
              </a:rPr>
              <a:t>1</a:t>
            </a:r>
            <a:endParaRPr sz="2081" baseline="3968">
              <a:latin typeface="Bauhaus 93"/>
              <a:cs typeface="Bauhaus 9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2717" y="5181005"/>
            <a:ext cx="151002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spc="-10" dirty="0">
                <a:solidFill>
                  <a:srgbClr val="3333B2"/>
                </a:solidFill>
                <a:latin typeface="Bauhaus 93"/>
                <a:cs typeface="Bauhaus 93"/>
              </a:rPr>
              <a:t>9</a:t>
            </a:r>
            <a:endParaRPr sz="1387">
              <a:latin typeface="Bauhaus 93"/>
              <a:cs typeface="Bauhaus 9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4621" y="5019311"/>
            <a:ext cx="613570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3542338" algn="l"/>
              </a:tabLst>
            </a:pPr>
            <a:r>
              <a:rPr sz="1982" spc="-99" dirty="0">
                <a:latin typeface="Tahoma"/>
                <a:cs typeface="Tahoma"/>
              </a:rPr>
              <a:t>e.g., </a:t>
            </a:r>
            <a:r>
              <a:rPr sz="1982" spc="-79" dirty="0">
                <a:latin typeface="Tahoma"/>
                <a:cs typeface="Tahoma"/>
              </a:rPr>
              <a:t>instead </a:t>
            </a:r>
            <a:r>
              <a:rPr sz="1982" spc="-59" dirty="0">
                <a:latin typeface="Tahoma"/>
                <a:cs typeface="Tahoma"/>
              </a:rPr>
              <a:t>of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2 </a:t>
            </a:r>
            <a:r>
              <a:rPr sz="1982" spc="-10" dirty="0">
                <a:solidFill>
                  <a:srgbClr val="3333B2"/>
                </a:solidFill>
                <a:latin typeface="Arial Unicode MS"/>
                <a:cs typeface="Arial Unicode MS"/>
              </a:rPr>
              <a:t>· </a:t>
            </a:r>
            <a:r>
              <a:rPr sz="1982" i="1" dirty="0">
                <a:solidFill>
                  <a:srgbClr val="3333B2"/>
                </a:solidFill>
                <a:latin typeface="Arial"/>
                <a:cs typeface="Arial"/>
              </a:rPr>
              <a:t>n   </a:t>
            </a:r>
            <a:r>
              <a:rPr sz="1982" spc="20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1982" spc="515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1982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i="1" spc="38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8" dirty="0">
                <a:solidFill>
                  <a:srgbClr val="3333B2"/>
                </a:solidFill>
                <a:latin typeface="Garamond"/>
                <a:cs typeface="Garamond"/>
              </a:rPr>
              <a:t>+	</a:t>
            </a:r>
            <a:r>
              <a:rPr sz="1982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spc="20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1982" spc="-79" dirty="0">
                <a:solidFill>
                  <a:srgbClr val="3333B2"/>
                </a:solidFill>
                <a:latin typeface="Garamond"/>
                <a:cs typeface="Garamond"/>
              </a:rPr>
              <a:t>4</a:t>
            </a:r>
            <a:r>
              <a:rPr sz="1982" i="1" spc="-79" dirty="0">
                <a:solidFill>
                  <a:srgbClr val="3333B2"/>
                </a:solidFill>
                <a:latin typeface="Arial"/>
                <a:cs typeface="Arial"/>
              </a:rPr>
              <a:t>log </a:t>
            </a:r>
            <a:r>
              <a:rPr sz="1982" spc="119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1982" i="1" spc="11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1982" spc="11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r>
              <a:rPr sz="1982" spc="119" dirty="0">
                <a:latin typeface="Tahoma"/>
                <a:cs typeface="Tahoma"/>
              </a:rPr>
              <a:t>,</a:t>
            </a:r>
            <a:r>
              <a:rPr sz="1982" spc="-297" dirty="0">
                <a:latin typeface="Tahoma"/>
                <a:cs typeface="Tahoma"/>
              </a:rPr>
              <a:t> </a:t>
            </a:r>
            <a:r>
              <a:rPr sz="1982" spc="-178" dirty="0">
                <a:latin typeface="Tahoma"/>
                <a:cs typeface="Tahoma"/>
              </a:rPr>
              <a:t>we </a:t>
            </a:r>
            <a:r>
              <a:rPr sz="1982" spc="-59" dirty="0">
                <a:latin typeface="Tahoma"/>
                <a:cs typeface="Tahoma"/>
              </a:rPr>
              <a:t>just </a:t>
            </a:r>
            <a:r>
              <a:rPr sz="1982" spc="-129" dirty="0">
                <a:latin typeface="Tahoma"/>
                <a:cs typeface="Tahoma"/>
              </a:rPr>
              <a:t>say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621" y="5320207"/>
            <a:ext cx="224741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latin typeface="Tahoma"/>
                <a:cs typeface="Tahoma"/>
              </a:rPr>
              <a:t>running </a:t>
            </a:r>
            <a:r>
              <a:rPr sz="1982" spc="-59" dirty="0">
                <a:latin typeface="Tahoma"/>
                <a:cs typeface="Tahoma"/>
              </a:rPr>
              <a:t>time </a:t>
            </a:r>
            <a:r>
              <a:rPr sz="1982" spc="-69" dirty="0">
                <a:latin typeface="Tahoma"/>
                <a:cs typeface="Tahoma"/>
              </a:rPr>
              <a:t>is</a:t>
            </a:r>
            <a:r>
              <a:rPr sz="1982" spc="139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cubic</a:t>
            </a:r>
            <a:endParaRPr sz="198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929" y="3682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Asymptotic Notations in Equations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871" y="11940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On the right-hand side</a:t>
            </a:r>
          </a:p>
          <a:p>
            <a:pPr lvl="1" eaLnBrk="1" hangingPunct="1"/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/>
              <a:t> stands for some anonymous function in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+ 3n + 1 = 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r>
              <a:rPr lang="en-US" altLang="en-US" dirty="0">
                <a:sym typeface="Symbol" panose="05050102010706020507" pitchFamily="18" charset="2"/>
              </a:rPr>
              <a:t>  means: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CC0000"/>
                </a:solidFill>
              </a:rPr>
              <a:t>There exists a function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f(n) 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 (n)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 such that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		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solidFill>
                  <a:srgbClr val="CC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+ 3n + 1 = 2n</a:t>
            </a:r>
            <a:r>
              <a:rPr lang="en-US" altLang="en-US" baseline="30000" dirty="0">
                <a:solidFill>
                  <a:srgbClr val="CC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+ f(n)</a:t>
            </a:r>
            <a:endParaRPr lang="en-US" altLang="en-US" dirty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On the left-hand side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No matter how the anonymous function is chosen on the left-hand side, there is a way to choose the anonymous function on the right-hand side to make the equation valid.</a:t>
            </a:r>
          </a:p>
        </p:txBody>
      </p:sp>
    </p:spTree>
    <p:extLst>
      <p:ext uri="{BB962C8B-B14F-4D97-AF65-F5344CB8AC3E}">
        <p14:creationId xmlns:p14="http://schemas.microsoft.com/office/powerpoint/2010/main" val="3745822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Summations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/>
              <a:t>Arithmetic series: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/>
              <a:t>Geometric series: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/>
              <a:t>Special case: |</a:t>
            </a:r>
            <a:r>
              <a:rPr lang="en-US" altLang="en-US" sz="2000">
                <a:latin typeface="Monotype Corsiva" panose="03010101010201010101" pitchFamily="66" charset="0"/>
              </a:rPr>
              <a:t>x| &lt; 1: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/>
              <a:t>Harmonic series: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/>
              <a:t>Other important formulas:</a:t>
            </a:r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69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069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8739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7" imgW="901309" imgH="418918" progId="Equation.3">
                  <p:embed/>
                </p:oleObj>
              </mc:Choice>
              <mc:Fallback>
                <p:oleObj name="Equation" r:id="rId7" imgW="901309" imgH="418918" progId="Equation.3">
                  <p:embed/>
                  <p:pic>
                    <p:nvPicPr>
                      <p:cNvPr id="167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069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9" imgW="1739900" imgH="431800" progId="Equation.3">
                  <p:embed/>
                </p:oleObj>
              </mc:Choice>
              <mc:Fallback>
                <p:oleObj name="Equation" r:id="rId9" imgW="1739900" imgH="431800" progId="Equation.3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911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1" imgW="342751" imgH="393529" progId="Equation.3">
                  <p:embed/>
                </p:oleObj>
              </mc:Choice>
              <mc:Fallback>
                <p:oleObj name="Equation" r:id="rId11" imgW="342751" imgH="393529" progId="Equation.3">
                  <p:embed/>
                  <p:pic>
                    <p:nvPicPr>
                      <p:cNvPr id="167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6069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3" imgW="495085" imgH="431613" progId="Equation.3">
                  <p:embed/>
                </p:oleObj>
              </mc:Choice>
              <mc:Fallback>
                <p:oleObj name="Equation" r:id="rId13" imgW="495085" imgH="431613" progId="Equation.3">
                  <p:embed/>
                  <p:pic>
                    <p:nvPicPr>
                      <p:cNvPr id="167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8013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5" imgW="380670" imgH="177646" progId="Equation.3">
                  <p:embed/>
                </p:oleObj>
              </mc:Choice>
              <mc:Fallback>
                <p:oleObj name="Equation" r:id="rId15" imgW="380670" imgH="177646" progId="Equation.3">
                  <p:embed/>
                  <p:pic>
                    <p:nvPicPr>
                      <p:cNvPr id="167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6069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7" imgW="1269449" imgH="431613" progId="Equation.3">
                  <p:embed/>
                </p:oleObj>
              </mc:Choice>
              <mc:Fallback>
                <p:oleObj name="Equation" r:id="rId17" imgW="1269449" imgH="431613" progId="Equation.3">
                  <p:embed/>
                  <p:pic>
                    <p:nvPicPr>
                      <p:cNvPr id="167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069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9" imgW="444307" imgH="431613" progId="Equation.3">
                  <p:embed/>
                </p:oleObj>
              </mc:Choice>
              <mc:Fallback>
                <p:oleObj name="Equation" r:id="rId19" imgW="444307" imgH="431613" progId="Equation.3">
                  <p:embed/>
                  <p:pic>
                    <p:nvPicPr>
                      <p:cNvPr id="167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6726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1" imgW="482391" imgH="203112" progId="Equation.3">
                  <p:embed/>
                </p:oleObj>
              </mc:Choice>
              <mc:Fallback>
                <p:oleObj name="Equation" r:id="rId21" imgW="482391" imgH="203112" progId="Equation.3">
                  <p:embed/>
                  <p:pic>
                    <p:nvPicPr>
                      <p:cNvPr id="167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8542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23" imgW="609600" imgH="419100" progId="Equation.3">
                  <p:embed/>
                </p:oleObj>
              </mc:Choice>
              <mc:Fallback>
                <p:oleObj name="Equation" r:id="rId23" imgW="609600" imgH="419100" progId="Equation.3">
                  <p:embed/>
                  <p:pic>
                    <p:nvPicPr>
                      <p:cNvPr id="167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6069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25" imgW="1625600" imgH="431800" progId="Equation.3">
                  <p:embed/>
                </p:oleObj>
              </mc:Choice>
              <mc:Fallback>
                <p:oleObj name="Equation" r:id="rId25" imgW="1625600" imgH="431800" progId="Equation.3">
                  <p:embed/>
                  <p:pic>
                    <p:nvPicPr>
                      <p:cNvPr id="16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4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53310" y="22729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Mathematical Induction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985838"/>
            <a:ext cx="8564562" cy="587216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A powerful, rigorous technique for proving that a statement S(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) is true for </a:t>
            </a:r>
            <a:r>
              <a:rPr lang="en-US" altLang="ko-KR" i="1" dirty="0">
                <a:ea typeface="Gulim" panose="020B0600000101010101" pitchFamily="34" charset="-127"/>
              </a:rPr>
              <a:t>every</a:t>
            </a:r>
            <a:r>
              <a:rPr lang="en-US" altLang="ko-KR" dirty="0">
                <a:ea typeface="Gulim" panose="020B0600000101010101" pitchFamily="34" charset="-127"/>
              </a:rPr>
              <a:t> natural number 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, no matter how large.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dirty="0"/>
              <a:t>Proof: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b="1" dirty="0"/>
              <a:t>Basis step</a:t>
            </a:r>
            <a:r>
              <a:rPr lang="en-US" altLang="en-US" dirty="0"/>
              <a:t>: prove that the statement is true for </a:t>
            </a:r>
            <a:r>
              <a:rPr lang="en-US" altLang="en-US" dirty="0">
                <a:latin typeface="Comic Sans MS" panose="030F0702030302020204" pitchFamily="66" charset="0"/>
              </a:rPr>
              <a:t>n = 1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b="1" dirty="0"/>
              <a:t>Inductive step:</a:t>
            </a:r>
            <a:r>
              <a:rPr lang="en-US" altLang="en-US" dirty="0"/>
              <a:t> assume that </a:t>
            </a:r>
            <a:r>
              <a:rPr lang="en-US" altLang="en-US" dirty="0">
                <a:latin typeface="Comic Sans MS" panose="030F0702030302020204" pitchFamily="66" charset="0"/>
              </a:rPr>
              <a:t>S(n)</a:t>
            </a:r>
            <a:r>
              <a:rPr lang="en-US" altLang="en-US" dirty="0"/>
              <a:t> is true and prove that </a:t>
            </a:r>
            <a:r>
              <a:rPr lang="en-US" altLang="en-US" dirty="0">
                <a:latin typeface="Comic Sans MS" panose="030F0702030302020204" pitchFamily="66" charset="0"/>
              </a:rPr>
              <a:t>S(n+1)</a:t>
            </a:r>
            <a:r>
              <a:rPr lang="en-US" altLang="en-US" dirty="0"/>
              <a:t> is true for all </a:t>
            </a:r>
            <a:r>
              <a:rPr lang="en-US" altLang="en-US" dirty="0">
                <a:latin typeface="Comic Sans MS" panose="030F0702030302020204" pitchFamily="66" charset="0"/>
              </a:rPr>
              <a:t>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dirty="0">
                <a:cs typeface="Arial" panose="020B0604020202020204" pitchFamily="34" charset="0"/>
              </a:rPr>
              <a:t>Find case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n </a:t>
            </a:r>
            <a:r>
              <a:rPr lang="en-US" altLang="en-US" dirty="0">
                <a:cs typeface="Arial" panose="020B0604020202020204" pitchFamily="34" charset="0"/>
              </a:rPr>
              <a:t>“within” case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3538332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6805" y="31833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9" y="1214438"/>
            <a:ext cx="8435975" cy="5397500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altLang="en-US" sz="3200"/>
              <a:t>Prove that: 	</a:t>
            </a:r>
            <a:r>
              <a:rPr lang="en-US" altLang="en-US" sz="3200">
                <a:latin typeface="Comic Sans MS" panose="030F0702030302020204" pitchFamily="66" charset="0"/>
              </a:rPr>
              <a:t>2n + 1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sz="32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3200">
                <a:cs typeface="Arial" panose="020B0604020202020204" pitchFamily="34" charset="0"/>
              </a:rPr>
              <a:t> for all </a:t>
            </a:r>
            <a:r>
              <a:rPr lang="en-US" altLang="en-US" sz="3200">
                <a:latin typeface="Comic Sans MS" panose="030F0702030302020204" pitchFamily="66" charset="0"/>
                <a:cs typeface="Arial" panose="020B0604020202020204" pitchFamily="34" charset="0"/>
              </a:rPr>
              <a:t>n ≥ 3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>
                <a:cs typeface="Arial" panose="020B0604020202020204" pitchFamily="34" charset="0"/>
              </a:rPr>
              <a:t>Basis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n = 3: 	2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 3 + 1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7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≤ 8 </a:t>
            </a:r>
            <a:r>
              <a:rPr lang="en-US" altLang="en-US" sz="2800">
                <a:cs typeface="Arial" panose="020B0604020202020204" pitchFamily="34" charset="0"/>
                <a:sym typeface="Symbol" panose="05050102010706020507" pitchFamily="18" charset="2"/>
              </a:rPr>
              <a:t>TRUE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Inductive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Assume inequality is true for n, and prove it for (n+1):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2n + 1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cs typeface="Arial" panose="020B0604020202020204" pitchFamily="34" charset="0"/>
              </a:rPr>
              <a:t>must prove:  </a:t>
            </a:r>
            <a:r>
              <a:rPr lang="en-US" altLang="en-US" sz="2800">
                <a:latin typeface="Comic Sans MS" panose="030F0702030302020204" pitchFamily="66" charset="0"/>
              </a:rPr>
              <a:t>2(n + 1) + 1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2(n + 1) + 1 = (2n + 1 ) + 2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+ 2 ≤ 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		  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+ 2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=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,  </a:t>
            </a:r>
            <a:r>
              <a:rPr lang="en-US" altLang="en-US" sz="2800">
                <a:cs typeface="Arial" panose="020B0604020202020204" pitchFamily="34" charset="0"/>
              </a:rPr>
              <a:t>since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2 ≤ 2</a:t>
            </a:r>
            <a:r>
              <a:rPr lang="en-US" altLang="en-US" sz="2800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cs typeface="Arial" panose="020B0604020202020204" pitchFamily="34" charset="0"/>
              </a:rPr>
              <a:t>for</a:t>
            </a:r>
            <a:r>
              <a:rPr lang="en-US" altLang="en-US" sz="2800">
                <a:latin typeface="Comic Sans MS" panose="030F0702030302020204" pitchFamily="66" charset="0"/>
                <a:cs typeface="Arial" panose="020B0604020202020204" pitchFamily="34" charset="0"/>
              </a:rPr>
              <a:t> n </a:t>
            </a:r>
            <a:r>
              <a:rPr lang="en-US" altLang="en-US" sz="2800">
                <a:cs typeface="Arial" panose="020B0604020202020204" pitchFamily="34" charset="0"/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4236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060" y="39925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577" y="971412"/>
            <a:ext cx="8229600" cy="53546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Provides an upper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An absolute </a:t>
            </a:r>
            <a:r>
              <a:rPr lang="en-US" altLang="en-US" sz="2000" dirty="0">
                <a:solidFill>
                  <a:srgbClr val="CC0000"/>
                </a:solidFill>
              </a:rPr>
              <a:t>guarantee</a:t>
            </a:r>
            <a:r>
              <a:rPr lang="en-US" altLang="en-US" sz="2000" dirty="0"/>
              <a:t> that the algorithm would not run longer, no matter what the inputs are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Best case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Provides a lower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Input is the one for which the algorithm runs the fastest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Average case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Provides a </a:t>
            </a:r>
            <a:r>
              <a:rPr lang="en-US" altLang="en-US" sz="2000" dirty="0">
                <a:solidFill>
                  <a:srgbClr val="CC0000"/>
                </a:solidFill>
              </a:rPr>
              <a:t>prediction</a:t>
            </a:r>
            <a:r>
              <a:rPr lang="en-US" altLang="en-US" sz="2000" dirty="0"/>
              <a:t> about the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Assumes that the input is random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2413000" y="4360864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360864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351089" y="4292601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19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43874"/>
            <a:ext cx="3064273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129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396374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064205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4073047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203" y="4740878"/>
            <a:ext cx="129206" cy="129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216411" y="1633460"/>
            <a:ext cx="7435582" cy="340379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4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2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</a:t>
            </a:r>
            <a:r>
              <a:rPr sz="2180" i="1" spc="-327" dirty="0">
                <a:latin typeface="Arial"/>
                <a:cs typeface="Arial"/>
              </a:rPr>
              <a:t>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1784">
              <a:latin typeface="Garamond"/>
              <a:cs typeface="Garamond"/>
            </a:endParaRPr>
          </a:p>
          <a:p>
            <a:pPr marL="573821"/>
            <a:r>
              <a:rPr sz="2180" spc="-89" dirty="0">
                <a:latin typeface="Tahoma"/>
                <a:cs typeface="Tahoma"/>
              </a:rPr>
              <a:t>We </a:t>
            </a:r>
            <a:r>
              <a:rPr sz="2180" spc="-149" dirty="0">
                <a:latin typeface="Tahoma"/>
                <a:cs typeface="Tahoma"/>
              </a:rPr>
              <a:t>need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59" dirty="0">
                <a:latin typeface="Tahoma"/>
                <a:cs typeface="Tahoma"/>
              </a:rPr>
              <a:t>find </a:t>
            </a:r>
            <a:r>
              <a:rPr sz="2180" spc="-69" dirty="0">
                <a:latin typeface="Tahoma"/>
                <a:cs typeface="Tahoma"/>
              </a:rPr>
              <a:t>constant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i="1" spc="-198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-59" dirty="0">
                <a:latin typeface="Tahoma"/>
                <a:cs typeface="Tahoma"/>
              </a:rPr>
              <a:t>s.t. </a:t>
            </a:r>
            <a:r>
              <a:rPr sz="2180" spc="20" dirty="0">
                <a:solidFill>
                  <a:srgbClr val="3333B2"/>
                </a:solidFill>
                <a:latin typeface="Garamond"/>
                <a:cs typeface="Garamond"/>
              </a:rPr>
              <a:t>4</a:t>
            </a:r>
            <a:r>
              <a:rPr sz="2180" i="1" spc="2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2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</a:t>
            </a:r>
            <a:r>
              <a:rPr sz="2180" i="1" spc="-20" dirty="0">
                <a:solidFill>
                  <a:srgbClr val="3333B2"/>
                </a:solidFill>
                <a:latin typeface="Arial"/>
                <a:cs typeface="Arial"/>
              </a:rPr>
              <a:t>Cn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i="1" spc="-109" dirty="0">
                <a:latin typeface="Verdana"/>
                <a:cs typeface="Verdana"/>
              </a:rPr>
              <a:t>&gt;</a:t>
            </a:r>
            <a:r>
              <a:rPr sz="2180" i="1" spc="10" dirty="0">
                <a:latin typeface="Verdana"/>
                <a:cs typeface="Verdana"/>
              </a:rPr>
              <a:t> </a:t>
            </a:r>
            <a:r>
              <a:rPr sz="2180" i="1" spc="-99" dirty="0">
                <a:latin typeface="Arial"/>
                <a:cs typeface="Arial"/>
              </a:rPr>
              <a:t>k</a:t>
            </a:r>
            <a:endParaRPr sz="2180">
              <a:latin typeface="Arial"/>
              <a:cs typeface="Arial"/>
            </a:endParaRPr>
          </a:p>
          <a:p>
            <a:pPr marL="573821" marR="10067">
              <a:lnSpc>
                <a:spcPct val="102699"/>
              </a:lnSpc>
              <a:spcBef>
                <a:spcPts val="2576"/>
              </a:spcBef>
            </a:pPr>
            <a:r>
              <a:rPr sz="2180" spc="-89" dirty="0">
                <a:latin typeface="Tahoma"/>
                <a:cs typeface="Tahoma"/>
              </a:rPr>
              <a:t>These </a:t>
            </a:r>
            <a:r>
              <a:rPr sz="2180" spc="-79" dirty="0">
                <a:latin typeface="Tahoma"/>
                <a:cs typeface="Tahoma"/>
              </a:rPr>
              <a:t>constants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89" dirty="0">
                <a:latin typeface="Tahoma"/>
                <a:cs typeface="Tahoma"/>
              </a:rPr>
              <a:t>said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19" dirty="0">
                <a:latin typeface="Tahoma"/>
                <a:cs typeface="Tahoma"/>
              </a:rPr>
              <a:t>be 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witnesses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the </a:t>
            </a:r>
            <a:r>
              <a:rPr sz="2180" spc="-79" dirty="0">
                <a:latin typeface="Tahoma"/>
                <a:cs typeface="Tahoma"/>
              </a:rPr>
              <a:t>relationship  </a:t>
            </a:r>
            <a:r>
              <a:rPr sz="2180" spc="-30" dirty="0">
                <a:latin typeface="Tahoma"/>
                <a:cs typeface="Tahoma"/>
              </a:rPr>
              <a:t>that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i="1" spc="50" dirty="0">
                <a:latin typeface="Arial"/>
                <a:cs typeface="Arial"/>
              </a:rPr>
              <a:t>f</a:t>
            </a:r>
            <a:r>
              <a:rPr sz="2180" i="1" spc="-159" dirty="0">
                <a:latin typeface="Arial"/>
                <a:cs typeface="Arial"/>
              </a:rPr>
              <a:t>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</a:t>
            </a:r>
            <a:r>
              <a:rPr sz="2180" spc="168" dirty="0">
                <a:latin typeface="Garamond"/>
                <a:cs typeface="Garamond"/>
              </a:rPr>
              <a:t> </a:t>
            </a:r>
            <a:r>
              <a:rPr sz="2180" spc="-20" dirty="0">
                <a:latin typeface="Tahoma"/>
                <a:cs typeface="Tahoma"/>
              </a:rPr>
              <a:t>if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i="1" spc="-40" dirty="0">
                <a:latin typeface="Arial"/>
                <a:cs typeface="Arial"/>
              </a:rPr>
              <a:t>O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-10" dirty="0">
                <a:latin typeface="Garamond"/>
                <a:cs typeface="Garamond"/>
              </a:rPr>
              <a:t>(</a:t>
            </a:r>
            <a:r>
              <a:rPr sz="2180" i="1" spc="-10" dirty="0">
                <a:latin typeface="Arial"/>
                <a:cs typeface="Arial"/>
              </a:rPr>
              <a:t>g</a:t>
            </a:r>
            <a:r>
              <a:rPr sz="2180" i="1" spc="-426" dirty="0">
                <a:latin typeface="Arial"/>
                <a:cs typeface="Arial"/>
              </a:rPr>
              <a:t>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))</a:t>
            </a:r>
            <a:endParaRPr sz="218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>
              <a:latin typeface="Garamond"/>
              <a:cs typeface="Garamond"/>
            </a:endParaRPr>
          </a:p>
          <a:p>
            <a:pPr marL="573821"/>
            <a:r>
              <a:rPr sz="2180" spc="-59" dirty="0">
                <a:latin typeface="Tahoma"/>
                <a:cs typeface="Tahoma"/>
              </a:rPr>
              <a:t>For </a:t>
            </a:r>
            <a:r>
              <a:rPr sz="2180" spc="-89" dirty="0">
                <a:latin typeface="Tahoma"/>
                <a:cs typeface="Tahoma"/>
              </a:rPr>
              <a:t>our </a:t>
            </a:r>
            <a:r>
              <a:rPr sz="2180" spc="-109" dirty="0">
                <a:latin typeface="Tahoma"/>
                <a:cs typeface="Tahoma"/>
              </a:rPr>
              <a:t>example, </a:t>
            </a:r>
            <a:r>
              <a:rPr sz="2180" spc="-50" dirty="0">
                <a:latin typeface="Tahoma"/>
                <a:cs typeface="Tahoma"/>
              </a:rPr>
              <a:t>pick 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5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i="1" spc="-99" dirty="0">
                <a:solidFill>
                  <a:srgbClr val="3333B2"/>
                </a:solidFill>
                <a:latin typeface="Arial"/>
                <a:cs typeface="Arial"/>
              </a:rPr>
              <a:t>k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</a:t>
            </a:r>
            <a:r>
              <a:rPr sz="2180" spc="119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endParaRPr sz="2180">
              <a:latin typeface="Garamond"/>
              <a:cs typeface="Garamond"/>
            </a:endParaRPr>
          </a:p>
          <a:p>
            <a:pPr>
              <a:spcBef>
                <a:spcPts val="69"/>
              </a:spcBef>
            </a:pPr>
            <a:endParaRPr sz="2279">
              <a:latin typeface="Garamond"/>
              <a:cs typeface="Garamond"/>
            </a:endParaRPr>
          </a:p>
          <a:p>
            <a:pPr marL="573821">
              <a:spcBef>
                <a:spcPts val="10"/>
              </a:spcBef>
            </a:pPr>
            <a:r>
              <a:rPr sz="2180" spc="-89" dirty="0">
                <a:latin typeface="Tahoma"/>
                <a:cs typeface="Tahoma"/>
              </a:rPr>
              <a:t>We </a:t>
            </a:r>
            <a:r>
              <a:rPr sz="2180" spc="-129" dirty="0">
                <a:latin typeface="Tahoma"/>
                <a:cs typeface="Tahoma"/>
              </a:rPr>
              <a:t>have </a:t>
            </a:r>
            <a:r>
              <a:rPr sz="2180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2180" i="1" spc="-59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sz="2180" spc="-6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-69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spc="20" dirty="0">
                <a:solidFill>
                  <a:srgbClr val="3333B2"/>
                </a:solidFill>
                <a:latin typeface="Garamond"/>
                <a:cs typeface="Garamond"/>
              </a:rPr>
              <a:t>4</a:t>
            </a:r>
            <a:r>
              <a:rPr sz="2180" i="1" spc="2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2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i="1" spc="-32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49" dirty="0">
                <a:latin typeface="Arial Unicode MS"/>
                <a:cs typeface="Arial Unicode MS"/>
              </a:rPr>
              <a:t>✓</a:t>
            </a:r>
            <a:endParaRPr sz="218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35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43874"/>
            <a:ext cx="3240543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129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3039341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4048184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090575" y="2095247"/>
            <a:ext cx="7378956" cy="222674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51006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7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</a:t>
            </a:r>
            <a:r>
              <a:rPr sz="2180" i="1" spc="-59" dirty="0">
                <a:latin typeface="Arial"/>
                <a:cs typeface="Arial"/>
              </a:rPr>
              <a:t> </a:t>
            </a:r>
            <a:r>
              <a:rPr sz="2180" spc="168" dirty="0">
                <a:latin typeface="Garamond"/>
                <a:cs typeface="Garamond"/>
              </a:rPr>
              <a:t>(</a:t>
            </a:r>
            <a:r>
              <a:rPr sz="2180" i="1" spc="168" dirty="0">
                <a:latin typeface="Arial"/>
                <a:cs typeface="Arial"/>
              </a:rPr>
              <a:t>n</a:t>
            </a:r>
            <a:r>
              <a:rPr sz="2378" spc="252" baseline="27777" dirty="0">
                <a:latin typeface="Times New Roman"/>
                <a:cs typeface="Times New Roman"/>
              </a:rPr>
              <a:t>2</a:t>
            </a:r>
            <a:r>
              <a:rPr sz="2180" spc="168" dirty="0"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59"/>
              </a:spcBef>
            </a:pPr>
            <a:endParaRPr sz="3072" dirty="0">
              <a:latin typeface="Garamond"/>
              <a:cs typeface="Garamond"/>
            </a:endParaRPr>
          </a:p>
          <a:p>
            <a:pPr marL="699659"/>
            <a:r>
              <a:rPr sz="2180" spc="-30" dirty="0">
                <a:latin typeface="Tahoma"/>
                <a:cs typeface="Tahoma"/>
              </a:rPr>
              <a:t>What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79" dirty="0">
                <a:latin typeface="Tahoma"/>
                <a:cs typeface="Tahoma"/>
              </a:rPr>
              <a:t>constants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i="1" spc="-198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-59" dirty="0">
                <a:latin typeface="Tahoma"/>
                <a:cs typeface="Tahoma"/>
              </a:rPr>
              <a:t>s.t. </a:t>
            </a:r>
            <a:r>
              <a:rPr sz="2180" spc="7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Cn</a:t>
            </a:r>
            <a:r>
              <a:rPr sz="2378" spc="73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i="1" spc="-109" dirty="0">
                <a:latin typeface="Verdana"/>
                <a:cs typeface="Verdana"/>
              </a:rPr>
              <a:t>&gt;</a:t>
            </a:r>
            <a:r>
              <a:rPr sz="2180" i="1" spc="-575" dirty="0">
                <a:latin typeface="Verdana"/>
                <a:cs typeface="Verdana"/>
              </a:rPr>
              <a:t>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-20" dirty="0">
                <a:latin typeface="Tahoma"/>
                <a:cs typeface="Tahoma"/>
              </a:rPr>
              <a:t>?</a:t>
            </a:r>
            <a:endParaRPr sz="2180" dirty="0">
              <a:latin typeface="Tahoma"/>
              <a:cs typeface="Tahoma"/>
            </a:endParaRPr>
          </a:p>
          <a:p>
            <a:pPr marL="699659">
              <a:spcBef>
                <a:spcPts val="69"/>
              </a:spcBef>
            </a:pP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 </a:t>
            </a:r>
            <a:r>
              <a:rPr sz="2180" spc="-79" dirty="0">
                <a:solidFill>
                  <a:srgbClr val="3333B2"/>
                </a:solidFill>
                <a:latin typeface="Garamond"/>
                <a:cs typeface="Garamond"/>
              </a:rPr>
              <a:t>3</a:t>
            </a:r>
            <a:r>
              <a:rPr sz="2180" i="1" spc="-79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i="1" spc="-99" dirty="0">
                <a:solidFill>
                  <a:srgbClr val="3333B2"/>
                </a:solidFill>
                <a:latin typeface="Arial"/>
                <a:cs typeface="Arial"/>
              </a:rPr>
              <a:t>k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</a:t>
            </a:r>
            <a:r>
              <a:rPr sz="2180" spc="188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endParaRPr lang="en-US" sz="2180" spc="50" dirty="0">
              <a:solidFill>
                <a:srgbClr val="3333B2"/>
              </a:solidFill>
              <a:latin typeface="Garamond"/>
              <a:cs typeface="Garamond"/>
            </a:endParaRPr>
          </a:p>
          <a:p>
            <a:pPr marL="699659">
              <a:spcBef>
                <a:spcPts val="69"/>
              </a:spcBef>
            </a:pPr>
            <a:endParaRPr lang="en-US" sz="2279" dirty="0">
              <a:latin typeface="Garamond"/>
              <a:cs typeface="Garamond"/>
            </a:endParaRPr>
          </a:p>
          <a:p>
            <a:pPr marL="699659"/>
            <a:r>
              <a:rPr sz="2180" spc="-89" dirty="0">
                <a:latin typeface="Tahoma"/>
                <a:cs typeface="Tahoma"/>
              </a:rPr>
              <a:t>We </a:t>
            </a:r>
            <a:r>
              <a:rPr sz="2180" spc="-129" dirty="0">
                <a:latin typeface="Tahoma"/>
                <a:cs typeface="Tahoma"/>
              </a:rPr>
              <a:t>have </a:t>
            </a:r>
            <a:r>
              <a:rPr sz="2180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2180" i="1" spc="-59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sz="2180" spc="-69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r>
              <a:rPr sz="2180" i="1" spc="-69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spc="7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</a:t>
            </a:r>
            <a:r>
              <a:rPr sz="2180" spc="79" dirty="0">
                <a:solidFill>
                  <a:srgbClr val="3333B2"/>
                </a:solidFill>
                <a:latin typeface="Garamond"/>
                <a:cs typeface="Garamond"/>
              </a:rPr>
              <a:t>3</a:t>
            </a:r>
            <a:r>
              <a:rPr sz="2180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378" spc="87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180" spc="149" dirty="0">
                <a:latin typeface="Arial Unicode MS"/>
                <a:cs typeface="Arial Unicode MS"/>
              </a:rPr>
              <a:t>✓</a:t>
            </a:r>
            <a:endParaRPr sz="218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36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43874"/>
            <a:ext cx="3537999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129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5546" y="1684850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6077" y="1516208"/>
            <a:ext cx="33685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378" u="sng" spc="59" baseline="31250" dirty="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78" spc="59" baseline="3125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180" i="1" spc="9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4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59" dirty="0">
                <a:solidFill>
                  <a:srgbClr val="FF0000"/>
                </a:solidFill>
                <a:latin typeface="Tahoma"/>
                <a:cs typeface="Tahoma"/>
              </a:rPr>
              <a:t>not </a:t>
            </a:r>
            <a:r>
              <a:rPr sz="2180" i="1" spc="-40" dirty="0">
                <a:latin typeface="Arial"/>
                <a:cs typeface="Arial"/>
              </a:rPr>
              <a:t>O</a:t>
            </a:r>
            <a:r>
              <a:rPr sz="2180" i="1" spc="-287" dirty="0">
                <a:latin typeface="Arial"/>
                <a:cs typeface="Arial"/>
              </a:rPr>
              <a:t>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4203" y="2460324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765529" y="2294822"/>
            <a:ext cx="682905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latin typeface="Tahoma"/>
                <a:cs typeface="Tahoma"/>
              </a:rPr>
              <a:t>Proof </a:t>
            </a:r>
            <a:r>
              <a:rPr sz="2180" spc="-119" dirty="0">
                <a:latin typeface="Tahoma"/>
                <a:cs typeface="Tahoma"/>
              </a:rPr>
              <a:t>by </a:t>
            </a:r>
            <a:r>
              <a:rPr sz="2180" spc="-59" dirty="0">
                <a:latin typeface="Tahoma"/>
                <a:cs typeface="Tahoma"/>
              </a:rPr>
              <a:t>contradiction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119" dirty="0">
                <a:latin typeface="Tahoma"/>
                <a:cs typeface="Tahoma"/>
              </a:rPr>
              <a:t>suppose </a:t>
            </a:r>
            <a:r>
              <a:rPr sz="2180" spc="-99" dirty="0">
                <a:latin typeface="Tahoma"/>
                <a:cs typeface="Tahoma"/>
              </a:rPr>
              <a:t>there </a:t>
            </a:r>
            <a:r>
              <a:rPr sz="2180" spc="-159" dirty="0">
                <a:latin typeface="Tahoma"/>
                <a:cs typeface="Tahoma"/>
              </a:rPr>
              <a:t>was </a:t>
            </a:r>
            <a:r>
              <a:rPr sz="2180" spc="-149" dirty="0">
                <a:latin typeface="Tahoma"/>
                <a:cs typeface="Tahoma"/>
              </a:rPr>
              <a:t>some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i="1" spc="-198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</a:t>
            </a:r>
            <a:r>
              <a:rPr sz="2180" i="1" spc="-79" dirty="0">
                <a:latin typeface="Arial"/>
                <a:cs typeface="Arial"/>
              </a:rPr>
              <a:t> </a:t>
            </a:r>
            <a:r>
              <a:rPr sz="2180" spc="-89" dirty="0">
                <a:latin typeface="Tahoma"/>
                <a:cs typeface="Tahoma"/>
              </a:rPr>
              <a:t>s.t.: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203" y="3908027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524203" y="4575860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603308" y="10091956"/>
            <a:ext cx="20838253" cy="20388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06692">
              <a:lnSpc>
                <a:spcPct val="100000"/>
              </a:lnSpc>
              <a:spcBef>
                <a:spcPts val="178"/>
              </a:spcBef>
            </a:pPr>
            <a:r>
              <a:rPr spc="-59" dirty="0">
                <a:latin typeface="Arial Unicode MS"/>
                <a:cs typeface="Arial Unicode MS"/>
              </a:rPr>
              <a:t>∀</a:t>
            </a:r>
            <a:r>
              <a:rPr spc="-59" dirty="0"/>
              <a:t>n </a:t>
            </a:r>
            <a:r>
              <a:rPr spc="-109" dirty="0">
                <a:latin typeface="Verdana"/>
                <a:cs typeface="Verdana"/>
              </a:rPr>
              <a:t>&gt; </a:t>
            </a:r>
            <a:r>
              <a:rPr spc="-40" dirty="0"/>
              <a:t>k</a:t>
            </a:r>
            <a:r>
              <a:rPr spc="-40" dirty="0">
                <a:latin typeface="Verdana"/>
                <a:cs typeface="Verdana"/>
              </a:rPr>
              <a:t>, </a:t>
            </a:r>
            <a:r>
              <a:rPr sz="3270" spc="73" baseline="-37878" dirty="0">
                <a:latin typeface="Garamond"/>
                <a:cs typeface="Garamond"/>
              </a:rPr>
              <a:t>2 </a:t>
            </a:r>
            <a:r>
              <a:rPr sz="2180" dirty="0"/>
              <a:t>n 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89" dirty="0">
                <a:latin typeface="Arial Unicode MS"/>
                <a:cs typeface="Arial Unicode MS"/>
              </a:rPr>
              <a:t> </a:t>
            </a:r>
            <a:r>
              <a:rPr sz="2180" spc="-20" dirty="0"/>
              <a:t>Cn</a:t>
            </a:r>
            <a:endParaRPr sz="2180">
              <a:latin typeface="Arial Unicode MS"/>
              <a:cs typeface="Arial Unicode MS"/>
            </a:endParaRPr>
          </a:p>
          <a:p>
            <a:pPr marL="75503">
              <a:lnSpc>
                <a:spcPct val="100000"/>
              </a:lnSpc>
              <a:spcBef>
                <a:spcPts val="3141"/>
              </a:spcBef>
            </a:pPr>
            <a:r>
              <a:rPr spc="-109" dirty="0">
                <a:solidFill>
                  <a:srgbClr val="000000"/>
                </a:solidFill>
                <a:latin typeface="Tahoma"/>
                <a:cs typeface="Tahoma"/>
              </a:rPr>
              <a:t>Implies </a:t>
            </a:r>
            <a:r>
              <a:rPr spc="-59" dirty="0">
                <a:latin typeface="Arial Unicode MS"/>
                <a:cs typeface="Arial Unicode MS"/>
              </a:rPr>
              <a:t>∀</a:t>
            </a:r>
            <a:r>
              <a:rPr spc="-59" dirty="0"/>
              <a:t>n </a:t>
            </a:r>
            <a:r>
              <a:rPr spc="-109" dirty="0">
                <a:latin typeface="Verdana"/>
                <a:cs typeface="Verdana"/>
              </a:rPr>
              <a:t>&gt; </a:t>
            </a:r>
            <a:r>
              <a:rPr spc="-40" dirty="0"/>
              <a:t>k</a:t>
            </a:r>
            <a:r>
              <a:rPr spc="-40" dirty="0">
                <a:latin typeface="Verdana"/>
                <a:cs typeface="Verdana"/>
              </a:rPr>
              <a:t>, </a:t>
            </a:r>
            <a:r>
              <a:rPr dirty="0"/>
              <a:t>n </a:t>
            </a:r>
            <a:r>
              <a:rPr spc="404" dirty="0">
                <a:latin typeface="Arial Unicode MS"/>
                <a:cs typeface="Arial Unicode MS"/>
              </a:rPr>
              <a:t>≤</a:t>
            </a:r>
            <a:r>
              <a:rPr spc="40" dirty="0">
                <a:latin typeface="Arial Unicode MS"/>
                <a:cs typeface="Arial Unicode MS"/>
              </a:rPr>
              <a:t> </a:t>
            </a:r>
            <a:r>
              <a:rPr spc="10" dirty="0">
                <a:latin typeface="Garamond"/>
                <a:cs typeface="Garamond"/>
              </a:rPr>
              <a:t>2</a:t>
            </a:r>
            <a:r>
              <a:rPr spc="10" dirty="0"/>
              <a:t>C</a:t>
            </a:r>
          </a:p>
          <a:p>
            <a:pPr marL="75503" marR="60402">
              <a:lnSpc>
                <a:spcPct val="102600"/>
              </a:lnSpc>
              <a:spcBef>
                <a:spcPts val="2576"/>
              </a:spcBef>
            </a:pPr>
            <a:r>
              <a:rPr spc="30" dirty="0">
                <a:solidFill>
                  <a:srgbClr val="000000"/>
                </a:solidFill>
                <a:latin typeface="Tahoma"/>
                <a:cs typeface="Tahoma"/>
              </a:rPr>
              <a:t>But </a:t>
            </a:r>
            <a:r>
              <a:rPr spc="-50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pc="-69" dirty="0">
                <a:solidFill>
                  <a:srgbClr val="000000"/>
                </a:solidFill>
                <a:latin typeface="Tahoma"/>
                <a:cs typeface="Tahoma"/>
              </a:rPr>
              <a:t>is </a:t>
            </a:r>
            <a:r>
              <a:rPr spc="-59" dirty="0">
                <a:solidFill>
                  <a:srgbClr val="000000"/>
                </a:solidFill>
                <a:latin typeface="Tahoma"/>
                <a:cs typeface="Tahoma"/>
              </a:rPr>
              <a:t>not </a:t>
            </a:r>
            <a:r>
              <a:rPr spc="-79" dirty="0">
                <a:solidFill>
                  <a:srgbClr val="000000"/>
                </a:solidFill>
                <a:latin typeface="Tahoma"/>
                <a:cs typeface="Tahoma"/>
              </a:rPr>
              <a:t>true </a:t>
            </a:r>
            <a:r>
              <a:rPr spc="-119" dirty="0">
                <a:solidFill>
                  <a:srgbClr val="000000"/>
                </a:solidFill>
                <a:latin typeface="Tahoma"/>
                <a:cs typeface="Tahoma"/>
              </a:rPr>
              <a:t>because </a:t>
            </a:r>
            <a:r>
              <a:rPr spc="-40" dirty="0">
                <a:solidFill>
                  <a:srgbClr val="000000"/>
                </a:solidFill>
              </a:rPr>
              <a:t>k</a:t>
            </a:r>
            <a:r>
              <a:rPr spc="-4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spc="-30" dirty="0">
                <a:solidFill>
                  <a:srgbClr val="000000"/>
                </a:solidFill>
              </a:rPr>
              <a:t>C </a:t>
            </a:r>
            <a:r>
              <a:rPr spc="-139" dirty="0">
                <a:solidFill>
                  <a:srgbClr val="000000"/>
                </a:solidFill>
                <a:latin typeface="Tahoma"/>
                <a:cs typeface="Tahoma"/>
              </a:rPr>
              <a:t>are </a:t>
            </a:r>
            <a:r>
              <a:rPr spc="-79" dirty="0">
                <a:solidFill>
                  <a:srgbClr val="000000"/>
                </a:solidFill>
                <a:latin typeface="Tahoma"/>
                <a:cs typeface="Tahoma"/>
              </a:rPr>
              <a:t>constants </a:t>
            </a:r>
            <a:r>
              <a:rPr spc="-109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pc="-198" dirty="0">
                <a:solidFill>
                  <a:srgbClr val="000000"/>
                </a:solidFill>
                <a:latin typeface="Tahoma"/>
                <a:cs typeface="Tahoma"/>
              </a:rPr>
              <a:t>we </a:t>
            </a:r>
            <a:r>
              <a:rPr spc="-89" dirty="0">
                <a:solidFill>
                  <a:srgbClr val="000000"/>
                </a:solidFill>
                <a:latin typeface="Tahoma"/>
                <a:cs typeface="Tahoma"/>
              </a:rPr>
              <a:t>can  </a:t>
            </a:r>
            <a:r>
              <a:rPr spc="-129" dirty="0">
                <a:solidFill>
                  <a:srgbClr val="000000"/>
                </a:solidFill>
                <a:latin typeface="Tahoma"/>
                <a:cs typeface="Tahoma"/>
              </a:rPr>
              <a:t>make 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spc="-59" dirty="0">
                <a:solidFill>
                  <a:srgbClr val="000000"/>
                </a:solidFill>
                <a:latin typeface="Tahoma"/>
                <a:cs typeface="Tahoma"/>
              </a:rPr>
              <a:t>arbitrarily</a:t>
            </a:r>
            <a:r>
              <a:rPr spc="-14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-109" dirty="0">
                <a:solidFill>
                  <a:srgbClr val="000000"/>
                </a:solidFill>
                <a:latin typeface="Tahoma"/>
                <a:cs typeface="Tahoma"/>
              </a:rPr>
              <a:t>large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ED206-9008-4D47-BCDD-657F6D448D50}"/>
              </a:ext>
            </a:extLst>
          </p:cNvPr>
          <p:cNvSpPr/>
          <p:nvPr/>
        </p:nvSpPr>
        <p:spPr>
          <a:xfrm>
            <a:off x="4528814" y="3073436"/>
            <a:ext cx="237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129" dirty="0">
                <a:latin typeface="Tahoma"/>
                <a:cs typeface="Tahoma"/>
              </a:rPr>
              <a:t> </a:t>
            </a:r>
            <a:r>
              <a:rPr lang="pt-BR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lang="pt-BR" i="1" spc="-59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lang="pt-BR" i="1" spc="-10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lang="pt-BR" i="1" spc="-69" dirty="0">
                <a:solidFill>
                  <a:srgbClr val="3333B2"/>
                </a:solidFill>
                <a:latin typeface="Garamond"/>
                <a:cs typeface="Verdana"/>
              </a:rPr>
              <a:t>k</a:t>
            </a:r>
            <a:r>
              <a:rPr lang="pt-BR" i="1" spc="-69" dirty="0">
                <a:solidFill>
                  <a:srgbClr val="3333B2"/>
                </a:solidFill>
                <a:latin typeface="Verdana"/>
                <a:cs typeface="Verdana"/>
              </a:rPr>
              <a:t> 1/</a:t>
            </a:r>
            <a:r>
              <a:rPr lang="pt-BR" spc="7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lang="pt-BR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lang="pt-BR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lang="pt-BR" i="1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pt-BR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C</a:t>
            </a:r>
            <a:r>
              <a:rPr lang="pt-BR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lang="pt-BR" spc="87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9151B0D6-C060-49E9-9B54-8C587A19D7D1}"/>
              </a:ext>
            </a:extLst>
          </p:cNvPr>
          <p:cNvSpPr txBox="1">
            <a:spLocks/>
          </p:cNvSpPr>
          <p:nvPr/>
        </p:nvSpPr>
        <p:spPr>
          <a:xfrm>
            <a:off x="2910022" y="3763407"/>
            <a:ext cx="7302614" cy="14762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85"/>
              </a:spcBef>
              <a:buNone/>
            </a:pPr>
            <a:r>
              <a:rPr lang="en-US" spc="-55" dirty="0">
                <a:solidFill>
                  <a:srgbClr val="000000"/>
                </a:solidFill>
                <a:latin typeface="Tahoma"/>
                <a:cs typeface="Tahoma"/>
              </a:rPr>
              <a:t>Implies </a:t>
            </a:r>
            <a:r>
              <a:rPr lang="en-US" spc="-30" dirty="0">
                <a:latin typeface="Arial Unicode MS"/>
                <a:cs typeface="Arial Unicode MS"/>
              </a:rPr>
              <a:t>∀</a:t>
            </a:r>
            <a:r>
              <a:rPr lang="en-US" spc="-30" dirty="0"/>
              <a:t>n </a:t>
            </a:r>
            <a:r>
              <a:rPr lang="en-US" spc="-55" dirty="0">
                <a:latin typeface="Verdana"/>
                <a:cs typeface="Verdana"/>
              </a:rPr>
              <a:t>&gt; </a:t>
            </a:r>
            <a:r>
              <a:rPr lang="en-US" spc="-20" dirty="0"/>
              <a:t>k</a:t>
            </a:r>
            <a:r>
              <a:rPr lang="en-US" spc="-20" dirty="0">
                <a:latin typeface="Verdana"/>
                <a:cs typeface="Verdana"/>
              </a:rPr>
              <a:t>, </a:t>
            </a:r>
            <a:r>
              <a:rPr lang="en-US" dirty="0"/>
              <a:t>n </a:t>
            </a:r>
            <a:r>
              <a:rPr lang="en-US" spc="204" dirty="0">
                <a:latin typeface="Arial Unicode MS"/>
                <a:cs typeface="Arial Unicode MS"/>
              </a:rPr>
              <a:t>≤</a:t>
            </a:r>
            <a:r>
              <a:rPr lang="en-US" spc="20" dirty="0">
                <a:latin typeface="Arial Unicode MS"/>
                <a:cs typeface="Arial Unicode MS"/>
              </a:rPr>
              <a:t> </a:t>
            </a:r>
            <a:r>
              <a:rPr lang="en-US" spc="5" dirty="0">
                <a:latin typeface="Garamond"/>
                <a:cs typeface="Garamond"/>
              </a:rPr>
              <a:t>2</a:t>
            </a:r>
            <a:r>
              <a:rPr lang="en-US" spc="5" dirty="0"/>
              <a:t>C</a:t>
            </a:r>
          </a:p>
          <a:p>
            <a:pPr marL="0" marR="30480" indent="0">
              <a:lnSpc>
                <a:spcPct val="102600"/>
              </a:lnSpc>
              <a:spcBef>
                <a:spcPts val="1300"/>
              </a:spcBef>
              <a:buNone/>
            </a:pPr>
            <a:r>
              <a:rPr lang="en-US" spc="15" dirty="0">
                <a:solidFill>
                  <a:srgbClr val="000000"/>
                </a:solidFill>
                <a:latin typeface="Tahoma"/>
                <a:cs typeface="Tahoma"/>
              </a:rPr>
              <a:t>But </a:t>
            </a:r>
            <a:r>
              <a:rPr lang="en-US" spc="-2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lang="en-US" spc="-35" dirty="0">
                <a:solidFill>
                  <a:srgbClr val="000000"/>
                </a:solidFill>
                <a:latin typeface="Tahoma"/>
                <a:cs typeface="Tahoma"/>
              </a:rPr>
              <a:t>is </a:t>
            </a:r>
            <a:r>
              <a:rPr lang="en-US" spc="-30" dirty="0">
                <a:solidFill>
                  <a:srgbClr val="000000"/>
                </a:solidFill>
                <a:latin typeface="Tahoma"/>
                <a:cs typeface="Tahoma"/>
              </a:rPr>
              <a:t>not </a:t>
            </a:r>
            <a:r>
              <a:rPr lang="en-US" spc="-40" dirty="0">
                <a:solidFill>
                  <a:srgbClr val="000000"/>
                </a:solidFill>
                <a:latin typeface="Tahoma"/>
                <a:cs typeface="Tahoma"/>
              </a:rPr>
              <a:t>true </a:t>
            </a:r>
            <a:r>
              <a:rPr lang="en-US" spc="-60" dirty="0">
                <a:solidFill>
                  <a:srgbClr val="000000"/>
                </a:solidFill>
                <a:latin typeface="Tahoma"/>
                <a:cs typeface="Tahoma"/>
              </a:rPr>
              <a:t>because </a:t>
            </a:r>
            <a:r>
              <a:rPr lang="en-US" spc="-20" dirty="0">
                <a:solidFill>
                  <a:srgbClr val="000000"/>
                </a:solidFill>
              </a:rPr>
              <a:t>k</a:t>
            </a:r>
            <a:r>
              <a:rPr lang="en-US" spc="-2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en-US" spc="-15" dirty="0">
                <a:solidFill>
                  <a:srgbClr val="000000"/>
                </a:solidFill>
              </a:rPr>
              <a:t>C </a:t>
            </a:r>
            <a:r>
              <a:rPr lang="en-US" spc="-70" dirty="0">
                <a:solidFill>
                  <a:srgbClr val="000000"/>
                </a:solidFill>
                <a:latin typeface="Tahoma"/>
                <a:cs typeface="Tahoma"/>
              </a:rPr>
              <a:t>are </a:t>
            </a:r>
            <a:r>
              <a:rPr lang="en-US" spc="-40" dirty="0">
                <a:solidFill>
                  <a:srgbClr val="000000"/>
                </a:solidFill>
                <a:latin typeface="Tahoma"/>
                <a:cs typeface="Tahoma"/>
              </a:rPr>
              <a:t>constants </a:t>
            </a:r>
            <a:r>
              <a:rPr lang="en-US" spc="-55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lang="en-US" spc="-100" dirty="0">
                <a:solidFill>
                  <a:srgbClr val="000000"/>
                </a:solidFill>
                <a:latin typeface="Tahoma"/>
                <a:cs typeface="Tahoma"/>
              </a:rPr>
              <a:t>we </a:t>
            </a:r>
            <a:r>
              <a:rPr lang="en-US" spc="-45" dirty="0">
                <a:solidFill>
                  <a:srgbClr val="000000"/>
                </a:solidFill>
                <a:latin typeface="Tahoma"/>
                <a:cs typeface="Tahoma"/>
              </a:rPr>
              <a:t>can  </a:t>
            </a:r>
            <a:r>
              <a:rPr lang="en-US" spc="-65" dirty="0">
                <a:solidFill>
                  <a:srgbClr val="000000"/>
                </a:solidFill>
                <a:latin typeface="Tahoma"/>
                <a:cs typeface="Tahoma"/>
              </a:rPr>
              <a:t>make </a:t>
            </a:r>
            <a:r>
              <a:rPr lang="en-US" dirty="0">
                <a:solidFill>
                  <a:srgbClr val="000000"/>
                </a:solidFill>
              </a:rPr>
              <a:t>n </a:t>
            </a:r>
            <a:r>
              <a:rPr lang="en-US" spc="-30" dirty="0">
                <a:solidFill>
                  <a:srgbClr val="000000"/>
                </a:solidFill>
                <a:latin typeface="Tahoma"/>
                <a:cs typeface="Tahoma"/>
              </a:rPr>
              <a:t>arbitrarily</a:t>
            </a:r>
            <a:r>
              <a:rPr lang="en-US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pc="-55" dirty="0">
                <a:solidFill>
                  <a:srgbClr val="000000"/>
                </a:solidFill>
                <a:latin typeface="Tahoma"/>
                <a:cs typeface="Tahoma"/>
              </a:rPr>
              <a:t>large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43874"/>
            <a:ext cx="4378953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129"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436540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104371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3772203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115742" y="1492423"/>
            <a:ext cx="6976285" cy="316495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i="1" spc="13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39" dirty="0">
                <a:solidFill>
                  <a:srgbClr val="3333B2"/>
                </a:solidFill>
                <a:latin typeface="Garamond"/>
                <a:cs typeface="Garamond"/>
              </a:rPr>
              <a:t>!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 </a:t>
            </a:r>
            <a:r>
              <a:rPr sz="2180" spc="109" dirty="0">
                <a:latin typeface="Garamond"/>
                <a:cs typeface="Garamond"/>
              </a:rPr>
              <a:t>(</a:t>
            </a:r>
            <a:r>
              <a:rPr sz="2180" i="1" spc="109" dirty="0">
                <a:latin typeface="Arial"/>
                <a:cs typeface="Arial"/>
              </a:rPr>
              <a:t>n</a:t>
            </a:r>
            <a:r>
              <a:rPr sz="2378" i="1" spc="162" baseline="27777" dirty="0">
                <a:latin typeface="Bookman Old Style"/>
                <a:cs typeface="Bookman Old Style"/>
              </a:rPr>
              <a:t>n</a:t>
            </a:r>
            <a:r>
              <a:rPr sz="2378" i="1" spc="-503" baseline="27777" dirty="0">
                <a:latin typeface="Bookman Old Style"/>
                <a:cs typeface="Bookman Old Style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59"/>
              </a:spcBef>
            </a:pPr>
            <a:endParaRPr sz="3072" dirty="0">
              <a:latin typeface="Garamond"/>
              <a:cs typeface="Garamond"/>
            </a:endParaRPr>
          </a:p>
          <a:p>
            <a:pPr marL="674491"/>
            <a:r>
              <a:rPr sz="2180" spc="20" dirty="0">
                <a:latin typeface="Tahoma"/>
                <a:cs typeface="Tahoma"/>
              </a:rPr>
              <a:t>Pick 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i="1" spc="-99" dirty="0">
                <a:solidFill>
                  <a:srgbClr val="3333B2"/>
                </a:solidFill>
                <a:latin typeface="Arial"/>
                <a:cs typeface="Arial"/>
              </a:rPr>
              <a:t>k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</a:t>
            </a:r>
            <a:r>
              <a:rPr sz="2180" spc="-307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 dirty="0">
              <a:latin typeface="Garamond"/>
              <a:cs typeface="Garamond"/>
            </a:endParaRPr>
          </a:p>
          <a:p>
            <a:pPr marL="674491"/>
            <a:r>
              <a:rPr sz="2180" spc="-109" dirty="0">
                <a:latin typeface="Tahoma"/>
                <a:cs typeface="Tahoma"/>
              </a:rPr>
              <a:t>Need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29" dirty="0">
                <a:latin typeface="Tahoma"/>
                <a:cs typeface="Tahoma"/>
              </a:rPr>
              <a:t>prove: </a:t>
            </a:r>
            <a:r>
              <a:rPr sz="2180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2180" i="1" spc="-59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sz="2180" spc="-69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r>
              <a:rPr sz="2180" i="1" spc="-69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i="1" spc="13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39" dirty="0">
                <a:solidFill>
                  <a:srgbClr val="3333B2"/>
                </a:solidFill>
                <a:latin typeface="Garamond"/>
                <a:cs typeface="Garamond"/>
              </a:rPr>
              <a:t>!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</a:t>
            </a:r>
            <a:r>
              <a:rPr sz="2180" spc="-248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i="1" spc="5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i="1" spc="87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</a:t>
            </a:r>
            <a:endParaRPr sz="2378" baseline="27777" dirty="0">
              <a:latin typeface="Bookman Old Style"/>
              <a:cs typeface="Bookman Old Style"/>
            </a:endParaRPr>
          </a:p>
          <a:p>
            <a:pPr marL="674491">
              <a:spcBef>
                <a:spcPts val="2646"/>
              </a:spcBef>
            </a:pPr>
            <a:r>
              <a:rPr sz="2180" spc="-79" dirty="0">
                <a:latin typeface="Tahoma"/>
                <a:cs typeface="Tahoma"/>
              </a:rPr>
              <a:t>Since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spc="404" dirty="0">
                <a:latin typeface="Arial Unicode MS"/>
                <a:cs typeface="Arial Unicode MS"/>
              </a:rPr>
              <a:t>≥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spc="404" dirty="0">
                <a:latin typeface="Arial Unicode MS"/>
                <a:cs typeface="Arial Unicode MS"/>
              </a:rPr>
              <a:t>− </a:t>
            </a:r>
            <a:r>
              <a:rPr sz="2180" i="1" spc="168" dirty="0">
                <a:latin typeface="Arial"/>
                <a:cs typeface="Arial"/>
              </a:rPr>
              <a:t>i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40" dirty="0">
                <a:latin typeface="Tahoma"/>
                <a:cs typeface="Tahoma"/>
              </a:rPr>
              <a:t>all </a:t>
            </a:r>
            <a:r>
              <a:rPr sz="2180" spc="50" dirty="0">
                <a:latin typeface="Garamond"/>
                <a:cs typeface="Garamond"/>
              </a:rPr>
              <a:t>0 </a:t>
            </a:r>
            <a:r>
              <a:rPr sz="2180" spc="404" dirty="0">
                <a:latin typeface="Arial Unicode MS"/>
                <a:cs typeface="Arial Unicode MS"/>
              </a:rPr>
              <a:t>≤ </a:t>
            </a:r>
            <a:r>
              <a:rPr sz="2180" i="1" spc="168" dirty="0">
                <a:latin typeface="Arial"/>
                <a:cs typeface="Arial"/>
              </a:rPr>
              <a:t>i 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-159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i="1" spc="-109" dirty="0">
                <a:latin typeface="Verdana"/>
                <a:cs typeface="Verdana"/>
              </a:rPr>
              <a:t>&gt; </a:t>
            </a:r>
            <a:r>
              <a:rPr sz="2180" spc="-10" dirty="0">
                <a:latin typeface="Garamond"/>
                <a:cs typeface="Garamond"/>
              </a:rPr>
              <a:t>1</a:t>
            </a:r>
            <a:r>
              <a:rPr sz="2180" spc="-10" dirty="0">
                <a:latin typeface="Tahoma"/>
                <a:cs typeface="Tahoma"/>
              </a:rPr>
              <a:t>, </a:t>
            </a:r>
            <a:r>
              <a:rPr sz="2180" spc="-89" dirty="0">
                <a:latin typeface="Tahoma"/>
                <a:cs typeface="Tahoma"/>
              </a:rPr>
              <a:t>then</a:t>
            </a:r>
            <a:endParaRPr sz="2180" dirty="0">
              <a:latin typeface="Tahoma"/>
              <a:cs typeface="Tahoma"/>
            </a:endParaRPr>
          </a:p>
          <a:p>
            <a:pPr marL="1600659">
              <a:spcBef>
                <a:spcPts val="2239"/>
              </a:spcBef>
            </a:pPr>
            <a:r>
              <a:rPr sz="2180" i="1" spc="139" dirty="0">
                <a:latin typeface="Arial"/>
                <a:cs typeface="Arial"/>
              </a:rPr>
              <a:t>n</a:t>
            </a:r>
            <a:r>
              <a:rPr sz="2180" spc="139" dirty="0">
                <a:latin typeface="Garamond"/>
                <a:cs typeface="Garamond"/>
              </a:rPr>
              <a:t>!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spc="99" dirty="0">
                <a:latin typeface="Garamond"/>
                <a:cs typeface="Garamond"/>
              </a:rPr>
              <a:t>(</a:t>
            </a:r>
            <a:r>
              <a:rPr sz="2180" i="1" spc="99" dirty="0">
                <a:latin typeface="Arial"/>
                <a:cs typeface="Arial"/>
              </a:rPr>
              <a:t>n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404" dirty="0">
                <a:latin typeface="Arial Unicode MS"/>
                <a:cs typeface="Arial Unicode MS"/>
              </a:rPr>
              <a:t>−</a:t>
            </a:r>
            <a:r>
              <a:rPr sz="2180" spc="-139" dirty="0">
                <a:latin typeface="Arial Unicode MS"/>
                <a:cs typeface="Arial Unicode MS"/>
              </a:rPr>
              <a:t> </a:t>
            </a:r>
            <a:r>
              <a:rPr sz="2180" spc="129" dirty="0">
                <a:latin typeface="Garamond"/>
                <a:cs typeface="Garamond"/>
              </a:rPr>
              <a:t>1)</a:t>
            </a:r>
            <a:r>
              <a:rPr sz="2180" spc="-188" dirty="0">
                <a:latin typeface="Garamond"/>
                <a:cs typeface="Garamond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58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2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1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-10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-89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5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39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159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i="1" spc="59" dirty="0">
                <a:latin typeface="Arial"/>
                <a:cs typeface="Arial"/>
              </a:rPr>
              <a:t>n</a:t>
            </a:r>
            <a:r>
              <a:rPr sz="2378" i="1" spc="87" baseline="31250" dirty="0">
                <a:latin typeface="Bookman Old Style"/>
                <a:cs typeface="Bookman Old Style"/>
              </a:rPr>
              <a:t>n</a:t>
            </a:r>
            <a:endParaRPr sz="2378" baseline="312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3681218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129"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415174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083030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3750861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090576" y="1471081"/>
            <a:ext cx="6654146" cy="375036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51006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89" dirty="0">
                <a:solidFill>
                  <a:srgbClr val="3333B2"/>
                </a:solidFill>
                <a:latin typeface="Garamond"/>
                <a:cs typeface="Garamond"/>
              </a:rPr>
              <a:t>log</a:t>
            </a:r>
            <a:r>
              <a:rPr sz="2378" spc="133" baseline="-1736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spc="89" dirty="0">
                <a:solidFill>
                  <a:srgbClr val="3333B2"/>
                </a:solidFill>
                <a:latin typeface="Garamond"/>
                <a:cs typeface="Garamond"/>
              </a:rPr>
              <a:t>(3</a:t>
            </a:r>
            <a:r>
              <a:rPr sz="2180" i="1" spc="8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33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1)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solidFill>
                  <a:srgbClr val="3333B2"/>
                </a:solidFill>
                <a:latin typeface="Arial"/>
                <a:cs typeface="Arial"/>
              </a:rPr>
              <a:t>O</a:t>
            </a:r>
            <a:r>
              <a:rPr sz="2180" i="1" spc="-29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19" dirty="0">
                <a:solidFill>
                  <a:srgbClr val="3333B2"/>
                </a:solidFill>
                <a:latin typeface="Garamond"/>
                <a:cs typeface="Garamond"/>
              </a:rPr>
              <a:t>(log</a:t>
            </a:r>
            <a:r>
              <a:rPr sz="2378" spc="176" baseline="-1736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i="1" spc="11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1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59"/>
              </a:spcBef>
            </a:pPr>
            <a:endParaRPr sz="3072" dirty="0">
              <a:latin typeface="Garamond"/>
              <a:cs typeface="Garamond"/>
            </a:endParaRPr>
          </a:p>
          <a:p>
            <a:pPr marL="699659"/>
            <a:r>
              <a:rPr sz="2180" spc="-109" dirty="0">
                <a:latin typeface="Tahoma"/>
                <a:cs typeface="Tahoma"/>
              </a:rPr>
              <a:t>Need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49" dirty="0">
                <a:latin typeface="Tahoma"/>
                <a:cs typeface="Tahoma"/>
              </a:rPr>
              <a:t>show </a:t>
            </a:r>
            <a:r>
              <a:rPr sz="2180" spc="-69" dirty="0">
                <a:latin typeface="Arial Unicode MS"/>
                <a:cs typeface="Arial Unicode MS"/>
              </a:rPr>
              <a:t>∃</a:t>
            </a:r>
            <a:r>
              <a:rPr sz="2180" i="1" spc="-69" dirty="0">
                <a:latin typeface="Arial"/>
                <a:cs typeface="Arial"/>
              </a:rPr>
              <a:t>C </a:t>
            </a:r>
            <a:r>
              <a:rPr sz="2180" i="1" spc="-198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-59" dirty="0">
                <a:latin typeface="Tahoma"/>
                <a:cs typeface="Tahoma"/>
              </a:rPr>
              <a:t>s.t </a:t>
            </a:r>
            <a:r>
              <a:rPr sz="2180" spc="89" dirty="0">
                <a:solidFill>
                  <a:srgbClr val="3333B2"/>
                </a:solidFill>
                <a:latin typeface="Garamond"/>
                <a:cs typeface="Garamond"/>
              </a:rPr>
              <a:t>log</a:t>
            </a:r>
            <a:r>
              <a:rPr sz="2378" spc="133" baseline="-1736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spc="89" dirty="0">
                <a:solidFill>
                  <a:srgbClr val="3333B2"/>
                </a:solidFill>
                <a:latin typeface="Garamond"/>
                <a:cs typeface="Garamond"/>
              </a:rPr>
              <a:t>(3</a:t>
            </a:r>
            <a:r>
              <a:rPr sz="2180" i="1" spc="8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33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1)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 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2180" spc="-10" dirty="0">
                <a:solidFill>
                  <a:srgbClr val="3333B2"/>
                </a:solidFill>
                <a:latin typeface="Arial Unicode MS"/>
                <a:cs typeface="Arial Unicode MS"/>
              </a:rPr>
              <a:t>·</a:t>
            </a:r>
            <a:r>
              <a:rPr sz="2180" spc="-9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spc="59" dirty="0">
                <a:solidFill>
                  <a:srgbClr val="3333B2"/>
                </a:solidFill>
                <a:latin typeface="Garamond"/>
                <a:cs typeface="Garamond"/>
              </a:rPr>
              <a:t>log</a:t>
            </a:r>
            <a:r>
              <a:rPr sz="2378" spc="87" baseline="-17361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i="1" spc="5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endParaRPr sz="2180" dirty="0">
              <a:latin typeface="Arial"/>
              <a:cs typeface="Arial"/>
            </a:endParaRPr>
          </a:p>
          <a:p>
            <a:pPr marL="699659">
              <a:spcBef>
                <a:spcPts val="2646"/>
              </a:spcBef>
            </a:pPr>
            <a:r>
              <a:rPr sz="2180" spc="-69" dirty="0">
                <a:solidFill>
                  <a:srgbClr val="FF0000"/>
                </a:solidFill>
                <a:latin typeface="Tahoma"/>
                <a:cs typeface="Tahoma"/>
              </a:rPr>
              <a:t>Recall: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spc="-10" dirty="0">
                <a:latin typeface="Arial Unicode MS"/>
                <a:cs typeface="Arial Unicode MS"/>
              </a:rPr>
              <a:t>· </a:t>
            </a:r>
            <a:r>
              <a:rPr sz="2180" spc="59" dirty="0">
                <a:latin typeface="Garamond"/>
                <a:cs typeface="Garamond"/>
              </a:rPr>
              <a:t>log</a:t>
            </a:r>
            <a:r>
              <a:rPr sz="2378" spc="87" baseline="-17361" dirty="0">
                <a:latin typeface="Times New Roman"/>
                <a:cs typeface="Times New Roman"/>
              </a:rPr>
              <a:t>2</a:t>
            </a:r>
            <a:r>
              <a:rPr sz="2180" i="1" spc="59" dirty="0">
                <a:latin typeface="Arial"/>
                <a:cs typeface="Arial"/>
              </a:rPr>
              <a:t>n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-40" dirty="0">
                <a:latin typeface="Garamond"/>
                <a:cs typeface="Garamond"/>
              </a:rPr>
              <a:t> </a:t>
            </a:r>
            <a:r>
              <a:rPr sz="2180" spc="89" dirty="0">
                <a:latin typeface="Garamond"/>
                <a:cs typeface="Garamond"/>
              </a:rPr>
              <a:t>log</a:t>
            </a:r>
            <a:r>
              <a:rPr sz="2378" spc="133" baseline="-17361" dirty="0">
                <a:latin typeface="Times New Roman"/>
                <a:cs typeface="Times New Roman"/>
              </a:rPr>
              <a:t>2</a:t>
            </a:r>
            <a:r>
              <a:rPr sz="2180" i="1" spc="89" dirty="0">
                <a:latin typeface="Arial"/>
                <a:cs typeface="Arial"/>
              </a:rPr>
              <a:t>n</a:t>
            </a:r>
            <a:r>
              <a:rPr sz="2378" i="1" spc="133" baseline="27777" dirty="0">
                <a:latin typeface="Bookman Old Style"/>
                <a:cs typeface="Bookman Old Style"/>
              </a:rPr>
              <a:t>C</a:t>
            </a:r>
            <a:endParaRPr sz="2378" baseline="27777" dirty="0">
              <a:latin typeface="Bookman Old Style"/>
              <a:cs typeface="Bookman Old Style"/>
            </a:endParaRPr>
          </a:p>
          <a:p>
            <a:pPr marL="699659">
              <a:spcBef>
                <a:spcPts val="2636"/>
              </a:spcBef>
            </a:pPr>
            <a:r>
              <a:rPr sz="2180" spc="-30" dirty="0">
                <a:latin typeface="Tahoma"/>
                <a:cs typeface="Tahoma"/>
              </a:rPr>
              <a:t>What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i="1" spc="-198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-109" dirty="0">
                <a:latin typeface="Tahoma"/>
                <a:cs typeface="Tahoma"/>
              </a:rPr>
              <a:t>such</a:t>
            </a:r>
            <a:r>
              <a:rPr sz="2180" spc="-307" dirty="0">
                <a:latin typeface="Tahoma"/>
                <a:cs typeface="Tahoma"/>
              </a:rPr>
              <a:t> </a:t>
            </a:r>
            <a:r>
              <a:rPr sz="2180" spc="-40" dirty="0">
                <a:latin typeface="Tahoma"/>
                <a:cs typeface="Tahoma"/>
              </a:rPr>
              <a:t>that</a:t>
            </a:r>
            <a:endParaRPr sz="2180" dirty="0">
              <a:latin typeface="Tahoma"/>
              <a:cs typeface="Tahoma"/>
            </a:endParaRPr>
          </a:p>
          <a:p>
            <a:pPr marL="4301141">
              <a:lnSpc>
                <a:spcPts val="1100"/>
              </a:lnSpc>
              <a:spcBef>
                <a:spcPts val="1942"/>
              </a:spcBef>
              <a:tabLst>
                <a:tab pos="5433683" algn="l"/>
              </a:tabLst>
            </a:pPr>
            <a:r>
              <a:rPr sz="1585" spc="40" dirty="0">
                <a:solidFill>
                  <a:srgbClr val="3333B2"/>
                </a:solidFill>
                <a:latin typeface="Times New Roman"/>
                <a:cs typeface="Times New Roman"/>
              </a:rPr>
              <a:t>2	</a:t>
            </a:r>
            <a:r>
              <a:rPr sz="1585" i="1" spc="69" dirty="0">
                <a:solidFill>
                  <a:srgbClr val="3333B2"/>
                </a:solidFill>
                <a:latin typeface="Bookman Old Style"/>
                <a:cs typeface="Bookman Old Style"/>
              </a:rPr>
              <a:t>C</a:t>
            </a:r>
            <a:endParaRPr sz="1585" dirty="0">
              <a:latin typeface="Bookman Old Style"/>
              <a:cs typeface="Bookman Old Style"/>
            </a:endParaRPr>
          </a:p>
          <a:p>
            <a:pPr marL="2925732">
              <a:lnSpc>
                <a:spcPts val="1813"/>
              </a:lnSpc>
            </a:pPr>
            <a:r>
              <a:rPr sz="2180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2180" i="1" spc="-59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sz="2180" i="1" spc="-40" dirty="0">
                <a:solidFill>
                  <a:srgbClr val="3333B2"/>
                </a:solidFill>
                <a:latin typeface="Arial"/>
                <a:cs typeface="Arial"/>
              </a:rPr>
              <a:t>k</a:t>
            </a:r>
            <a:r>
              <a:rPr sz="2180" i="1" spc="-40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3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≤</a:t>
            </a:r>
            <a:r>
              <a:rPr sz="2180" spc="45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endParaRPr sz="2180" dirty="0">
              <a:latin typeface="Arial"/>
              <a:cs typeface="Arial"/>
            </a:endParaRPr>
          </a:p>
          <a:p>
            <a:pPr marL="791521">
              <a:spcBef>
                <a:spcPts val="2249"/>
              </a:spcBef>
            </a:pP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spc="-79" dirty="0">
                <a:latin typeface="Garamond"/>
                <a:cs typeface="Garamond"/>
              </a:rPr>
              <a:t>3</a:t>
            </a:r>
            <a:r>
              <a:rPr sz="2180" i="1" spc="-79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188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4</a:t>
            </a:r>
            <a:endParaRPr sz="2180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r>
              <a:rPr lang="en-US" spc="-45" dirty="0"/>
              <a:t>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Example</a:t>
            </a:r>
            <a:endParaRPr lang="en-US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2437" y="990600"/>
            <a:ext cx="8259763" cy="5213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Associate a "cost" with each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Find the "total cost“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b="1" i="1" dirty="0"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                     </a:t>
            </a:r>
            <a:r>
              <a:rPr lang="en-US" altLang="en-US" sz="2000" b="1" dirty="0"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Cost</a:t>
            </a: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  <a:endParaRPr lang="en-US" altLang="en-US" sz="2000" b="1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[0]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for(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=0;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&lt;N;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++)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[1] = 0;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   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] = 0;       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[2]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    ...                   ...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[N-1] = 0;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 		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                -----------                                        -------------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cs typeface="Times New Roman" panose="02020603050405020304" pitchFamily="18" charset="0"/>
              </a:rPr>
              <a:t>    	           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altLang="en-US" sz="2000" dirty="0">
                <a:cs typeface="Times New Roman" panose="02020603050405020304" pitchFamily="18" charset="0"/>
              </a:rPr>
              <a:t>                  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(N+1) x 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=   </a:t>
            </a:r>
            <a:endParaRPr lang="en-US" altLang="en-US" sz="20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solidFill>
                  <a:schemeClr val="tx2"/>
                </a:solidFill>
                <a:ea typeface="MS Mincho" panose="02020609040205080304" pitchFamily="49" charset="-128"/>
              </a:rPr>
              <a:t>                                                                     </a:t>
            </a:r>
            <a:r>
              <a:rPr lang="en-US" altLang="en-US" sz="2000" dirty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000" dirty="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000" dirty="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61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04" y="143874"/>
            <a:ext cx="9485523" cy="138852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10" dirty="0"/>
              <a:t>Big-O </a:t>
            </a:r>
            <a:r>
              <a:rPr spc="-69" dirty="0"/>
              <a:t>Estimates </a:t>
            </a:r>
            <a:r>
              <a:rPr spc="-99" dirty="0"/>
              <a:t>for </a:t>
            </a:r>
            <a:r>
              <a:rPr spc="-129" dirty="0"/>
              <a:t>Some </a:t>
            </a:r>
            <a:r>
              <a:rPr spc="-99" dirty="0"/>
              <a:t>Important</a:t>
            </a:r>
            <a:r>
              <a:rPr spc="604" dirty="0"/>
              <a:t> </a:t>
            </a:r>
            <a:r>
              <a:rPr spc="-69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40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  <p:sp>
        <p:nvSpPr>
          <p:cNvPr id="3" name="object 3"/>
          <p:cNvSpPr txBox="1"/>
          <p:nvPr/>
        </p:nvSpPr>
        <p:spPr>
          <a:xfrm>
            <a:off x="2144785" y="1427895"/>
            <a:ext cx="7902429" cy="482054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673233" marR="135905" indent="-47315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AutoNum type="arabicPeriod"/>
              <a:tabLst>
                <a:tab pos="673233" algn="l"/>
                <a:tab pos="674491" algn="l"/>
              </a:tabLst>
            </a:pPr>
            <a:r>
              <a:rPr sz="2180" spc="-99" dirty="0">
                <a:latin typeface="Tahoma"/>
                <a:cs typeface="Tahoma"/>
              </a:rPr>
              <a:t>Use </a:t>
            </a:r>
            <a:r>
              <a:rPr sz="2180" spc="-50" dirty="0">
                <a:latin typeface="Tahoma"/>
                <a:cs typeface="Tahoma"/>
              </a:rPr>
              <a:t>big-O </a:t>
            </a:r>
            <a:r>
              <a:rPr sz="2180" spc="-59" dirty="0">
                <a:latin typeface="Tahoma"/>
                <a:cs typeface="Tahoma"/>
              </a:rPr>
              <a:t>notation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estimate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129" dirty="0">
                <a:latin typeface="Tahoma"/>
                <a:cs typeface="Tahoma"/>
              </a:rPr>
              <a:t>sum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89" dirty="0">
                <a:latin typeface="Tahoma"/>
                <a:cs typeface="Tahoma"/>
              </a:rPr>
              <a:t>the </a:t>
            </a:r>
            <a:r>
              <a:rPr sz="2180" spc="-40" dirty="0">
                <a:latin typeface="Tahoma"/>
                <a:cs typeface="Tahoma"/>
              </a:rPr>
              <a:t>first </a:t>
            </a:r>
            <a:r>
              <a:rPr sz="2180" spc="-109" dirty="0">
                <a:latin typeface="Tahoma"/>
                <a:cs typeface="Tahoma"/>
              </a:rPr>
              <a:t>n </a:t>
            </a:r>
            <a:r>
              <a:rPr sz="2180" spc="-69" dirty="0">
                <a:latin typeface="Tahoma"/>
                <a:cs typeface="Tahoma"/>
              </a:rPr>
              <a:t>positive  </a:t>
            </a:r>
            <a:r>
              <a:rPr sz="2180" spc="-99" dirty="0">
                <a:latin typeface="Tahoma"/>
                <a:cs typeface="Tahoma"/>
              </a:rPr>
              <a:t>integers.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</a:pPr>
            <a:endParaRPr sz="2180" dirty="0">
              <a:latin typeface="Tahoma"/>
              <a:cs typeface="Tahoma"/>
            </a:endParaRPr>
          </a:p>
          <a:p>
            <a:pPr marL="673233"/>
            <a:r>
              <a:rPr sz="2180" spc="50" dirty="0">
                <a:latin typeface="Garamond"/>
                <a:cs typeface="Garamond"/>
              </a:rPr>
              <a:t>1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2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48" dirty="0">
                <a:latin typeface="Arial Unicode MS"/>
                <a:cs typeface="Arial Unicode MS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277" dirty="0">
                <a:latin typeface="Arial"/>
                <a:cs typeface="Arial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i="1" spc="-40" dirty="0">
                <a:latin typeface="Arial"/>
                <a:cs typeface="Arial"/>
              </a:rPr>
              <a:t>O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68" dirty="0">
                <a:latin typeface="Garamond"/>
                <a:cs typeface="Garamond"/>
              </a:rPr>
              <a:t>(</a:t>
            </a:r>
            <a:r>
              <a:rPr sz="2180" i="1" spc="168" dirty="0">
                <a:latin typeface="Arial"/>
                <a:cs typeface="Arial"/>
              </a:rPr>
              <a:t>n</a:t>
            </a:r>
            <a:r>
              <a:rPr sz="2378" spc="252" baseline="27777" dirty="0">
                <a:latin typeface="Times New Roman"/>
                <a:cs typeface="Times New Roman"/>
              </a:rPr>
              <a:t>2</a:t>
            </a:r>
            <a:r>
              <a:rPr sz="2180" spc="168" dirty="0">
                <a:latin typeface="Garamond"/>
                <a:cs typeface="Garamond"/>
              </a:rPr>
              <a:t>)</a:t>
            </a:r>
            <a:r>
              <a:rPr sz="2180" spc="159" dirty="0">
                <a:latin typeface="Garamond"/>
                <a:cs typeface="Garamond"/>
              </a:rPr>
              <a:t> </a:t>
            </a:r>
            <a:r>
              <a:rPr sz="2180" spc="-50" dirty="0">
                <a:latin typeface="Tahoma"/>
                <a:cs typeface="Tahoma"/>
              </a:rPr>
              <a:t>with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i="1" spc="-30" dirty="0">
                <a:latin typeface="Arial"/>
                <a:cs typeface="Arial"/>
              </a:rPr>
              <a:t>C</a:t>
            </a:r>
            <a:r>
              <a:rPr sz="2180" i="1" spc="307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spc="-79" dirty="0">
                <a:latin typeface="Garamond"/>
                <a:cs typeface="Garamond"/>
              </a:rPr>
              <a:t>1</a:t>
            </a:r>
            <a:r>
              <a:rPr sz="2180" i="1" spc="-7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99" dirty="0">
                <a:latin typeface="Arial"/>
                <a:cs typeface="Arial"/>
              </a:rPr>
              <a:t>k</a:t>
            </a:r>
            <a:r>
              <a:rPr sz="2180" i="1" spc="218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50" dirty="0">
                <a:latin typeface="Garamond"/>
                <a:cs typeface="Garamond"/>
              </a:rPr>
              <a:t> 1</a:t>
            </a:r>
            <a:endParaRPr sz="2180" dirty="0">
              <a:latin typeface="Garamond"/>
              <a:cs typeface="Garamond"/>
            </a:endParaRPr>
          </a:p>
          <a:p>
            <a:pPr marL="673233" indent="-473151">
              <a:spcBef>
                <a:spcPts val="2646"/>
              </a:spcBef>
              <a:buClr>
                <a:srgbClr val="3333B2"/>
              </a:buClr>
              <a:buAutoNum type="arabicPeriod" startAt="2"/>
              <a:tabLst>
                <a:tab pos="673233" algn="l"/>
                <a:tab pos="674491" algn="l"/>
              </a:tabLst>
            </a:pPr>
            <a:r>
              <a:rPr sz="2180" spc="-99" dirty="0">
                <a:latin typeface="Tahoma"/>
                <a:cs typeface="Tahoma"/>
              </a:rPr>
              <a:t>Use </a:t>
            </a:r>
            <a:r>
              <a:rPr sz="2180" spc="-50" dirty="0">
                <a:latin typeface="Tahoma"/>
                <a:cs typeface="Tahoma"/>
              </a:rPr>
              <a:t>big-O </a:t>
            </a:r>
            <a:r>
              <a:rPr sz="2180" spc="-59" dirty="0">
                <a:latin typeface="Tahoma"/>
                <a:cs typeface="Tahoma"/>
              </a:rPr>
              <a:t>notation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estimate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59" dirty="0">
                <a:latin typeface="Tahoma"/>
                <a:cs typeface="Tahoma"/>
              </a:rPr>
              <a:t>factorial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function</a:t>
            </a:r>
            <a:endParaRPr sz="2180" dirty="0">
              <a:latin typeface="Tahoma"/>
              <a:cs typeface="Tahoma"/>
            </a:endParaRPr>
          </a:p>
          <a:p>
            <a:pPr marL="673233">
              <a:spcBef>
                <a:spcPts val="69"/>
              </a:spcBef>
            </a:pPr>
            <a:r>
              <a:rPr sz="2180" i="1" spc="50" dirty="0">
                <a:latin typeface="Arial"/>
                <a:cs typeface="Arial"/>
              </a:rPr>
              <a:t>f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-307" dirty="0">
                <a:latin typeface="Garamond"/>
                <a:cs typeface="Garamond"/>
              </a:rPr>
              <a:t> </a:t>
            </a:r>
            <a:r>
              <a:rPr sz="2180" i="1" spc="139" dirty="0">
                <a:latin typeface="Arial"/>
                <a:cs typeface="Arial"/>
              </a:rPr>
              <a:t>n</a:t>
            </a:r>
            <a:r>
              <a:rPr sz="2180" spc="139" dirty="0">
                <a:latin typeface="Garamond"/>
                <a:cs typeface="Garamond"/>
              </a:rPr>
              <a:t>!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 dirty="0">
              <a:latin typeface="Garamond"/>
              <a:cs typeface="Garamond"/>
            </a:endParaRPr>
          </a:p>
          <a:p>
            <a:pPr marL="673233"/>
            <a:r>
              <a:rPr sz="2180" i="1" spc="13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39" dirty="0">
                <a:solidFill>
                  <a:srgbClr val="3333B2"/>
                </a:solidFill>
                <a:latin typeface="Garamond"/>
                <a:cs typeface="Garamond"/>
              </a:rPr>
              <a:t>!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 </a:t>
            </a:r>
            <a:r>
              <a:rPr sz="2180" spc="109" dirty="0">
                <a:latin typeface="Garamond"/>
                <a:cs typeface="Garamond"/>
              </a:rPr>
              <a:t>(</a:t>
            </a:r>
            <a:r>
              <a:rPr sz="2180" i="1" spc="109" dirty="0">
                <a:latin typeface="Arial"/>
                <a:cs typeface="Arial"/>
              </a:rPr>
              <a:t>n</a:t>
            </a:r>
            <a:r>
              <a:rPr sz="2378" i="1" spc="162" baseline="27777" dirty="0">
                <a:latin typeface="Bookman Old Style"/>
                <a:cs typeface="Bookman Old Style"/>
              </a:rPr>
              <a:t>n </a:t>
            </a:r>
            <a:r>
              <a:rPr sz="2180" spc="198" dirty="0">
                <a:latin typeface="Garamond"/>
                <a:cs typeface="Garamond"/>
              </a:rPr>
              <a:t>)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spc="-79" dirty="0">
                <a:latin typeface="Garamond"/>
                <a:cs typeface="Garamond"/>
              </a:rPr>
              <a:t>1</a:t>
            </a:r>
            <a:r>
              <a:rPr sz="2180" i="1" spc="-79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-367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 dirty="0">
              <a:latin typeface="Garamond"/>
              <a:cs typeface="Garamond"/>
            </a:endParaRPr>
          </a:p>
          <a:p>
            <a:pPr marL="673233" indent="-473151">
              <a:buClr>
                <a:srgbClr val="3333B2"/>
              </a:buClr>
              <a:buAutoNum type="arabicPeriod" startAt="3"/>
              <a:tabLst>
                <a:tab pos="673233" algn="l"/>
                <a:tab pos="674491" algn="l"/>
              </a:tabLst>
            </a:pPr>
            <a:r>
              <a:rPr sz="2180" spc="-99" dirty="0">
                <a:latin typeface="Tahoma"/>
                <a:cs typeface="Tahoma"/>
              </a:rPr>
              <a:t>Use </a:t>
            </a:r>
            <a:r>
              <a:rPr sz="2180" spc="-50" dirty="0">
                <a:latin typeface="Tahoma"/>
                <a:cs typeface="Tahoma"/>
              </a:rPr>
              <a:t>big-O </a:t>
            </a:r>
            <a:r>
              <a:rPr sz="2180" spc="-59" dirty="0">
                <a:latin typeface="Tahoma"/>
                <a:cs typeface="Tahoma"/>
              </a:rPr>
              <a:t>notation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estimate</a:t>
            </a:r>
            <a:r>
              <a:rPr sz="2180" spc="404" dirty="0">
                <a:latin typeface="Tahoma"/>
                <a:cs typeface="Tahoma"/>
              </a:rPr>
              <a:t> </a:t>
            </a:r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10"/>
              </a:spcBef>
            </a:pPr>
            <a:endParaRPr sz="2279" dirty="0">
              <a:latin typeface="Garamond"/>
              <a:cs typeface="Garamond"/>
            </a:endParaRPr>
          </a:p>
          <a:p>
            <a:pPr marL="673233" marR="1089757">
              <a:lnSpc>
                <a:spcPct val="102699"/>
              </a:lnSpc>
            </a:pPr>
            <a:r>
              <a:rPr sz="2180" spc="-79" dirty="0">
                <a:latin typeface="Tahoma"/>
                <a:cs typeface="Tahoma"/>
              </a:rPr>
              <a:t>Since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i="1" spc="139" dirty="0">
                <a:latin typeface="Arial"/>
                <a:cs typeface="Arial"/>
              </a:rPr>
              <a:t>n</a:t>
            </a:r>
            <a:r>
              <a:rPr sz="2180" spc="139" dirty="0">
                <a:latin typeface="Garamond"/>
                <a:cs typeface="Garamond"/>
              </a:rPr>
              <a:t>!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i="1" spc="-109" dirty="0">
                <a:latin typeface="Verdana"/>
                <a:cs typeface="Verdana"/>
              </a:rPr>
              <a:t>&lt;</a:t>
            </a:r>
            <a:r>
              <a:rPr sz="2180" i="1" spc="-168" dirty="0">
                <a:latin typeface="Verdana"/>
                <a:cs typeface="Verdana"/>
              </a:rPr>
              <a:t> </a:t>
            </a:r>
            <a:r>
              <a:rPr sz="2180" i="1" spc="59" dirty="0">
                <a:latin typeface="Arial"/>
                <a:cs typeface="Arial"/>
              </a:rPr>
              <a:t>n</a:t>
            </a:r>
            <a:r>
              <a:rPr sz="2378" i="1" spc="87" baseline="27777" dirty="0">
                <a:latin typeface="Bookman Old Style"/>
                <a:cs typeface="Bookman Old Style"/>
              </a:rPr>
              <a:t>n</a:t>
            </a:r>
            <a:r>
              <a:rPr sz="2378" i="1" spc="-371" baseline="27777" dirty="0">
                <a:latin typeface="Bookman Old Style"/>
                <a:cs typeface="Bookman Old Style"/>
              </a:rPr>
              <a:t> 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then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-10" dirty="0">
                <a:latin typeface="Arial Unicode MS"/>
                <a:cs typeface="Arial Unicode MS"/>
              </a:rPr>
              <a:t> </a:t>
            </a:r>
            <a:r>
              <a:rPr sz="2180" spc="79" dirty="0">
                <a:latin typeface="Garamond"/>
                <a:cs typeface="Garamond"/>
              </a:rPr>
              <a:t>log(</a:t>
            </a:r>
            <a:r>
              <a:rPr sz="2180" i="1" spc="79" dirty="0">
                <a:latin typeface="Arial"/>
                <a:cs typeface="Arial"/>
              </a:rPr>
              <a:t>n</a:t>
            </a:r>
            <a:r>
              <a:rPr sz="2378" i="1" spc="119" baseline="27777" dirty="0">
                <a:latin typeface="Bookman Old Style"/>
                <a:cs typeface="Bookman Old Style"/>
              </a:rPr>
              <a:t>n</a:t>
            </a:r>
            <a:r>
              <a:rPr sz="2378" i="1" spc="-371" baseline="27777" dirty="0">
                <a:latin typeface="Bookman Old Style"/>
                <a:cs typeface="Bookman Old Style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50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spc="99" dirty="0">
                <a:latin typeface="Garamond"/>
                <a:cs typeface="Garamond"/>
              </a:rPr>
              <a:t>log(</a:t>
            </a:r>
            <a:r>
              <a:rPr sz="2180" i="1" spc="99" dirty="0">
                <a:latin typeface="Arial"/>
                <a:cs typeface="Arial"/>
              </a:rPr>
              <a:t>n</a:t>
            </a:r>
            <a:r>
              <a:rPr sz="2180" spc="99" dirty="0">
                <a:latin typeface="Garamond"/>
                <a:cs typeface="Garamond"/>
              </a:rPr>
              <a:t>)</a:t>
            </a:r>
            <a:r>
              <a:rPr sz="2180" spc="99" dirty="0">
                <a:latin typeface="Tahoma"/>
                <a:cs typeface="Tahoma"/>
              </a:rPr>
              <a:t>.  </a:t>
            </a:r>
            <a:r>
              <a:rPr sz="2180" spc="-89" dirty="0">
                <a:latin typeface="Tahoma"/>
                <a:cs typeface="Tahoma"/>
              </a:rPr>
              <a:t>Therefore, </a:t>
            </a:r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 </a:t>
            </a:r>
            <a:r>
              <a:rPr sz="2180" spc="99" dirty="0">
                <a:latin typeface="Garamond"/>
                <a:cs typeface="Garamond"/>
              </a:rPr>
              <a:t>(</a:t>
            </a:r>
            <a:r>
              <a:rPr sz="2180" i="1" spc="99" dirty="0">
                <a:latin typeface="Arial"/>
                <a:cs typeface="Arial"/>
              </a:rPr>
              <a:t>n </a:t>
            </a:r>
            <a:r>
              <a:rPr sz="2180" spc="129" dirty="0">
                <a:latin typeface="Garamond"/>
                <a:cs typeface="Garamond"/>
              </a:rPr>
              <a:t>log(</a:t>
            </a:r>
            <a:r>
              <a:rPr sz="2180" i="1" spc="129" dirty="0">
                <a:latin typeface="Arial"/>
                <a:cs typeface="Arial"/>
              </a:rPr>
              <a:t>n</a:t>
            </a:r>
            <a:r>
              <a:rPr sz="2180" spc="129" dirty="0">
                <a:latin typeface="Garamond"/>
                <a:cs typeface="Garamond"/>
              </a:rPr>
              <a:t>))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spc="-79" dirty="0">
                <a:latin typeface="Garamond"/>
                <a:cs typeface="Garamond"/>
              </a:rPr>
              <a:t>1</a:t>
            </a:r>
            <a:r>
              <a:rPr sz="2180" i="1" spc="-79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spc="-10" dirty="0">
                <a:latin typeface="Garamond"/>
                <a:cs typeface="Garamond"/>
              </a:rPr>
              <a:t>1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5"/>
            <a:ext cx="8253218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Big-Omega</a:t>
            </a:r>
            <a:r>
              <a:rPr dirty="0"/>
              <a:t> </a:t>
            </a:r>
            <a:r>
              <a:rPr spc="-40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228887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237706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3905562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765527" y="2063388"/>
            <a:ext cx="6878134" cy="238807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Tahoma"/>
                <a:cs typeface="Tahoma"/>
              </a:rPr>
              <a:t>Big-O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notation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useful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for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giving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an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upper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bound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for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sz="2180" i="1" spc="-1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88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188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8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25168">
              <a:spcBef>
                <a:spcPts val="69"/>
              </a:spcBef>
            </a:pP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109" dirty="0">
                <a:latin typeface="Tahoma"/>
                <a:cs typeface="Tahoma"/>
              </a:rPr>
              <a:t>large values </a:t>
            </a:r>
            <a:r>
              <a:rPr sz="2180" spc="-69" dirty="0">
                <a:latin typeface="Tahoma"/>
                <a:cs typeface="Tahoma"/>
              </a:rPr>
              <a:t>of</a:t>
            </a:r>
            <a:r>
              <a:rPr sz="2180" spc="426" dirty="0">
                <a:latin typeface="Tahoma"/>
                <a:cs typeface="Tahoma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endParaRPr sz="218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279">
              <a:latin typeface="Arial"/>
              <a:cs typeface="Arial"/>
            </a:endParaRPr>
          </a:p>
          <a:p>
            <a:pPr marL="25168"/>
            <a:r>
              <a:rPr sz="2180" spc="30" dirty="0">
                <a:latin typeface="Tahoma"/>
                <a:cs typeface="Tahoma"/>
              </a:rPr>
              <a:t>But </a:t>
            </a:r>
            <a:r>
              <a:rPr sz="2180" spc="-109" dirty="0">
                <a:latin typeface="Tahoma"/>
                <a:cs typeface="Tahoma"/>
              </a:rPr>
              <a:t>sometimes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99" dirty="0">
                <a:latin typeface="Tahoma"/>
                <a:cs typeface="Tahoma"/>
              </a:rPr>
              <a:t>also </a:t>
            </a:r>
            <a:r>
              <a:rPr sz="2180" spc="-89" dirty="0">
                <a:latin typeface="Tahoma"/>
                <a:cs typeface="Tahoma"/>
              </a:rPr>
              <a:t>interested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129" dirty="0">
                <a:solidFill>
                  <a:srgbClr val="FF0000"/>
                </a:solidFill>
                <a:latin typeface="Tahoma"/>
                <a:cs typeface="Tahoma"/>
              </a:rPr>
              <a:t>lower</a:t>
            </a:r>
            <a:r>
              <a:rPr sz="2180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80" spc="-89" dirty="0">
                <a:solidFill>
                  <a:srgbClr val="FF0000"/>
                </a:solidFill>
                <a:latin typeface="Tahoma"/>
                <a:cs typeface="Tahoma"/>
              </a:rPr>
              <a:t>bound</a:t>
            </a:r>
            <a:r>
              <a:rPr sz="2180" spc="-89" dirty="0">
                <a:latin typeface="Tahoma"/>
                <a:cs typeface="Tahoma"/>
              </a:rPr>
              <a:t>!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59"/>
              </a:spcBef>
            </a:pPr>
            <a:endParaRPr sz="2081">
              <a:latin typeface="Tahoma"/>
              <a:cs typeface="Tahoma"/>
            </a:endParaRPr>
          </a:p>
          <a:p>
            <a:pPr marL="25168" marR="56627">
              <a:lnSpc>
                <a:spcPct val="102600"/>
              </a:lnSpc>
              <a:spcBef>
                <a:spcPts val="10"/>
              </a:spcBef>
            </a:pPr>
            <a:r>
              <a:rPr sz="2180" spc="-59" dirty="0">
                <a:latin typeface="Tahoma"/>
                <a:cs typeface="Tahoma"/>
              </a:rPr>
              <a:t>For </a:t>
            </a:r>
            <a:r>
              <a:rPr sz="2180" spc="-50" dirty="0">
                <a:latin typeface="Tahoma"/>
                <a:cs typeface="Tahoma"/>
              </a:rPr>
              <a:t>this </a:t>
            </a:r>
            <a:r>
              <a:rPr sz="2180" spc="-109" dirty="0">
                <a:latin typeface="Tahoma"/>
                <a:cs typeface="Tahoma"/>
              </a:rPr>
              <a:t>purpose,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149" dirty="0">
                <a:latin typeface="Tahoma"/>
                <a:cs typeface="Tahoma"/>
              </a:rPr>
              <a:t>use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solidFill>
                  <a:srgbClr val="FF0000"/>
                </a:solidFill>
                <a:latin typeface="Tahoma"/>
                <a:cs typeface="Tahoma"/>
              </a:rPr>
              <a:t>Big-Omega </a:t>
            </a:r>
            <a:r>
              <a:rPr sz="2180" spc="-59" dirty="0">
                <a:latin typeface="Garamond"/>
                <a:cs typeface="Garamond"/>
              </a:rPr>
              <a:t>Ω </a:t>
            </a:r>
            <a:r>
              <a:rPr sz="2180" spc="-59" dirty="0">
                <a:latin typeface="Tahoma"/>
                <a:cs typeface="Tahoma"/>
              </a:rPr>
              <a:t>notation, </a:t>
            </a:r>
            <a:r>
              <a:rPr sz="2180" spc="-79" dirty="0">
                <a:latin typeface="Tahoma"/>
                <a:cs typeface="Tahoma"/>
              </a:rPr>
              <a:t>which  </a:t>
            </a:r>
            <a:r>
              <a:rPr sz="2180" spc="-119" dirty="0">
                <a:latin typeface="Tahoma"/>
                <a:cs typeface="Tahoma"/>
              </a:rPr>
              <a:t>represents </a:t>
            </a:r>
            <a:r>
              <a:rPr sz="2180" spc="-69" dirty="0">
                <a:latin typeface="Tahoma"/>
                <a:cs typeface="Tahoma"/>
              </a:rPr>
              <a:t>asymptotic </a:t>
            </a:r>
            <a:r>
              <a:rPr sz="2180" spc="-129" dirty="0">
                <a:latin typeface="Tahoma"/>
                <a:cs typeface="Tahoma"/>
              </a:rPr>
              <a:t>lower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bounds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41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43874"/>
            <a:ext cx="9200670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79" dirty="0"/>
              <a:t>Formal </a:t>
            </a:r>
            <a:r>
              <a:rPr spc="-50" dirty="0"/>
              <a:t>Definition </a:t>
            </a:r>
            <a:r>
              <a:rPr spc="-89" dirty="0"/>
              <a:t>of</a:t>
            </a:r>
            <a:r>
              <a:rPr spc="307" dirty="0"/>
              <a:t> </a:t>
            </a:r>
            <a:r>
              <a:rPr spc="-69" dirty="0"/>
              <a:t>Big-Omega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454" y="1012952"/>
            <a:ext cx="7414190" cy="105494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29" dirty="0">
                <a:latin typeface="Tahoma"/>
                <a:cs typeface="Tahoma"/>
              </a:rPr>
              <a:t>A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f </a:t>
            </a:r>
            <a:r>
              <a:rPr sz="2180" spc="188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188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88" dirty="0">
                <a:solidFill>
                  <a:srgbClr val="3333B2"/>
                </a:solidFill>
                <a:latin typeface="Garamond"/>
                <a:cs typeface="Garamond"/>
              </a:rPr>
              <a:t>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30" dirty="0">
                <a:solidFill>
                  <a:srgbClr val="FF0000"/>
                </a:solidFill>
                <a:latin typeface="Garamond"/>
                <a:cs typeface="Garamond"/>
              </a:rPr>
              <a:t>Ω(</a:t>
            </a:r>
            <a:r>
              <a:rPr sz="2180" i="1" spc="-3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180" spc="188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180" i="1" spc="18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180" spc="188" dirty="0">
                <a:solidFill>
                  <a:srgbClr val="FF0000"/>
                </a:solidFill>
                <a:latin typeface="Garamond"/>
                <a:cs typeface="Garamond"/>
              </a:rPr>
              <a:t>)) </a:t>
            </a:r>
            <a:r>
              <a:rPr sz="2180" spc="-20" dirty="0">
                <a:latin typeface="Tahoma"/>
                <a:cs typeface="Tahoma"/>
              </a:rPr>
              <a:t>if </a:t>
            </a:r>
            <a:r>
              <a:rPr sz="2180" spc="-99" dirty="0">
                <a:latin typeface="Tahoma"/>
                <a:cs typeface="Tahoma"/>
              </a:rPr>
              <a:t>there </a:t>
            </a:r>
            <a:r>
              <a:rPr sz="2180" spc="-79" dirty="0">
                <a:latin typeface="Tahoma"/>
                <a:cs typeface="Tahoma"/>
              </a:rPr>
              <a:t>exist </a:t>
            </a:r>
            <a:r>
              <a:rPr sz="2180" spc="-69" dirty="0">
                <a:latin typeface="Tahoma"/>
                <a:cs typeface="Tahoma"/>
              </a:rPr>
              <a:t>positive </a:t>
            </a:r>
            <a:r>
              <a:rPr sz="2180" spc="-79" dirty="0">
                <a:latin typeface="Tahoma"/>
                <a:cs typeface="Tahoma"/>
              </a:rPr>
              <a:t>constants 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r>
              <a:rPr sz="2180" i="1" spc="-5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i="1" spc="-198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2180" i="1" spc="-99" dirty="0">
                <a:solidFill>
                  <a:srgbClr val="3333B2"/>
                </a:solidFill>
                <a:latin typeface="Arial"/>
                <a:cs typeface="Arial"/>
              </a:rPr>
              <a:t>k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spc="-109" dirty="0">
                <a:latin typeface="Tahoma"/>
                <a:cs typeface="Tahoma"/>
              </a:rPr>
              <a:t>such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that:</a:t>
            </a:r>
            <a:endParaRPr sz="2180" dirty="0">
              <a:latin typeface="Tahoma"/>
              <a:cs typeface="Tahoma"/>
            </a:endParaRPr>
          </a:p>
          <a:p>
            <a:pPr marL="2356945">
              <a:spcBef>
                <a:spcPts val="69"/>
              </a:spcBef>
            </a:pPr>
            <a:r>
              <a:rPr sz="2180" spc="-59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2180" i="1" spc="-5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i="1" spc="14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</a:t>
            </a:r>
            <a:r>
              <a:rPr sz="2180" i="1" spc="-168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i="1" spc="-40" dirty="0">
                <a:solidFill>
                  <a:srgbClr val="3333B2"/>
                </a:solidFill>
                <a:latin typeface="Arial"/>
                <a:cs typeface="Arial"/>
              </a:rPr>
              <a:t>k</a:t>
            </a:r>
            <a:r>
              <a:rPr sz="2180" i="1" spc="-40" dirty="0">
                <a:solidFill>
                  <a:srgbClr val="3333B2"/>
                </a:solidFill>
                <a:latin typeface="Verdana"/>
                <a:cs typeface="Verdana"/>
              </a:rPr>
              <a:t>,</a:t>
            </a:r>
            <a:r>
              <a:rPr sz="2180" i="1" spc="297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spc="40" dirty="0">
                <a:solidFill>
                  <a:srgbClr val="3333B2"/>
                </a:solidFill>
                <a:latin typeface="Arial Unicode MS"/>
                <a:cs typeface="Arial Unicode MS"/>
              </a:rPr>
              <a:t>|</a:t>
            </a:r>
            <a:r>
              <a:rPr sz="2180" i="1" spc="4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sz="2180" i="1" spc="-1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14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r>
              <a:rPr sz="2180" spc="149" dirty="0">
                <a:solidFill>
                  <a:srgbClr val="3333B2"/>
                </a:solidFill>
                <a:latin typeface="Arial Unicode MS"/>
                <a:cs typeface="Arial Unicode MS"/>
              </a:rPr>
              <a:t>|</a:t>
            </a:r>
            <a:r>
              <a:rPr sz="2180" spc="-2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≥</a:t>
            </a:r>
            <a:r>
              <a:rPr sz="2180" spc="-1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r>
              <a:rPr sz="2180" i="1" spc="-29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3333B2"/>
                </a:solidFill>
                <a:latin typeface="Arial Unicode MS"/>
                <a:cs typeface="Arial Unicode MS"/>
              </a:rPr>
              <a:t>|</a:t>
            </a:r>
            <a:r>
              <a:rPr sz="2180" i="1" spc="-99" dirty="0">
                <a:solidFill>
                  <a:srgbClr val="3333B2"/>
                </a:solidFill>
                <a:latin typeface="Arial"/>
                <a:cs typeface="Arial"/>
              </a:rPr>
              <a:t>g</a:t>
            </a:r>
            <a:r>
              <a:rPr sz="2180" i="1" spc="-42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14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r>
              <a:rPr sz="2180" spc="149" dirty="0">
                <a:solidFill>
                  <a:srgbClr val="3333B2"/>
                </a:solidFill>
                <a:latin typeface="Arial Unicode MS"/>
                <a:cs typeface="Arial Unicode MS"/>
              </a:rPr>
              <a:t>|</a:t>
            </a:r>
            <a:endParaRPr sz="218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2691" y="2339899"/>
            <a:ext cx="1892556" cy="1832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4775055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203" y="5783874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765528" y="4609555"/>
            <a:ext cx="7039202" cy="140410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79" dirty="0">
                <a:latin typeface="Tahoma"/>
                <a:cs typeface="Tahoma"/>
              </a:rPr>
              <a:t>i.e.,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69" dirty="0">
                <a:latin typeface="Tahoma"/>
                <a:cs typeface="Tahoma"/>
              </a:rPr>
              <a:t>sufficiently </a:t>
            </a:r>
            <a:r>
              <a:rPr sz="2180" spc="-109" dirty="0">
                <a:latin typeface="Tahoma"/>
                <a:cs typeface="Tahoma"/>
              </a:rPr>
              <a:t>large </a:t>
            </a:r>
            <a:r>
              <a:rPr sz="2180" i="1" spc="50" dirty="0">
                <a:latin typeface="Arial"/>
                <a:cs typeface="Arial"/>
              </a:rPr>
              <a:t>n</a:t>
            </a:r>
            <a:r>
              <a:rPr sz="2180" spc="50" dirty="0">
                <a:latin typeface="Tahoma"/>
                <a:cs typeface="Tahoma"/>
              </a:rPr>
              <a:t>, </a:t>
            </a:r>
            <a:r>
              <a:rPr sz="2180" i="1" spc="50" dirty="0">
                <a:latin typeface="Arial"/>
                <a:cs typeface="Arial"/>
              </a:rPr>
              <a:t>f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bounded </a:t>
            </a:r>
            <a:r>
              <a:rPr sz="2180" spc="-89" dirty="0">
                <a:latin typeface="Tahoma"/>
                <a:cs typeface="Tahoma"/>
              </a:rPr>
              <a:t>from </a:t>
            </a:r>
            <a:r>
              <a:rPr sz="2180" spc="-109" dirty="0">
                <a:solidFill>
                  <a:srgbClr val="FF0000"/>
                </a:solidFill>
                <a:latin typeface="Tahoma"/>
                <a:cs typeface="Tahoma"/>
              </a:rPr>
              <a:t>below </a:t>
            </a:r>
            <a:r>
              <a:rPr sz="2180" spc="-119" dirty="0">
                <a:latin typeface="Tahoma"/>
                <a:cs typeface="Tahoma"/>
              </a:rPr>
              <a:t>by </a:t>
            </a:r>
            <a:r>
              <a:rPr sz="2180" spc="-109" dirty="0">
                <a:latin typeface="Tahoma"/>
                <a:cs typeface="Tahoma"/>
              </a:rPr>
              <a:t>a 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sz="2180" spc="-69" dirty="0">
                <a:latin typeface="Tahoma"/>
                <a:cs typeface="Tahoma"/>
              </a:rPr>
              <a:t>proportional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i="1" spc="-218" dirty="0">
                <a:latin typeface="Arial"/>
                <a:cs typeface="Arial"/>
              </a:rPr>
              <a:t>g</a:t>
            </a:r>
            <a:r>
              <a:rPr sz="2180" i="1" spc="-188" dirty="0">
                <a:latin typeface="Arial"/>
                <a:cs typeface="Arial"/>
              </a:rPr>
              <a:t>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>
              <a:latin typeface="Garamond"/>
              <a:cs typeface="Garamond"/>
            </a:endParaRPr>
          </a:p>
          <a:p>
            <a:pPr marL="25168"/>
            <a:r>
              <a:rPr sz="2180" spc="-20" dirty="0">
                <a:latin typeface="Tahoma"/>
                <a:cs typeface="Tahoma"/>
              </a:rPr>
              <a:t>As </a:t>
            </a:r>
            <a:r>
              <a:rPr sz="2180" spc="-109" dirty="0">
                <a:latin typeface="Tahoma"/>
                <a:cs typeface="Tahoma"/>
              </a:rPr>
              <a:t>before,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40" dirty="0">
                <a:latin typeface="Tahoma"/>
                <a:cs typeface="Tahoma"/>
              </a:rPr>
              <a:t>will </a:t>
            </a:r>
            <a:r>
              <a:rPr sz="2180" spc="-139" dirty="0">
                <a:latin typeface="Tahoma"/>
                <a:cs typeface="Tahoma"/>
              </a:rPr>
              <a:t>assume </a:t>
            </a:r>
            <a:r>
              <a:rPr sz="2180" i="1" spc="50" dirty="0">
                <a:latin typeface="Arial"/>
                <a:cs typeface="Arial"/>
              </a:rPr>
              <a:t>f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i="1" spc="-218" dirty="0">
                <a:latin typeface="Arial"/>
                <a:cs typeface="Arial"/>
              </a:rPr>
              <a:t>g </a:t>
            </a:r>
            <a:r>
              <a:rPr sz="2180" spc="188" dirty="0">
                <a:latin typeface="Garamond"/>
                <a:cs typeface="Garamond"/>
              </a:rPr>
              <a:t>(</a:t>
            </a:r>
            <a:r>
              <a:rPr sz="2180" i="1" spc="188" dirty="0">
                <a:latin typeface="Arial"/>
                <a:cs typeface="Arial"/>
              </a:rPr>
              <a:t>n</a:t>
            </a:r>
            <a:r>
              <a:rPr sz="2180" spc="188" dirty="0">
                <a:latin typeface="Garamond"/>
                <a:cs typeface="Garamond"/>
              </a:rPr>
              <a:t>) </a:t>
            </a:r>
            <a:r>
              <a:rPr sz="2180" spc="-139" dirty="0">
                <a:latin typeface="Tahoma"/>
                <a:cs typeface="Tahoma"/>
              </a:rPr>
              <a:t>are</a:t>
            </a:r>
            <a:r>
              <a:rPr sz="2180" spc="-109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positive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42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5"/>
            <a:ext cx="5884592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0" dirty="0"/>
              <a:t>E</a:t>
            </a:r>
            <a:r>
              <a:rPr spc="-20" dirty="0"/>
              <a:t>x</a:t>
            </a:r>
            <a:r>
              <a:rPr spc="-139" dirty="0"/>
              <a:t>a</a:t>
            </a:r>
            <a:r>
              <a:rPr spc="-149" dirty="0"/>
              <a:t>m</a:t>
            </a:r>
            <a:r>
              <a:rPr spc="-109" dirty="0"/>
              <a:t>ple</a:t>
            </a:r>
          </a:p>
        </p:txBody>
      </p:sp>
      <p:sp>
        <p:nvSpPr>
          <p:cNvPr id="3" name="object 3"/>
          <p:cNvSpPr/>
          <p:nvPr/>
        </p:nvSpPr>
        <p:spPr>
          <a:xfrm>
            <a:off x="2418451" y="1184521"/>
            <a:ext cx="226112" cy="22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466417" y="1158772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29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189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8413" y="1799943"/>
            <a:ext cx="104090" cy="104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715195" y="1077093"/>
            <a:ext cx="3922273" cy="8942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79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7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1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-367" dirty="0">
                <a:latin typeface="Tahoma"/>
                <a:cs typeface="Tahoma"/>
              </a:rPr>
              <a:t> 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Ω(</a:t>
            </a:r>
            <a:r>
              <a:rPr sz="2180" i="1" spc="12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624156">
              <a:spcBef>
                <a:spcPts val="1772"/>
              </a:spcBef>
            </a:pPr>
            <a:r>
              <a:rPr sz="1982" spc="-20" dirty="0">
                <a:latin typeface="Tahoma"/>
                <a:cs typeface="Tahoma"/>
              </a:rPr>
              <a:t>Find </a:t>
            </a:r>
            <a:r>
              <a:rPr sz="1982" spc="-99" dirty="0">
                <a:latin typeface="Tahoma"/>
                <a:cs typeface="Tahoma"/>
              </a:rPr>
              <a:t>a </a:t>
            </a:r>
            <a:r>
              <a:rPr sz="1982" i="1" spc="-20" dirty="0">
                <a:latin typeface="Arial"/>
                <a:cs typeface="Arial"/>
              </a:rPr>
              <a:t>C </a:t>
            </a:r>
            <a:r>
              <a:rPr sz="1982" spc="-89" dirty="0">
                <a:latin typeface="Tahoma"/>
                <a:cs typeface="Tahoma"/>
              </a:rPr>
              <a:t>and </a:t>
            </a:r>
            <a:r>
              <a:rPr sz="1982" i="1" spc="-89" dirty="0">
                <a:latin typeface="Arial"/>
                <a:cs typeface="Arial"/>
              </a:rPr>
              <a:t>k </a:t>
            </a:r>
            <a:r>
              <a:rPr sz="1982" spc="-159" dirty="0">
                <a:latin typeface="Tahoma"/>
                <a:cs typeface="Tahoma"/>
              </a:rPr>
              <a:t>: </a:t>
            </a:r>
            <a:r>
              <a:rPr sz="1982" i="1" spc="-2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1982" spc="208" dirty="0">
                <a:solidFill>
                  <a:srgbClr val="3333B2"/>
                </a:solidFill>
                <a:latin typeface="Garamond"/>
                <a:cs typeface="Garamond"/>
              </a:rPr>
              <a:t>= </a:t>
            </a:r>
            <a:r>
              <a:rPr sz="1982" spc="-69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r>
              <a:rPr sz="1982" i="1" spc="-69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1982" i="1" spc="-89" dirty="0">
                <a:solidFill>
                  <a:srgbClr val="3333B2"/>
                </a:solidFill>
                <a:latin typeface="Arial"/>
                <a:cs typeface="Arial"/>
              </a:rPr>
              <a:t>k </a:t>
            </a:r>
            <a:r>
              <a:rPr sz="1982" spc="208" dirty="0">
                <a:solidFill>
                  <a:srgbClr val="3333B2"/>
                </a:solidFill>
                <a:latin typeface="Garamond"/>
                <a:cs typeface="Garamond"/>
              </a:rPr>
              <a:t>=</a:t>
            </a:r>
            <a:r>
              <a:rPr sz="1982" spc="-69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endParaRPr sz="1982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8413" y="2427657"/>
            <a:ext cx="104090" cy="104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418451" y="2972207"/>
            <a:ext cx="226112" cy="22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466417" y="2946458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29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189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8413" y="3587628"/>
            <a:ext cx="104090" cy="104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715195" y="2260861"/>
            <a:ext cx="5037170" cy="1508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R="1166518" algn="ctr">
              <a:spcBef>
                <a:spcPts val="188"/>
              </a:spcBef>
            </a:pPr>
            <a:r>
              <a:rPr sz="1982" spc="-50" dirty="0">
                <a:latin typeface="Arial Unicode MS"/>
                <a:cs typeface="Arial Unicode MS"/>
              </a:rPr>
              <a:t>∀</a:t>
            </a:r>
            <a:r>
              <a:rPr sz="1982" i="1" spc="-50" dirty="0">
                <a:latin typeface="Arial"/>
                <a:cs typeface="Arial"/>
              </a:rPr>
              <a:t>n </a:t>
            </a:r>
            <a:r>
              <a:rPr sz="1982" i="1" spc="-89" dirty="0">
                <a:latin typeface="Verdana"/>
                <a:cs typeface="Verdana"/>
              </a:rPr>
              <a:t>&gt; </a:t>
            </a:r>
            <a:r>
              <a:rPr sz="1982" spc="-59" dirty="0">
                <a:latin typeface="Garamond"/>
                <a:cs typeface="Garamond"/>
              </a:rPr>
              <a:t>1</a:t>
            </a:r>
            <a:r>
              <a:rPr sz="1982" i="1" spc="-59" dirty="0">
                <a:latin typeface="Verdana"/>
                <a:cs typeface="Verdana"/>
              </a:rPr>
              <a:t>, </a:t>
            </a:r>
            <a:r>
              <a:rPr sz="1982" spc="69" dirty="0">
                <a:latin typeface="Garamond"/>
                <a:cs typeface="Garamond"/>
              </a:rPr>
              <a:t>2</a:t>
            </a:r>
            <a:r>
              <a:rPr sz="1982" i="1" spc="69" dirty="0">
                <a:latin typeface="Arial"/>
                <a:cs typeface="Arial"/>
              </a:rPr>
              <a:t>n</a:t>
            </a:r>
            <a:r>
              <a:rPr sz="2081" spc="103" baseline="27777" dirty="0">
                <a:latin typeface="Bauhaus 93"/>
                <a:cs typeface="Bauhaus 93"/>
              </a:rPr>
              <a:t>2 </a:t>
            </a:r>
            <a:r>
              <a:rPr sz="1982" spc="208" dirty="0">
                <a:latin typeface="Garamond"/>
                <a:cs typeface="Garamond"/>
              </a:rPr>
              <a:t>+ </a:t>
            </a:r>
            <a:r>
              <a:rPr sz="1982" i="1" dirty="0">
                <a:latin typeface="Arial"/>
                <a:cs typeface="Arial"/>
              </a:rPr>
              <a:t>n </a:t>
            </a:r>
            <a:r>
              <a:rPr sz="1982" spc="377" dirty="0">
                <a:latin typeface="Arial Unicode MS"/>
                <a:cs typeface="Arial Unicode MS"/>
              </a:rPr>
              <a:t>≥ </a:t>
            </a:r>
            <a:r>
              <a:rPr sz="1982" i="1" dirty="0">
                <a:latin typeface="Arial"/>
                <a:cs typeface="Arial"/>
              </a:rPr>
              <a:t>n</a:t>
            </a:r>
            <a:r>
              <a:rPr sz="1982" i="1" spc="238" dirty="0">
                <a:latin typeface="Arial"/>
                <a:cs typeface="Arial"/>
              </a:rPr>
              <a:t> </a:t>
            </a:r>
            <a:r>
              <a:rPr sz="1982" spc="149" dirty="0">
                <a:latin typeface="Arial Unicode MS"/>
                <a:cs typeface="Arial Unicode MS"/>
              </a:rPr>
              <a:t>✓</a:t>
            </a:r>
            <a:endParaRPr sz="1982">
              <a:latin typeface="Arial Unicode MS"/>
              <a:cs typeface="Arial Unicode MS"/>
            </a:endParaRPr>
          </a:p>
          <a:p>
            <a:pPr marR="1247054" algn="ctr">
              <a:spcBef>
                <a:spcPts val="236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2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2180" i="1" spc="2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59" dirty="0">
                <a:latin typeface="Tahoma"/>
                <a:cs typeface="Tahoma"/>
              </a:rPr>
              <a:t>not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Ω(</a:t>
            </a:r>
            <a:r>
              <a:rPr sz="2180" i="1" spc="12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192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spc="12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624156">
              <a:spcBef>
                <a:spcPts val="1772"/>
              </a:spcBef>
            </a:pPr>
            <a:r>
              <a:rPr sz="1982" spc="-89" dirty="0">
                <a:latin typeface="Tahoma"/>
                <a:cs typeface="Tahoma"/>
              </a:rPr>
              <a:t>Suppose there </a:t>
            </a:r>
            <a:r>
              <a:rPr sz="1982" spc="-79" dirty="0">
                <a:latin typeface="Tahoma"/>
                <a:cs typeface="Tahoma"/>
              </a:rPr>
              <a:t>exists </a:t>
            </a:r>
            <a:r>
              <a:rPr sz="1982" spc="-69" dirty="0">
                <a:latin typeface="Tahoma"/>
                <a:cs typeface="Tahoma"/>
              </a:rPr>
              <a:t>constants </a:t>
            </a:r>
            <a:r>
              <a:rPr sz="1982" spc="-99" dirty="0">
                <a:latin typeface="Tahoma"/>
                <a:cs typeface="Tahoma"/>
              </a:rPr>
              <a:t>such</a:t>
            </a:r>
            <a:r>
              <a:rPr sz="1982" spc="-40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that: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8413" y="4766953"/>
            <a:ext cx="104090" cy="104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3098413" y="5394666"/>
            <a:ext cx="104090" cy="104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3213954" y="3944123"/>
            <a:ext cx="6858000" cy="193947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R="2080101" algn="r">
              <a:lnSpc>
                <a:spcPts val="941"/>
              </a:lnSpc>
              <a:spcBef>
                <a:spcPts val="188"/>
              </a:spcBef>
            </a:pPr>
            <a:r>
              <a:rPr sz="1387" spc="-10" dirty="0">
                <a:latin typeface="Bauhaus 93"/>
                <a:cs typeface="Bauhaus 93"/>
              </a:rPr>
              <a:t>2</a:t>
            </a:r>
            <a:endParaRPr sz="1387">
              <a:latin typeface="Bauhaus 93"/>
              <a:cs typeface="Bauhaus 93"/>
            </a:endParaRPr>
          </a:p>
          <a:p>
            <a:pPr marL="2082618">
              <a:lnSpc>
                <a:spcPts val="1655"/>
              </a:lnSpc>
            </a:pPr>
            <a:r>
              <a:rPr sz="1982" spc="-50" dirty="0">
                <a:latin typeface="Arial Unicode MS"/>
                <a:cs typeface="Arial Unicode MS"/>
              </a:rPr>
              <a:t>∀</a:t>
            </a:r>
            <a:r>
              <a:rPr sz="1982" i="1" spc="-50" dirty="0">
                <a:latin typeface="Arial"/>
                <a:cs typeface="Arial"/>
              </a:rPr>
              <a:t>n </a:t>
            </a:r>
            <a:r>
              <a:rPr sz="1982" i="1" spc="-89" dirty="0">
                <a:latin typeface="Verdana"/>
                <a:cs typeface="Verdana"/>
              </a:rPr>
              <a:t>&gt; </a:t>
            </a:r>
            <a:r>
              <a:rPr sz="1982" i="1" spc="-30" dirty="0">
                <a:latin typeface="Arial"/>
                <a:cs typeface="Arial"/>
              </a:rPr>
              <a:t>k</a:t>
            </a:r>
            <a:r>
              <a:rPr sz="1982" i="1" spc="-30" dirty="0">
                <a:latin typeface="Verdana"/>
                <a:cs typeface="Verdana"/>
              </a:rPr>
              <a:t>, </a:t>
            </a:r>
            <a:r>
              <a:rPr sz="1982" spc="30" dirty="0">
                <a:latin typeface="Garamond"/>
                <a:cs typeface="Garamond"/>
              </a:rPr>
              <a:t>5</a:t>
            </a:r>
            <a:r>
              <a:rPr sz="1982" i="1" spc="30" dirty="0">
                <a:latin typeface="Arial"/>
                <a:cs typeface="Arial"/>
              </a:rPr>
              <a:t>n </a:t>
            </a:r>
            <a:r>
              <a:rPr sz="1982" spc="208" dirty="0">
                <a:latin typeface="Garamond"/>
                <a:cs typeface="Garamond"/>
              </a:rPr>
              <a:t>+ </a:t>
            </a:r>
            <a:r>
              <a:rPr sz="1982" spc="50" dirty="0">
                <a:latin typeface="Garamond"/>
                <a:cs typeface="Garamond"/>
              </a:rPr>
              <a:t>1 </a:t>
            </a:r>
            <a:r>
              <a:rPr sz="1982" spc="377" dirty="0">
                <a:latin typeface="Arial Unicode MS"/>
                <a:cs typeface="Arial Unicode MS"/>
              </a:rPr>
              <a:t>≥ </a:t>
            </a:r>
            <a:r>
              <a:rPr sz="1982" i="1" spc="-20" dirty="0">
                <a:latin typeface="Arial"/>
                <a:cs typeface="Arial"/>
              </a:rPr>
              <a:t>C </a:t>
            </a:r>
            <a:r>
              <a:rPr sz="1982" spc="-10" dirty="0">
                <a:latin typeface="Arial Unicode MS"/>
                <a:cs typeface="Arial Unicode MS"/>
              </a:rPr>
              <a:t>·</a:t>
            </a:r>
            <a:r>
              <a:rPr sz="1982" spc="-178" dirty="0">
                <a:latin typeface="Arial Unicode MS"/>
                <a:cs typeface="Arial Unicode MS"/>
              </a:rPr>
              <a:t> </a:t>
            </a:r>
            <a:r>
              <a:rPr sz="1982" i="1" dirty="0">
                <a:latin typeface="Arial"/>
                <a:cs typeface="Arial"/>
              </a:rPr>
              <a:t>n</a:t>
            </a:r>
            <a:endParaRPr sz="1982">
              <a:latin typeface="Arial"/>
              <a:cs typeface="Arial"/>
            </a:endParaRPr>
          </a:p>
          <a:p>
            <a:pPr marL="125838">
              <a:spcBef>
                <a:spcPts val="2566"/>
              </a:spcBef>
            </a:pPr>
            <a:r>
              <a:rPr sz="1982" spc="-99" dirty="0">
                <a:latin typeface="Tahoma"/>
                <a:cs typeface="Tahoma"/>
              </a:rPr>
              <a:t>Implies </a:t>
            </a:r>
            <a:r>
              <a:rPr sz="1982" spc="-50" dirty="0">
                <a:solidFill>
                  <a:srgbClr val="3333B2"/>
                </a:solidFill>
                <a:latin typeface="Arial Unicode MS"/>
                <a:cs typeface="Arial Unicode MS"/>
              </a:rPr>
              <a:t>∀</a:t>
            </a:r>
            <a:r>
              <a:rPr sz="1982" i="1" spc="-5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i="1" spc="-89" dirty="0">
                <a:solidFill>
                  <a:srgbClr val="3333B2"/>
                </a:solidFill>
                <a:latin typeface="Verdana"/>
                <a:cs typeface="Verdana"/>
              </a:rPr>
              <a:t>&gt; </a:t>
            </a:r>
            <a:r>
              <a:rPr sz="1982" i="1" spc="-30" dirty="0">
                <a:solidFill>
                  <a:srgbClr val="3333B2"/>
                </a:solidFill>
                <a:latin typeface="Arial"/>
                <a:cs typeface="Arial"/>
              </a:rPr>
              <a:t>k</a:t>
            </a:r>
            <a:r>
              <a:rPr sz="1982" i="1" spc="-30" dirty="0">
                <a:solidFill>
                  <a:srgbClr val="3333B2"/>
                </a:solidFill>
                <a:latin typeface="Verdana"/>
                <a:cs typeface="Verdana"/>
              </a:rPr>
              <a:t>, </a:t>
            </a:r>
            <a:r>
              <a:rPr sz="1982" i="1" spc="-2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1982" spc="-10" dirty="0">
                <a:solidFill>
                  <a:srgbClr val="3333B2"/>
                </a:solidFill>
                <a:latin typeface="Arial Unicode MS"/>
                <a:cs typeface="Arial Unicode MS"/>
              </a:rPr>
              <a:t>· </a:t>
            </a:r>
            <a:r>
              <a:rPr sz="1982" i="1" spc="6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081" spc="103" baseline="27777" dirty="0">
                <a:solidFill>
                  <a:srgbClr val="3333B2"/>
                </a:solidFill>
                <a:latin typeface="Bauhaus 93"/>
                <a:cs typeface="Bauhaus 93"/>
              </a:rPr>
              <a:t>2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 </a:t>
            </a:r>
            <a:r>
              <a:rPr sz="1982" spc="3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1982" i="1" spc="3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≤</a:t>
            </a:r>
            <a:r>
              <a:rPr sz="1982" spc="-258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0</a:t>
            </a:r>
            <a:endParaRPr sz="1982">
              <a:latin typeface="Garamond"/>
              <a:cs typeface="Garamond"/>
            </a:endParaRPr>
          </a:p>
          <a:p>
            <a:pPr marL="124580" marR="110737">
              <a:spcBef>
                <a:spcPts val="2566"/>
              </a:spcBef>
            </a:pPr>
            <a:r>
              <a:rPr sz="1982" spc="30" dirty="0">
                <a:latin typeface="Tahoma"/>
                <a:cs typeface="Tahoma"/>
              </a:rPr>
              <a:t>But </a:t>
            </a:r>
            <a:r>
              <a:rPr sz="1982" spc="-89" dirty="0">
                <a:latin typeface="Tahoma"/>
                <a:cs typeface="Tahoma"/>
              </a:rPr>
              <a:t>since </a:t>
            </a:r>
            <a:r>
              <a:rPr sz="1982" i="1" spc="-20" dirty="0">
                <a:latin typeface="Arial"/>
                <a:cs typeface="Arial"/>
              </a:rPr>
              <a:t>C </a:t>
            </a:r>
            <a:r>
              <a:rPr sz="1982" i="1" spc="-89" dirty="0">
                <a:latin typeface="Verdana"/>
                <a:cs typeface="Verdana"/>
              </a:rPr>
              <a:t>&gt; </a:t>
            </a:r>
            <a:r>
              <a:rPr sz="1982" dirty="0">
                <a:latin typeface="Garamond"/>
                <a:cs typeface="Garamond"/>
              </a:rPr>
              <a:t>0</a:t>
            </a:r>
            <a:r>
              <a:rPr sz="1982" dirty="0">
                <a:latin typeface="Tahoma"/>
                <a:cs typeface="Tahoma"/>
              </a:rPr>
              <a:t>, </a:t>
            </a:r>
            <a:r>
              <a:rPr sz="1982" i="1" spc="-2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1982" spc="-10" dirty="0">
                <a:solidFill>
                  <a:srgbClr val="3333B2"/>
                </a:solidFill>
                <a:latin typeface="Arial Unicode MS"/>
                <a:cs typeface="Arial Unicode MS"/>
              </a:rPr>
              <a:t>· </a:t>
            </a:r>
            <a:r>
              <a:rPr sz="1982" i="1" spc="6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081" spc="103" baseline="27777" dirty="0">
                <a:solidFill>
                  <a:srgbClr val="3333B2"/>
                </a:solidFill>
                <a:latin typeface="Bauhaus 93"/>
                <a:cs typeface="Bauhaus 93"/>
              </a:rPr>
              <a:t>2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 </a:t>
            </a:r>
            <a:r>
              <a:rPr sz="1982" spc="3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1982" i="1" spc="3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</a:t>
            </a:r>
            <a:r>
              <a:rPr sz="1982" spc="-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1982" spc="-69" dirty="0">
                <a:latin typeface="Tahoma"/>
                <a:cs typeface="Tahoma"/>
              </a:rPr>
              <a:t>is </a:t>
            </a:r>
            <a:r>
              <a:rPr sz="1982" spc="-99" dirty="0">
                <a:latin typeface="Tahoma"/>
                <a:cs typeface="Tahoma"/>
              </a:rPr>
              <a:t>an </a:t>
            </a:r>
            <a:r>
              <a:rPr sz="1982" spc="-79" dirty="0">
                <a:latin typeface="Tahoma"/>
                <a:cs typeface="Tahoma"/>
              </a:rPr>
              <a:t>upward-looking </a:t>
            </a:r>
            <a:r>
              <a:rPr sz="1982" spc="-50" dirty="0">
                <a:latin typeface="Tahoma"/>
                <a:cs typeface="Tahoma"/>
              </a:rPr>
              <a:t>looking  </a:t>
            </a:r>
            <a:r>
              <a:rPr sz="1982" spc="-79" dirty="0">
                <a:latin typeface="Tahoma"/>
                <a:cs typeface="Tahoma"/>
              </a:rPr>
              <a:t>parabola </a:t>
            </a:r>
            <a:r>
              <a:rPr sz="1982" spc="555" dirty="0">
                <a:solidFill>
                  <a:srgbClr val="3333B2"/>
                </a:solidFill>
                <a:latin typeface="Arial Unicode MS"/>
                <a:cs typeface="Arial Unicode MS"/>
              </a:rPr>
              <a:t>⇒ </a:t>
            </a:r>
            <a:r>
              <a:rPr sz="1982" spc="-79" dirty="0">
                <a:latin typeface="Tahoma"/>
                <a:cs typeface="Tahoma"/>
              </a:rPr>
              <a:t>for </a:t>
            </a:r>
            <a:r>
              <a:rPr sz="1982" i="1" dirty="0">
                <a:latin typeface="Arial"/>
                <a:cs typeface="Arial"/>
              </a:rPr>
              <a:t>n </a:t>
            </a:r>
            <a:r>
              <a:rPr sz="1982" spc="-99" dirty="0">
                <a:latin typeface="Tahoma"/>
                <a:cs typeface="Tahoma"/>
              </a:rPr>
              <a:t>large </a:t>
            </a:r>
            <a:r>
              <a:rPr sz="1982" spc="-109" dirty="0">
                <a:latin typeface="Tahoma"/>
                <a:cs typeface="Tahoma"/>
              </a:rPr>
              <a:t>enough, </a:t>
            </a:r>
            <a:r>
              <a:rPr sz="1982" i="1" spc="-20" dirty="0">
                <a:solidFill>
                  <a:srgbClr val="3333B2"/>
                </a:solidFill>
                <a:latin typeface="Arial"/>
                <a:cs typeface="Arial"/>
              </a:rPr>
              <a:t>C </a:t>
            </a:r>
            <a:r>
              <a:rPr sz="1982" spc="-10" dirty="0">
                <a:solidFill>
                  <a:srgbClr val="3333B2"/>
                </a:solidFill>
                <a:latin typeface="Arial Unicode MS"/>
                <a:cs typeface="Arial Unicode MS"/>
              </a:rPr>
              <a:t>· </a:t>
            </a:r>
            <a:r>
              <a:rPr sz="1982" i="1" spc="6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081" spc="103" baseline="27777" dirty="0">
                <a:solidFill>
                  <a:srgbClr val="3333B2"/>
                </a:solidFill>
                <a:latin typeface="Bauhaus 93"/>
                <a:cs typeface="Bauhaus 93"/>
              </a:rPr>
              <a:t>2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 </a:t>
            </a:r>
            <a:r>
              <a:rPr sz="1982" spc="3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1982" i="1" spc="3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1982" spc="377" dirty="0">
                <a:solidFill>
                  <a:srgbClr val="3333B2"/>
                </a:solidFill>
                <a:latin typeface="Arial Unicode MS"/>
                <a:cs typeface="Arial Unicode MS"/>
              </a:rPr>
              <a:t>− </a:t>
            </a:r>
            <a:r>
              <a:rPr sz="1982" spc="50" dirty="0">
                <a:solidFill>
                  <a:srgbClr val="3333B2"/>
                </a:solidFill>
                <a:latin typeface="Garamond"/>
                <a:cs typeface="Garamond"/>
              </a:rPr>
              <a:t>1 </a:t>
            </a:r>
            <a:r>
              <a:rPr sz="1982" spc="-69" dirty="0">
                <a:latin typeface="Tahoma"/>
                <a:cs typeface="Tahoma"/>
              </a:rPr>
              <a:t>is</a:t>
            </a:r>
            <a:r>
              <a:rPr sz="1982" spc="-327" dirty="0">
                <a:latin typeface="Tahoma"/>
                <a:cs typeface="Tahoma"/>
              </a:rPr>
              <a:t> </a:t>
            </a:r>
            <a:r>
              <a:rPr sz="1982" spc="-59" dirty="0">
                <a:latin typeface="Tahoma"/>
                <a:cs typeface="Tahoma"/>
              </a:rPr>
              <a:t>positive.</a:t>
            </a:r>
            <a:endParaRPr sz="1982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43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5" y="143874"/>
            <a:ext cx="5664255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20" dirty="0"/>
              <a:t>Big</a:t>
            </a:r>
            <a:r>
              <a:rPr spc="-89" dirty="0"/>
              <a:t> </a:t>
            </a:r>
            <a:r>
              <a:rPr spc="-30" dirty="0"/>
              <a:t>Theta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1297685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2306502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765529" y="1132183"/>
            <a:ext cx="7204046" cy="170027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solidFill>
                  <a:srgbClr val="FF0000"/>
                </a:solidFill>
                <a:latin typeface="Tahoma"/>
                <a:cs typeface="Tahoma"/>
              </a:rPr>
              <a:t>So </a:t>
            </a:r>
            <a:r>
              <a:rPr sz="2180" spc="-109" dirty="0">
                <a:solidFill>
                  <a:srgbClr val="FF0000"/>
                </a:solidFill>
                <a:latin typeface="Tahoma"/>
                <a:cs typeface="Tahoma"/>
              </a:rPr>
              <a:t>far: </a:t>
            </a:r>
            <a:r>
              <a:rPr sz="2180" dirty="0">
                <a:latin typeface="Tahoma"/>
                <a:cs typeface="Tahoma"/>
              </a:rPr>
              <a:t>Big-O </a:t>
            </a:r>
            <a:r>
              <a:rPr sz="2180" spc="-119" dirty="0">
                <a:latin typeface="Tahoma"/>
                <a:cs typeface="Tahoma"/>
              </a:rPr>
              <a:t>gives </a:t>
            </a:r>
            <a:r>
              <a:rPr sz="2180" spc="-69" dirty="0">
                <a:latin typeface="Tahoma"/>
                <a:cs typeface="Tahoma"/>
              </a:rPr>
              <a:t>asymptotic </a:t>
            </a:r>
            <a:r>
              <a:rPr sz="2180" spc="-99" dirty="0">
                <a:latin typeface="Tahoma"/>
                <a:cs typeface="Tahoma"/>
              </a:rPr>
              <a:t>upper bounds, </a:t>
            </a:r>
            <a:r>
              <a:rPr sz="2180" spc="-109" dirty="0">
                <a:latin typeface="Tahoma"/>
                <a:cs typeface="Tahoma"/>
              </a:rPr>
              <a:t>and </a:t>
            </a:r>
            <a:r>
              <a:rPr sz="2180" spc="-69" dirty="0">
                <a:latin typeface="Tahoma"/>
                <a:cs typeface="Tahoma"/>
              </a:rPr>
              <a:t>Big-Omega  </a:t>
            </a:r>
            <a:r>
              <a:rPr sz="2180" spc="-109" dirty="0">
                <a:latin typeface="Tahoma"/>
                <a:cs typeface="Tahoma"/>
              </a:rPr>
              <a:t>gives </a:t>
            </a:r>
            <a:r>
              <a:rPr sz="2180" spc="-69" dirty="0">
                <a:latin typeface="Tahoma"/>
                <a:cs typeface="Tahoma"/>
              </a:rPr>
              <a:t>asymptotic </a:t>
            </a:r>
            <a:r>
              <a:rPr sz="2180" spc="-129" dirty="0">
                <a:latin typeface="Tahoma"/>
                <a:cs typeface="Tahoma"/>
              </a:rPr>
              <a:t>lower</a:t>
            </a:r>
            <a:r>
              <a:rPr sz="2180" spc="26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bounds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59"/>
              </a:spcBef>
            </a:pPr>
            <a:endParaRPr sz="2081">
              <a:latin typeface="Tahoma"/>
              <a:cs typeface="Tahoma"/>
            </a:endParaRPr>
          </a:p>
          <a:p>
            <a:pPr marL="25168" marR="554945">
              <a:lnSpc>
                <a:spcPct val="102699"/>
              </a:lnSpc>
            </a:pPr>
            <a:r>
              <a:rPr sz="2180" spc="30" dirty="0">
                <a:latin typeface="Tahoma"/>
                <a:cs typeface="Tahoma"/>
              </a:rPr>
              <a:t>But </a:t>
            </a:r>
            <a:r>
              <a:rPr sz="2180" spc="-109" dirty="0">
                <a:latin typeface="Tahoma"/>
                <a:cs typeface="Tahoma"/>
              </a:rPr>
              <a:t>sometimes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139" dirty="0">
                <a:latin typeface="Tahoma"/>
                <a:cs typeface="Tahoma"/>
              </a:rPr>
              <a:t>are </a:t>
            </a:r>
            <a:r>
              <a:rPr sz="2180" spc="-89" dirty="0">
                <a:latin typeface="Tahoma"/>
                <a:cs typeface="Tahoma"/>
              </a:rPr>
              <a:t>interested </a:t>
            </a:r>
            <a:r>
              <a:rPr sz="2180" spc="-50" dirty="0">
                <a:latin typeface="Tahoma"/>
                <a:cs typeface="Tahoma"/>
              </a:rPr>
              <a:t>in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-139" dirty="0">
                <a:latin typeface="Tahoma"/>
                <a:cs typeface="Tahoma"/>
              </a:rPr>
              <a:t>serves  </a:t>
            </a:r>
            <a:r>
              <a:rPr sz="2180" spc="-50" dirty="0">
                <a:latin typeface="Tahoma"/>
                <a:cs typeface="Tahoma"/>
              </a:rPr>
              <a:t>both </a:t>
            </a:r>
            <a:r>
              <a:rPr sz="2180" spc="-129" dirty="0">
                <a:latin typeface="Tahoma"/>
                <a:cs typeface="Tahoma"/>
              </a:rPr>
              <a:t>as </a:t>
            </a:r>
            <a:r>
              <a:rPr sz="2180" spc="-109" dirty="0">
                <a:latin typeface="Tahoma"/>
                <a:cs typeface="Tahoma"/>
              </a:rPr>
              <a:t>an </a:t>
            </a:r>
            <a:r>
              <a:rPr sz="2180" spc="-69" dirty="0">
                <a:latin typeface="Tahoma"/>
                <a:cs typeface="Tahoma"/>
              </a:rPr>
              <a:t>asymptotic </a:t>
            </a:r>
            <a:r>
              <a:rPr sz="2180" spc="-129" dirty="0">
                <a:latin typeface="Tahoma"/>
                <a:cs typeface="Tahoma"/>
              </a:rPr>
              <a:t>lower </a:t>
            </a:r>
            <a:r>
              <a:rPr sz="2180" spc="-109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180" spc="-99" dirty="0">
                <a:latin typeface="Tahoma"/>
                <a:cs typeface="Tahoma"/>
              </a:rPr>
              <a:t>upper</a:t>
            </a:r>
            <a:r>
              <a:rPr sz="2180" spc="268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bound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6609" y="3158536"/>
            <a:ext cx="3344691" cy="199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203" y="5643342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765529" y="5477840"/>
            <a:ext cx="49516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latin typeface="Tahoma"/>
                <a:cs typeface="Tahoma"/>
              </a:rPr>
              <a:t>This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49" dirty="0">
                <a:latin typeface="Tahoma"/>
                <a:cs typeface="Tahoma"/>
              </a:rPr>
              <a:t>expressed </a:t>
            </a:r>
            <a:r>
              <a:rPr sz="2180" spc="-99" dirty="0">
                <a:latin typeface="Tahoma"/>
                <a:cs typeface="Tahoma"/>
              </a:rPr>
              <a:t>using </a:t>
            </a:r>
            <a:r>
              <a:rPr sz="2180" spc="-30" dirty="0">
                <a:solidFill>
                  <a:srgbClr val="FF0000"/>
                </a:solidFill>
                <a:latin typeface="Tahoma"/>
                <a:cs typeface="Tahoma"/>
              </a:rPr>
              <a:t>Big-Theta</a:t>
            </a:r>
            <a:r>
              <a:rPr sz="218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notation</a:t>
            </a:r>
            <a:endParaRPr sz="218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4959175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287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793810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461643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203" y="4129473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238727" y="2089566"/>
            <a:ext cx="6542154" cy="234838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40" dirty="0">
                <a:solidFill>
                  <a:srgbClr val="3333B2"/>
                </a:solidFill>
                <a:latin typeface="Garamond"/>
                <a:cs typeface="Garamond"/>
              </a:rPr>
              <a:t>10</a:t>
            </a:r>
            <a:r>
              <a:rPr sz="2180" i="1" spc="40" dirty="0">
                <a:solidFill>
                  <a:srgbClr val="3333B2"/>
                </a:solidFill>
                <a:latin typeface="Arial"/>
                <a:cs typeface="Arial"/>
              </a:rPr>
              <a:t>n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 </a:t>
            </a:r>
            <a:r>
              <a:rPr sz="2180" spc="40" dirty="0">
                <a:solidFill>
                  <a:srgbClr val="3333B2"/>
                </a:solidFill>
                <a:latin typeface="Garamond"/>
                <a:cs typeface="Garamond"/>
              </a:rPr>
              <a:t>4</a:t>
            </a:r>
            <a:r>
              <a:rPr sz="2378" spc="5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log</a:t>
            </a:r>
            <a:r>
              <a:rPr sz="1784" spc="59" baseline="18518" dirty="0">
                <a:solidFill>
                  <a:srgbClr val="3333B2"/>
                </a:solidFill>
                <a:latin typeface="Comic Sans MS"/>
                <a:cs typeface="Comic Sans MS"/>
              </a:rPr>
              <a:t>2</a:t>
            </a:r>
            <a:r>
              <a:rPr sz="2378" i="1" spc="59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129" dirty="0">
                <a:latin typeface="Garamond"/>
                <a:cs typeface="Garamond"/>
              </a:rPr>
              <a:t>Θ(</a:t>
            </a:r>
            <a:r>
              <a:rPr sz="2180" i="1" spc="129" dirty="0">
                <a:latin typeface="Arial"/>
                <a:cs typeface="Arial"/>
              </a:rPr>
              <a:t>n</a:t>
            </a:r>
            <a:r>
              <a:rPr sz="2378" spc="192" baseline="27777" dirty="0">
                <a:latin typeface="Times New Roman"/>
                <a:cs typeface="Times New Roman"/>
              </a:rPr>
              <a:t>2</a:t>
            </a:r>
            <a:r>
              <a:rPr sz="2180" spc="129" dirty="0"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 marL="674491">
              <a:spcBef>
                <a:spcPts val="2091"/>
              </a:spcBef>
            </a:pP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Observe: </a:t>
            </a:r>
            <a:r>
              <a:rPr sz="2180" spc="-50" dirty="0">
                <a:latin typeface="Tahoma"/>
                <a:cs typeface="Tahoma"/>
              </a:rPr>
              <a:t>Can </a:t>
            </a:r>
            <a:r>
              <a:rPr sz="2180" spc="-119" dirty="0">
                <a:latin typeface="Tahoma"/>
                <a:cs typeface="Tahoma"/>
              </a:rPr>
              <a:t>be </a:t>
            </a:r>
            <a:r>
              <a:rPr sz="2180" spc="-79" dirty="0">
                <a:latin typeface="Tahoma"/>
                <a:cs typeface="Tahoma"/>
              </a:rPr>
              <a:t>rewritten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i="1" spc="99" dirty="0">
                <a:latin typeface="Arial"/>
                <a:cs typeface="Arial"/>
              </a:rPr>
              <a:t>n</a:t>
            </a:r>
            <a:r>
              <a:rPr sz="2378" spc="149" baseline="27777" dirty="0">
                <a:latin typeface="Times New Roman"/>
                <a:cs typeface="Times New Roman"/>
              </a:rPr>
              <a:t>2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248" dirty="0">
                <a:latin typeface="Garamond"/>
                <a:cs typeface="Garamond"/>
              </a:rPr>
              <a:t> </a:t>
            </a:r>
            <a:r>
              <a:rPr sz="2180" spc="40" dirty="0">
                <a:latin typeface="Garamond"/>
                <a:cs typeface="Garamond"/>
              </a:rPr>
              <a:t>10</a:t>
            </a:r>
            <a:r>
              <a:rPr sz="2180" i="1" spc="40" dirty="0">
                <a:latin typeface="Arial"/>
                <a:cs typeface="Arial"/>
              </a:rPr>
              <a:t>n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279" dirty="0">
              <a:latin typeface="Arial"/>
              <a:cs typeface="Arial"/>
            </a:endParaRPr>
          </a:p>
          <a:p>
            <a:pPr marL="674491"/>
            <a:r>
              <a:rPr sz="2180" spc="-79" dirty="0">
                <a:latin typeface="Tahoma"/>
                <a:cs typeface="Tahoma"/>
              </a:rPr>
              <a:t>Since </a:t>
            </a:r>
            <a:r>
              <a:rPr sz="2180" spc="10" dirty="0">
                <a:latin typeface="Tahoma"/>
                <a:cs typeface="Tahoma"/>
              </a:rPr>
              <a:t>it’s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149" dirty="0">
                <a:latin typeface="Tahoma"/>
                <a:cs typeface="Tahoma"/>
              </a:rPr>
              <a:t>degree </a:t>
            </a:r>
            <a:r>
              <a:rPr sz="2180" spc="-10" dirty="0">
                <a:latin typeface="Garamond"/>
                <a:cs typeface="Garamond"/>
              </a:rPr>
              <a:t>2</a:t>
            </a:r>
            <a:r>
              <a:rPr sz="2180" spc="-10" dirty="0">
                <a:latin typeface="Tahoma"/>
                <a:cs typeface="Tahoma"/>
              </a:rPr>
              <a:t>, </a:t>
            </a:r>
            <a:r>
              <a:rPr sz="2180" spc="-79" dirty="0">
                <a:latin typeface="Tahoma"/>
                <a:cs typeface="Tahoma"/>
              </a:rPr>
              <a:t>from </a:t>
            </a:r>
            <a:r>
              <a:rPr sz="2180" spc="-99" dirty="0">
                <a:latin typeface="Tahoma"/>
                <a:cs typeface="Tahoma"/>
              </a:rPr>
              <a:t>earlier </a:t>
            </a:r>
            <a:r>
              <a:rPr sz="2180" spc="-119" dirty="0">
                <a:latin typeface="Tahoma"/>
                <a:cs typeface="Tahoma"/>
              </a:rPr>
              <a:t>theorem </a:t>
            </a:r>
            <a:r>
              <a:rPr sz="2180" i="1" spc="-40" dirty="0">
                <a:solidFill>
                  <a:srgbClr val="3333B2"/>
                </a:solidFill>
                <a:latin typeface="Arial"/>
                <a:cs typeface="Arial"/>
              </a:rPr>
              <a:t>O</a:t>
            </a:r>
            <a:r>
              <a:rPr sz="2180" i="1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68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168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378" spc="252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spc="16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 dirty="0">
              <a:latin typeface="Garamond"/>
              <a:cs typeface="Garamond"/>
            </a:endParaRPr>
          </a:p>
          <a:p>
            <a:pPr marL="674491"/>
            <a:r>
              <a:rPr sz="2180" spc="-30" dirty="0">
                <a:latin typeface="Tahoma"/>
                <a:cs typeface="Tahoma"/>
              </a:rPr>
              <a:t>Also </a:t>
            </a:r>
            <a:r>
              <a:rPr sz="2180" spc="129" dirty="0">
                <a:latin typeface="Garamond"/>
                <a:cs typeface="Garamond"/>
              </a:rPr>
              <a:t>Ω(</a:t>
            </a:r>
            <a:r>
              <a:rPr sz="2180" i="1" spc="129" dirty="0">
                <a:latin typeface="Arial"/>
                <a:cs typeface="Arial"/>
              </a:rPr>
              <a:t>n</a:t>
            </a:r>
            <a:r>
              <a:rPr sz="2378" spc="192" baseline="27777" dirty="0">
                <a:latin typeface="Times New Roman"/>
                <a:cs typeface="Times New Roman"/>
              </a:rPr>
              <a:t>2</a:t>
            </a:r>
            <a:r>
              <a:rPr sz="2180" spc="129" dirty="0">
                <a:latin typeface="Garamond"/>
                <a:cs typeface="Garamond"/>
              </a:rPr>
              <a:t>)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50" dirty="0">
                <a:latin typeface="Tahoma"/>
                <a:cs typeface="Tahoma"/>
              </a:rPr>
              <a:t>pick </a:t>
            </a:r>
            <a:r>
              <a:rPr sz="2180" i="1" spc="-30" dirty="0">
                <a:latin typeface="Arial"/>
                <a:cs typeface="Arial"/>
              </a:rPr>
              <a:t>C </a:t>
            </a: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spc="-79" dirty="0">
                <a:latin typeface="Garamond"/>
                <a:cs typeface="Garamond"/>
              </a:rPr>
              <a:t>1</a:t>
            </a:r>
            <a:r>
              <a:rPr sz="2180" i="1" spc="-79" dirty="0">
                <a:latin typeface="Verdana"/>
                <a:cs typeface="Verdana"/>
              </a:rPr>
              <a:t>, </a:t>
            </a:r>
            <a:r>
              <a:rPr sz="2180" i="1" spc="-99" dirty="0">
                <a:latin typeface="Arial"/>
                <a:cs typeface="Arial"/>
              </a:rPr>
              <a:t>k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-20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</a:t>
            </a:r>
            <a:endParaRPr sz="2180" dirty="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4694770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248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650485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216410" y="1706393"/>
            <a:ext cx="7149937" cy="279786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Prove </a:t>
            </a:r>
            <a:r>
              <a:rPr sz="2180" spc="-40" dirty="0">
                <a:latin typeface="Tahoma"/>
                <a:cs typeface="Tahoma"/>
              </a:rPr>
              <a:t>that </a:t>
            </a:r>
            <a:r>
              <a:rPr sz="2180" spc="119" dirty="0">
                <a:solidFill>
                  <a:srgbClr val="3333B2"/>
                </a:solidFill>
                <a:latin typeface="Garamond"/>
                <a:cs typeface="Garamond"/>
              </a:rPr>
              <a:t>log(</a:t>
            </a:r>
            <a:r>
              <a:rPr sz="2180" i="1" spc="11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19" dirty="0">
                <a:solidFill>
                  <a:srgbClr val="3333B2"/>
                </a:solidFill>
                <a:latin typeface="Garamond"/>
                <a:cs typeface="Garamond"/>
              </a:rPr>
              <a:t>!)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= </a:t>
            </a:r>
            <a:r>
              <a:rPr sz="2180" spc="59" dirty="0">
                <a:solidFill>
                  <a:srgbClr val="3333B2"/>
                </a:solidFill>
                <a:latin typeface="Garamond"/>
                <a:cs typeface="Garamond"/>
              </a:rPr>
              <a:t>Θ(</a:t>
            </a:r>
            <a:r>
              <a:rPr sz="2180" i="1" spc="5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i="1" spc="19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09" dirty="0">
                <a:solidFill>
                  <a:srgbClr val="3333B2"/>
                </a:solidFill>
                <a:latin typeface="Garamond"/>
                <a:cs typeface="Garamond"/>
              </a:rPr>
              <a:t>log</a:t>
            </a:r>
            <a:r>
              <a:rPr sz="2180" i="1" spc="10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10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1179102" marR="2661473" indent="-606539">
              <a:lnSpc>
                <a:spcPct val="183100"/>
              </a:lnSpc>
              <a:spcBef>
                <a:spcPts val="1338"/>
              </a:spcBef>
            </a:pPr>
            <a:r>
              <a:rPr sz="2180" spc="-20" dirty="0">
                <a:latin typeface="Tahoma"/>
                <a:cs typeface="Tahoma"/>
              </a:rPr>
              <a:t>First </a:t>
            </a:r>
            <a:r>
              <a:rPr sz="2180" spc="-149" dirty="0">
                <a:latin typeface="Tahoma"/>
                <a:cs typeface="Tahoma"/>
              </a:rPr>
              <a:t>show </a:t>
            </a:r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latin typeface="Arial"/>
                <a:cs typeface="Arial"/>
              </a:rPr>
              <a:t>O </a:t>
            </a:r>
            <a:r>
              <a:rPr sz="2180" spc="99" dirty="0">
                <a:latin typeface="Garamond"/>
                <a:cs typeface="Garamond"/>
              </a:rPr>
              <a:t>(</a:t>
            </a:r>
            <a:r>
              <a:rPr sz="2180" i="1" spc="99" dirty="0">
                <a:latin typeface="Arial"/>
                <a:cs typeface="Arial"/>
              </a:rPr>
              <a:t>n </a:t>
            </a:r>
            <a:r>
              <a:rPr sz="2180" spc="59" dirty="0">
                <a:latin typeface="Garamond"/>
                <a:cs typeface="Garamond"/>
              </a:rPr>
              <a:t>log</a:t>
            </a:r>
            <a:r>
              <a:rPr sz="2180" i="1" spc="59" dirty="0">
                <a:latin typeface="Arial"/>
                <a:cs typeface="Arial"/>
              </a:rPr>
              <a:t>n</a:t>
            </a:r>
            <a:r>
              <a:rPr sz="2180" spc="59" dirty="0">
                <a:latin typeface="Garamond"/>
                <a:cs typeface="Garamond"/>
              </a:rPr>
              <a:t>)</a:t>
            </a:r>
            <a:r>
              <a:rPr sz="2180" spc="59" dirty="0">
                <a:latin typeface="Tahoma"/>
                <a:cs typeface="Tahoma"/>
              </a:rPr>
              <a:t>:  </a:t>
            </a:r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</a:t>
            </a:r>
            <a:r>
              <a:rPr sz="2180" spc="723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spc="89" dirty="0">
                <a:latin typeface="Garamond"/>
                <a:cs typeface="Garamond"/>
              </a:rPr>
              <a:t>log(1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39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2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1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1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297" dirty="0">
                <a:latin typeface="Verdana"/>
                <a:cs typeface="Verdana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i="1" spc="178" dirty="0">
                <a:latin typeface="Arial"/>
                <a:cs typeface="Arial"/>
              </a:rPr>
              <a:t>n</a:t>
            </a:r>
            <a:r>
              <a:rPr sz="2180" spc="17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2248724">
              <a:spcBef>
                <a:spcPts val="69"/>
              </a:spcBef>
              <a:tabLst>
                <a:tab pos="4813302" algn="l"/>
              </a:tabLst>
            </a:pP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-10" dirty="0">
                <a:latin typeface="Arial Unicode MS"/>
                <a:cs typeface="Arial Unicode MS"/>
              </a:rPr>
              <a:t> </a:t>
            </a:r>
            <a:r>
              <a:rPr sz="2180" i="1" spc="-139" dirty="0">
                <a:latin typeface="Arial"/>
                <a:cs typeface="Arial"/>
              </a:rPr>
              <a:t>log</a:t>
            </a:r>
            <a:r>
              <a:rPr sz="2180" i="1" spc="-426" dirty="0">
                <a:latin typeface="Arial"/>
                <a:cs typeface="Arial"/>
              </a:rPr>
              <a:t> </a:t>
            </a:r>
            <a:r>
              <a:rPr sz="2180" spc="99" dirty="0">
                <a:latin typeface="Garamond"/>
                <a:cs typeface="Garamond"/>
              </a:rPr>
              <a:t>(</a:t>
            </a:r>
            <a:r>
              <a:rPr sz="2180" i="1" spc="99" dirty="0">
                <a:latin typeface="Arial"/>
                <a:cs typeface="Arial"/>
              </a:rPr>
              <a:t>n</a:t>
            </a:r>
            <a:r>
              <a:rPr sz="2180" i="1" spc="4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19" dirty="0">
                <a:latin typeface="Arial Unicode MS"/>
                <a:cs typeface="Arial Unicode MS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19" dirty="0">
                <a:latin typeface="Arial Unicode MS"/>
                <a:cs typeface="Arial Unicode MS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277" dirty="0">
                <a:latin typeface="Verdana"/>
                <a:cs typeface="Verdana"/>
              </a:rPr>
              <a:t> 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129" dirty="0">
                <a:latin typeface="Arial Unicode MS"/>
                <a:cs typeface="Arial Unicode MS"/>
              </a:rPr>
              <a:t> </a:t>
            </a:r>
            <a:r>
              <a:rPr sz="2180" i="1" spc="178" dirty="0">
                <a:latin typeface="Arial"/>
                <a:cs typeface="Arial"/>
              </a:rPr>
              <a:t>n</a:t>
            </a:r>
            <a:r>
              <a:rPr sz="2180" spc="178" dirty="0">
                <a:latin typeface="Garamond"/>
                <a:cs typeface="Garamond"/>
              </a:rPr>
              <a:t>)	</a:t>
            </a:r>
            <a:r>
              <a:rPr sz="2180" spc="50" dirty="0">
                <a:latin typeface="Garamond"/>
                <a:cs typeface="Garamond"/>
              </a:rPr>
              <a:t>(for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spc="404" dirty="0">
                <a:latin typeface="Arial Unicode MS"/>
                <a:cs typeface="Arial Unicode MS"/>
              </a:rPr>
              <a:t>≥</a:t>
            </a:r>
            <a:r>
              <a:rPr sz="2180" spc="238" dirty="0">
                <a:latin typeface="Arial Unicode MS"/>
                <a:cs typeface="Arial Unicode MS"/>
              </a:rPr>
              <a:t> </a:t>
            </a:r>
            <a:r>
              <a:rPr sz="2180" spc="129" dirty="0">
                <a:latin typeface="Garamond"/>
                <a:cs typeface="Garamond"/>
              </a:rPr>
              <a:t>1)</a:t>
            </a:r>
            <a:endParaRPr sz="2180">
              <a:latin typeface="Garamond"/>
              <a:cs typeface="Garamond"/>
            </a:endParaRPr>
          </a:p>
          <a:p>
            <a:pPr marL="2248724">
              <a:spcBef>
                <a:spcPts val="69"/>
              </a:spcBef>
              <a:tabLst>
                <a:tab pos="6002470" algn="l"/>
              </a:tabLst>
            </a:pP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50" dirty="0">
                <a:latin typeface="Garamond"/>
                <a:cs typeface="Garamond"/>
              </a:rPr>
              <a:t> log</a:t>
            </a:r>
            <a:r>
              <a:rPr sz="2180" spc="20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40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5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9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40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59" dirty="0">
                <a:latin typeface="Garamond"/>
                <a:cs typeface="Garamond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39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287" dirty="0">
                <a:latin typeface="Verdana"/>
                <a:cs typeface="Verdana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5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20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	</a:t>
            </a:r>
            <a:r>
              <a:rPr sz="2180" spc="99" dirty="0">
                <a:latin typeface="Garamond"/>
                <a:cs typeface="Garamond"/>
              </a:rPr>
              <a:t>(</a:t>
            </a:r>
            <a:r>
              <a:rPr sz="2180" i="1" spc="99" dirty="0">
                <a:latin typeface="Arial"/>
                <a:cs typeface="Arial"/>
              </a:rPr>
              <a:t>n</a:t>
            </a:r>
            <a:r>
              <a:rPr sz="2180" i="1" spc="168" dirty="0">
                <a:latin typeface="Arial"/>
                <a:cs typeface="Arial"/>
              </a:rPr>
              <a:t> </a:t>
            </a:r>
            <a:r>
              <a:rPr sz="2180" spc="109" dirty="0">
                <a:latin typeface="Garamond"/>
                <a:cs typeface="Garamond"/>
              </a:rPr>
              <a:t>times)</a:t>
            </a:r>
            <a:endParaRPr sz="2180">
              <a:latin typeface="Garamond"/>
              <a:cs typeface="Garamond"/>
            </a:endParaRPr>
          </a:p>
          <a:p>
            <a:pPr marL="2248724">
              <a:spcBef>
                <a:spcPts val="69"/>
              </a:spcBef>
            </a:pP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99" dirty="0">
                <a:latin typeface="Arial"/>
                <a:cs typeface="Arial"/>
              </a:rPr>
              <a:t> </a:t>
            </a:r>
            <a:r>
              <a:rPr sz="2180" spc="40" dirty="0">
                <a:latin typeface="Garamond"/>
                <a:cs typeface="Garamond"/>
              </a:rPr>
              <a:t>log</a:t>
            </a:r>
            <a:r>
              <a:rPr sz="2180" i="1" spc="40" dirty="0">
                <a:latin typeface="Arial"/>
                <a:cs typeface="Arial"/>
              </a:rPr>
              <a:t>n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46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7107464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 </a:t>
            </a:r>
            <a:r>
              <a:rPr spc="-188" dirty="0"/>
              <a:t>II,</a:t>
            </a:r>
            <a:r>
              <a:rPr spc="50" dirty="0"/>
              <a:t> </a:t>
            </a:r>
            <a:r>
              <a:rPr spc="-59" dirty="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1970725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765528" y="1805224"/>
            <a:ext cx="5441099" cy="131668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9" dirty="0">
                <a:latin typeface="Tahoma"/>
                <a:cs typeface="Tahoma"/>
              </a:rPr>
              <a:t>Now </a:t>
            </a:r>
            <a:r>
              <a:rPr sz="2180" spc="-149" dirty="0">
                <a:latin typeface="Tahoma"/>
                <a:cs typeface="Tahoma"/>
              </a:rPr>
              <a:t>show </a:t>
            </a:r>
            <a:r>
              <a:rPr sz="2180" spc="-30" dirty="0">
                <a:latin typeface="Tahoma"/>
                <a:cs typeface="Tahoma"/>
              </a:rPr>
              <a:t>that </a:t>
            </a:r>
            <a:r>
              <a:rPr sz="2180" spc="50" dirty="0">
                <a:latin typeface="Garamond"/>
                <a:cs typeface="Garamond"/>
              </a:rPr>
              <a:t>log </a:t>
            </a:r>
            <a:r>
              <a:rPr sz="2180" i="1" spc="139" dirty="0">
                <a:latin typeface="Arial"/>
                <a:cs typeface="Arial"/>
              </a:rPr>
              <a:t>n</a:t>
            </a:r>
            <a:r>
              <a:rPr sz="2180" spc="139" dirty="0">
                <a:latin typeface="Garamond"/>
                <a:cs typeface="Garamond"/>
              </a:rPr>
              <a:t>!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Ω(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i="1" spc="32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59" dirty="0">
                <a:solidFill>
                  <a:srgbClr val="3333B2"/>
                </a:solidFill>
                <a:latin typeface="Garamond"/>
                <a:cs typeface="Garamond"/>
              </a:rPr>
              <a:t>log</a:t>
            </a:r>
            <a:r>
              <a:rPr sz="2180" i="1" spc="59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2180" spc="5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r>
              <a:rPr sz="2180" spc="59" dirty="0">
                <a:latin typeface="Tahoma"/>
                <a:cs typeface="Tahoma"/>
              </a:rPr>
              <a:t>: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1784">
              <a:latin typeface="Tahoma"/>
              <a:cs typeface="Tahoma"/>
            </a:endParaRPr>
          </a:p>
          <a:p>
            <a:pPr marL="962660"/>
            <a:r>
              <a:rPr sz="2180" spc="119" dirty="0">
                <a:latin typeface="Garamond"/>
                <a:cs typeface="Garamond"/>
              </a:rPr>
              <a:t>log(</a:t>
            </a:r>
            <a:r>
              <a:rPr sz="2180" i="1" spc="119" dirty="0">
                <a:latin typeface="Arial"/>
                <a:cs typeface="Arial"/>
              </a:rPr>
              <a:t>n</a:t>
            </a:r>
            <a:r>
              <a:rPr sz="2180" spc="119" dirty="0">
                <a:latin typeface="Garamond"/>
                <a:cs typeface="Garamond"/>
              </a:rPr>
              <a:t>!)</a:t>
            </a:r>
            <a:r>
              <a:rPr sz="2180" spc="6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= </a:t>
            </a:r>
            <a:r>
              <a:rPr sz="2180" spc="89" dirty="0">
                <a:latin typeface="Garamond"/>
                <a:cs typeface="Garamond"/>
              </a:rPr>
              <a:t>log(1 </a:t>
            </a:r>
            <a:r>
              <a:rPr sz="2180" spc="-10" dirty="0">
                <a:latin typeface="Arial Unicode MS"/>
                <a:cs typeface="Arial Unicode MS"/>
              </a:rPr>
              <a:t>· </a:t>
            </a:r>
            <a:r>
              <a:rPr sz="2180" spc="50" dirty="0">
                <a:latin typeface="Garamond"/>
                <a:cs typeface="Garamond"/>
              </a:rPr>
              <a:t>2 </a:t>
            </a:r>
            <a:r>
              <a:rPr sz="2180" spc="-10" dirty="0">
                <a:latin typeface="Arial Unicode MS"/>
                <a:cs typeface="Arial Unicode MS"/>
              </a:rPr>
              <a:t>· </a:t>
            </a:r>
            <a:r>
              <a:rPr sz="2180" i="1" spc="-198" dirty="0">
                <a:latin typeface="Verdana"/>
                <a:cs typeface="Verdana"/>
              </a:rPr>
              <a:t>. . . </a:t>
            </a:r>
            <a:r>
              <a:rPr sz="2180" spc="-10" dirty="0">
                <a:latin typeface="Arial Unicode MS"/>
                <a:cs typeface="Arial Unicode MS"/>
              </a:rPr>
              <a:t>· </a:t>
            </a:r>
            <a:r>
              <a:rPr sz="2180" i="1" spc="178" dirty="0">
                <a:latin typeface="Arial"/>
                <a:cs typeface="Arial"/>
              </a:rPr>
              <a:t>n</a:t>
            </a:r>
            <a:r>
              <a:rPr sz="2180" spc="17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  <a:p>
            <a:pPr marL="2032283">
              <a:spcBef>
                <a:spcPts val="69"/>
              </a:spcBef>
            </a:pP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40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88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88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2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1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287" dirty="0">
                <a:latin typeface="Verdana"/>
                <a:cs typeface="Verdana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8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endParaRPr sz="218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47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  <p:sp>
        <p:nvSpPr>
          <p:cNvPr id="5" name="object 5"/>
          <p:cNvSpPr txBox="1"/>
          <p:nvPr/>
        </p:nvSpPr>
        <p:spPr>
          <a:xfrm>
            <a:off x="5538602" y="3061283"/>
            <a:ext cx="125709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109891" algn="l"/>
              </a:tabLst>
            </a:pP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r>
              <a:rPr sz="1585" i="1" spc="-40" dirty="0">
                <a:latin typeface="Bookman Old Style"/>
                <a:cs typeface="Bookman Old Style"/>
              </a:rPr>
              <a:t>	</a:t>
            </a: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endParaRPr sz="1585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054" y="3264053"/>
            <a:ext cx="124324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109891" algn="l"/>
              </a:tabLst>
            </a:pPr>
            <a:r>
              <a:rPr sz="1585" spc="40" dirty="0">
                <a:latin typeface="Times New Roman"/>
                <a:cs typeface="Times New Roman"/>
              </a:rPr>
              <a:t>2	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3123" y="3095410"/>
            <a:ext cx="424063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018029" algn="l"/>
                <a:tab pos="2104011" algn="l"/>
              </a:tabLst>
            </a:pPr>
            <a:r>
              <a:rPr sz="2180" spc="404" dirty="0">
                <a:latin typeface="Arial Unicode MS"/>
                <a:cs typeface="Arial Unicode MS"/>
              </a:rPr>
              <a:t>≥</a:t>
            </a:r>
            <a:r>
              <a:rPr sz="2180" spc="-10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log	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6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208" dirty="0">
                <a:latin typeface="Garamond"/>
                <a:cs typeface="Garamond"/>
              </a:rPr>
              <a:t> </a:t>
            </a:r>
            <a:r>
              <a:rPr sz="2180" spc="198" dirty="0">
                <a:latin typeface="Garamond"/>
                <a:cs typeface="Garamond"/>
              </a:rPr>
              <a:t>(	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89" dirty="0">
                <a:latin typeface="Garamond"/>
                <a:cs typeface="Garamond"/>
              </a:rPr>
              <a:t> </a:t>
            </a:r>
            <a:r>
              <a:rPr sz="2180" spc="129" dirty="0">
                <a:latin typeface="Garamond"/>
                <a:cs typeface="Garamond"/>
              </a:rPr>
              <a:t>1)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89" dirty="0">
                <a:latin typeface="Garamond"/>
                <a:cs typeface="Garamond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1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416" dirty="0">
                <a:latin typeface="Verdana"/>
                <a:cs typeface="Verdana"/>
              </a:rPr>
              <a:t> 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i="1" spc="-307" dirty="0">
                <a:latin typeface="Verdana"/>
                <a:cs typeface="Verdana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7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6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3123" y="3436396"/>
            <a:ext cx="108721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572563" algn="l"/>
              </a:tabLst>
            </a:pPr>
            <a:r>
              <a:rPr sz="2180" spc="404" dirty="0">
                <a:latin typeface="Arial Unicode MS"/>
                <a:cs typeface="Arial Unicode MS"/>
              </a:rPr>
              <a:t>≥	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r>
              <a:rPr sz="2180" spc="-258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log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3020" y="3402270"/>
            <a:ext cx="92237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773903" algn="l"/>
              </a:tabLst>
            </a:pP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r>
              <a:rPr sz="1585" i="1" spc="-40" dirty="0">
                <a:latin typeface="Bookman Old Style"/>
                <a:cs typeface="Bookman Old Style"/>
              </a:rPr>
              <a:t>	</a:t>
            </a: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endParaRPr sz="1585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8446" y="3605040"/>
            <a:ext cx="90726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773903" algn="l"/>
              </a:tabLst>
            </a:pPr>
            <a:r>
              <a:rPr sz="1585" spc="40" dirty="0">
                <a:latin typeface="Times New Roman"/>
                <a:cs typeface="Times New Roman"/>
              </a:rPr>
              <a:t>2	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3020" y="3743256"/>
            <a:ext cx="1723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endParaRPr sz="1585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447" y="3946027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latin typeface="Times New Roman"/>
                <a:cs typeface="Times New Roman"/>
              </a:rPr>
              <a:t>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3124" y="3777383"/>
            <a:ext cx="19516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572563" algn="l"/>
              </a:tabLst>
            </a:pPr>
            <a:r>
              <a:rPr sz="2180" spc="218" dirty="0">
                <a:latin typeface="Garamond"/>
                <a:cs typeface="Garamond"/>
              </a:rPr>
              <a:t>=	</a:t>
            </a:r>
            <a:r>
              <a:rPr sz="2180" spc="-10" dirty="0">
                <a:latin typeface="Arial Unicode MS"/>
                <a:cs typeface="Arial Unicode MS"/>
              </a:rPr>
              <a:t>· </a:t>
            </a:r>
            <a:r>
              <a:rPr sz="2180" spc="69" dirty="0">
                <a:latin typeface="Garamond"/>
                <a:cs typeface="Garamond"/>
              </a:rPr>
              <a:t>(log</a:t>
            </a:r>
            <a:r>
              <a:rPr sz="2180" i="1" spc="69" dirty="0">
                <a:latin typeface="Arial"/>
                <a:cs typeface="Arial"/>
              </a:rPr>
              <a:t>n </a:t>
            </a:r>
            <a:r>
              <a:rPr sz="2180" spc="404" dirty="0">
                <a:latin typeface="Arial Unicode MS"/>
                <a:cs typeface="Arial Unicode MS"/>
              </a:rPr>
              <a:t>−</a:t>
            </a:r>
            <a:r>
              <a:rPr sz="2180" spc="-416" dirty="0">
                <a:latin typeface="Arial Unicode MS"/>
                <a:cs typeface="Arial Unicode MS"/>
              </a:rPr>
              <a:t> </a:t>
            </a:r>
            <a:r>
              <a:rPr sz="2180" spc="129" dirty="0">
                <a:latin typeface="Garamond"/>
                <a:cs typeface="Garamond"/>
              </a:rPr>
              <a:t>1)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3020" y="4084243"/>
            <a:ext cx="1723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u="sng" spc="-4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n</a:t>
            </a:r>
            <a:endParaRPr sz="1585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8447" y="4287013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latin typeface="Times New Roman"/>
                <a:cs typeface="Times New Roman"/>
              </a:rPr>
              <a:t>4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3123" y="4118372"/>
            <a:ext cx="283631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02764" algn="l"/>
                <a:tab pos="1498730" algn="l"/>
              </a:tabLst>
            </a:pPr>
            <a:r>
              <a:rPr sz="2180" spc="404" dirty="0">
                <a:latin typeface="Arial Unicode MS"/>
                <a:cs typeface="Arial Unicode MS"/>
              </a:rPr>
              <a:t>≥	</a:t>
            </a:r>
            <a:r>
              <a:rPr sz="2180" spc="50" dirty="0">
                <a:latin typeface="Garamond"/>
                <a:cs typeface="Garamond"/>
              </a:rPr>
              <a:t>log</a:t>
            </a:r>
            <a:r>
              <a:rPr sz="2180" spc="198" dirty="0">
                <a:latin typeface="Garamond"/>
                <a:cs typeface="Garamond"/>
              </a:rPr>
              <a:t> </a:t>
            </a:r>
            <a:r>
              <a:rPr sz="2180" i="1" dirty="0">
                <a:latin typeface="Arial"/>
                <a:cs typeface="Arial"/>
              </a:rPr>
              <a:t>n	</a:t>
            </a:r>
            <a:r>
              <a:rPr sz="2180" spc="50" dirty="0">
                <a:latin typeface="Garamond"/>
                <a:cs typeface="Garamond"/>
              </a:rPr>
              <a:t>(for </a:t>
            </a:r>
            <a:r>
              <a:rPr sz="2180" i="1" dirty="0">
                <a:latin typeface="Arial"/>
                <a:cs typeface="Arial"/>
              </a:rPr>
              <a:t>n </a:t>
            </a:r>
            <a:r>
              <a:rPr sz="2180" spc="404" dirty="0">
                <a:latin typeface="Arial Unicode MS"/>
                <a:cs typeface="Arial Unicode MS"/>
              </a:rPr>
              <a:t>≥</a:t>
            </a:r>
            <a:r>
              <a:rPr sz="2180" spc="129" dirty="0">
                <a:latin typeface="Arial Unicode MS"/>
                <a:cs typeface="Arial Unicode MS"/>
              </a:rPr>
              <a:t> </a:t>
            </a:r>
            <a:r>
              <a:rPr sz="2180" spc="129" dirty="0">
                <a:latin typeface="Garamond"/>
                <a:cs typeface="Garamond"/>
              </a:rPr>
              <a:t>4)</a:t>
            </a:r>
            <a:endParaRPr sz="218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5"/>
            <a:ext cx="6832042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168" dirty="0"/>
              <a:t>A </a:t>
            </a:r>
            <a:r>
              <a:rPr spc="-79" dirty="0"/>
              <a:t>Useful</a:t>
            </a:r>
            <a:r>
              <a:rPr spc="-226" dirty="0"/>
              <a:t> </a:t>
            </a:r>
            <a:r>
              <a:rPr spc="-99" dirty="0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2418451" y="1187238"/>
            <a:ext cx="226112" cy="22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2466417" y="1161489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29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189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528" y="1079811"/>
            <a:ext cx="220966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latin typeface="Arial"/>
                <a:cs typeface="Arial"/>
              </a:rPr>
              <a:t>f</a:t>
            </a:r>
            <a:r>
              <a:rPr sz="2180" i="1" spc="-178" dirty="0">
                <a:latin typeface="Arial"/>
                <a:cs typeface="Arial"/>
              </a:rPr>
              <a:t> </a:t>
            </a:r>
            <a:r>
              <a:rPr sz="2180" spc="50" dirty="0">
                <a:latin typeface="Garamond"/>
                <a:cs typeface="Garamond"/>
              </a:rPr>
              <a:t>(</a:t>
            </a:r>
            <a:r>
              <a:rPr sz="2180" i="1" spc="50" dirty="0">
                <a:latin typeface="Arial"/>
                <a:cs typeface="Arial"/>
              </a:rPr>
              <a:t>x</a:t>
            </a:r>
            <a:r>
              <a:rPr sz="2180" i="1" spc="-357" dirty="0">
                <a:latin typeface="Arial"/>
                <a:cs typeface="Arial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r>
              <a:rPr sz="2180" spc="149" dirty="0">
                <a:latin typeface="Garamond"/>
                <a:cs typeface="Garamond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10" dirty="0">
                <a:latin typeface="Tahoma"/>
                <a:cs typeface="Tahoma"/>
              </a:rPr>
              <a:t> </a:t>
            </a:r>
            <a:r>
              <a:rPr sz="2180" i="1" spc="-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80" i="1" spc="-4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-1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180" i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180" i="1" spc="-4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180" i="1" spc="-35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FF0000"/>
                </a:solidFill>
                <a:latin typeface="Garamond"/>
                <a:cs typeface="Garamond"/>
              </a:rPr>
              <a:t>))</a:t>
            </a:r>
            <a:r>
              <a:rPr sz="2180" spc="149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sz="2180" spc="-79" dirty="0">
                <a:latin typeface="Tahoma"/>
                <a:cs typeface="Tahoma"/>
              </a:rPr>
              <a:t>if: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2904" y="1655229"/>
            <a:ext cx="56625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sz="2180" i="1" spc="-24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9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3971" y="2072046"/>
            <a:ext cx="524731" cy="0"/>
          </a:xfrm>
          <a:custGeom>
            <a:avLst/>
            <a:gdLst/>
            <a:ahLst/>
            <a:cxnLst/>
            <a:rect l="l" t="t" r="r" b="b"/>
            <a:pathLst>
              <a:path w="264794">
                <a:moveTo>
                  <a:pt x="0" y="0"/>
                </a:moveTo>
                <a:lnTo>
                  <a:pt x="264312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5306738" y="2029284"/>
            <a:ext cx="13766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378" i="1" spc="-119" baseline="6944" dirty="0">
                <a:solidFill>
                  <a:srgbClr val="3333B2"/>
                </a:solidFill>
                <a:latin typeface="Bookman Old Style"/>
                <a:cs typeface="Bookman Old Style"/>
              </a:rPr>
              <a:t>x </a:t>
            </a:r>
            <a:r>
              <a:rPr sz="2378" i="1" spc="476" baseline="6944" dirty="0">
                <a:solidFill>
                  <a:srgbClr val="3333B2"/>
                </a:solidFill>
                <a:latin typeface="Arial"/>
                <a:cs typeface="Arial"/>
              </a:rPr>
              <a:t>→∞ </a:t>
            </a:r>
            <a:r>
              <a:rPr sz="2180" i="1" spc="-218" dirty="0">
                <a:solidFill>
                  <a:srgbClr val="3333B2"/>
                </a:solidFill>
                <a:latin typeface="Arial"/>
                <a:cs typeface="Arial"/>
              </a:rPr>
              <a:t>g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45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1232" y="1840961"/>
            <a:ext cx="193911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195461" algn="l"/>
              </a:tabLst>
            </a:pPr>
            <a:r>
              <a:rPr sz="2180" spc="99" dirty="0">
                <a:solidFill>
                  <a:srgbClr val="3333B2"/>
                </a:solidFill>
                <a:latin typeface="Garamond"/>
                <a:cs typeface="Garamond"/>
              </a:rPr>
              <a:t>lim</a:t>
            </a:r>
            <a:r>
              <a:rPr sz="2180" spc="476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30" dirty="0">
                <a:solidFill>
                  <a:srgbClr val="3333B2"/>
                </a:solidFill>
                <a:latin typeface="Arial Unicode MS"/>
                <a:cs typeface="Arial Unicode MS"/>
              </a:rPr>
              <a:t>|	|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&lt;</a:t>
            </a:r>
            <a:r>
              <a:rPr sz="2180" i="1" spc="-357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spc="959" dirty="0">
                <a:solidFill>
                  <a:srgbClr val="3333B2"/>
                </a:solidFill>
                <a:latin typeface="Arial Unicode MS"/>
                <a:cs typeface="Arial Unicode MS"/>
              </a:rPr>
              <a:t>∞</a:t>
            </a:r>
            <a:endParaRPr sz="218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8451" y="2763196"/>
            <a:ext cx="226112" cy="22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466417" y="2737445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29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189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528" y="2655768"/>
            <a:ext cx="21719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latin typeface="Arial"/>
                <a:cs typeface="Arial"/>
              </a:rPr>
              <a:t>f</a:t>
            </a:r>
            <a:r>
              <a:rPr sz="2180" i="1" spc="-178" dirty="0">
                <a:latin typeface="Arial"/>
                <a:cs typeface="Arial"/>
              </a:rPr>
              <a:t> </a:t>
            </a:r>
            <a:r>
              <a:rPr sz="2180" spc="50" dirty="0">
                <a:latin typeface="Garamond"/>
                <a:cs typeface="Garamond"/>
              </a:rPr>
              <a:t>(</a:t>
            </a:r>
            <a:r>
              <a:rPr sz="2180" i="1" spc="50" dirty="0">
                <a:latin typeface="Arial"/>
                <a:cs typeface="Arial"/>
              </a:rPr>
              <a:t>x</a:t>
            </a:r>
            <a:r>
              <a:rPr sz="2180" i="1" spc="-347" dirty="0">
                <a:latin typeface="Arial"/>
                <a:cs typeface="Arial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r>
              <a:rPr sz="2180" spc="149" dirty="0">
                <a:latin typeface="Garamond"/>
                <a:cs typeface="Garamond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10" dirty="0">
                <a:latin typeface="Tahoma"/>
                <a:cs typeface="Tahoma"/>
              </a:rPr>
              <a:t> </a:t>
            </a:r>
            <a:r>
              <a:rPr sz="2180" spc="-30" dirty="0">
                <a:solidFill>
                  <a:srgbClr val="FF0000"/>
                </a:solidFill>
                <a:latin typeface="Garamond"/>
                <a:cs typeface="Garamond"/>
              </a:rPr>
              <a:t>Ω(</a:t>
            </a:r>
            <a:r>
              <a:rPr sz="2180" i="1" spc="-3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180" i="1" spc="-4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180" i="1" spc="-3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FF0000"/>
                </a:solidFill>
                <a:latin typeface="Garamond"/>
                <a:cs typeface="Garamond"/>
              </a:rPr>
              <a:t>))</a:t>
            </a:r>
            <a:r>
              <a:rPr sz="2180" spc="149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sz="2180" spc="-79" dirty="0">
                <a:latin typeface="Tahoma"/>
                <a:cs typeface="Tahoma"/>
              </a:rPr>
              <a:t>if: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1535" y="3231184"/>
            <a:ext cx="56625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sz="2180" i="1" spc="-24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9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2601" y="3648002"/>
            <a:ext cx="524731" cy="0"/>
          </a:xfrm>
          <a:custGeom>
            <a:avLst/>
            <a:gdLst/>
            <a:ahLst/>
            <a:cxnLst/>
            <a:rect l="l" t="t" r="r" b="b"/>
            <a:pathLst>
              <a:path w="264794">
                <a:moveTo>
                  <a:pt x="0" y="0"/>
                </a:moveTo>
                <a:lnTo>
                  <a:pt x="264312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5375392" y="3605242"/>
            <a:ext cx="13766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378" i="1" spc="-119" baseline="6944" dirty="0">
                <a:solidFill>
                  <a:srgbClr val="3333B2"/>
                </a:solidFill>
                <a:latin typeface="Bookman Old Style"/>
                <a:cs typeface="Bookman Old Style"/>
              </a:rPr>
              <a:t>x </a:t>
            </a:r>
            <a:r>
              <a:rPr sz="2378" i="1" spc="476" baseline="6944" dirty="0">
                <a:solidFill>
                  <a:srgbClr val="3333B2"/>
                </a:solidFill>
                <a:latin typeface="Arial"/>
                <a:cs typeface="Arial"/>
              </a:rPr>
              <a:t>→∞ </a:t>
            </a:r>
            <a:r>
              <a:rPr sz="2180" i="1" spc="-218" dirty="0">
                <a:solidFill>
                  <a:srgbClr val="3333B2"/>
                </a:solidFill>
                <a:latin typeface="Arial"/>
                <a:cs typeface="Arial"/>
              </a:rPr>
              <a:t>g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45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9862" y="3416917"/>
            <a:ext cx="18019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195461" algn="l"/>
              </a:tabLst>
            </a:pPr>
            <a:r>
              <a:rPr sz="2180" spc="99" dirty="0">
                <a:solidFill>
                  <a:srgbClr val="3333B2"/>
                </a:solidFill>
                <a:latin typeface="Garamond"/>
                <a:cs typeface="Garamond"/>
              </a:rPr>
              <a:t>lim</a:t>
            </a:r>
            <a:r>
              <a:rPr sz="2180" spc="476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30" dirty="0">
                <a:solidFill>
                  <a:srgbClr val="3333B2"/>
                </a:solidFill>
                <a:latin typeface="Arial Unicode MS"/>
                <a:cs typeface="Arial Unicode MS"/>
              </a:rPr>
              <a:t>|	|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&gt;</a:t>
            </a:r>
            <a:r>
              <a:rPr sz="2180" i="1" spc="-357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0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8451" y="4339152"/>
            <a:ext cx="226112" cy="22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 txBox="1"/>
          <p:nvPr/>
        </p:nvSpPr>
        <p:spPr>
          <a:xfrm>
            <a:off x="2466417" y="4313401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29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189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5528" y="4231722"/>
            <a:ext cx="21870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latin typeface="Arial"/>
                <a:cs typeface="Arial"/>
              </a:rPr>
              <a:t>f</a:t>
            </a:r>
            <a:r>
              <a:rPr sz="2180" i="1" spc="-178" dirty="0">
                <a:latin typeface="Arial"/>
                <a:cs typeface="Arial"/>
              </a:rPr>
              <a:t> </a:t>
            </a:r>
            <a:r>
              <a:rPr sz="2180" spc="50" dirty="0">
                <a:latin typeface="Garamond"/>
                <a:cs typeface="Garamond"/>
              </a:rPr>
              <a:t>(</a:t>
            </a:r>
            <a:r>
              <a:rPr sz="2180" i="1" spc="50" dirty="0">
                <a:latin typeface="Arial"/>
                <a:cs typeface="Arial"/>
              </a:rPr>
              <a:t>x</a:t>
            </a:r>
            <a:r>
              <a:rPr sz="2180" i="1" spc="-347" dirty="0">
                <a:latin typeface="Arial"/>
                <a:cs typeface="Arial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r>
              <a:rPr sz="2180" spc="149" dirty="0">
                <a:latin typeface="Garamond"/>
                <a:cs typeface="Garamond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10" dirty="0">
                <a:latin typeface="Tahoma"/>
                <a:cs typeface="Tahoma"/>
              </a:rPr>
              <a:t> </a:t>
            </a:r>
            <a:r>
              <a:rPr sz="2180" spc="-20" dirty="0">
                <a:solidFill>
                  <a:srgbClr val="FF0000"/>
                </a:solidFill>
                <a:latin typeface="Garamond"/>
                <a:cs typeface="Garamond"/>
              </a:rPr>
              <a:t>Θ(</a:t>
            </a:r>
            <a:r>
              <a:rPr sz="2180" i="1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180" i="1" spc="-4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180" i="1" spc="-3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FF0000"/>
                </a:solidFill>
                <a:latin typeface="Garamond"/>
                <a:cs typeface="Garamond"/>
              </a:rPr>
              <a:t>))</a:t>
            </a:r>
            <a:r>
              <a:rPr sz="2180" spc="149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sz="2180" spc="-79" dirty="0">
                <a:latin typeface="Tahoma"/>
                <a:cs typeface="Tahoma"/>
              </a:rPr>
              <a:t>if: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4574" y="4807140"/>
            <a:ext cx="56625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sz="2180" i="1" spc="-24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96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35640" y="5223958"/>
            <a:ext cx="524731" cy="0"/>
          </a:xfrm>
          <a:custGeom>
            <a:avLst/>
            <a:gdLst/>
            <a:ahLst/>
            <a:cxnLst/>
            <a:rect l="l" t="t" r="r" b="b"/>
            <a:pathLst>
              <a:path w="264794">
                <a:moveTo>
                  <a:pt x="0" y="0"/>
                </a:moveTo>
                <a:lnTo>
                  <a:pt x="264312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5558408" y="5181196"/>
            <a:ext cx="13766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378" i="1" spc="-119" baseline="6944" dirty="0">
                <a:solidFill>
                  <a:srgbClr val="3333B2"/>
                </a:solidFill>
                <a:latin typeface="Bookman Old Style"/>
                <a:cs typeface="Bookman Old Style"/>
              </a:rPr>
              <a:t>x </a:t>
            </a:r>
            <a:r>
              <a:rPr sz="2378" i="1" spc="476" baseline="6944" dirty="0">
                <a:solidFill>
                  <a:srgbClr val="3333B2"/>
                </a:solidFill>
                <a:latin typeface="Arial"/>
                <a:cs typeface="Arial"/>
              </a:rPr>
              <a:t>→∞ </a:t>
            </a:r>
            <a:r>
              <a:rPr sz="2180" i="1" spc="-218" dirty="0">
                <a:solidFill>
                  <a:srgbClr val="3333B2"/>
                </a:solidFill>
                <a:latin typeface="Arial"/>
                <a:cs typeface="Arial"/>
              </a:rPr>
              <a:t>g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45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4291332" y="3371079"/>
            <a:ext cx="18542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rgbClr val="262685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/>
            <a:fld id="{81D60167-4931-47E6-BA6A-407CBD079E47}" type="slidenum">
              <a:rPr lang="en-US" spc="-45" smtClean="0"/>
              <a:pPr marL="38100"/>
              <a:t>48</a:t>
            </a:fld>
            <a:r>
              <a:rPr lang="en-US" spc="-5"/>
              <a:t>/</a:t>
            </a:r>
            <a:r>
              <a:rPr lang="en-US" spc="-45"/>
              <a:t>55</a:t>
            </a:r>
            <a:endParaRPr spc="-89" dirty="0"/>
          </a:p>
        </p:txBody>
      </p:sp>
      <p:sp>
        <p:nvSpPr>
          <p:cNvPr id="23" name="object 23"/>
          <p:cNvSpPr txBox="1"/>
          <p:nvPr/>
        </p:nvSpPr>
        <p:spPr>
          <a:xfrm>
            <a:off x="5105426" y="4992873"/>
            <a:ext cx="252676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783122" algn="l"/>
              </a:tabLst>
            </a:pP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0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&lt;</a:t>
            </a:r>
            <a:r>
              <a:rPr sz="2180" i="1" spc="495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spc="99" dirty="0">
                <a:solidFill>
                  <a:srgbClr val="3333B2"/>
                </a:solidFill>
                <a:latin typeface="Garamond"/>
                <a:cs typeface="Garamond"/>
              </a:rPr>
              <a:t>lim</a:t>
            </a:r>
            <a:r>
              <a:rPr sz="2180" spc="486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30" dirty="0">
                <a:solidFill>
                  <a:srgbClr val="3333B2"/>
                </a:solidFill>
                <a:latin typeface="Arial Unicode MS"/>
                <a:cs typeface="Arial Unicode MS"/>
              </a:rPr>
              <a:t>|	| </a:t>
            </a:r>
            <a:r>
              <a:rPr sz="2180" i="1" spc="-109" dirty="0">
                <a:solidFill>
                  <a:srgbClr val="3333B2"/>
                </a:solidFill>
                <a:latin typeface="Verdana"/>
                <a:cs typeface="Verdana"/>
              </a:rPr>
              <a:t>&lt;</a:t>
            </a:r>
            <a:r>
              <a:rPr sz="2180" i="1" spc="-367" dirty="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sz="2180" spc="959" dirty="0">
                <a:solidFill>
                  <a:srgbClr val="3333B2"/>
                </a:solidFill>
                <a:latin typeface="Arial Unicode MS"/>
                <a:cs typeface="Arial Unicode MS"/>
              </a:rPr>
              <a:t>∞</a:t>
            </a:r>
            <a:endParaRPr sz="2180">
              <a:latin typeface="Arial Unicode MS"/>
              <a:cs typeface="Arial Unicode MS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4"/>
            <a:ext cx="5283680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89" dirty="0"/>
              <a:t>Example</a:t>
            </a:r>
            <a:r>
              <a:rPr spc="-79" dirty="0"/>
              <a:t> </a:t>
            </a:r>
            <a:r>
              <a:rPr spc="-287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148202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086719" y="2213786"/>
            <a:ext cx="500821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349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13773" y="2151370"/>
            <a:ext cx="44671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79" dirty="0">
                <a:solidFill>
                  <a:srgbClr val="3333B2"/>
                </a:solidFill>
                <a:latin typeface="Bookman Old Style"/>
                <a:cs typeface="Bookman Old Style"/>
              </a:rPr>
              <a:t>x</a:t>
            </a:r>
            <a:r>
              <a:rPr sz="1585" i="1" spc="-386" dirty="0">
                <a:solidFill>
                  <a:srgbClr val="3333B2"/>
                </a:solidFill>
                <a:latin typeface="Bookman Old Style"/>
                <a:cs typeface="Bookman Old Style"/>
              </a:rPr>
              <a:t> </a:t>
            </a:r>
            <a:r>
              <a:rPr sz="1585" spc="226" dirty="0">
                <a:solidFill>
                  <a:srgbClr val="3333B2"/>
                </a:solidFill>
                <a:latin typeface="Times New Roman"/>
                <a:cs typeface="Times New Roman"/>
              </a:rPr>
              <a:t>+1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5195" y="1982727"/>
            <a:ext cx="29181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109" dirty="0">
                <a:latin typeface="Tahoma"/>
                <a:cs typeface="Tahoma"/>
              </a:rPr>
              <a:t>Show </a:t>
            </a:r>
            <a:r>
              <a:rPr sz="2180" spc="-30" dirty="0">
                <a:latin typeface="Tahoma"/>
                <a:cs typeface="Tahoma"/>
              </a:rPr>
              <a:t>that </a:t>
            </a:r>
            <a:r>
              <a:rPr sz="2378" i="1" spc="-119" baseline="31250" dirty="0">
                <a:solidFill>
                  <a:srgbClr val="3333B2"/>
                </a:solidFill>
                <a:latin typeface="Bookman Old Style"/>
                <a:cs typeface="Bookman Old Style"/>
              </a:rPr>
              <a:t>x </a:t>
            </a:r>
            <a:r>
              <a:rPr sz="1784" spc="268" baseline="64814" dirty="0">
                <a:solidFill>
                  <a:srgbClr val="3333B2"/>
                </a:solidFill>
                <a:latin typeface="Comic Sans MS"/>
                <a:cs typeface="Comic Sans MS"/>
              </a:rPr>
              <a:t>2</a:t>
            </a:r>
            <a:r>
              <a:rPr sz="2378" spc="268" baseline="31250" dirty="0">
                <a:solidFill>
                  <a:srgbClr val="3333B2"/>
                </a:solidFill>
                <a:latin typeface="Times New Roman"/>
                <a:cs typeface="Times New Roman"/>
              </a:rPr>
              <a:t>+1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Θ(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6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4203" y="2816058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765528" y="2650559"/>
            <a:ext cx="257709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Use </a:t>
            </a:r>
            <a:r>
              <a:rPr sz="2180" spc="-109" dirty="0">
                <a:latin typeface="Tahoma"/>
                <a:cs typeface="Tahoma"/>
              </a:rPr>
              <a:t>previous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theorem: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9254" y="3648708"/>
            <a:ext cx="752492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45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5753753" y="3231890"/>
            <a:ext cx="13111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1096049" algn="l"/>
              </a:tabLst>
            </a:pPr>
            <a:r>
              <a:rPr sz="2180" i="1" spc="-89" dirty="0">
                <a:latin typeface="Arial"/>
                <a:cs typeface="Arial"/>
              </a:rPr>
              <a:t>x </a:t>
            </a:r>
            <a:r>
              <a:rPr sz="2378" spc="59" baseline="27777" dirty="0">
                <a:latin typeface="Times New Roman"/>
                <a:cs typeface="Times New Roman"/>
              </a:rPr>
              <a:t>2</a:t>
            </a:r>
            <a:r>
              <a:rPr sz="2378" spc="-119" baseline="27777" dirty="0">
                <a:latin typeface="Times New Roman"/>
                <a:cs typeface="Times New Roman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5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	1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9658" y="3648708"/>
            <a:ext cx="161069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5262798" y="3417621"/>
            <a:ext cx="229648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409385" algn="l"/>
                <a:tab pos="1842268" algn="l"/>
              </a:tabLst>
            </a:pPr>
            <a:r>
              <a:rPr sz="2180" spc="99" dirty="0">
                <a:latin typeface="Garamond"/>
                <a:cs typeface="Garamond"/>
              </a:rPr>
              <a:t>lim	</a:t>
            </a:r>
            <a:r>
              <a:rPr sz="2180" spc="-10" dirty="0">
                <a:latin typeface="Arial Unicode MS"/>
                <a:cs typeface="Arial Unicode MS"/>
              </a:rPr>
              <a:t>·	</a:t>
            </a:r>
            <a:r>
              <a:rPr sz="2180" spc="218" dirty="0">
                <a:latin typeface="Garamond"/>
                <a:cs typeface="Garamond"/>
              </a:rPr>
              <a:t>=</a:t>
            </a:r>
            <a:r>
              <a:rPr sz="2180" spc="-8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4203" y="4352175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715195" y="3605946"/>
            <a:ext cx="4327461" cy="95030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487816">
              <a:spcBef>
                <a:spcPts val="178"/>
              </a:spcBef>
              <a:tabLst>
                <a:tab pos="4123710" algn="l"/>
              </a:tabLst>
            </a:pPr>
            <a:r>
              <a:rPr sz="2378" i="1" spc="-119" baseline="6944" dirty="0">
                <a:latin typeface="Bookman Old Style"/>
                <a:cs typeface="Bookman Old Style"/>
              </a:rPr>
              <a:t>x </a:t>
            </a:r>
            <a:r>
              <a:rPr sz="2378" i="1" spc="476" baseline="6944" dirty="0">
                <a:latin typeface="Arial"/>
                <a:cs typeface="Arial"/>
              </a:rPr>
              <a:t>→∞ </a:t>
            </a:r>
            <a:r>
              <a:rPr sz="2180" i="1" spc="-89" dirty="0">
                <a:latin typeface="Arial"/>
                <a:cs typeface="Arial"/>
              </a:rPr>
              <a:t>x</a:t>
            </a:r>
            <a:r>
              <a:rPr sz="2180" i="1" spc="226" dirty="0">
                <a:latin typeface="Arial"/>
                <a:cs typeface="Arial"/>
              </a:rPr>
              <a:t> </a:t>
            </a:r>
            <a:r>
              <a:rPr sz="2180" spc="218" dirty="0">
                <a:latin typeface="Garamond"/>
                <a:cs typeface="Garamond"/>
              </a:rPr>
              <a:t>+</a:t>
            </a:r>
            <a:r>
              <a:rPr sz="2180" spc="-59" dirty="0">
                <a:latin typeface="Garamond"/>
                <a:cs typeface="Garamond"/>
              </a:rPr>
              <a:t> </a:t>
            </a:r>
            <a:r>
              <a:rPr sz="2180" spc="50" dirty="0">
                <a:latin typeface="Garamond"/>
                <a:cs typeface="Garamond"/>
              </a:rPr>
              <a:t>1	</a:t>
            </a:r>
            <a:r>
              <a:rPr sz="2180" i="1" spc="-89" dirty="0">
                <a:latin typeface="Arial"/>
                <a:cs typeface="Arial"/>
              </a:rPr>
              <a:t>x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1952"/>
              </a:spcBef>
            </a:pPr>
            <a:r>
              <a:rPr sz="2180" spc="-99" dirty="0">
                <a:latin typeface="Tahoma"/>
                <a:cs typeface="Tahoma"/>
              </a:rPr>
              <a:t>Hence, </a:t>
            </a:r>
            <a:r>
              <a:rPr sz="2180" spc="10" dirty="0">
                <a:latin typeface="Tahoma"/>
                <a:cs typeface="Tahoma"/>
              </a:rPr>
              <a:t>it’s </a:t>
            </a:r>
            <a:r>
              <a:rPr sz="2180" spc="-129" dirty="0">
                <a:latin typeface="Tahoma"/>
                <a:cs typeface="Tahoma"/>
              </a:rPr>
              <a:t>case </a:t>
            </a:r>
            <a:r>
              <a:rPr sz="2180" spc="-40" dirty="0">
                <a:latin typeface="Tahoma"/>
                <a:cs typeface="Tahoma"/>
              </a:rPr>
              <a:t>(3) </a:t>
            </a:r>
            <a:r>
              <a:rPr sz="2180" spc="604" dirty="0">
                <a:solidFill>
                  <a:srgbClr val="3333B2"/>
                </a:solidFill>
                <a:latin typeface="Arial Unicode MS"/>
                <a:cs typeface="Arial Unicode MS"/>
              </a:rPr>
              <a:t>⇒ </a:t>
            </a:r>
            <a:r>
              <a:rPr sz="2180" spc="30" dirty="0">
                <a:latin typeface="Garamond"/>
                <a:cs typeface="Garamond"/>
              </a:rPr>
              <a:t>Θ(</a:t>
            </a:r>
            <a:r>
              <a:rPr sz="2180" i="1" spc="30" dirty="0">
                <a:latin typeface="Arial"/>
                <a:cs typeface="Arial"/>
              </a:rPr>
              <a:t>x</a:t>
            </a:r>
            <a:r>
              <a:rPr sz="2180" i="1" spc="-486" dirty="0">
                <a:latin typeface="Arial"/>
                <a:cs typeface="Arial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78" y="3325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Mincho" panose="02020609040205080304" pitchFamily="49" charset="-128"/>
              </a:rPr>
              <a:t>Another 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2488" y="1443038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en-US" b="1" i="1" dirty="0">
                <a:cs typeface="Times New Roman" panose="02020603050405020304" pitchFamily="18" charset="0"/>
              </a:rPr>
              <a:t>Algorithm 3 </a:t>
            </a:r>
            <a:r>
              <a:rPr lang="en-US" altLang="en-US" dirty="0">
                <a:cs typeface="Times New Roman" panose="02020603050405020304" pitchFamily="18" charset="0"/>
              </a:rPr>
              <a:t>	                 </a:t>
            </a:r>
            <a:r>
              <a:rPr lang="en-US" altLang="en-US" i="1" dirty="0">
                <a:cs typeface="Times New Roman" panose="02020603050405020304" pitchFamily="18" charset="0"/>
              </a:rPr>
              <a:t>Cost 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	sum = 0;               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for(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&lt;N;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++)   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	   for(j=0; j&lt;N; </a:t>
            </a:r>
            <a:r>
              <a:rPr lang="en-US" altLang="en-US" dirty="0" err="1">
                <a:cs typeface="Times New Roman" panose="02020603050405020304" pitchFamily="18" charset="0"/>
              </a:rPr>
              <a:t>j++</a:t>
            </a:r>
            <a:r>
              <a:rPr lang="en-US" altLang="en-US" dirty="0">
                <a:cs typeface="Times New Roman" panose="02020603050405020304" pitchFamily="18" charset="0"/>
              </a:rPr>
              <a:t>)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	   sum += </a:t>
            </a:r>
            <a:r>
              <a:rPr lang="en-US" altLang="en-US" dirty="0" err="1"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][j];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3</a:t>
            </a:r>
            <a:endParaRPr lang="en-US" altLang="en-US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x 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x N x 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alt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ea typeface="MS Mincho" panose="02020609040205080304" pitchFamily="49" charset="-128"/>
              </a:rPr>
              <a:t>x N</a:t>
            </a:r>
            <a:r>
              <a:rPr lang="en-US" altLang="en-US" i="1" baseline="30000" dirty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</a:p>
          <a:p>
            <a:pPr eaLnBrk="1" hangingPunct="1">
              <a:buFontTx/>
              <a:buNone/>
            </a:pPr>
            <a:endParaRPr lang="en-US" altLang="en-US" i="1" dirty="0">
              <a:ea typeface="MS Mincho" panose="02020609040205080304" pitchFamily="49" charset="-128"/>
            </a:endParaRPr>
          </a:p>
          <a:p>
            <a:pPr eaLnBrk="1" hangingPunct="1"/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7678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600" y="342178"/>
            <a:ext cx="4608239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4400" spc="-89" dirty="0">
                <a:latin typeface="+mj-lt"/>
                <a:ea typeface="+mj-ea"/>
                <a:cs typeface="+mj-cs"/>
              </a:rPr>
              <a:t>Example II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037846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2705702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765528" y="1872344"/>
            <a:ext cx="2803601" cy="102930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88" dirty="0">
                <a:latin typeface="Tahoma"/>
                <a:cs typeface="Tahoma"/>
              </a:rPr>
              <a:t>Is </a:t>
            </a:r>
            <a:r>
              <a:rPr sz="2180" spc="69" dirty="0">
                <a:latin typeface="Garamond"/>
                <a:cs typeface="Garamond"/>
              </a:rPr>
              <a:t>log(log </a:t>
            </a:r>
            <a:r>
              <a:rPr sz="2180" i="1" spc="178" dirty="0">
                <a:latin typeface="Arial"/>
                <a:cs typeface="Arial"/>
              </a:rPr>
              <a:t>n</a:t>
            </a:r>
            <a:r>
              <a:rPr sz="2180" spc="178" dirty="0">
                <a:latin typeface="Garamond"/>
                <a:cs typeface="Garamond"/>
              </a:rPr>
              <a:t>) </a:t>
            </a:r>
            <a:r>
              <a:rPr sz="2180" i="1" spc="-40" dirty="0">
                <a:latin typeface="Arial"/>
                <a:cs typeface="Arial"/>
              </a:rPr>
              <a:t>O </a:t>
            </a:r>
            <a:r>
              <a:rPr sz="2180" spc="89" dirty="0">
                <a:latin typeface="Garamond"/>
                <a:cs typeface="Garamond"/>
              </a:rPr>
              <a:t>(log </a:t>
            </a:r>
            <a:r>
              <a:rPr sz="2180" i="1" spc="109" dirty="0">
                <a:latin typeface="Arial"/>
                <a:cs typeface="Arial"/>
              </a:rPr>
              <a:t>n</a:t>
            </a:r>
            <a:r>
              <a:rPr sz="2180" spc="109" dirty="0">
                <a:latin typeface="Garamond"/>
                <a:cs typeface="Garamond"/>
              </a:rPr>
              <a:t>)</a:t>
            </a:r>
            <a:r>
              <a:rPr sz="2180" spc="109" dirty="0">
                <a:latin typeface="Tahoma"/>
                <a:cs typeface="Tahoma"/>
              </a:rPr>
              <a:t>?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2180">
              <a:latin typeface="Tahoma"/>
              <a:cs typeface="Tahoma"/>
            </a:endParaRPr>
          </a:p>
          <a:p>
            <a:pPr marL="25168"/>
            <a:r>
              <a:rPr sz="2180" spc="-188" dirty="0">
                <a:latin typeface="Tahoma"/>
                <a:cs typeface="Tahoma"/>
              </a:rPr>
              <a:t>Is </a:t>
            </a:r>
            <a:r>
              <a:rPr sz="2180" spc="20" dirty="0">
                <a:latin typeface="Tahoma"/>
                <a:cs typeface="Tahoma"/>
              </a:rPr>
              <a:t>it </a:t>
            </a:r>
            <a:r>
              <a:rPr sz="2180" spc="59" dirty="0">
                <a:latin typeface="Garamond"/>
                <a:cs typeface="Garamond"/>
              </a:rPr>
              <a:t>Ω(log</a:t>
            </a:r>
            <a:r>
              <a:rPr sz="2180" spc="-99" dirty="0">
                <a:latin typeface="Garamond"/>
                <a:cs typeface="Garamond"/>
              </a:rPr>
              <a:t> </a:t>
            </a:r>
            <a:r>
              <a:rPr sz="2180" i="1" spc="109" dirty="0">
                <a:latin typeface="Arial"/>
                <a:cs typeface="Arial"/>
              </a:rPr>
              <a:t>n</a:t>
            </a:r>
            <a:r>
              <a:rPr sz="2180" spc="109" dirty="0">
                <a:latin typeface="Garamond"/>
                <a:cs typeface="Garamond"/>
              </a:rPr>
              <a:t>)</a:t>
            </a:r>
            <a:r>
              <a:rPr sz="2180" spc="109" dirty="0">
                <a:latin typeface="Tahoma"/>
                <a:cs typeface="Tahoma"/>
              </a:rPr>
              <a:t>?</a:t>
            </a:r>
            <a:endParaRPr sz="218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5"/>
            <a:ext cx="4249746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0" dirty="0"/>
              <a:t>E</a:t>
            </a:r>
            <a:r>
              <a:rPr spc="-20" dirty="0"/>
              <a:t>x</a:t>
            </a:r>
            <a:r>
              <a:rPr spc="-139" dirty="0"/>
              <a:t>a</a:t>
            </a:r>
            <a:r>
              <a:rPr spc="-149" dirty="0"/>
              <a:t>m</a:t>
            </a:r>
            <a:r>
              <a:rPr spc="-109" dirty="0"/>
              <a:t>ple</a:t>
            </a:r>
          </a:p>
        </p:txBody>
      </p:sp>
      <p:sp>
        <p:nvSpPr>
          <p:cNvPr id="3" name="object 3"/>
          <p:cNvSpPr/>
          <p:nvPr/>
        </p:nvSpPr>
        <p:spPr>
          <a:xfrm>
            <a:off x="2524203" y="2219224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524203" y="3370738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311391" y="1509027"/>
            <a:ext cx="2660149" cy="21542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True </a:t>
            </a:r>
            <a:r>
              <a:rPr sz="2180" spc="-109" dirty="0">
                <a:latin typeface="Tahoma"/>
                <a:cs typeface="Tahoma"/>
              </a:rPr>
              <a:t>or</a:t>
            </a:r>
            <a:r>
              <a:rPr sz="2180" spc="12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false?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sz="1684" dirty="0">
              <a:latin typeface="Tahoma"/>
              <a:cs typeface="Tahoma"/>
            </a:endParaRPr>
          </a:p>
          <a:p>
            <a:pPr marL="624156"/>
            <a:r>
              <a:rPr sz="2180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378" i="1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Θ(2</a:t>
            </a:r>
            <a:r>
              <a:rPr sz="2378" spc="73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378" i="1" spc="73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</a:t>
            </a:r>
            <a:r>
              <a:rPr sz="2378" i="1" spc="-311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 marL="624156">
              <a:spcBef>
                <a:spcPts val="1199"/>
              </a:spcBef>
            </a:pPr>
            <a:r>
              <a:rPr sz="2180" spc="-89" dirty="0">
                <a:latin typeface="Tahoma"/>
                <a:cs typeface="Tahoma"/>
              </a:rPr>
              <a:t>False, </a:t>
            </a:r>
            <a:r>
              <a:rPr sz="2180" spc="-59" dirty="0">
                <a:latin typeface="Tahoma"/>
                <a:cs typeface="Tahoma"/>
              </a:rPr>
              <a:t>not </a:t>
            </a:r>
            <a:r>
              <a:rPr sz="2180" spc="40" dirty="0">
                <a:latin typeface="Garamond"/>
                <a:cs typeface="Garamond"/>
              </a:rPr>
              <a:t>Ω(4</a:t>
            </a:r>
            <a:r>
              <a:rPr sz="2378" i="1" spc="59" baseline="27777" dirty="0">
                <a:latin typeface="Bookman Old Style"/>
                <a:cs typeface="Bookman Old Style"/>
              </a:rPr>
              <a:t>n</a:t>
            </a:r>
            <a:r>
              <a:rPr sz="2378" i="1" spc="-149" baseline="27777" dirty="0">
                <a:latin typeface="Bookman Old Style"/>
                <a:cs typeface="Bookman Old Style"/>
              </a:rPr>
              <a:t> </a:t>
            </a:r>
            <a:r>
              <a:rPr sz="2180" spc="198" dirty="0"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  <a:p>
            <a:pPr>
              <a:spcBef>
                <a:spcPts val="79"/>
              </a:spcBef>
            </a:pPr>
            <a:endParaRPr sz="2279" dirty="0">
              <a:latin typeface="Garamond"/>
              <a:cs typeface="Garamond"/>
            </a:endParaRPr>
          </a:p>
          <a:p>
            <a:pPr marL="624156"/>
            <a:r>
              <a:rPr sz="2180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378" i="1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-30" dirty="0">
                <a:latin typeface="Tahoma"/>
                <a:cs typeface="Tahoma"/>
              </a:rPr>
              <a:t> 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Θ(2</a:t>
            </a:r>
            <a:r>
              <a:rPr sz="2378" i="1" spc="222" baseline="27777" dirty="0">
                <a:solidFill>
                  <a:srgbClr val="3333B2"/>
                </a:solidFill>
                <a:latin typeface="Bookman Old Style"/>
                <a:cs typeface="Bookman Old Style"/>
              </a:rPr>
              <a:t>n</a:t>
            </a:r>
            <a:r>
              <a:rPr sz="2378" spc="222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+1</a:t>
            </a:r>
            <a:r>
              <a:rPr sz="2180" spc="149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4172" y="3857540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latin typeface="Times New Roman"/>
                <a:cs typeface="Times New Roman"/>
              </a:rPr>
              <a:t>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529" y="3688897"/>
            <a:ext cx="10431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941268" algn="l"/>
              </a:tabLst>
            </a:pPr>
            <a:r>
              <a:rPr sz="2180" dirty="0">
                <a:latin typeface="Tahoma"/>
                <a:cs typeface="Tahoma"/>
              </a:rPr>
              <a:t>T</a:t>
            </a:r>
            <a:r>
              <a:rPr sz="2180" spc="-59" dirty="0">
                <a:latin typeface="Tahoma"/>
                <a:cs typeface="Tahoma"/>
              </a:rPr>
              <a:t>r</a:t>
            </a:r>
            <a:r>
              <a:rPr sz="2180" spc="-109" dirty="0">
                <a:latin typeface="Tahoma"/>
                <a:cs typeface="Tahoma"/>
              </a:rPr>
              <a:t>u</a:t>
            </a:r>
            <a:r>
              <a:rPr sz="2180" spc="-129" dirty="0">
                <a:latin typeface="Tahoma"/>
                <a:cs typeface="Tahoma"/>
              </a:rPr>
              <a:t>e,</a:t>
            </a:r>
            <a:r>
              <a:rPr sz="2180" dirty="0">
                <a:latin typeface="Tahoma"/>
                <a:cs typeface="Tahoma"/>
              </a:rPr>
              <a:t>	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endParaRPr sz="218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4172" y="3663251"/>
            <a:ext cx="932434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97060" algn="l"/>
              </a:tabLst>
            </a:pPr>
            <a:r>
              <a:rPr sz="2378" u="sng" spc="59" baseline="34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78" spc="59" baseline="3472" dirty="0">
                <a:latin typeface="Times New Roman"/>
                <a:cs typeface="Times New Roman"/>
              </a:rPr>
              <a:t>	</a:t>
            </a:r>
            <a:r>
              <a:rPr sz="1585" i="1" spc="89" dirty="0">
                <a:latin typeface="Bookman Old Style"/>
                <a:cs typeface="Bookman Old Style"/>
              </a:rPr>
              <a:t>n</a:t>
            </a:r>
            <a:r>
              <a:rPr sz="1585" spc="226" dirty="0">
                <a:latin typeface="Times New Roman"/>
                <a:cs typeface="Times New Roman"/>
              </a:rPr>
              <a:t>+1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943" y="3857540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latin typeface="Times New Roman"/>
                <a:cs typeface="Times New Roman"/>
              </a:rPr>
              <a:t>2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043" y="3688897"/>
            <a:ext cx="193408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60649" algn="l"/>
                <a:tab pos="1830942" algn="l"/>
              </a:tabLst>
            </a:pPr>
            <a:r>
              <a:rPr sz="2180" spc="50" dirty="0">
                <a:latin typeface="Garamond"/>
                <a:cs typeface="Garamond"/>
              </a:rPr>
              <a:t>2	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spc="-10" dirty="0">
                <a:latin typeface="Arial Unicode MS"/>
                <a:cs typeface="Arial Unicode MS"/>
              </a:rPr>
              <a:t> </a:t>
            </a:r>
            <a:r>
              <a:rPr sz="2180" spc="50" dirty="0">
                <a:latin typeface="Garamond"/>
                <a:cs typeface="Garamond"/>
              </a:rPr>
              <a:t>2</a:t>
            </a:r>
            <a:r>
              <a:rPr sz="2180" dirty="0">
                <a:latin typeface="Garamond"/>
                <a:cs typeface="Garamond"/>
              </a:rPr>
              <a:t>  </a:t>
            </a:r>
            <a:r>
              <a:rPr sz="2180" spc="139" dirty="0">
                <a:latin typeface="Garamond"/>
                <a:cs typeface="Garamond"/>
              </a:rPr>
              <a:t> </a:t>
            </a:r>
            <a:r>
              <a:rPr sz="2180" spc="404" dirty="0">
                <a:latin typeface="Arial Unicode MS"/>
                <a:cs typeface="Arial Unicode MS"/>
              </a:rPr>
              <a:t>≤</a:t>
            </a:r>
            <a:r>
              <a:rPr sz="2180" dirty="0">
                <a:latin typeface="Arial Unicode MS"/>
                <a:cs typeface="Arial Unicode MS"/>
              </a:rPr>
              <a:t>	</a:t>
            </a:r>
            <a:r>
              <a:rPr sz="2180" spc="-10" dirty="0">
                <a:latin typeface="Arial Unicode MS"/>
                <a:cs typeface="Arial Unicode MS"/>
              </a:rPr>
              <a:t>·</a:t>
            </a:r>
            <a:endParaRPr sz="218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2813" y="3688895"/>
            <a:ext cx="18875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50" dirty="0">
                <a:latin typeface="Garamond"/>
                <a:cs typeface="Garamond"/>
              </a:rPr>
              <a:t>2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1845" y="3663251"/>
            <a:ext cx="1478560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570046" algn="l"/>
                <a:tab pos="1043197" algn="l"/>
              </a:tabLst>
            </a:pPr>
            <a:r>
              <a:rPr sz="1585" i="1" spc="-40" dirty="0">
                <a:latin typeface="Bookman Old Style"/>
                <a:cs typeface="Bookman Old Style"/>
              </a:rPr>
              <a:t>n	</a:t>
            </a:r>
            <a:r>
              <a:rPr sz="2378" u="sng" spc="59" baseline="34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78" spc="59" baseline="3472" dirty="0">
                <a:latin typeface="Times New Roman"/>
                <a:cs typeface="Times New Roman"/>
              </a:rPr>
              <a:t>	</a:t>
            </a:r>
            <a:r>
              <a:rPr sz="1585" i="1" spc="89" dirty="0">
                <a:latin typeface="Bookman Old Style"/>
                <a:cs typeface="Bookman Old Style"/>
              </a:rPr>
              <a:t>n</a:t>
            </a:r>
            <a:r>
              <a:rPr sz="1585" spc="226" dirty="0">
                <a:latin typeface="Times New Roman"/>
                <a:cs typeface="Times New Roman"/>
              </a:rPr>
              <a:t>+1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4203" y="4576312"/>
            <a:ext cx="129206" cy="12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2820771" y="4641895"/>
            <a:ext cx="500821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349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745270" y="4410811"/>
            <a:ext cx="162201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378" i="1" spc="-119" baseline="31250" dirty="0">
                <a:solidFill>
                  <a:srgbClr val="3333B2"/>
                </a:solidFill>
                <a:latin typeface="Bookman Old Style"/>
                <a:cs typeface="Bookman Old Style"/>
              </a:rPr>
              <a:t>x </a:t>
            </a:r>
            <a:r>
              <a:rPr sz="1784" spc="268" baseline="64814" dirty="0">
                <a:solidFill>
                  <a:srgbClr val="3333B2"/>
                </a:solidFill>
                <a:latin typeface="Comic Sans MS"/>
                <a:cs typeface="Comic Sans MS"/>
              </a:rPr>
              <a:t>2</a:t>
            </a:r>
            <a:r>
              <a:rPr sz="2378" spc="268" baseline="31250" dirty="0">
                <a:solidFill>
                  <a:srgbClr val="3333B2"/>
                </a:solidFill>
                <a:latin typeface="Times New Roman"/>
                <a:cs typeface="Times New Roman"/>
              </a:rPr>
              <a:t>+1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Θ(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21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5529" y="4525143"/>
            <a:ext cx="572549" cy="735113"/>
          </a:xfrm>
          <a:prstGeom prst="rect">
            <a:avLst/>
          </a:prstGeom>
        </p:spPr>
        <p:txBody>
          <a:bodyPr vert="horz" wrap="square" lIns="0" tIns="78018" rIns="0" bIns="0" rtlCol="0">
            <a:spAutoFit/>
          </a:bodyPr>
          <a:lstStyle/>
          <a:p>
            <a:pPr marL="106962">
              <a:spcBef>
                <a:spcPts val="614"/>
              </a:spcBef>
            </a:pPr>
            <a:r>
              <a:rPr sz="1585" i="1" spc="-79" dirty="0">
                <a:solidFill>
                  <a:srgbClr val="3333B2"/>
                </a:solidFill>
                <a:latin typeface="Bookman Old Style"/>
                <a:cs typeface="Bookman Old Style"/>
              </a:rPr>
              <a:t>x</a:t>
            </a:r>
            <a:r>
              <a:rPr sz="1585" i="1" spc="-287" dirty="0">
                <a:solidFill>
                  <a:srgbClr val="3333B2"/>
                </a:solidFill>
                <a:latin typeface="Bookman Old Style"/>
                <a:cs typeface="Bookman Old Style"/>
              </a:rPr>
              <a:t> </a:t>
            </a:r>
            <a:r>
              <a:rPr sz="1585" spc="226" dirty="0">
                <a:solidFill>
                  <a:srgbClr val="3333B2"/>
                </a:solidFill>
                <a:latin typeface="Times New Roman"/>
                <a:cs typeface="Times New Roman"/>
              </a:rPr>
              <a:t>+1</a:t>
            </a:r>
            <a:endParaRPr sz="1585">
              <a:latin typeface="Times New Roman"/>
              <a:cs typeface="Times New Roman"/>
            </a:endParaRPr>
          </a:p>
          <a:p>
            <a:pPr marL="25168">
              <a:spcBef>
                <a:spcPts val="565"/>
              </a:spcBef>
            </a:pPr>
            <a:r>
              <a:rPr sz="2180" dirty="0">
                <a:latin typeface="Tahoma"/>
                <a:cs typeface="Tahoma"/>
              </a:rPr>
              <a:t>T</a:t>
            </a:r>
            <a:r>
              <a:rPr sz="2180" spc="-59" dirty="0">
                <a:latin typeface="Tahoma"/>
                <a:cs typeface="Tahoma"/>
              </a:rPr>
              <a:t>r</a:t>
            </a:r>
            <a:r>
              <a:rPr sz="2180" spc="-109" dirty="0">
                <a:latin typeface="Tahoma"/>
                <a:cs typeface="Tahoma"/>
              </a:rPr>
              <a:t>u</a:t>
            </a:r>
            <a:r>
              <a:rPr sz="2180" spc="-188" dirty="0">
                <a:latin typeface="Tahoma"/>
                <a:cs typeface="Tahoma"/>
              </a:rPr>
              <a:t>e</a:t>
            </a:r>
            <a:endParaRPr sz="218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143875"/>
            <a:ext cx="4727820" cy="71141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0" dirty="0"/>
              <a:t>E</a:t>
            </a:r>
            <a:r>
              <a:rPr spc="-20" dirty="0"/>
              <a:t>x</a:t>
            </a:r>
            <a:r>
              <a:rPr spc="-139" dirty="0"/>
              <a:t>a</a:t>
            </a:r>
            <a:r>
              <a:rPr spc="-149" dirty="0"/>
              <a:t>m</a:t>
            </a:r>
            <a:r>
              <a:rPr spc="-109" dirty="0"/>
              <a:t>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411" y="1041331"/>
            <a:ext cx="749723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Use </a:t>
            </a:r>
            <a:r>
              <a:rPr sz="2180" spc="-89" dirty="0">
                <a:latin typeface="Tahoma"/>
                <a:cs typeface="Tahoma"/>
              </a:rPr>
              <a:t>the </a:t>
            </a:r>
            <a:r>
              <a:rPr sz="2180" spc="-59" dirty="0">
                <a:latin typeface="Tahoma"/>
                <a:cs typeface="Tahoma"/>
              </a:rPr>
              <a:t>definition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10" dirty="0">
                <a:latin typeface="Tahoma"/>
                <a:cs typeface="Tahoma"/>
              </a:rPr>
              <a:t>Big-O/Big-Omega/Big-Theta </a:t>
            </a:r>
            <a:r>
              <a:rPr sz="2180" spc="-40" dirty="0">
                <a:latin typeface="Tahoma"/>
                <a:cs typeface="Tahoma"/>
              </a:rPr>
              <a:t>to </a:t>
            </a:r>
            <a:r>
              <a:rPr sz="2180" spc="-149" dirty="0">
                <a:latin typeface="Tahoma"/>
                <a:cs typeface="Tahoma"/>
              </a:rPr>
              <a:t>show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that: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4203" y="1969895"/>
            <a:ext cx="129206" cy="1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745269" y="1618661"/>
            <a:ext cx="116774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20" dirty="0">
                <a:solidFill>
                  <a:srgbClr val="3333B2"/>
                </a:solidFill>
                <a:latin typeface="Garamond"/>
                <a:cs typeface="Garamond"/>
              </a:rPr>
              <a:t>3</a:t>
            </a:r>
            <a:r>
              <a:rPr sz="2180" i="1" spc="-20" dirty="0">
                <a:solidFill>
                  <a:srgbClr val="3333B2"/>
                </a:solidFill>
                <a:latin typeface="Arial"/>
                <a:cs typeface="Arial"/>
              </a:rPr>
              <a:t>x </a:t>
            </a:r>
            <a:r>
              <a:rPr sz="2378" spc="5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4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−</a:t>
            </a:r>
            <a:r>
              <a:rPr sz="2180" spc="-436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spc="-20" dirty="0">
                <a:solidFill>
                  <a:srgbClr val="3333B2"/>
                </a:solidFill>
                <a:latin typeface="Garamond"/>
                <a:cs typeface="Garamond"/>
              </a:rPr>
              <a:t>2</a:t>
            </a:r>
            <a:r>
              <a:rPr sz="2180" i="1" spc="-2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0770" y="2035479"/>
            <a:ext cx="1049463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488" y="0"/>
                </a:lnTo>
              </a:path>
            </a:pathLst>
          </a:custGeom>
          <a:ln w="5537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935154" y="1992743"/>
            <a:ext cx="8217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3333B2"/>
                </a:solidFill>
                <a:latin typeface="Garamond"/>
                <a:cs typeface="Garamond"/>
              </a:rPr>
              <a:t>5</a:t>
            </a:r>
            <a:r>
              <a:rPr sz="2180" i="1" spc="-20" dirty="0">
                <a:solidFill>
                  <a:srgbClr val="3333B2"/>
                </a:solidFill>
                <a:latin typeface="Arial"/>
                <a:cs typeface="Arial"/>
              </a:rPr>
              <a:t>x </a:t>
            </a:r>
            <a:r>
              <a:rPr sz="2180" spc="404" dirty="0">
                <a:solidFill>
                  <a:srgbClr val="3333B2"/>
                </a:solidFill>
                <a:latin typeface="Arial Unicode MS"/>
                <a:cs typeface="Arial Unicode MS"/>
              </a:rPr>
              <a:t>−</a:t>
            </a:r>
            <a:r>
              <a:rPr sz="2180" spc="-13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1220" y="1778748"/>
            <a:ext cx="1572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40" dirty="0">
                <a:solidFill>
                  <a:srgbClr val="3333B2"/>
                </a:solidFill>
                <a:latin typeface="Times New Roman"/>
                <a:cs typeface="Times New Roman"/>
              </a:rPr>
              <a:t>3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6369" y="1804419"/>
            <a:ext cx="104191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i="1" spc="-40" dirty="0">
                <a:solidFill>
                  <a:srgbClr val="3333B2"/>
                </a:solidFill>
                <a:latin typeface="Arial"/>
                <a:cs typeface="Arial"/>
              </a:rPr>
              <a:t>O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(</a:t>
            </a:r>
            <a:r>
              <a:rPr sz="2180" i="1" spc="5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1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203" y="4187030"/>
            <a:ext cx="129206" cy="129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715195" y="4021529"/>
            <a:ext cx="210018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20" dirty="0">
                <a:solidFill>
                  <a:srgbClr val="3333B2"/>
                </a:solidFill>
                <a:latin typeface="Garamond"/>
                <a:cs typeface="Garamond"/>
              </a:rPr>
              <a:t>7</a:t>
            </a:r>
            <a:r>
              <a:rPr sz="2180" i="1" spc="-2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6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59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378" spc="238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180" spc="218" dirty="0">
                <a:solidFill>
                  <a:srgbClr val="3333B2"/>
                </a:solidFill>
                <a:latin typeface="Garamond"/>
                <a:cs typeface="Garamond"/>
              </a:rPr>
              <a:t>+</a:t>
            </a:r>
            <a:r>
              <a:rPr sz="2180" spc="-99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50" dirty="0">
                <a:solidFill>
                  <a:srgbClr val="3333B2"/>
                </a:solidFill>
                <a:latin typeface="Garamond"/>
                <a:cs typeface="Garamond"/>
              </a:rPr>
              <a:t>1</a:t>
            </a:r>
            <a:r>
              <a:rPr sz="2180" spc="139" dirty="0">
                <a:solidFill>
                  <a:srgbClr val="3333B2"/>
                </a:solidFill>
                <a:latin typeface="Garamond"/>
                <a:cs typeface="Garamond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dirty="0">
                <a:latin typeface="Tahoma"/>
                <a:cs typeface="Tahoma"/>
              </a:rPr>
              <a:t> </a:t>
            </a:r>
            <a:r>
              <a:rPr sz="2180" spc="30" dirty="0">
                <a:solidFill>
                  <a:srgbClr val="3333B2"/>
                </a:solidFill>
                <a:latin typeface="Garamond"/>
                <a:cs typeface="Garamond"/>
              </a:rPr>
              <a:t>Θ(</a:t>
            </a:r>
            <a:r>
              <a:rPr sz="2180" i="1" spc="30" dirty="0">
                <a:solidFill>
                  <a:srgbClr val="3333B2"/>
                </a:solidFill>
                <a:latin typeface="Arial"/>
                <a:cs typeface="Arial"/>
              </a:rPr>
              <a:t>x</a:t>
            </a:r>
            <a:r>
              <a:rPr sz="2180" i="1" spc="-36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252" baseline="27777" dirty="0">
                <a:solidFill>
                  <a:srgbClr val="3333B2"/>
                </a:solidFill>
                <a:latin typeface="Times New Roman"/>
                <a:cs typeface="Times New Roman"/>
              </a:rPr>
              <a:t>2</a:t>
            </a:r>
            <a:r>
              <a:rPr sz="2180" spc="168" dirty="0">
                <a:solidFill>
                  <a:srgbClr val="3333B2"/>
                </a:solidFill>
                <a:latin typeface="Garamond"/>
                <a:cs typeface="Garamond"/>
              </a:rPr>
              <a:t>)</a:t>
            </a:r>
            <a:endParaRPr sz="218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562" y="30171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Asymptotic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752" y="1253331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200" dirty="0">
                <a:ea typeface="Gulim" panose="020B0600000101010101" pitchFamily="34" charset="-127"/>
              </a:rPr>
              <a:t>To compare two algorithms with running times </a:t>
            </a:r>
            <a:r>
              <a:rPr lang="en-US" altLang="ko-KR" sz="3200" i="1" dirty="0">
                <a:ea typeface="Gulim" panose="020B0600000101010101" pitchFamily="34" charset="-127"/>
              </a:rPr>
              <a:t>f(n)</a:t>
            </a:r>
            <a:r>
              <a:rPr lang="en-US" altLang="ko-KR" sz="3200" dirty="0">
                <a:ea typeface="Gulim" panose="020B0600000101010101" pitchFamily="34" charset="-127"/>
              </a:rPr>
              <a:t> and </a:t>
            </a:r>
            <a:r>
              <a:rPr lang="en-US" altLang="ko-KR" sz="3200" i="1" dirty="0">
                <a:ea typeface="Gulim" panose="020B0600000101010101" pitchFamily="34" charset="-127"/>
              </a:rPr>
              <a:t>g(n),</a:t>
            </a:r>
            <a:r>
              <a:rPr lang="en-US" altLang="ko-KR" sz="3200" dirty="0">
                <a:ea typeface="Gulim" panose="020B0600000101010101" pitchFamily="34" charset="-127"/>
              </a:rPr>
              <a:t> we need a </a:t>
            </a:r>
            <a:r>
              <a:rPr lang="en-US" altLang="ko-KR" sz="3200" b="1" dirty="0">
                <a:ea typeface="Gulim" panose="020B0600000101010101" pitchFamily="34" charset="-127"/>
              </a:rPr>
              <a:t>rough measure</a:t>
            </a:r>
            <a:r>
              <a:rPr lang="en-US" altLang="ko-KR" sz="3200" dirty="0">
                <a:ea typeface="Gulim" panose="020B0600000101010101" pitchFamily="34" charset="-127"/>
              </a:rPr>
              <a:t> that characterizes </a:t>
            </a:r>
            <a:r>
              <a:rPr lang="en-US" altLang="ko-KR" sz="3200" b="1" dirty="0">
                <a:ea typeface="Gulim" panose="020B0600000101010101" pitchFamily="34" charset="-127"/>
              </a:rPr>
              <a:t>how fast each function grows.</a:t>
            </a:r>
            <a:endParaRPr lang="en-US" altLang="ko-KR" sz="3200" dirty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sz="3200" i="1" u="sng" dirty="0">
                <a:ea typeface="Gulim" panose="020B0600000101010101" pitchFamily="34" charset="-127"/>
              </a:rPr>
              <a:t>Hint:</a:t>
            </a:r>
            <a:r>
              <a:rPr lang="en-US" altLang="ko-KR" sz="3200" dirty="0">
                <a:ea typeface="Gulim" panose="020B0600000101010101" pitchFamily="34" charset="-127"/>
              </a:rPr>
              <a:t> use </a:t>
            </a:r>
            <a:r>
              <a:rPr lang="en-US" altLang="ko-KR" sz="3200" i="1" dirty="0">
                <a:ea typeface="Gulim" panose="020B0600000101010101" pitchFamily="34" charset="-127"/>
              </a:rPr>
              <a:t>rate of growth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</a:p>
          <a:p>
            <a:pPr eaLnBrk="1" hangingPunct="1"/>
            <a:r>
              <a:rPr lang="en-US" altLang="ko-KR" sz="3200" dirty="0">
                <a:ea typeface="Gulim" panose="020B0600000101010101" pitchFamily="34" charset="-127"/>
              </a:rPr>
              <a:t>Compare functions in the limit, that is, </a:t>
            </a:r>
            <a:r>
              <a:rPr lang="en-US" altLang="ko-KR" sz="3200" b="1" dirty="0">
                <a:ea typeface="Gulim" panose="020B0600000101010101" pitchFamily="34" charset="-127"/>
              </a:rPr>
              <a:t>asymptotically!</a:t>
            </a:r>
          </a:p>
          <a:p>
            <a:pPr lvl="1" eaLnBrk="1" hangingPunct="1">
              <a:buFontTx/>
              <a:buNone/>
            </a:pPr>
            <a:r>
              <a:rPr lang="en-US" altLang="ko-KR" sz="2800" dirty="0">
                <a:ea typeface="Gulim" panose="020B0600000101010101" pitchFamily="34" charset="-127"/>
              </a:rPr>
              <a:t>(i.e., for large values of </a:t>
            </a:r>
            <a:r>
              <a:rPr lang="en-US" altLang="ko-KR" sz="2800" i="1" dirty="0">
                <a:ea typeface="Gulim" panose="020B0600000101010101" pitchFamily="34" charset="-127"/>
              </a:rPr>
              <a:t>n</a:t>
            </a:r>
            <a:r>
              <a:rPr lang="en-US" altLang="ko-KR" sz="2800" dirty="0">
                <a:ea typeface="Gulim" panose="020B0600000101010101" pitchFamily="34" charset="-127"/>
              </a:rPr>
              <a:t>)</a:t>
            </a: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3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998" y="35158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Rate of Growth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002" y="1177406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altLang="en-US" i="1" dirty="0">
                <a:cs typeface="Times New Roman" panose="02020603050405020304" pitchFamily="18" charset="0"/>
              </a:rPr>
              <a:t>elephants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goldfish: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cs typeface="Times New Roman" panose="02020603050405020304" pitchFamily="18" charset="0"/>
              </a:rPr>
              <a:t>Cost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cost_of_elephants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dirty="0" err="1">
                <a:cs typeface="Times New Roman" panose="02020603050405020304" pitchFamily="18" charset="0"/>
              </a:rPr>
              <a:t>cost_of_goldfish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cs typeface="Times New Roman" panose="02020603050405020304" pitchFamily="18" charset="0"/>
              </a:rPr>
              <a:t>Cost</a:t>
            </a:r>
            <a:r>
              <a:rPr lang="en-US" altLang="en-US" dirty="0">
                <a:cs typeface="Times New Roman" panose="02020603050405020304" pitchFamily="18" charset="0"/>
              </a:rPr>
              <a:t> ~ </a:t>
            </a:r>
            <a:r>
              <a:rPr lang="en-US" altLang="en-US" dirty="0" err="1">
                <a:cs typeface="Times New Roman" panose="02020603050405020304" pitchFamily="18" charset="0"/>
              </a:rPr>
              <a:t>cost_of_elephants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low order terms in a function are relatively insignificant for </a:t>
            </a:r>
            <a:r>
              <a:rPr lang="en-US" altLang="en-US" b="1" dirty="0">
                <a:cs typeface="Times New Roman" panose="02020603050405020304" pitchFamily="18" charset="0"/>
              </a:rPr>
              <a:t>large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           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cs typeface="Times New Roman" panose="02020603050405020304" pitchFamily="18" charset="0"/>
              </a:rPr>
              <a:t>    ~    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buFontTx/>
              <a:buNone/>
            </a:pPr>
            <a:endParaRPr lang="en-US" altLang="en-US" baseline="300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 i.e., </a:t>
            </a:r>
            <a:r>
              <a:rPr lang="en-US" altLang="en-US" dirty="0">
                <a:cs typeface="Times New Roman" panose="02020603050405020304" pitchFamily="18" charset="0"/>
              </a:rPr>
              <a:t>we say that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ea typeface="MS Mincho" panose="02020609040205080304" pitchFamily="49" charset="-128"/>
              </a:rPr>
              <a:t> have the same  </a:t>
            </a:r>
            <a:r>
              <a:rPr lang="en-US" altLang="en-US" b="1" dirty="0">
                <a:ea typeface="MS Mincho" panose="02020609040205080304" pitchFamily="49" charset="-128"/>
              </a:rPr>
              <a:t>rate of growth</a:t>
            </a:r>
            <a:r>
              <a:rPr lang="en-US" altLang="en-US" u="sng" dirty="0"/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08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871" y="43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Asymptotic Notation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388" y="1102518"/>
            <a:ext cx="10515600" cy="4351338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dirty="0"/>
              <a:t>O notation: asymptotic “less than”: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f(n)=O(g(n)) implies:  f(n) “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/>
              <a:t> (g(n)) implies: f(n) “</a:t>
            </a:r>
            <a:r>
              <a:rPr lang="en-US" altLang="en-US" dirty="0">
                <a:cs typeface="Arial" panose="020B0604020202020204" pitchFamily="34" charset="0"/>
              </a:rPr>
              <a:t>≥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 notation: asymptotic “equality”: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 (g(n)) implies: </a:t>
            </a:r>
            <a:r>
              <a:rPr lang="en-US" altLang="en-US" dirty="0">
                <a:sym typeface="Symbol" panose="05050102010706020507" pitchFamily="18" charset="2"/>
              </a:rPr>
              <a:t>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17585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35" y="30171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Big-O Notation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We say </a:t>
            </a:r>
            <a:r>
              <a:rPr lang="en-US" altLang="ko-KR" i="1">
                <a:ea typeface="Gulim" panose="020B0600000101010101" pitchFamily="34" charset="-127"/>
              </a:rPr>
              <a:t>f</a:t>
            </a:r>
            <a:r>
              <a:rPr lang="en-US" altLang="ko-KR" baseline="-25000">
                <a:ea typeface="Gulim" panose="020B0600000101010101" pitchFamily="34" charset="-127"/>
              </a:rPr>
              <a:t>A</a:t>
            </a:r>
            <a:r>
              <a:rPr lang="en-US" altLang="ko-KR">
                <a:ea typeface="Gulim" panose="020B0600000101010101" pitchFamily="34" charset="-127"/>
              </a:rPr>
              <a:t>(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>
                <a:ea typeface="Gulim" panose="020B0600000101010101" pitchFamily="34" charset="-127"/>
              </a:rPr>
              <a:t>)=30</a:t>
            </a:r>
            <a:r>
              <a:rPr lang="en-US" altLang="ko-KR" i="1">
                <a:ea typeface="Gulim" panose="020B0600000101010101" pitchFamily="34" charset="-127"/>
              </a:rPr>
              <a:t>n+</a:t>
            </a:r>
            <a:r>
              <a:rPr lang="en-US" altLang="ko-KR">
                <a:ea typeface="Gulim" panose="020B0600000101010101" pitchFamily="34" charset="-127"/>
              </a:rPr>
              <a:t>8</a:t>
            </a:r>
            <a:r>
              <a:rPr lang="en-US" altLang="ko-KR" i="1">
                <a:ea typeface="Gulim" panose="020B0600000101010101" pitchFamily="34" charset="-127"/>
              </a:rPr>
              <a:t> </a:t>
            </a:r>
            <a:r>
              <a:rPr lang="en-US" altLang="ko-KR">
                <a:ea typeface="Gulim" panose="020B0600000101010101" pitchFamily="34" charset="-127"/>
              </a:rPr>
              <a:t>is </a:t>
            </a:r>
            <a:r>
              <a:rPr lang="en-US" altLang="ko-KR" i="1">
                <a:ea typeface="Gulim" panose="020B0600000101010101" pitchFamily="34" charset="-127"/>
              </a:rPr>
              <a:t>order n</a:t>
            </a:r>
            <a:r>
              <a:rPr lang="en-US" altLang="ko-KR">
                <a:ea typeface="Gulim" panose="020B0600000101010101" pitchFamily="34" charset="-127"/>
              </a:rPr>
              <a:t>, or O (n)  </a:t>
            </a:r>
            <a:br>
              <a:rPr lang="en-US" altLang="ko-KR">
                <a:ea typeface="Gulim" panose="020B0600000101010101" pitchFamily="34" charset="-127"/>
              </a:rPr>
            </a:br>
            <a:r>
              <a:rPr lang="en-US" altLang="ko-KR">
                <a:ea typeface="Gulim" panose="020B0600000101010101" pitchFamily="34" charset="-127"/>
              </a:rPr>
              <a:t>It is, at most, roughly </a:t>
            </a:r>
            <a:r>
              <a:rPr lang="en-US" altLang="ko-KR" i="1">
                <a:ea typeface="Gulim" panose="020B0600000101010101" pitchFamily="34" charset="-127"/>
              </a:rPr>
              <a:t>proportional</a:t>
            </a:r>
            <a:r>
              <a:rPr lang="en-US" altLang="ko-KR">
                <a:ea typeface="Gulim" panose="020B0600000101010101" pitchFamily="34" charset="-127"/>
              </a:rPr>
              <a:t> to 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>
                <a:ea typeface="Gulim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i="1">
                <a:ea typeface="Gulim" panose="020B0600000101010101" pitchFamily="34" charset="-127"/>
              </a:rPr>
              <a:t>f</a:t>
            </a:r>
            <a:r>
              <a:rPr lang="en-US" altLang="ko-KR" baseline="-25000">
                <a:ea typeface="Gulim" panose="020B0600000101010101" pitchFamily="34" charset="-127"/>
              </a:rPr>
              <a:t>B</a:t>
            </a:r>
            <a:r>
              <a:rPr lang="en-US" altLang="ko-KR">
                <a:ea typeface="Gulim" panose="020B0600000101010101" pitchFamily="34" charset="-127"/>
              </a:rPr>
              <a:t>(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>
                <a:ea typeface="Gulim" panose="020B0600000101010101" pitchFamily="34" charset="-127"/>
              </a:rPr>
              <a:t>)=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+1 is </a:t>
            </a:r>
            <a:r>
              <a:rPr lang="en-US" altLang="ko-KR" i="1">
                <a:ea typeface="Gulim" panose="020B0600000101010101" pitchFamily="34" charset="-127"/>
              </a:rPr>
              <a:t>order n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, or O(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). It is, at most, roughly proportional to 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In general, any O(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) function is faster- growing than any O(</a:t>
            </a:r>
            <a:r>
              <a:rPr lang="en-US" altLang="ko-KR" i="1">
                <a:ea typeface="Gulim" panose="020B0600000101010101" pitchFamily="34" charset="-127"/>
              </a:rPr>
              <a:t>n</a:t>
            </a:r>
            <a:r>
              <a:rPr lang="en-US" altLang="ko-KR">
                <a:ea typeface="Gulim" panose="020B0600000101010101" pitchFamily="34" charset="-127"/>
              </a:rPr>
              <a:t>) function.</a:t>
            </a:r>
          </a:p>
          <a:p>
            <a:pPr eaLnBrk="1" hangingPunct="1">
              <a:buFontTx/>
              <a:buNone/>
            </a:pPr>
            <a:endParaRPr lang="en-US" altLang="ko-KR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6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2527</Words>
  <Application>Microsoft Office PowerPoint</Application>
  <PresentationFormat>Widescreen</PresentationFormat>
  <Paragraphs>451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Arial Unicode MS</vt:lpstr>
      <vt:lpstr>Arial</vt:lpstr>
      <vt:lpstr>Bauhaus 93</vt:lpstr>
      <vt:lpstr>Bookman Old Style</vt:lpstr>
      <vt:lpstr>Calibri</vt:lpstr>
      <vt:lpstr>Calibri Light</vt:lpstr>
      <vt:lpstr>Comic Sans MS</vt:lpstr>
      <vt:lpstr>Courier New</vt:lpstr>
      <vt:lpstr>Garamond</vt:lpstr>
      <vt:lpstr>Lucida Sans</vt:lpstr>
      <vt:lpstr>Lucida Sans Unicode</vt:lpstr>
      <vt:lpstr>Monotype Corsiva</vt:lpstr>
      <vt:lpstr>Tahoma</vt:lpstr>
      <vt:lpstr>Times New Roman</vt:lpstr>
      <vt:lpstr>Verdana</vt:lpstr>
      <vt:lpstr>Office Theme</vt:lpstr>
      <vt:lpstr>Equation</vt:lpstr>
      <vt:lpstr>Paint Shop Pro Image</vt:lpstr>
      <vt:lpstr>N. Rizk</vt:lpstr>
      <vt:lpstr>Complexity Theory Introduction</vt:lpstr>
      <vt:lpstr>Complexity Theory</vt:lpstr>
      <vt:lpstr>Example</vt:lpstr>
      <vt:lpstr>Another Example</vt:lpstr>
      <vt:lpstr>Asymptotic Analysis</vt:lpstr>
      <vt:lpstr>Rate of Growth</vt:lpstr>
      <vt:lpstr>Asymptotic Notation</vt:lpstr>
      <vt:lpstr>Big-O Notation</vt:lpstr>
      <vt:lpstr>Visualizing Orders of Growth</vt:lpstr>
      <vt:lpstr>More Examples …</vt:lpstr>
      <vt:lpstr>Back to Our Example</vt:lpstr>
      <vt:lpstr>Example (cont’d)</vt:lpstr>
      <vt:lpstr>Asymptotic notations</vt:lpstr>
      <vt:lpstr>Big-O Visualization</vt:lpstr>
      <vt:lpstr>Examples</vt:lpstr>
      <vt:lpstr>More Examples</vt:lpstr>
      <vt:lpstr>Big-O example, graphically</vt:lpstr>
      <vt:lpstr>No Uniqueness</vt:lpstr>
      <vt:lpstr>Asymptotic notations (cont.)</vt:lpstr>
      <vt:lpstr>Examples</vt:lpstr>
      <vt:lpstr>Asymptotic notations (cont.)</vt:lpstr>
      <vt:lpstr>Examples</vt:lpstr>
      <vt:lpstr>Examples</vt:lpstr>
      <vt:lpstr>Relations Between Different Sets</vt:lpstr>
      <vt:lpstr>PowerPoint Presentation</vt:lpstr>
      <vt:lpstr>Logarithms and properties</vt:lpstr>
      <vt:lpstr>More Examples</vt:lpstr>
      <vt:lpstr>Properties</vt:lpstr>
      <vt:lpstr>Asymptotic Notations in Equations</vt:lpstr>
      <vt:lpstr>Common Summations</vt:lpstr>
      <vt:lpstr>Mathematical Induction</vt:lpstr>
      <vt:lpstr>Example</vt:lpstr>
      <vt:lpstr>Types of Analysis</vt:lpstr>
      <vt:lpstr>Example 1</vt:lpstr>
      <vt:lpstr>Example 2</vt:lpstr>
      <vt:lpstr>Example 3</vt:lpstr>
      <vt:lpstr>Example 4</vt:lpstr>
      <vt:lpstr>Example 5</vt:lpstr>
      <vt:lpstr>Big-O Estimates for Some Important Functions</vt:lpstr>
      <vt:lpstr>Big-Omega Notation</vt:lpstr>
      <vt:lpstr>Formal Definition of Big-Omega</vt:lpstr>
      <vt:lpstr>Example</vt:lpstr>
      <vt:lpstr>Big Theta</vt:lpstr>
      <vt:lpstr>Example I</vt:lpstr>
      <vt:lpstr>Example II</vt:lpstr>
      <vt:lpstr>Example II, cont.</vt:lpstr>
      <vt:lpstr>A Useful Theorem</vt:lpstr>
      <vt:lpstr>Example I</vt:lpstr>
      <vt:lpstr>PowerPoint Presentation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17</cp:revision>
  <dcterms:created xsi:type="dcterms:W3CDTF">2020-07-14T22:47:13Z</dcterms:created>
  <dcterms:modified xsi:type="dcterms:W3CDTF">2020-07-25T20:54:47Z</dcterms:modified>
</cp:coreProperties>
</file>