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3" r:id="rId10"/>
    <p:sldId id="654" r:id="rId11"/>
    <p:sldId id="655" r:id="rId12"/>
    <p:sldId id="656" r:id="rId13"/>
    <p:sldId id="657" r:id="rId14"/>
    <p:sldId id="658" r:id="rId15"/>
    <p:sldId id="659" r:id="rId16"/>
    <p:sldId id="660" r:id="rId17"/>
    <p:sldId id="661" r:id="rId18"/>
    <p:sldId id="662" r:id="rId19"/>
    <p:sldId id="663" r:id="rId20"/>
    <p:sldId id="664" r:id="rId21"/>
    <p:sldId id="665" r:id="rId22"/>
    <p:sldId id="666" r:id="rId23"/>
    <p:sldId id="667" r:id="rId24"/>
    <p:sldId id="700" r:id="rId25"/>
    <p:sldId id="668" r:id="rId26"/>
    <p:sldId id="669" r:id="rId27"/>
    <p:sldId id="670" r:id="rId28"/>
    <p:sldId id="671" r:id="rId29"/>
    <p:sldId id="672" r:id="rId30"/>
    <p:sldId id="673" r:id="rId31"/>
    <p:sldId id="674" r:id="rId32"/>
    <p:sldId id="675" r:id="rId33"/>
    <p:sldId id="676" r:id="rId34"/>
    <p:sldId id="677" r:id="rId35"/>
    <p:sldId id="678" r:id="rId36"/>
    <p:sldId id="679" r:id="rId37"/>
    <p:sldId id="680" r:id="rId38"/>
    <p:sldId id="681" r:id="rId39"/>
    <p:sldId id="682" r:id="rId40"/>
    <p:sldId id="683" r:id="rId41"/>
    <p:sldId id="684" r:id="rId42"/>
    <p:sldId id="685" r:id="rId43"/>
    <p:sldId id="686" r:id="rId44"/>
    <p:sldId id="701" r:id="rId45"/>
    <p:sldId id="687" r:id="rId46"/>
    <p:sldId id="688" r:id="rId47"/>
    <p:sldId id="689" r:id="rId48"/>
    <p:sldId id="690" r:id="rId49"/>
    <p:sldId id="691" r:id="rId50"/>
    <p:sldId id="692" r:id="rId51"/>
    <p:sldId id="693" r:id="rId52"/>
    <p:sldId id="694" r:id="rId53"/>
    <p:sldId id="695" r:id="rId54"/>
    <p:sldId id="696" r:id="rId55"/>
    <p:sldId id="697" r:id="rId56"/>
    <p:sldId id="698" r:id="rId57"/>
    <p:sldId id="399" r:id="rId58"/>
    <p:sldId id="432" r:id="rId59"/>
    <p:sldId id="392" r:id="rId60"/>
    <p:sldId id="394" r:id="rId61"/>
    <p:sldId id="395" r:id="rId62"/>
    <p:sldId id="396" r:id="rId63"/>
    <p:sldId id="404" r:id="rId64"/>
    <p:sldId id="405" r:id="rId65"/>
    <p:sldId id="406" r:id="rId66"/>
    <p:sldId id="407" r:id="rId67"/>
    <p:sldId id="699" r:id="rId68"/>
    <p:sldId id="1543" r:id="rId69"/>
    <p:sldId id="1554" r:id="rId70"/>
    <p:sldId id="1551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C75B0-E192-42DC-839D-7733C7CA87D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30883-1DC8-4249-863C-247CDBC2D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7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E9E23A-28E0-4E6F-9494-9B5BFC7E872C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322468-802F-4835-B254-76250B8CB95E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13805E-B062-48D6-AD8F-7B82D0FC3B62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A4D1B-34CB-4D27-A358-DF6E4629BA77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7A26-C4A5-4FAD-B689-06AE04DC2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B21A0-C920-4D87-839B-793D8D5C2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EDBA-7BC2-43AB-B1F6-67F029E877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C146A-F197-4C51-90D2-93DDDF6A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34D5-A788-41C1-8A69-9DA6E5CD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096D-CF90-4860-8372-F58443A6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4875" y="21637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491A5-A58A-40C5-BA20-569D5612F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-466725" y="5092700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726E6-86FE-4F2C-A185-6A9A5BE2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CA3E-96B4-4610-9C9D-D8FF2498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41406-BA4B-4B9B-BEC0-5F2E7CFA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3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120A7-271F-40BD-A1CA-631918448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79F69-6180-4CA0-880D-6F04E0B40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C4CBC-8B0A-4C5A-8BCF-F60E0296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2ECC-EEF1-44A4-AEB8-FF8B5017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6689E-891D-4D25-AFFC-96AC576D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5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0ED283-1AE9-40A2-8C7C-CC2AD95192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27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944E-D835-4AA6-A9DA-0B0AE370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4875" y="21637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C83A-6983-4A0B-9746-76B6EBFAC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66725" y="5092700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85A66-690D-4333-82A9-B931668C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8DB0-C685-4C39-8C92-75AABD1B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A09B2-AC8F-4117-BC33-D6C5CD3F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8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964A-2465-4347-BCD0-F193D172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3732-9A40-4826-964E-5E9B6ED91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477E-5412-441D-9A22-7AF063C4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AE69-57EA-4B94-9C6F-B3C3C8F3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26E5-AF29-4480-B512-3ACEA75F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7E63-0357-4DA2-90D1-EF9B958B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4875" y="21637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F0BE-42FD-4826-9895-36EF528E7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44613-C0D0-449D-B87D-CF2F3EFF9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D308D-08A5-4A57-AFCF-825B38D4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CF38F-8435-4641-92C3-366BC758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85E4-242D-4773-846A-D6F885DC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2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89BF-7774-4420-9E63-ECF86F34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C8C12-C5BD-44D0-82D5-7C28E9817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EC117-C518-4030-91CC-4D4841837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DB9C2-A06A-4252-86C6-D67D80A2A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2879F-A195-4365-AEBD-74F1163BE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0B99D-76B5-48EC-AFBD-083C80EF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5A8A5-4C81-421E-B3EF-6543AB84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339F1-2C97-419D-9C5A-C8361D96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2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9F1B-F9F7-4CBA-8DB8-BA89D1F5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4875" y="216376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64214-7213-4A2E-8A1D-A3F3A99B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7762A-B8C5-405F-AD27-6BCE5967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60E42-AA61-4072-A753-D2F70E92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2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2FF60-7430-4B5C-A113-6CAC9839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6ADCC4-5801-4445-A3EA-C6D061D3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2A2F-FDAD-4CFB-9989-53AB88A6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5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F704-6051-4C76-A614-63C86E30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9AD4-4D2E-454B-AF51-C68CADA7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D786D-9539-4DE8-BD85-7CE54B95C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67FA3-07D7-4E29-AD9F-819B2B6D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81464-0C6D-4AC1-A1D4-6128C578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899A5-ED3E-4628-9DAB-7A93B105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4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CCF6-F86F-41E6-80C2-D6F9F935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D1519-1B8D-4743-B455-5D4C7E24C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3DF02-6F1B-43A8-95B0-A684996D9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DEECB-4DDE-4EE3-94F5-01094EBB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14BE90-DD7C-4211-9CC4-75D578A9DF07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38063-283E-42B4-9639-424BD766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0F158-C55D-40DC-BB39-38CABAD3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77144C-03E0-4991-B91F-1AC7D9BF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FB6FFFD-BD9E-4DE2-88BC-5320AE25FE42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E3440F-9FD1-452B-AEF2-E98A560C4FDE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52D396-2601-4DDE-AD8D-FE6EA990736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7" y="203032"/>
            <a:ext cx="11290253" cy="61722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FA38D2-6885-4FB2-BF95-8C2D3F5A897D}"/>
              </a:ext>
            </a:extLst>
          </p:cNvPr>
          <p:cNvSpPr/>
          <p:nvPr userDrawn="1"/>
        </p:nvSpPr>
        <p:spPr>
          <a:xfrm>
            <a:off x="9415145" y="6187423"/>
            <a:ext cx="1743075" cy="2000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402D85-9F52-4526-84B7-D501946476BA}"/>
              </a:ext>
            </a:extLst>
          </p:cNvPr>
          <p:cNvSpPr txBox="1"/>
          <p:nvPr userDrawn="1"/>
        </p:nvSpPr>
        <p:spPr>
          <a:xfrm flipH="1">
            <a:off x="9486265" y="6164324"/>
            <a:ext cx="2989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COSC 2430 Data Structures</a:t>
            </a:r>
          </a:p>
        </p:txBody>
      </p:sp>
      <p:sp>
        <p:nvSpPr>
          <p:cNvPr id="13" name="Jump Link">
            <a:extLst>
              <a:ext uri="{FF2B5EF4-FFF2-40B4-BE49-F238E27FC236}">
                <a16:creationId xmlns:a16="http://schemas.microsoft.com/office/drawing/2014/main" id="{AA976182-67C6-4F55-9B7E-F95691DA8DFC}"/>
              </a:ext>
            </a:extLst>
          </p:cNvPr>
          <p:cNvSpPr txBox="1">
            <a:spLocks/>
          </p:cNvSpPr>
          <p:nvPr userDrawn="1"/>
        </p:nvSpPr>
        <p:spPr>
          <a:xfrm>
            <a:off x="3609796" y="6654968"/>
            <a:ext cx="3657600" cy="18288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Queue </a:t>
            </a:r>
          </a:p>
        </p:txBody>
      </p:sp>
    </p:spTree>
    <p:extLst>
      <p:ext uri="{BB962C8B-B14F-4D97-AF65-F5344CB8AC3E}">
        <p14:creationId xmlns:p14="http://schemas.microsoft.com/office/powerpoint/2010/main" val="20400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2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8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1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2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53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5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5452C2-BF05-4BA5-9D64-C99C82D3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N. </a:t>
            </a:r>
            <a:r>
              <a:rPr lang="en-US" dirty="0" err="1"/>
              <a:t>Rizk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636248C-1431-4FC5-95DB-B616EF848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80" y="3545523"/>
            <a:ext cx="9144000" cy="1655762"/>
          </a:xfrm>
        </p:spPr>
        <p:txBody>
          <a:bodyPr/>
          <a:lstStyle/>
          <a:p>
            <a:r>
              <a:rPr lang="en-US" dirty="0"/>
              <a:t>College of Natural and Applied Sciences</a:t>
            </a:r>
          </a:p>
          <a:p>
            <a:r>
              <a:rPr lang="en-US" dirty="0"/>
              <a:t>Department of Computer Science </a:t>
            </a:r>
          </a:p>
          <a:p>
            <a:r>
              <a:rPr lang="en-US" sz="2800" b="1" dirty="0">
                <a:latin typeface="+mj-lt"/>
                <a:ea typeface="+mj-ea"/>
                <a:cs typeface="+mj-cs"/>
              </a:rPr>
              <a:t>University of Houston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69453-907E-4575-8CFE-7C7818C7EBC2}"/>
              </a:ext>
            </a:extLst>
          </p:cNvPr>
          <p:cNvSpPr txBox="1"/>
          <p:nvPr/>
        </p:nvSpPr>
        <p:spPr>
          <a:xfrm>
            <a:off x="2962275" y="285750"/>
            <a:ext cx="610936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COSC 2430 : 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206588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5256" y="319310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Queues as Arrays</a:t>
            </a:r>
            <a:br>
              <a:rPr lang="en-US" altLang="en-US" dirty="0"/>
            </a:br>
            <a:r>
              <a:rPr lang="en-US" altLang="en-US" dirty="0"/>
              <a:t>(cont’d.)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752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queueRear = (queueRear + 1) % maxQueueSize;</a:t>
            </a:r>
          </a:p>
          <a:p>
            <a:pPr lvl="1" eaLnBrk="1" hangingPunct="1"/>
            <a:r>
              <a:rPr lang="en-US" altLang="en-US"/>
              <a:t>Advances </a:t>
            </a:r>
            <a:r>
              <a:rPr lang="en-US" altLang="en-US">
                <a:latin typeface="Courier New" panose="02070309020205020404" pitchFamily="49" charset="0"/>
              </a:rPr>
              <a:t>queueRear</a:t>
            </a:r>
            <a:r>
              <a:rPr lang="en-US" altLang="en-US"/>
              <a:t> (</a:t>
            </a:r>
            <a:r>
              <a:rPr lang="en-US" altLang="en-US">
                <a:latin typeface="Courier New" panose="02070309020205020404" pitchFamily="49" charset="0"/>
              </a:rPr>
              <a:t>queueFront</a:t>
            </a:r>
            <a:r>
              <a:rPr lang="en-US" altLang="en-US"/>
              <a:t>) to next array position</a:t>
            </a:r>
            <a:endParaRPr lang="en-US" altLang="en-US">
              <a:latin typeface="Courier New" panose="02070309020205020404" pitchFamily="49" charset="0"/>
            </a:endParaRPr>
          </a:p>
        </p:txBody>
      </p:sp>
      <p:grpSp>
        <p:nvGrpSpPr>
          <p:cNvPr id="12294" name="Group 10"/>
          <p:cNvGrpSpPr>
            <a:grpSpLocks/>
          </p:cNvGrpSpPr>
          <p:nvPr/>
        </p:nvGrpSpPr>
        <p:grpSpPr bwMode="auto">
          <a:xfrm>
            <a:off x="2514600" y="3505200"/>
            <a:ext cx="7416800" cy="2122488"/>
            <a:chOff x="768" y="2160"/>
            <a:chExt cx="4672" cy="1337"/>
          </a:xfrm>
        </p:grpSpPr>
        <p:pic>
          <p:nvPicPr>
            <p:cNvPr id="12295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2160"/>
              <a:ext cx="4624" cy="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768" y="3264"/>
              <a:ext cx="28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Queue before and after the </a:t>
              </a:r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</a:t>
              </a:r>
              <a:r>
                <a:rPr lang="en-US" altLang="en-US" dirty="0"/>
                <a:t> operation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42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3416" y="373944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Queues as Arrays</a:t>
            </a:r>
            <a:br>
              <a:rPr lang="en-US" altLang="en-US" dirty="0"/>
            </a:br>
            <a:r>
              <a:rPr lang="en-US" altLang="en-US" dirty="0"/>
              <a:t>(cont’d.)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9353" y="1736785"/>
            <a:ext cx="8915400" cy="377762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If </a:t>
            </a:r>
            <a:r>
              <a:rPr lang="en-US" altLang="en-US" sz="2400" dirty="0" err="1">
                <a:latin typeface="Courier New" panose="02070309020205020404" pitchFamily="49" charset="0"/>
              </a:rPr>
              <a:t>queueRear</a:t>
            </a:r>
            <a:r>
              <a:rPr lang="en-US" altLang="en-US" sz="2400" dirty="0"/>
              <a:t> &lt; </a:t>
            </a:r>
            <a:r>
              <a:rPr lang="en-US" altLang="en-US" sz="2400" dirty="0" err="1">
                <a:latin typeface="Courier New" panose="02070309020205020404" pitchFamily="49" charset="0"/>
              </a:rPr>
              <a:t>maxQueueSize</a:t>
            </a:r>
            <a:r>
              <a:rPr lang="en-US" altLang="en-US" sz="2400" dirty="0"/>
              <a:t> – 1</a:t>
            </a:r>
          </a:p>
          <a:p>
            <a:pPr lvl="1" eaLnBrk="1" hangingPunct="1"/>
            <a:r>
              <a:rPr lang="en-US" altLang="en-US" sz="2400" dirty="0" err="1">
                <a:latin typeface="Courier New" panose="02070309020205020404" pitchFamily="49" charset="0"/>
              </a:rPr>
              <a:t>queueRear</a:t>
            </a:r>
            <a:r>
              <a:rPr lang="en-US" altLang="en-US" sz="2400" dirty="0"/>
              <a:t> + 1 &lt;= </a:t>
            </a:r>
            <a:r>
              <a:rPr lang="en-US" altLang="en-US" sz="2400" dirty="0" err="1">
                <a:latin typeface="Courier New" panose="02070309020205020404" pitchFamily="49" charset="0"/>
              </a:rPr>
              <a:t>maxQueueSize</a:t>
            </a:r>
            <a:r>
              <a:rPr lang="en-US" altLang="en-US" sz="2400" dirty="0"/>
              <a:t> – 1</a:t>
            </a:r>
          </a:p>
          <a:p>
            <a:pPr lvl="1" eaLnBrk="1" hangingPunct="1"/>
            <a:r>
              <a:rPr lang="en-US" altLang="en-US" sz="2400" dirty="0"/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queueRear</a:t>
            </a:r>
            <a:r>
              <a:rPr lang="en-US" altLang="en-US" sz="2400" dirty="0"/>
              <a:t> + 1) % </a:t>
            </a:r>
            <a:r>
              <a:rPr lang="en-US" altLang="en-US" sz="2400" dirty="0" err="1">
                <a:latin typeface="Courier New" panose="02070309020205020404" pitchFamily="49" charset="0"/>
              </a:rPr>
              <a:t>maxQueueSize</a:t>
            </a:r>
            <a:r>
              <a:rPr lang="en-US" altLang="en-US" sz="2400" dirty="0"/>
              <a:t> = </a:t>
            </a:r>
            <a:r>
              <a:rPr lang="en-US" altLang="en-US" sz="2400" dirty="0" err="1">
                <a:latin typeface="Courier New" panose="02070309020205020404" pitchFamily="49" charset="0"/>
              </a:rPr>
              <a:t>queueRear</a:t>
            </a:r>
            <a:r>
              <a:rPr lang="en-US" altLang="en-US" sz="2400" dirty="0"/>
              <a:t> + 1</a:t>
            </a:r>
          </a:p>
          <a:p>
            <a:pPr eaLnBrk="1" hangingPunct="1"/>
            <a:r>
              <a:rPr lang="en-US" altLang="en-US" sz="2400" dirty="0"/>
              <a:t>If </a:t>
            </a:r>
            <a:r>
              <a:rPr lang="en-US" altLang="en-US" sz="2400" dirty="0" err="1">
                <a:latin typeface="Courier New" panose="02070309020205020404" pitchFamily="49" charset="0"/>
              </a:rPr>
              <a:t>queueRear</a:t>
            </a:r>
            <a:r>
              <a:rPr lang="en-US" altLang="en-US" sz="2400" dirty="0"/>
              <a:t> == </a:t>
            </a:r>
            <a:r>
              <a:rPr lang="en-US" altLang="en-US" sz="2400" dirty="0" err="1">
                <a:latin typeface="Courier New" panose="02070309020205020404" pitchFamily="49" charset="0"/>
              </a:rPr>
              <a:t>maxQueueSize</a:t>
            </a:r>
            <a:r>
              <a:rPr lang="en-US" altLang="en-US" sz="2400" dirty="0"/>
              <a:t> – 1</a:t>
            </a:r>
          </a:p>
          <a:p>
            <a:pPr lvl="1" eaLnBrk="1" hangingPunct="1"/>
            <a:r>
              <a:rPr lang="en-US" altLang="en-US" sz="2400" dirty="0" err="1">
                <a:latin typeface="Courier New" panose="02070309020205020404" pitchFamily="49" charset="0"/>
              </a:rPr>
              <a:t>queueRear</a:t>
            </a:r>
            <a:r>
              <a:rPr lang="en-US" altLang="en-US" sz="2400" dirty="0"/>
              <a:t> + 1 == </a:t>
            </a:r>
            <a:r>
              <a:rPr lang="en-US" altLang="en-US" sz="2400" dirty="0" err="1">
                <a:latin typeface="Courier New" panose="02070309020205020404" pitchFamily="49" charset="0"/>
              </a:rPr>
              <a:t>maxQueueSize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400" dirty="0"/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queueRear</a:t>
            </a:r>
            <a:r>
              <a:rPr lang="en-US" altLang="en-US" sz="2400" dirty="0"/>
              <a:t> + 1) % </a:t>
            </a:r>
            <a:r>
              <a:rPr lang="en-US" altLang="en-US" sz="2400" dirty="0" err="1">
                <a:latin typeface="Courier New" panose="02070309020205020404" pitchFamily="49" charset="0"/>
              </a:rPr>
              <a:t>maxQueueSize</a:t>
            </a:r>
            <a:r>
              <a:rPr lang="en-US" altLang="en-US" sz="2400" dirty="0"/>
              <a:t> = 0</a:t>
            </a:r>
          </a:p>
          <a:p>
            <a:pPr eaLnBrk="1" hangingPunct="1"/>
            <a:r>
              <a:rPr lang="en-US" altLang="en-US" sz="2400" dirty="0" err="1">
                <a:latin typeface="Courier New" panose="02070309020205020404" pitchFamily="49" charset="0"/>
              </a:rPr>
              <a:t>queueRear</a:t>
            </a:r>
            <a:r>
              <a:rPr lang="en-US" altLang="en-US" sz="2400" dirty="0"/>
              <a:t> set to zero</a:t>
            </a:r>
          </a:p>
          <a:p>
            <a:pPr lvl="1" eaLnBrk="1" hangingPunct="1"/>
            <a:r>
              <a:rPr lang="en-US" altLang="en-US" sz="2400" dirty="0"/>
              <a:t>First array position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5162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270" y="131865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Queues as Arrays</a:t>
            </a:r>
            <a:br>
              <a:rPr lang="en-US" altLang="en-US" dirty="0"/>
            </a:br>
            <a:r>
              <a:rPr lang="en-US" altLang="en-US" dirty="0"/>
              <a:t>(cont’d.)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Two cases with identical </a:t>
            </a:r>
            <a:r>
              <a:rPr lang="en-US" altLang="en-US">
                <a:latin typeface="Courier New" panose="02070309020205020404" pitchFamily="49" charset="0"/>
              </a:rPr>
              <a:t>queueFront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queueRear</a:t>
            </a:r>
            <a:r>
              <a:rPr lang="en-US" altLang="en-US"/>
              <a:t>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Figure 8-7(b) represents an empty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Figure 8-8(b) represents a full queue</a:t>
            </a:r>
          </a:p>
        </p:txBody>
      </p:sp>
      <p:grpSp>
        <p:nvGrpSpPr>
          <p:cNvPr id="14342" name="Group 11"/>
          <p:cNvGrpSpPr>
            <a:grpSpLocks/>
          </p:cNvGrpSpPr>
          <p:nvPr/>
        </p:nvGrpSpPr>
        <p:grpSpPr bwMode="auto">
          <a:xfrm>
            <a:off x="3733800" y="4800600"/>
            <a:ext cx="4457700" cy="1512888"/>
            <a:chOff x="1392" y="3024"/>
            <a:chExt cx="2808" cy="953"/>
          </a:xfrm>
        </p:grpSpPr>
        <p:sp>
          <p:nvSpPr>
            <p:cNvPr id="14346" name="Rectangle 5"/>
            <p:cNvSpPr>
              <a:spLocks noChangeArrowheads="1"/>
            </p:cNvSpPr>
            <p:nvPr/>
          </p:nvSpPr>
          <p:spPr bwMode="auto">
            <a:xfrm>
              <a:off x="1392" y="3744"/>
              <a:ext cx="28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Queue before and after the </a:t>
              </a:r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</a:t>
              </a:r>
              <a:r>
                <a:rPr lang="en-US" altLang="en-US" dirty="0"/>
                <a:t> operation</a:t>
              </a:r>
            </a:p>
          </p:txBody>
        </p:sp>
        <p:pic>
          <p:nvPicPr>
            <p:cNvPr id="1434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3024"/>
              <a:ext cx="2585" cy="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43" name="Group 10"/>
          <p:cNvGrpSpPr>
            <a:grpSpLocks/>
          </p:cNvGrpSpPr>
          <p:nvPr/>
        </p:nvGrpSpPr>
        <p:grpSpPr bwMode="auto">
          <a:xfrm>
            <a:off x="3733800" y="3228976"/>
            <a:ext cx="4872038" cy="1522413"/>
            <a:chOff x="1392" y="2010"/>
            <a:chExt cx="3069" cy="959"/>
          </a:xfrm>
        </p:grpSpPr>
        <p:sp>
          <p:nvSpPr>
            <p:cNvPr id="14344" name="Rectangle 4"/>
            <p:cNvSpPr>
              <a:spLocks noChangeArrowheads="1"/>
            </p:cNvSpPr>
            <p:nvPr/>
          </p:nvSpPr>
          <p:spPr bwMode="auto">
            <a:xfrm>
              <a:off x="1392" y="2736"/>
              <a:ext cx="30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Queue before and after the </a:t>
              </a:r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delete</a:t>
              </a:r>
              <a:r>
                <a:rPr lang="en-US" altLang="en-US" dirty="0"/>
                <a:t> operation</a:t>
              </a:r>
            </a:p>
          </p:txBody>
        </p:sp>
        <p:pic>
          <p:nvPicPr>
            <p:cNvPr id="1434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2010"/>
              <a:ext cx="2643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591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3031" y="339439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Queues as Arrays</a:t>
            </a:r>
            <a:br>
              <a:rPr lang="en-US" altLang="en-US" dirty="0"/>
            </a:br>
            <a:r>
              <a:rPr lang="en-US" altLang="en-US" dirty="0"/>
              <a:t>(cont’d.)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1995" y="2005012"/>
            <a:ext cx="105156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First solution: use variable </a:t>
            </a:r>
            <a:r>
              <a:rPr lang="en-US" altLang="en-US" sz="2400" dirty="0">
                <a:latin typeface="Courier New" panose="02070309020205020404" pitchFamily="49" charset="0"/>
              </a:rPr>
              <a:t>count</a:t>
            </a:r>
          </a:p>
          <a:p>
            <a:pPr lvl="1" eaLnBrk="1" hangingPunct="1"/>
            <a:r>
              <a:rPr lang="en-US" altLang="en-US" sz="2400" dirty="0"/>
              <a:t>Incremented when new element added</a:t>
            </a:r>
          </a:p>
          <a:p>
            <a:pPr lvl="1" eaLnBrk="1" hangingPunct="1"/>
            <a:r>
              <a:rPr lang="en-US" altLang="en-US" sz="2400" dirty="0"/>
              <a:t>Decremented when element removed</a:t>
            </a:r>
          </a:p>
          <a:p>
            <a:pPr lvl="1" eaLnBrk="1" hangingPunct="1"/>
            <a:r>
              <a:rPr lang="en-US" altLang="en-US" sz="2400" dirty="0"/>
              <a:t>Functions </a:t>
            </a:r>
            <a:r>
              <a:rPr lang="en-US" altLang="en-US" sz="2400" dirty="0" err="1">
                <a:latin typeface="Courier New" panose="02070309020205020404" pitchFamily="49" charset="0"/>
              </a:rPr>
              <a:t>initializeQueue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Courier New" panose="02070309020205020404" pitchFamily="49" charset="0"/>
              </a:rPr>
              <a:t>destroyQueue</a:t>
            </a:r>
            <a:r>
              <a:rPr lang="en-US" altLang="en-US" sz="2400" dirty="0"/>
              <a:t> initialize count to zero</a:t>
            </a:r>
          </a:p>
        </p:txBody>
      </p:sp>
    </p:spTree>
    <p:extLst>
      <p:ext uri="{BB962C8B-B14F-4D97-AF65-F5344CB8AC3E}">
        <p14:creationId xmlns:p14="http://schemas.microsoft.com/office/powerpoint/2010/main" val="41446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755" y="210042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Queues as Arrays</a:t>
            </a:r>
            <a:br>
              <a:rPr lang="en-US" altLang="en-US" dirty="0"/>
            </a:br>
            <a:r>
              <a:rPr lang="en-US" altLang="en-US" dirty="0"/>
              <a:t>(cont’d.)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3438" y="1650521"/>
            <a:ext cx="8915400" cy="37776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Second solution</a:t>
            </a:r>
          </a:p>
          <a:p>
            <a:pPr lvl="1" eaLnBrk="1" hangingPunct="1"/>
            <a:r>
              <a:rPr lang="en-US" altLang="en-US" sz="2000" dirty="0" err="1">
                <a:latin typeface="Courier New" panose="02070309020205020404" pitchFamily="49" charset="0"/>
              </a:rPr>
              <a:t>queueFront</a:t>
            </a:r>
            <a:r>
              <a:rPr lang="en-US" altLang="en-US" sz="2000" dirty="0"/>
              <a:t> indicates index of array position preceding first element of the queue</a:t>
            </a:r>
          </a:p>
          <a:p>
            <a:pPr lvl="1" eaLnBrk="1" hangingPunct="1"/>
            <a:r>
              <a:rPr lang="en-US" altLang="en-US" sz="2000" dirty="0"/>
              <a:t>Assume </a:t>
            </a:r>
            <a:r>
              <a:rPr lang="en-US" altLang="en-US" sz="2000" dirty="0" err="1">
                <a:latin typeface="Courier New" panose="02070309020205020404" pitchFamily="49" charset="0"/>
              </a:rPr>
              <a:t>queueRear</a:t>
            </a:r>
            <a:r>
              <a:rPr lang="en-US" altLang="en-US" sz="2000" dirty="0"/>
              <a:t> indicates index of last element</a:t>
            </a:r>
          </a:p>
          <a:p>
            <a:pPr lvl="2" eaLnBrk="1" hangingPunct="1"/>
            <a:r>
              <a:rPr lang="en-US" altLang="en-US" sz="2000" dirty="0"/>
              <a:t>Empty queue if </a:t>
            </a:r>
            <a:r>
              <a:rPr lang="en-US" altLang="en-US" sz="2000" dirty="0" err="1">
                <a:latin typeface="Courier New" panose="02070309020205020404" pitchFamily="49" charset="0"/>
              </a:rPr>
              <a:t>queueFront</a:t>
            </a:r>
            <a:r>
              <a:rPr lang="en-US" altLang="en-US" sz="2000" dirty="0">
                <a:latin typeface="Courier New" panose="02070309020205020404" pitchFamily="49" charset="0"/>
              </a:rPr>
              <a:t> == </a:t>
            </a:r>
            <a:r>
              <a:rPr lang="en-US" altLang="en-US" sz="2000" dirty="0" err="1">
                <a:latin typeface="Courier New" panose="02070309020205020404" pitchFamily="49" charset="0"/>
              </a:rPr>
              <a:t>queueRear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dirty="0"/>
              <a:t>Slot indicated by index </a:t>
            </a:r>
            <a:r>
              <a:rPr lang="en-US" altLang="en-US" sz="2000" dirty="0" err="1">
                <a:latin typeface="Courier New" panose="02070309020205020404" pitchFamily="49" charset="0"/>
              </a:rPr>
              <a:t>queueFront</a:t>
            </a:r>
            <a:r>
              <a:rPr lang="en-US" altLang="en-US" sz="2000" dirty="0"/>
              <a:t> is reserved</a:t>
            </a:r>
          </a:p>
          <a:p>
            <a:pPr lvl="1" eaLnBrk="1" hangingPunct="1"/>
            <a:r>
              <a:rPr lang="en-US" altLang="en-US" sz="2000" dirty="0"/>
              <a:t>Queue is full </a:t>
            </a:r>
          </a:p>
          <a:p>
            <a:pPr lvl="2" eaLnBrk="1" hangingPunct="1"/>
            <a:r>
              <a:rPr lang="en-US" altLang="en-US" sz="2000" dirty="0"/>
              <a:t>If next available space represents special reserved slot</a:t>
            </a:r>
          </a:p>
        </p:txBody>
      </p:sp>
    </p:spTree>
    <p:extLst>
      <p:ext uri="{BB962C8B-B14F-4D97-AF65-F5344CB8AC3E}">
        <p14:creationId xmlns:p14="http://schemas.microsoft.com/office/powerpoint/2010/main" val="2425759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Implementation of Queues as Arrays</a:t>
            </a:r>
            <a:br>
              <a:rPr lang="en-US" altLang="en-US" dirty="0"/>
            </a:br>
            <a:r>
              <a:rPr lang="en-US" altLang="en-US" dirty="0"/>
              <a:t>(cont’d.)</a:t>
            </a:r>
          </a:p>
        </p:txBody>
      </p:sp>
      <p:sp>
        <p:nvSpPr>
          <p:cNvPr id="17413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1981200" y="4876801"/>
            <a:ext cx="8229600" cy="1249363"/>
          </a:xfrm>
        </p:spPr>
        <p:txBody>
          <a:bodyPr/>
          <a:lstStyle/>
          <a:p>
            <a:pPr eaLnBrk="1" hangingPunct="1"/>
            <a:r>
              <a:rPr lang="en-US" altLang="en-US" dirty="0"/>
              <a:t>See code on pages 459-460</a:t>
            </a:r>
          </a:p>
          <a:p>
            <a:pPr lvl="1" eaLnBrk="1" hangingPunct="1"/>
            <a:r>
              <a:rPr lang="en-US" altLang="en-US" dirty="0"/>
              <a:t>Uses first solution</a:t>
            </a:r>
            <a:endParaRPr lang="en-US" altLang="en-US" sz="2200" dirty="0"/>
          </a:p>
        </p:txBody>
      </p:sp>
      <p:grpSp>
        <p:nvGrpSpPr>
          <p:cNvPr id="17414" name="Group 10"/>
          <p:cNvGrpSpPr>
            <a:grpSpLocks/>
          </p:cNvGrpSpPr>
          <p:nvPr/>
        </p:nvGrpSpPr>
        <p:grpSpPr bwMode="auto">
          <a:xfrm>
            <a:off x="4267200" y="1905000"/>
            <a:ext cx="4171950" cy="2698750"/>
            <a:chOff x="1728" y="1200"/>
            <a:chExt cx="2628" cy="1700"/>
          </a:xfrm>
        </p:grpSpPr>
        <p:sp>
          <p:nvSpPr>
            <p:cNvPr id="17415" name="Rectangle 4"/>
            <p:cNvSpPr>
              <a:spLocks noChangeArrowheads="1"/>
            </p:cNvSpPr>
            <p:nvPr/>
          </p:nvSpPr>
          <p:spPr bwMode="auto">
            <a:xfrm>
              <a:off x="1728" y="2496"/>
              <a:ext cx="24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FIGURE 8-9</a:t>
              </a:r>
              <a:r>
                <a:rPr lang="en-US" altLang="en-US"/>
                <a:t> Array to store the queue</a:t>
              </a:r>
            </a:p>
            <a:p>
              <a:pPr eaLnBrk="1" hangingPunct="1"/>
              <a:r>
                <a:rPr lang="en-US" altLang="en-US"/>
                <a:t>elements with a reserved slot</a:t>
              </a:r>
            </a:p>
          </p:txBody>
        </p:sp>
        <p:pic>
          <p:nvPicPr>
            <p:cNvPr id="1741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1200"/>
              <a:ext cx="2580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607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367" y="319310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Empty Queue and Full Queue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Empty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</a:t>
            </a:r>
            <a:r>
              <a:rPr lang="en-US" altLang="en-US">
                <a:latin typeface="Courier New" panose="02070309020205020404" pitchFamily="49" charset="0"/>
              </a:rPr>
              <a:t>count == 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Full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</a:t>
            </a:r>
            <a:r>
              <a:rPr lang="en-US" altLang="en-US">
                <a:latin typeface="Courier New" panose="02070309020205020404" pitchFamily="49" charset="0"/>
              </a:rPr>
              <a:t>count == maxQueueSize</a:t>
            </a:r>
          </a:p>
        </p:txBody>
      </p:sp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3443288"/>
            <a:ext cx="5483225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51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4744" y="40560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Initialize Queue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Initializes queue to empty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First element added at the first array 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Initialize </a:t>
            </a:r>
            <a:r>
              <a:rPr lang="en-US" altLang="en-US">
                <a:latin typeface="Courier New" panose="02070309020205020404" pitchFamily="49" charset="0"/>
              </a:rPr>
              <a:t>queueFront</a:t>
            </a:r>
            <a:r>
              <a:rPr lang="en-US" altLang="en-US"/>
              <a:t> to zero, </a:t>
            </a:r>
            <a:r>
              <a:rPr lang="en-US" altLang="en-US">
                <a:latin typeface="Courier New" panose="02070309020205020404" pitchFamily="49" charset="0"/>
              </a:rPr>
              <a:t>queueRear</a:t>
            </a:r>
            <a:r>
              <a:rPr lang="en-US" altLang="en-US"/>
              <a:t> to </a:t>
            </a:r>
            <a:r>
              <a:rPr lang="en-US" altLang="en-US">
                <a:latin typeface="Courier New" panose="02070309020205020404" pitchFamily="49" charset="0"/>
              </a:rPr>
              <a:t>maxQueueSize</a:t>
            </a:r>
            <a:r>
              <a:rPr lang="en-US" altLang="en-US"/>
              <a:t> - one, </a:t>
            </a:r>
            <a:r>
              <a:rPr lang="en-US" altLang="en-US">
                <a:latin typeface="Courier New" panose="02070309020205020404" pitchFamily="49" charset="0"/>
              </a:rPr>
              <a:t>count</a:t>
            </a:r>
            <a:r>
              <a:rPr lang="en-US" altLang="en-US"/>
              <a:t> to zero</a:t>
            </a:r>
          </a:p>
        </p:txBody>
      </p:sp>
      <p:grpSp>
        <p:nvGrpSpPr>
          <p:cNvPr id="19462" name="Group 7"/>
          <p:cNvGrpSpPr>
            <a:grpSpLocks/>
          </p:cNvGrpSpPr>
          <p:nvPr/>
        </p:nvGrpSpPr>
        <p:grpSpPr bwMode="auto">
          <a:xfrm>
            <a:off x="4419600" y="3352801"/>
            <a:ext cx="3092450" cy="1208088"/>
            <a:chOff x="1824" y="2064"/>
            <a:chExt cx="1948" cy="761"/>
          </a:xfrm>
        </p:grpSpPr>
        <p:sp>
          <p:nvSpPr>
            <p:cNvPr id="19464" name="Rectangle 4"/>
            <p:cNvSpPr>
              <a:spLocks noChangeArrowheads="1"/>
            </p:cNvSpPr>
            <p:nvPr/>
          </p:nvSpPr>
          <p:spPr bwMode="auto">
            <a:xfrm>
              <a:off x="1824" y="2592"/>
              <a:ext cx="9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Empty queue</a:t>
              </a:r>
            </a:p>
          </p:txBody>
        </p:sp>
        <p:pic>
          <p:nvPicPr>
            <p:cNvPr id="1946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064"/>
              <a:ext cx="1900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724401"/>
            <a:ext cx="4535488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576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4156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Front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2362200"/>
          </a:xfrm>
        </p:spPr>
        <p:txBody>
          <a:bodyPr/>
          <a:lstStyle/>
          <a:p>
            <a:pPr eaLnBrk="1" hangingPunct="1"/>
            <a:r>
              <a:rPr lang="en-US" altLang="en-US"/>
              <a:t>Returns first queue element</a:t>
            </a:r>
          </a:p>
          <a:p>
            <a:pPr lvl="1" eaLnBrk="1" hangingPunct="1"/>
            <a:r>
              <a:rPr lang="en-US" altLang="en-US"/>
              <a:t>If the queue nonempty</a:t>
            </a:r>
          </a:p>
          <a:p>
            <a:pPr lvl="2" eaLnBrk="1" hangingPunct="1"/>
            <a:r>
              <a:rPr lang="en-US" altLang="en-US"/>
              <a:t>Element indicated by index </a:t>
            </a:r>
            <a:r>
              <a:rPr lang="en-US" altLang="en-US">
                <a:latin typeface="Courier New" panose="02070309020205020404" pitchFamily="49" charset="0"/>
              </a:rPr>
              <a:t>queueFront</a:t>
            </a:r>
            <a:r>
              <a:rPr lang="en-US" altLang="en-US"/>
              <a:t> returned</a:t>
            </a:r>
          </a:p>
          <a:p>
            <a:pPr lvl="1" eaLnBrk="1" hangingPunct="1"/>
            <a:r>
              <a:rPr lang="en-US" altLang="en-US"/>
              <a:t>Otherwise</a:t>
            </a:r>
          </a:p>
          <a:p>
            <a:pPr lvl="2" eaLnBrk="1" hangingPunct="1"/>
            <a:r>
              <a:rPr lang="en-US" altLang="en-US"/>
              <a:t>Program terminates</a:t>
            </a: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67200"/>
            <a:ext cx="4827588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38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8306" y="319310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/>
              <a:t>Back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2209800"/>
          </a:xfrm>
        </p:spPr>
        <p:txBody>
          <a:bodyPr/>
          <a:lstStyle/>
          <a:p>
            <a:pPr eaLnBrk="1" hangingPunct="1"/>
            <a:r>
              <a:rPr lang="en-US" altLang="en-US"/>
              <a:t>Returns last queue element</a:t>
            </a:r>
          </a:p>
          <a:p>
            <a:pPr lvl="1" eaLnBrk="1" hangingPunct="1"/>
            <a:r>
              <a:rPr lang="en-US" altLang="en-US"/>
              <a:t>If queue nonempty</a:t>
            </a:r>
          </a:p>
          <a:p>
            <a:pPr lvl="2" eaLnBrk="1" hangingPunct="1"/>
            <a:r>
              <a:rPr lang="en-US" altLang="en-US"/>
              <a:t>Returns element indicated by index </a:t>
            </a:r>
            <a:r>
              <a:rPr lang="en-US" altLang="en-US">
                <a:latin typeface="Courier New" panose="02070309020205020404" pitchFamily="49" charset="0"/>
              </a:rPr>
              <a:t>queueRear</a:t>
            </a:r>
          </a:p>
          <a:p>
            <a:pPr lvl="1" eaLnBrk="1" hangingPunct="1"/>
            <a:r>
              <a:rPr lang="en-US" altLang="en-US"/>
              <a:t>Otherwise</a:t>
            </a:r>
          </a:p>
          <a:p>
            <a:pPr lvl="2" eaLnBrk="1" hangingPunct="1"/>
            <a:r>
              <a:rPr lang="en-US" altLang="en-US"/>
              <a:t>Program terminates</a:t>
            </a:r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038601"/>
            <a:ext cx="4459288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45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054" y="253174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Queues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2" y="1383101"/>
            <a:ext cx="8915400" cy="3777622"/>
          </a:xfrm>
        </p:spPr>
        <p:txBody>
          <a:bodyPr/>
          <a:lstStyle/>
          <a:p>
            <a:pPr eaLnBrk="1" hangingPunct="1"/>
            <a:r>
              <a:rPr lang="en-US" altLang="en-US" dirty="0"/>
              <a:t>a queue as an array</a:t>
            </a:r>
          </a:p>
          <a:p>
            <a:pPr eaLnBrk="1" hangingPunct="1"/>
            <a:r>
              <a:rPr lang="en-US" altLang="en-US" dirty="0"/>
              <a:t>a queue as a linked list</a:t>
            </a:r>
          </a:p>
          <a:p>
            <a:pPr eaLnBrk="1" hangingPunct="1"/>
            <a:r>
              <a:rPr lang="en-US" altLang="en-US" dirty="0"/>
              <a:t>Discover queue applications</a:t>
            </a:r>
          </a:p>
          <a:p>
            <a:pPr eaLnBrk="1" hangingPunct="1"/>
            <a:r>
              <a:rPr lang="en-US" altLang="en-US" dirty="0"/>
              <a:t>The STL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660317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0180" y="35004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Add Queue</a:t>
            </a:r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28800"/>
            <a:ext cx="668813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271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57" y="36821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Delete Queue</a:t>
            </a:r>
          </a:p>
        </p:txBody>
      </p:sp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752601"/>
            <a:ext cx="74533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624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4376" y="41830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Constructors and Destructors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7023100" cy="42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006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998739" y="43973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Constructors and Destructors (cont’d.)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8739" y="1501602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Array storing queue elements</a:t>
            </a:r>
          </a:p>
          <a:p>
            <a:pPr lvl="1" eaLnBrk="1" hangingPunct="1"/>
            <a:r>
              <a:rPr lang="en-US" altLang="en-US" dirty="0"/>
              <a:t>Created dynamically</a:t>
            </a:r>
          </a:p>
          <a:p>
            <a:pPr lvl="1" eaLnBrk="1" hangingPunct="1"/>
            <a:r>
              <a:rPr lang="en-US" altLang="en-US" dirty="0"/>
              <a:t>When queue object goes out of scope</a:t>
            </a:r>
          </a:p>
          <a:p>
            <a:pPr lvl="2" eaLnBrk="1" hangingPunct="1"/>
            <a:r>
              <a:rPr lang="en-US" altLang="en-US" dirty="0"/>
              <a:t>Destructor deallocates memory occupied by the array storing queue elements</a:t>
            </a:r>
          </a:p>
        </p:txBody>
      </p:sp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3962400"/>
            <a:ext cx="3857625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464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3833" y="246081"/>
            <a:ext cx="9693216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spc="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9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spc="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000" b="1" spc="-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000" b="1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spc="-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b="1" spc="1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spc="1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ds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spc="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000" b="1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1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2000" b="1" spc="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 from the keyboard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000" b="1" spc="1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spc="-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b="1" spc="-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0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-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spc="1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000" b="1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pper</a:t>
            </a:r>
            <a:r>
              <a:rPr lang="en-US" sz="2000" b="1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b="1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spc="-1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9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000" b="1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spc="1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en-US" sz="2000" b="1" spc="-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0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0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b="1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spc="-1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0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000" b="1" spc="19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000" b="1" spc="19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000" b="1" spc="-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000" b="1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000" b="1" spc="9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spc="2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000" b="1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spc="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spc="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b="1" spc="2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spc="1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0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18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000" b="1" spc="19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000" b="1" spc="2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spc="1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1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b="1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000" b="1" spc="2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 </a:t>
            </a:r>
            <a:r>
              <a:rPr lang="en-US" sz="2000" b="1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000" b="1" spc="-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b="1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1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hou</a:t>
            </a:r>
            <a:r>
              <a:rPr lang="en-US" sz="2000" b="1" spc="-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000" b="1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b="1" spc="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0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b="1" spc="-8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0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spc="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000" b="1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2000" b="1" spc="-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spc="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000" b="1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000" b="1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spc="-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000" b="1" spc="-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b="1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000" b="1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1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000" b="1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spc="3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2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 </a:t>
            </a:r>
            <a:r>
              <a:rPr lang="en-US" sz="2000" b="1" spc="-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0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tt</a:t>
            </a:r>
            <a:r>
              <a:rPr lang="en-US" sz="20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rs</a:t>
            </a:r>
            <a:r>
              <a:rPr lang="en-US" sz="2000" b="1" spc="-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spc="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20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0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rs</a:t>
            </a:r>
            <a:r>
              <a:rPr lang="en-US" sz="2000" b="1" spc="-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spc="6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000" b="1" spc="-3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10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000" b="1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</a:t>
            </a:r>
            <a:r>
              <a:rPr lang="en-US" sz="2000" b="1" spc="-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spc="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spc="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000" b="1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000" b="1" spc="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-8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20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000" b="1" spc="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000" b="1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spc="-1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000" b="1" spc="5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000" b="1" spc="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000" b="1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spc="-2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b="1" spc="-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000" b="1" spc="1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en-US" sz="2000" b="1" spc="-6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rd</a:t>
            </a:r>
            <a:r>
              <a:rPr lang="en-US" sz="2000" b="1" spc="-45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3048000" y="255183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Hint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queueType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 queue(200);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stackType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 stack(200);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string text;</a:t>
            </a:r>
          </a:p>
        </p:txBody>
      </p:sp>
    </p:spTree>
    <p:extLst>
      <p:ext uri="{BB962C8B-B14F-4D97-AF65-F5344CB8AC3E}">
        <p14:creationId xmlns:p14="http://schemas.microsoft.com/office/powerpoint/2010/main" val="2352845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944474" y="43973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Linked Implementation of Queues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140" y="1486471"/>
            <a:ext cx="105156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Array implementation issues</a:t>
            </a:r>
          </a:p>
          <a:p>
            <a:pPr lvl="1" eaLnBrk="1" hangingPunct="1"/>
            <a:r>
              <a:rPr lang="en-US" altLang="en-US" sz="2000" dirty="0"/>
              <a:t>Fixed array size</a:t>
            </a:r>
          </a:p>
          <a:p>
            <a:pPr lvl="2" eaLnBrk="1" hangingPunct="1"/>
            <a:r>
              <a:rPr lang="en-US" altLang="en-US" sz="2000" dirty="0"/>
              <a:t>Finite number of queue elements</a:t>
            </a:r>
          </a:p>
          <a:p>
            <a:pPr lvl="1" eaLnBrk="1" hangingPunct="1"/>
            <a:r>
              <a:rPr lang="en-US" altLang="en-US" sz="2000" dirty="0"/>
              <a:t>Requires special array treatment with the values of the indices </a:t>
            </a:r>
            <a:r>
              <a:rPr lang="en-US" altLang="en-US" sz="2000" dirty="0" err="1">
                <a:latin typeface="Courier New" panose="02070309020205020404" pitchFamily="49" charset="0"/>
              </a:rPr>
              <a:t>queueFront</a:t>
            </a:r>
            <a:r>
              <a:rPr lang="en-US" altLang="en-US" sz="2000" dirty="0"/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queueRear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000" dirty="0"/>
              <a:t>Linked implementation of a queue</a:t>
            </a:r>
          </a:p>
          <a:p>
            <a:pPr lvl="1" eaLnBrk="1" hangingPunct="1"/>
            <a:r>
              <a:rPr lang="en-US" altLang="en-US" sz="2000" dirty="0"/>
              <a:t>Simplifies special cases of the array implementation</a:t>
            </a:r>
          </a:p>
          <a:p>
            <a:pPr lvl="1" eaLnBrk="1" hangingPunct="1"/>
            <a:r>
              <a:rPr lang="en-US" altLang="en-US" sz="2000" dirty="0"/>
              <a:t>Queue never full</a:t>
            </a:r>
          </a:p>
          <a:p>
            <a:pPr eaLnBrk="1" hangingPunct="1"/>
            <a:r>
              <a:rPr lang="en-US" altLang="en-US" sz="2000" dirty="0"/>
              <a:t>See code on pages 464-465</a:t>
            </a:r>
          </a:p>
        </p:txBody>
      </p:sp>
    </p:spTree>
    <p:extLst>
      <p:ext uri="{BB962C8B-B14F-4D97-AF65-F5344CB8AC3E}">
        <p14:creationId xmlns:p14="http://schemas.microsoft.com/office/powerpoint/2010/main" val="1892740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367" y="227295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Empty and Full Queue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Empty queue if </a:t>
            </a:r>
            <a:r>
              <a:rPr lang="en-US" altLang="en-US">
                <a:latin typeface="Courier New" panose="02070309020205020404" pitchFamily="49" charset="0"/>
              </a:rPr>
              <a:t>queueFront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Memory allocated dynamically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Queue never full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Function implementing </a:t>
            </a:r>
            <a:r>
              <a:rPr lang="en-US" altLang="en-US">
                <a:latin typeface="Courier New" panose="02070309020205020404" pitchFamily="49" charset="0"/>
              </a:rPr>
              <a:t>isFullQueue</a:t>
            </a:r>
            <a:r>
              <a:rPr lang="en-US" altLang="en-US"/>
              <a:t> operation returns the value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</a:p>
        </p:txBody>
      </p:sp>
      <p:pic>
        <p:nvPicPr>
          <p:cNvPr id="276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57601"/>
            <a:ext cx="519588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655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0779" y="365919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Initialize Queue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Initializes queue to an empty state</a:t>
            </a:r>
          </a:p>
          <a:p>
            <a:pPr lvl="1" eaLnBrk="1" hangingPunct="1"/>
            <a:r>
              <a:rPr lang="en-US" altLang="en-US"/>
              <a:t>Empty if no elements in the queue</a:t>
            </a:r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743200"/>
            <a:ext cx="7351713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704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680" y="319310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Courier New" panose="02070309020205020404" pitchFamily="49" charset="0"/>
              </a:rPr>
              <a:t>addQueue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front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back</a:t>
            </a:r>
            <a:r>
              <a:rPr lang="en-US" altLang="en-US" dirty="0"/>
              <a:t>, and </a:t>
            </a:r>
            <a:r>
              <a:rPr lang="en-US" altLang="en-US" dirty="0" err="1">
                <a:latin typeface="Courier New" panose="02070309020205020404" pitchFamily="49" charset="0"/>
              </a:rPr>
              <a:t>deleteQueue</a:t>
            </a:r>
            <a:r>
              <a:rPr lang="en-US" altLang="en-US" dirty="0"/>
              <a:t> Operations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21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addQueue</a:t>
            </a:r>
            <a:r>
              <a:rPr lang="en-US" altLang="en-US"/>
              <a:t> operation adds a new element at end of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Access the pointer </a:t>
            </a:r>
            <a:r>
              <a:rPr lang="en-US" altLang="en-US">
                <a:latin typeface="Courier New" panose="02070309020205020404" pitchFamily="49" charset="0"/>
              </a:rPr>
              <a:t>queueRear</a:t>
            </a:r>
          </a:p>
        </p:txBody>
      </p:sp>
      <p:pic>
        <p:nvPicPr>
          <p:cNvPr id="29702" name="Picture 4" descr="Ch08 addQueue Linked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95601"/>
            <a:ext cx="6781800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886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0779" y="42624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Courier New" panose="02070309020205020404" pitchFamily="49" charset="0"/>
              </a:rPr>
              <a:t>addQueue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front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back</a:t>
            </a:r>
            <a:r>
              <a:rPr lang="en-US" altLang="en-US" dirty="0"/>
              <a:t>, and </a:t>
            </a:r>
            <a:r>
              <a:rPr lang="en-US" altLang="en-US" dirty="0" err="1">
                <a:latin typeface="Courier New" panose="02070309020205020404" pitchFamily="49" charset="0"/>
              </a:rPr>
              <a:t>deleteQueue</a:t>
            </a:r>
            <a:r>
              <a:rPr lang="en-US" altLang="en-US" dirty="0"/>
              <a:t> Operations (cont’d.)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229600" cy="1828800"/>
          </a:xfrm>
        </p:spPr>
        <p:txBody>
          <a:bodyPr/>
          <a:lstStyle/>
          <a:p>
            <a:pPr eaLnBrk="1" hangingPunct="1"/>
            <a:r>
              <a:rPr lang="en-US" altLang="en-US" dirty="0"/>
              <a:t>If queue nonempty</a:t>
            </a:r>
          </a:p>
          <a:p>
            <a:pPr lvl="1" eaLnBrk="1" hangingPunct="1"/>
            <a:r>
              <a:rPr lang="en-US" altLang="en-US" dirty="0"/>
              <a:t>Operation </a:t>
            </a:r>
            <a:r>
              <a:rPr lang="en-US" altLang="en-US" dirty="0">
                <a:latin typeface="Courier New" panose="02070309020205020404" pitchFamily="49" charset="0"/>
              </a:rPr>
              <a:t>front</a:t>
            </a:r>
            <a:r>
              <a:rPr lang="en-US" altLang="en-US" dirty="0"/>
              <a:t> returns first element</a:t>
            </a:r>
          </a:p>
          <a:p>
            <a:pPr lvl="1" eaLnBrk="1" hangingPunct="1"/>
            <a:r>
              <a:rPr lang="en-US" altLang="en-US" dirty="0"/>
              <a:t>Element indicated </a:t>
            </a:r>
            <a:r>
              <a:rPr lang="en-US" altLang="en-US" dirty="0" err="1">
                <a:latin typeface="Courier New" panose="02070309020205020404" pitchFamily="49" charset="0"/>
              </a:rPr>
              <a:t>queueFront</a:t>
            </a:r>
            <a:r>
              <a:rPr lang="en-US" altLang="en-US" dirty="0"/>
              <a:t> returned</a:t>
            </a:r>
          </a:p>
          <a:p>
            <a:pPr eaLnBrk="1" hangingPunct="1"/>
            <a:r>
              <a:rPr lang="en-US" altLang="en-US" dirty="0"/>
              <a:t>If queue empty: </a:t>
            </a:r>
            <a:r>
              <a:rPr lang="en-US" altLang="en-US" dirty="0">
                <a:latin typeface="Courier New" panose="02070309020205020404" pitchFamily="49" charset="0"/>
              </a:rPr>
              <a:t>front</a:t>
            </a:r>
            <a:r>
              <a:rPr lang="en-US" altLang="en-US" dirty="0"/>
              <a:t> terminates the program</a:t>
            </a:r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656014"/>
            <a:ext cx="5607050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02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514" y="309096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5801" y="1589986"/>
            <a:ext cx="8915400" cy="37776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/>
              <a:t>Queue data structure</a:t>
            </a:r>
          </a:p>
          <a:p>
            <a:pPr lvl="1" eaLnBrk="1" hangingPunct="1"/>
            <a:r>
              <a:rPr lang="en-US" altLang="en-US" sz="2400"/>
              <a:t>Elements added at one end (rear), deleted from other end (front)</a:t>
            </a:r>
          </a:p>
          <a:p>
            <a:pPr lvl="1" eaLnBrk="1" hangingPunct="1"/>
            <a:r>
              <a:rPr lang="en-US" altLang="en-US" sz="2400"/>
              <a:t>First In First Out (FIFO)</a:t>
            </a:r>
          </a:p>
          <a:p>
            <a:pPr lvl="1" eaLnBrk="1" hangingPunct="1"/>
            <a:r>
              <a:rPr lang="en-US" altLang="en-US" sz="2400"/>
              <a:t>Middle elements inaccessible</a:t>
            </a:r>
          </a:p>
        </p:txBody>
      </p:sp>
    </p:spTree>
    <p:extLst>
      <p:ext uri="{BB962C8B-B14F-4D97-AF65-F5344CB8AC3E}">
        <p14:creationId xmlns:p14="http://schemas.microsoft.com/office/powerpoint/2010/main" val="1817172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5369" y="35083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Courier New" panose="02070309020205020404" pitchFamily="49" charset="0"/>
              </a:rPr>
              <a:t>addQueue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front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back</a:t>
            </a:r>
            <a:r>
              <a:rPr lang="en-US" altLang="en-US" dirty="0"/>
              <a:t>, and </a:t>
            </a:r>
            <a:r>
              <a:rPr lang="en-US" altLang="en-US" dirty="0" err="1">
                <a:latin typeface="Courier New" panose="02070309020205020404" pitchFamily="49" charset="0"/>
              </a:rPr>
              <a:t>deleteQueue</a:t>
            </a:r>
            <a:r>
              <a:rPr lang="en-US" altLang="en-US" dirty="0"/>
              <a:t> Operations (cont’d.)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229600" cy="1981200"/>
          </a:xfrm>
        </p:spPr>
        <p:txBody>
          <a:bodyPr/>
          <a:lstStyle/>
          <a:p>
            <a:pPr eaLnBrk="1" hangingPunct="1"/>
            <a:r>
              <a:rPr lang="en-US" altLang="en-US" dirty="0"/>
              <a:t>If queue nonempty</a:t>
            </a:r>
          </a:p>
          <a:p>
            <a:pPr lvl="1" eaLnBrk="1" hangingPunct="1"/>
            <a:r>
              <a:rPr lang="en-US" altLang="en-US" dirty="0"/>
              <a:t>Operation </a:t>
            </a:r>
            <a:r>
              <a:rPr lang="en-US" altLang="en-US" dirty="0">
                <a:latin typeface="Courier New" panose="02070309020205020404" pitchFamily="49" charset="0"/>
              </a:rPr>
              <a:t>back</a:t>
            </a:r>
            <a:r>
              <a:rPr lang="en-US" altLang="en-US" dirty="0"/>
              <a:t> returns last element</a:t>
            </a:r>
          </a:p>
          <a:p>
            <a:pPr lvl="1" eaLnBrk="1" hangingPunct="1"/>
            <a:r>
              <a:rPr lang="en-US" altLang="en-US" dirty="0"/>
              <a:t>Element indicated by </a:t>
            </a:r>
            <a:r>
              <a:rPr lang="en-US" altLang="en-US" dirty="0" err="1">
                <a:latin typeface="Courier New" panose="02070309020205020404" pitchFamily="49" charset="0"/>
              </a:rPr>
              <a:t>queueRear</a:t>
            </a:r>
            <a:r>
              <a:rPr lang="en-US" altLang="en-US" dirty="0"/>
              <a:t> returned</a:t>
            </a:r>
          </a:p>
          <a:p>
            <a:pPr eaLnBrk="1" hangingPunct="1"/>
            <a:r>
              <a:rPr lang="en-US" altLang="en-US" dirty="0"/>
              <a:t>If queue empty: </a:t>
            </a:r>
            <a:r>
              <a:rPr lang="en-US" altLang="en-US" dirty="0">
                <a:latin typeface="Courier New" panose="02070309020205020404" pitchFamily="49" charset="0"/>
              </a:rPr>
              <a:t>back</a:t>
            </a:r>
            <a:r>
              <a:rPr lang="en-US" altLang="en-US" dirty="0"/>
              <a:t> terminates the program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0"/>
            <a:ext cx="5443538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783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37623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Courier New" panose="02070309020205020404" pitchFamily="49" charset="0"/>
              </a:rPr>
              <a:t>addQueue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front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back</a:t>
            </a:r>
            <a:r>
              <a:rPr lang="en-US" altLang="en-US" dirty="0"/>
              <a:t>, and </a:t>
            </a:r>
            <a:r>
              <a:rPr lang="en-US" altLang="en-US" dirty="0" err="1">
                <a:latin typeface="Courier New" panose="02070309020205020404" pitchFamily="49" charset="0"/>
              </a:rPr>
              <a:t>deleteQueue</a:t>
            </a:r>
            <a:r>
              <a:rPr lang="en-US" altLang="en-US" dirty="0"/>
              <a:t> Operations (cont’d.)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229600" cy="1447800"/>
          </a:xfrm>
        </p:spPr>
        <p:txBody>
          <a:bodyPr/>
          <a:lstStyle/>
          <a:p>
            <a:pPr eaLnBrk="1" hangingPunct="1"/>
            <a:r>
              <a:rPr lang="en-US" altLang="en-US"/>
              <a:t>If queue nonempty</a:t>
            </a:r>
          </a:p>
          <a:p>
            <a:pPr lvl="1" eaLnBrk="1" hangingPunct="1"/>
            <a:r>
              <a:rPr lang="en-US" altLang="en-US"/>
              <a:t>Operation </a:t>
            </a:r>
            <a:r>
              <a:rPr lang="en-US" altLang="en-US">
                <a:latin typeface="Courier New" panose="02070309020205020404" pitchFamily="49" charset="0"/>
              </a:rPr>
              <a:t>deleteQueue</a:t>
            </a:r>
            <a:r>
              <a:rPr lang="en-US" altLang="en-US"/>
              <a:t> removes first element </a:t>
            </a:r>
          </a:p>
          <a:p>
            <a:pPr lvl="2" eaLnBrk="1" hangingPunct="1"/>
            <a:r>
              <a:rPr lang="en-US" altLang="en-US"/>
              <a:t>Access pointer </a:t>
            </a:r>
            <a:r>
              <a:rPr lang="en-US" altLang="en-US">
                <a:latin typeface="Courier New" panose="02070309020205020404" pitchFamily="49" charset="0"/>
              </a:rPr>
              <a:t>queueFront</a:t>
            </a:r>
          </a:p>
        </p:txBody>
      </p:sp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52764"/>
            <a:ext cx="5888038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049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9408" y="35083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Courier New" panose="02070309020205020404" pitchFamily="49" charset="0"/>
              </a:rPr>
              <a:t>addQueue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front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back</a:t>
            </a:r>
            <a:r>
              <a:rPr lang="en-US" altLang="en-US" dirty="0"/>
              <a:t>, and </a:t>
            </a:r>
            <a:r>
              <a:rPr lang="en-US" altLang="en-US" dirty="0" err="1">
                <a:latin typeface="Courier New" panose="02070309020205020404" pitchFamily="49" charset="0"/>
              </a:rPr>
              <a:t>deleteQueue</a:t>
            </a:r>
            <a:r>
              <a:rPr lang="en-US" altLang="en-US" dirty="0"/>
              <a:t> Operations (cont’d.)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2296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Default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When queue object goes out of scope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Destructor destroys the queue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Deallocates memory occupied by the queue elements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Function definition similar to function </a:t>
            </a:r>
            <a:r>
              <a:rPr lang="en-US" altLang="en-US">
                <a:latin typeface="Courier New" panose="02070309020205020404" pitchFamily="49" charset="0"/>
              </a:rPr>
              <a:t>initializeQueue</a:t>
            </a:r>
          </a:p>
        </p:txBody>
      </p:sp>
      <p:pic>
        <p:nvPicPr>
          <p:cNvPr id="3379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91001"/>
            <a:ext cx="544353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7458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585" y="28359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Queue Derived from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unorderedLinkedListType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205" y="160915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Linked queue implementation</a:t>
            </a:r>
          </a:p>
          <a:p>
            <a:pPr lvl="1" eaLnBrk="1" hangingPunct="1"/>
            <a:r>
              <a:rPr lang="en-US" altLang="en-US" dirty="0"/>
              <a:t>Similar to forward manner linked list implementation</a:t>
            </a:r>
          </a:p>
          <a:p>
            <a:pPr lvl="1" eaLnBrk="1" hangingPunct="1"/>
            <a:r>
              <a:rPr lang="en-US" altLang="en-US" dirty="0"/>
              <a:t>Similar operations</a:t>
            </a:r>
          </a:p>
          <a:p>
            <a:pPr lvl="2" eaLnBrk="1" hangingPunct="1"/>
            <a:r>
              <a:rPr lang="en-US" altLang="en-US" dirty="0">
                <a:latin typeface="Courier New" panose="02070309020205020404" pitchFamily="49" charset="0"/>
              </a:rPr>
              <a:t>add Queue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insertFirst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dirty="0" err="1">
                <a:latin typeface="Courier New" panose="02070309020205020404" pitchFamily="49" charset="0"/>
              </a:rPr>
              <a:t>initializeQueue</a:t>
            </a:r>
            <a:r>
              <a:rPr lang="en-US" altLang="en-US" dirty="0"/>
              <a:t> , </a:t>
            </a:r>
            <a:r>
              <a:rPr lang="en-US" altLang="en-US" dirty="0" err="1">
                <a:latin typeface="Courier New" panose="02070309020205020404" pitchFamily="49" charset="0"/>
              </a:rPr>
              <a:t>initializeList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dirty="0" err="1">
                <a:latin typeface="Courier New" panose="02070309020205020404" pitchFamily="49" charset="0"/>
              </a:rPr>
              <a:t>isEmptyQueue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isEmptyList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</a:rPr>
              <a:t>deleteQueue</a:t>
            </a:r>
            <a:r>
              <a:rPr lang="en-US" altLang="en-US" dirty="0"/>
              <a:t> operation implemented as before</a:t>
            </a:r>
          </a:p>
          <a:p>
            <a:pPr lvl="1" eaLnBrk="1" hangingPunct="1"/>
            <a:r>
              <a:rPr lang="en-US" altLang="en-US" dirty="0"/>
              <a:t>Same pointers</a:t>
            </a:r>
          </a:p>
          <a:p>
            <a:pPr lvl="2" eaLnBrk="1" hangingPunct="1"/>
            <a:r>
              <a:rPr lang="en-US" altLang="en-US" dirty="0" err="1">
                <a:latin typeface="Courier New" panose="02070309020205020404" pitchFamily="49" charset="0"/>
              </a:rPr>
              <a:t>queueFront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first</a:t>
            </a:r>
            <a:r>
              <a:rPr lang="en-US" altLang="en-US" dirty="0"/>
              <a:t>, </a:t>
            </a:r>
            <a:r>
              <a:rPr lang="en-US" altLang="en-US" dirty="0" err="1">
                <a:latin typeface="Courier New" panose="02070309020205020404" pitchFamily="49" charset="0"/>
              </a:rPr>
              <a:t>queueRear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last</a:t>
            </a:r>
          </a:p>
        </p:txBody>
      </p:sp>
    </p:spTree>
    <p:extLst>
      <p:ext uri="{BB962C8B-B14F-4D97-AF65-F5344CB8AC3E}">
        <p14:creationId xmlns:p14="http://schemas.microsoft.com/office/powerpoint/2010/main" val="3653283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1657" y="253174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Queue Derived from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unorderedLinkedListType</a:t>
            </a:r>
            <a:endParaRPr lang="en-US" altLang="en-US" dirty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22438"/>
            <a:ext cx="8229600" cy="45259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Linked queue implementation (cont’d.)</a:t>
            </a:r>
          </a:p>
          <a:p>
            <a:pPr lvl="1" eaLnBrk="1" hangingPunct="1"/>
            <a:r>
              <a:rPr lang="en-US" altLang="en-US" sz="2400" dirty="0"/>
              <a:t>Can derive the class to implement the queue from the </a:t>
            </a:r>
            <a:r>
              <a:rPr lang="en-US" altLang="en-US" sz="2400" dirty="0">
                <a:latin typeface="Courier New" panose="02070309020205020404" pitchFamily="49" charset="0"/>
              </a:rPr>
              <a:t>class </a:t>
            </a:r>
            <a:r>
              <a:rPr lang="en-US" altLang="en-US" sz="2400" dirty="0" err="1">
                <a:latin typeface="Courier New" panose="02070309020205020404" pitchFamily="49" charset="0"/>
              </a:rPr>
              <a:t>linkedListType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400" dirty="0">
                <a:latin typeface="Courier New" panose="02070309020205020404" pitchFamily="49" charset="0"/>
              </a:rPr>
              <a:t>class </a:t>
            </a:r>
            <a:r>
              <a:rPr lang="en-US" altLang="en-US" sz="2400" dirty="0" err="1">
                <a:latin typeface="Courier New" panose="02070309020205020404" pitchFamily="49" charset="0"/>
              </a:rPr>
              <a:t>linkedListType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sz="2400" dirty="0"/>
              <a:t>An abstract</a:t>
            </a:r>
          </a:p>
          <a:p>
            <a:pPr lvl="2" eaLnBrk="1" hangingPunct="1"/>
            <a:r>
              <a:rPr lang="en-US" altLang="en-US" sz="2400" dirty="0"/>
              <a:t>Does not implement all operations</a:t>
            </a:r>
          </a:p>
          <a:p>
            <a:pPr lvl="1" eaLnBrk="1" hangingPunct="1"/>
            <a:r>
              <a:rPr lang="en-US" altLang="en-US" sz="2400" dirty="0">
                <a:latin typeface="Courier New" panose="02070309020205020404" pitchFamily="49" charset="0"/>
              </a:rPr>
              <a:t>class </a:t>
            </a:r>
            <a:r>
              <a:rPr lang="en-US" altLang="en-US" sz="2400" dirty="0" err="1">
                <a:latin typeface="Courier New" panose="02070309020205020404" pitchFamily="49" charset="0"/>
              </a:rPr>
              <a:t>unorderedLinkedListType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sz="2400" dirty="0"/>
              <a:t>Derived from </a:t>
            </a:r>
            <a:r>
              <a:rPr lang="en-US" altLang="en-US" sz="2400" dirty="0">
                <a:latin typeface="Courier New" panose="02070309020205020404" pitchFamily="49" charset="0"/>
              </a:rPr>
              <a:t>class </a:t>
            </a:r>
            <a:r>
              <a:rPr lang="en-US" altLang="en-US" sz="2400" dirty="0" err="1">
                <a:latin typeface="Courier New" panose="02070309020205020404" pitchFamily="49" charset="0"/>
              </a:rPr>
              <a:t>linkedListType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sz="2400" dirty="0"/>
              <a:t>Provides definitions of the abstract functions of the  </a:t>
            </a:r>
            <a:r>
              <a:rPr lang="en-US" altLang="en-US" sz="2400" dirty="0">
                <a:latin typeface="Courier New" panose="02070309020205020404" pitchFamily="49" charset="0"/>
              </a:rPr>
              <a:t>class </a:t>
            </a:r>
            <a:r>
              <a:rPr lang="en-US" altLang="en-US" sz="2400" dirty="0" err="1">
                <a:latin typeface="Courier New" panose="02070309020205020404" pitchFamily="49" charset="0"/>
              </a:rPr>
              <a:t>linkedListType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4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899" y="477461"/>
            <a:ext cx="10522101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STL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queue</a:t>
            </a:r>
            <a:r>
              <a:rPr lang="en-US" altLang="en-US" dirty="0"/>
              <a:t> (Queue Container Adapter)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3851" y="2252887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Standard Template Library (STL)</a:t>
            </a:r>
          </a:p>
          <a:p>
            <a:pPr lvl="1" eaLnBrk="1" hangingPunct="1"/>
            <a:r>
              <a:rPr lang="en-US" altLang="en-US" dirty="0"/>
              <a:t>Provides a class to implement queues in a program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</a:rPr>
              <a:t>Queue</a:t>
            </a:r>
          </a:p>
          <a:p>
            <a:pPr lvl="2" eaLnBrk="1" hangingPunct="1"/>
            <a:r>
              <a:rPr lang="en-US" altLang="en-US" dirty="0"/>
              <a:t>Name of class defining the queue</a:t>
            </a:r>
          </a:p>
          <a:p>
            <a:pPr lvl="2" eaLnBrk="1" hangingPunct="1"/>
            <a:r>
              <a:rPr lang="en-US" altLang="en-US" dirty="0"/>
              <a:t>Name of header defining </a:t>
            </a:r>
            <a:r>
              <a:rPr lang="en-US" altLang="en-US" dirty="0">
                <a:latin typeface="Courier New" panose="02070309020205020404" pitchFamily="49" charset="0"/>
              </a:rPr>
              <a:t>class queue</a:t>
            </a:r>
          </a:p>
          <a:p>
            <a:pPr lvl="2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368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Grp="1" noChangeArrowheads="1"/>
          </p:cNvSpPr>
          <p:nvPr>
            <p:ph type="title"/>
          </p:nvPr>
        </p:nvSpPr>
        <p:spPr>
          <a:xfrm>
            <a:off x="1129408" y="198437"/>
            <a:ext cx="10515600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STL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 queue</a:t>
            </a:r>
            <a:r>
              <a:rPr lang="en-US" dirty="0">
                <a:latin typeface="+mn-lt"/>
                <a:cs typeface="Courier New" pitchFamily="49" charset="0"/>
              </a:rPr>
              <a:t> </a:t>
            </a:r>
            <a:r>
              <a:rPr lang="en-US" dirty="0"/>
              <a:t>(cont’d.)</a:t>
            </a: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Queue container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Provides relational operators comparing two queues</a:t>
            </a:r>
          </a:p>
        </p:txBody>
      </p:sp>
      <p:grpSp>
        <p:nvGrpSpPr>
          <p:cNvPr id="37894" name="Group 12"/>
          <p:cNvGrpSpPr>
            <a:grpSpLocks/>
          </p:cNvGrpSpPr>
          <p:nvPr/>
        </p:nvGrpSpPr>
        <p:grpSpPr bwMode="auto">
          <a:xfrm>
            <a:off x="2914650" y="2630488"/>
            <a:ext cx="6002338" cy="3497263"/>
            <a:chOff x="876" y="1693"/>
            <a:chExt cx="3781" cy="2203"/>
          </a:xfrm>
        </p:grpSpPr>
        <p:pic>
          <p:nvPicPr>
            <p:cNvPr id="3789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" y="1860"/>
              <a:ext cx="3781" cy="2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1200" y="1693"/>
              <a:ext cx="3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Operations on a </a:t>
              </a:r>
              <a:r>
                <a:rPr lang="en-US" alt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queue</a:t>
              </a:r>
              <a:r>
                <a:rPr lang="en-US" altLang="en-US" dirty="0"/>
                <a:t>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195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6536" y="43973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Priority Queues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334" y="1527568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Queue structure ensures items processed in the order received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Priority 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Customers (jobs) with higher priority pushed to the front of the queue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Ordinary linked list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Keeps items in order from the highest to lowest priority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Treelike structure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Very effective</a:t>
            </a:r>
          </a:p>
        </p:txBody>
      </p:sp>
    </p:spTree>
    <p:extLst>
      <p:ext uri="{BB962C8B-B14F-4D97-AF65-F5344CB8AC3E}">
        <p14:creationId xmlns:p14="http://schemas.microsoft.com/office/powerpoint/2010/main" val="2106445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964" y="36578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STL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173" y="1383729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class</a:t>
            </a:r>
            <a:r>
              <a:rPr lang="en-US" altLang="en-US" dirty="0"/>
              <a:t> template </a:t>
            </a:r>
            <a:r>
              <a:rPr lang="en-US" altLang="en-US" dirty="0" err="1">
                <a:latin typeface="Courier New" panose="02070309020205020404" pitchFamily="49" charset="0"/>
              </a:rPr>
              <a:t>priority_queue</a:t>
            </a:r>
            <a:r>
              <a:rPr lang="en-US" altLang="en-US" dirty="0">
                <a:latin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</a:rPr>
              <a:t>elemType</a:t>
            </a:r>
            <a:r>
              <a:rPr lang="en-US" altLang="en-US" dirty="0">
                <a:latin typeface="Courier New" panose="02070309020205020404" pitchFamily="49" charset="0"/>
              </a:rPr>
              <a:t>&gt;</a:t>
            </a:r>
          </a:p>
          <a:p>
            <a:pPr lvl="1" eaLnBrk="1" hangingPunct="1"/>
            <a:r>
              <a:rPr lang="en-US" altLang="en-US" dirty="0"/>
              <a:t>Queue element data type specified by </a:t>
            </a:r>
            <a:r>
              <a:rPr lang="en-US" altLang="en-US" dirty="0" err="1">
                <a:latin typeface="Courier New" panose="02070309020205020404" pitchFamily="49" charset="0"/>
              </a:rPr>
              <a:t>elemType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/>
              <a:t>Contained in the STL header file </a:t>
            </a:r>
            <a:r>
              <a:rPr lang="en-US" altLang="en-US" dirty="0">
                <a:latin typeface="Courier New" panose="02070309020205020404" pitchFamily="49" charset="0"/>
              </a:rPr>
              <a:t>queue</a:t>
            </a:r>
          </a:p>
          <a:p>
            <a:pPr eaLnBrk="1" hangingPunct="1"/>
            <a:r>
              <a:rPr lang="en-US" altLang="en-US" dirty="0"/>
              <a:t>Specifying element priority</a:t>
            </a:r>
          </a:p>
          <a:p>
            <a:pPr lvl="1" eaLnBrk="1" hangingPunct="1"/>
            <a:r>
              <a:rPr lang="en-US" altLang="en-US" dirty="0"/>
              <a:t>Default priority criteria for the queue elements</a:t>
            </a:r>
          </a:p>
          <a:p>
            <a:pPr lvl="2" eaLnBrk="1" hangingPunct="1"/>
            <a:r>
              <a:rPr lang="en-US" altLang="en-US" dirty="0"/>
              <a:t>Less-than operator (&lt;)</a:t>
            </a:r>
          </a:p>
          <a:p>
            <a:pPr lvl="1" eaLnBrk="1" hangingPunct="1"/>
            <a:r>
              <a:rPr lang="en-US" altLang="en-US" dirty="0"/>
              <a:t>Overloading the less-than operator (&lt;)</a:t>
            </a:r>
          </a:p>
          <a:p>
            <a:pPr lvl="2" eaLnBrk="1" hangingPunct="1"/>
            <a:r>
              <a:rPr lang="en-US" altLang="en-US" dirty="0"/>
              <a:t>Compare the elements</a:t>
            </a:r>
          </a:p>
          <a:p>
            <a:pPr lvl="1" eaLnBrk="1" hangingPunct="1"/>
            <a:r>
              <a:rPr lang="en-US" altLang="en-US" dirty="0"/>
              <a:t>Defining a comparison function to specify the priority</a:t>
            </a:r>
          </a:p>
        </p:txBody>
      </p:sp>
    </p:spTree>
    <p:extLst>
      <p:ext uri="{BB962C8B-B14F-4D97-AF65-F5344CB8AC3E}">
        <p14:creationId xmlns:p14="http://schemas.microsoft.com/office/powerpoint/2010/main" val="3707385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215" y="439737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Application of Queues: Simulation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8390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Simulation</a:t>
            </a:r>
          </a:p>
          <a:p>
            <a:pPr lvl="1" eaLnBrk="1" hangingPunct="1"/>
            <a:r>
              <a:rPr lang="en-US" altLang="en-US" dirty="0"/>
              <a:t>Technique in which one system models the behavior of another system</a:t>
            </a:r>
          </a:p>
          <a:p>
            <a:pPr eaLnBrk="1" hangingPunct="1"/>
            <a:r>
              <a:rPr lang="en-US" altLang="en-US" dirty="0"/>
              <a:t>Computer simulation</a:t>
            </a:r>
          </a:p>
          <a:p>
            <a:pPr lvl="1" eaLnBrk="1" hangingPunct="1"/>
            <a:r>
              <a:rPr lang="en-US" altLang="en-US" dirty="0"/>
              <a:t>Represents objects being studied as data</a:t>
            </a:r>
          </a:p>
          <a:p>
            <a:pPr lvl="1" eaLnBrk="1" hangingPunct="1"/>
            <a:r>
              <a:rPr lang="en-US" altLang="en-US" dirty="0"/>
              <a:t>Actions implemented with algorithms</a:t>
            </a:r>
          </a:p>
          <a:p>
            <a:pPr lvl="2" eaLnBrk="1" hangingPunct="1"/>
            <a:r>
              <a:rPr lang="en-US" altLang="en-US" dirty="0"/>
              <a:t>Programming language implements algorithms with functions</a:t>
            </a:r>
          </a:p>
          <a:p>
            <a:pPr lvl="2" eaLnBrk="1" hangingPunct="1"/>
            <a:r>
              <a:rPr lang="en-US" altLang="en-US" dirty="0"/>
              <a:t>Functions implement object actions</a:t>
            </a:r>
          </a:p>
        </p:txBody>
      </p:sp>
    </p:spTree>
    <p:extLst>
      <p:ext uri="{BB962C8B-B14F-4D97-AF65-F5344CB8AC3E}">
        <p14:creationId xmlns:p14="http://schemas.microsoft.com/office/powerpoint/2010/main" val="181135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367" y="253174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/>
              <a:t>Queue Operations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9353" y="1534064"/>
            <a:ext cx="8915400" cy="377762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Two key operations</a:t>
            </a:r>
          </a:p>
          <a:p>
            <a:pPr lvl="1" eaLnBrk="1" hangingPunct="1"/>
            <a:r>
              <a:rPr lang="en-US" altLang="en-US" sz="2400" dirty="0" err="1">
                <a:latin typeface="Courier New" panose="02070309020205020404" pitchFamily="49" charset="0"/>
              </a:rPr>
              <a:t>addQueue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400" dirty="0" err="1">
                <a:latin typeface="Courier New" panose="02070309020205020404" pitchFamily="49" charset="0"/>
              </a:rPr>
              <a:t>deleteQueue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/>
              <a:t>Additional operations</a:t>
            </a:r>
          </a:p>
          <a:p>
            <a:pPr lvl="1" eaLnBrk="1" hangingPunct="1"/>
            <a:r>
              <a:rPr lang="en-US" altLang="en-US" sz="2400" dirty="0" err="1">
                <a:latin typeface="Courier New" panose="02070309020205020404" pitchFamily="49" charset="0"/>
              </a:rPr>
              <a:t>initializeQueue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Courier New" panose="02070309020205020404" pitchFamily="49" charset="0"/>
              </a:rPr>
              <a:t>isEmptyQueue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Courier New" panose="02070309020205020404" pitchFamily="49" charset="0"/>
              </a:rPr>
              <a:t>isFullQueue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Courier New" panose="02070309020205020404" pitchFamily="49" charset="0"/>
              </a:rPr>
              <a:t>front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Courier New" panose="02070309020205020404" pitchFamily="49" charset="0"/>
              </a:rPr>
              <a:t>back</a:t>
            </a:r>
          </a:p>
          <a:p>
            <a:pPr eaLnBrk="1" hangingPunct="1"/>
            <a:r>
              <a:rPr lang="en-US" altLang="en-US" sz="2400" dirty="0" err="1">
                <a:latin typeface="Courier New" panose="02070309020205020404" pitchFamily="49" charset="0"/>
              </a:rPr>
              <a:t>queueFront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Courier New" panose="02070309020205020404" pitchFamily="49" charset="0"/>
              </a:rPr>
              <a:t>queueRear</a:t>
            </a:r>
            <a:r>
              <a:rPr lang="en-US" altLang="en-US" sz="2400" dirty="0"/>
              <a:t> pointers</a:t>
            </a:r>
          </a:p>
          <a:p>
            <a:pPr lvl="1" eaLnBrk="1" hangingPunct="1"/>
            <a:r>
              <a:rPr lang="en-US" altLang="en-US" sz="2400" dirty="0"/>
              <a:t>Keep track of front and rear</a:t>
            </a:r>
          </a:p>
        </p:txBody>
      </p:sp>
    </p:spTree>
    <p:extLst>
      <p:ext uri="{BB962C8B-B14F-4D97-AF65-F5344CB8AC3E}">
        <p14:creationId xmlns:p14="http://schemas.microsoft.com/office/powerpoint/2010/main" val="363770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156" y="212948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Application of Queues: Simulation (cont’d.)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938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/>
              <a:t>Computer simulation (cont’d.)</a:t>
            </a:r>
          </a:p>
          <a:p>
            <a:pPr lvl="1" eaLnBrk="1" hangingPunct="1"/>
            <a:r>
              <a:rPr lang="en-US" altLang="en-US"/>
              <a:t>C++ combines data, data operations into a single unit using classes</a:t>
            </a:r>
          </a:p>
          <a:p>
            <a:pPr lvl="2" eaLnBrk="1" hangingPunct="1"/>
            <a:r>
              <a:rPr lang="en-US" altLang="en-US"/>
              <a:t>Objects represented as classes</a:t>
            </a:r>
          </a:p>
          <a:p>
            <a:pPr lvl="2" eaLnBrk="1" hangingPunct="1"/>
            <a:r>
              <a:rPr lang="en-US" altLang="en-US"/>
              <a:t>Class member variables describe object properties </a:t>
            </a:r>
          </a:p>
          <a:p>
            <a:pPr lvl="2" eaLnBrk="1" hangingPunct="1"/>
            <a:r>
              <a:rPr lang="en-US" altLang="en-US"/>
              <a:t>Function members describe actions on data</a:t>
            </a:r>
          </a:p>
          <a:p>
            <a:pPr lvl="1" eaLnBrk="1" hangingPunct="1"/>
            <a:r>
              <a:rPr lang="en-US" altLang="en-US"/>
              <a:t>Change in simulation results occurs if change in data value or modification of function definitions occurs</a:t>
            </a:r>
          </a:p>
          <a:p>
            <a:pPr lvl="1" eaLnBrk="1" hangingPunct="1"/>
            <a:r>
              <a:rPr lang="en-US" altLang="en-US"/>
              <a:t>Main goal</a:t>
            </a:r>
          </a:p>
          <a:p>
            <a:pPr lvl="2" eaLnBrk="1" hangingPunct="1"/>
            <a:r>
              <a:rPr lang="en-US" altLang="en-US"/>
              <a:t>Generate results showing the performance of an existing system</a:t>
            </a:r>
          </a:p>
          <a:p>
            <a:pPr lvl="2" eaLnBrk="1" hangingPunct="1"/>
            <a:r>
              <a:rPr lang="en-US" altLang="en-US"/>
              <a:t>Predict performance of a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2723487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9339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Application of Queues: Simulation (cont’d.)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7057" y="1253331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Queuing systems</a:t>
            </a:r>
          </a:p>
          <a:p>
            <a:pPr lvl="1" eaLnBrk="1" hangingPunct="1"/>
            <a:r>
              <a:rPr lang="en-US" altLang="en-US" dirty="0"/>
              <a:t>Computer simulations</a:t>
            </a:r>
          </a:p>
          <a:p>
            <a:pPr lvl="2" eaLnBrk="1" hangingPunct="1"/>
            <a:r>
              <a:rPr lang="en-US" altLang="en-US" dirty="0"/>
              <a:t>Queues represent the basic data structure</a:t>
            </a:r>
          </a:p>
          <a:p>
            <a:pPr lvl="1" eaLnBrk="1" hangingPunct="1"/>
            <a:r>
              <a:rPr lang="en-US" altLang="en-US" dirty="0"/>
              <a:t>Queues of objects</a:t>
            </a:r>
          </a:p>
          <a:p>
            <a:pPr lvl="2" eaLnBrk="1" hangingPunct="1"/>
            <a:r>
              <a:rPr lang="en-US" altLang="en-US" dirty="0"/>
              <a:t>Waiting to be served by various servers</a:t>
            </a:r>
          </a:p>
          <a:p>
            <a:pPr lvl="1" eaLnBrk="1" hangingPunct="1"/>
            <a:r>
              <a:rPr lang="en-US" altLang="en-US" dirty="0"/>
              <a:t>Consist of servers and queues of objects waiting to be served</a:t>
            </a:r>
          </a:p>
        </p:txBody>
      </p:sp>
    </p:spTree>
    <p:extLst>
      <p:ext uri="{BB962C8B-B14F-4D97-AF65-F5344CB8AC3E}">
        <p14:creationId xmlns:p14="http://schemas.microsoft.com/office/powerpoint/2010/main" val="810918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6929" y="26846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Designing a Queuing System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471" y="1418474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Server</a:t>
            </a:r>
          </a:p>
          <a:p>
            <a:pPr lvl="1" eaLnBrk="1" hangingPunct="1"/>
            <a:r>
              <a:rPr lang="en-US" altLang="en-US" dirty="0"/>
              <a:t>Object that provides the service</a:t>
            </a:r>
          </a:p>
          <a:p>
            <a:pPr eaLnBrk="1" hangingPunct="1"/>
            <a:r>
              <a:rPr lang="en-US" altLang="en-US" dirty="0"/>
              <a:t>Customer</a:t>
            </a:r>
          </a:p>
          <a:p>
            <a:pPr lvl="1" eaLnBrk="1" hangingPunct="1"/>
            <a:r>
              <a:rPr lang="en-US" altLang="en-US" dirty="0"/>
              <a:t>Object receiving the service </a:t>
            </a:r>
          </a:p>
          <a:p>
            <a:pPr eaLnBrk="1" hangingPunct="1"/>
            <a:r>
              <a:rPr lang="en-US" altLang="en-US" dirty="0"/>
              <a:t>Transaction time (service time)</a:t>
            </a:r>
          </a:p>
          <a:p>
            <a:pPr lvl="1" eaLnBrk="1" hangingPunct="1"/>
            <a:r>
              <a:rPr lang="en-US" altLang="en-US" dirty="0"/>
              <a:t>Time required to serve a customer</a:t>
            </a:r>
          </a:p>
          <a:p>
            <a:pPr eaLnBrk="1" hangingPunct="1"/>
            <a:r>
              <a:rPr lang="en-US" altLang="en-US" dirty="0"/>
              <a:t>Queuing system consists of servers, queue of waiting objects</a:t>
            </a:r>
          </a:p>
          <a:p>
            <a:pPr lvl="1" eaLnBrk="1" hangingPunct="1"/>
            <a:r>
              <a:rPr lang="en-US" altLang="en-US" dirty="0"/>
              <a:t>Model system consisting of a list of servers; waiting queue holding the customers to be served</a:t>
            </a:r>
          </a:p>
        </p:txBody>
      </p:sp>
    </p:spTree>
    <p:extLst>
      <p:ext uri="{BB962C8B-B14F-4D97-AF65-F5344CB8AC3E}">
        <p14:creationId xmlns:p14="http://schemas.microsoft.com/office/powerpoint/2010/main" val="3480384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367" y="157267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Designing a Queuing System (cont’d.)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5758" y="1075428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Modeling a queuing system: requirements</a:t>
            </a:r>
          </a:p>
          <a:p>
            <a:pPr lvl="1" eaLnBrk="1" hangingPunct="1"/>
            <a:r>
              <a:rPr lang="en-US" altLang="en-US" sz="2000" dirty="0"/>
              <a:t>Number of servers, expected customer arrival time, time between customer arrivals, number of events affecting system</a:t>
            </a:r>
          </a:p>
          <a:p>
            <a:pPr eaLnBrk="1" hangingPunct="1"/>
            <a:r>
              <a:rPr lang="en-US" altLang="en-US" sz="2000" dirty="0"/>
              <a:t>Time-driven simulation</a:t>
            </a:r>
          </a:p>
          <a:p>
            <a:pPr lvl="1" eaLnBrk="1" hangingPunct="1"/>
            <a:r>
              <a:rPr lang="en-US" altLang="en-US" sz="2000" dirty="0"/>
              <a:t>Clock implemented as a counter</a:t>
            </a:r>
          </a:p>
          <a:p>
            <a:pPr lvl="1" eaLnBrk="1" hangingPunct="1"/>
            <a:r>
              <a:rPr lang="en-US" altLang="en-US" sz="2000" dirty="0"/>
              <a:t>Passage of time</a:t>
            </a:r>
          </a:p>
          <a:p>
            <a:pPr lvl="2" eaLnBrk="1" hangingPunct="1"/>
            <a:r>
              <a:rPr lang="en-US" altLang="en-US" sz="2000" dirty="0"/>
              <a:t>Implemented by incrementing counter by one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Run simulation for fixed amount of time</a:t>
            </a:r>
          </a:p>
          <a:p>
            <a:pPr lvl="1" eaLnBrk="1" hangingPunct="1"/>
            <a:r>
              <a:rPr lang="en-US" altLang="en-US" sz="2000" dirty="0"/>
              <a:t>Example: run for 100 minutes</a:t>
            </a:r>
          </a:p>
          <a:p>
            <a:pPr lvl="2" eaLnBrk="1" hangingPunct="1"/>
            <a:r>
              <a:rPr lang="en-US" altLang="en-US" sz="2000" dirty="0"/>
              <a:t>Counter starts at one and goes up to 100 using a loop</a:t>
            </a:r>
          </a:p>
        </p:txBody>
      </p:sp>
    </p:spTree>
    <p:extLst>
      <p:ext uri="{BB962C8B-B14F-4D97-AF65-F5344CB8AC3E}">
        <p14:creationId xmlns:p14="http://schemas.microsoft.com/office/powerpoint/2010/main" val="2220447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1117" y="699542"/>
            <a:ext cx="2786340" cy="203132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customerType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private: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customerNumber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arrivalTime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waitingTime</a:t>
            </a:r>
            <a:r>
              <a:rPr lang="en-US" dirty="0"/>
              <a:t>; 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transactionTime</a:t>
            </a:r>
            <a:r>
              <a:rPr lang="en-US" dirty="0"/>
              <a:t>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88380" y="621904"/>
            <a:ext cx="4025461" cy="17543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serverType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private:</a:t>
            </a:r>
          </a:p>
          <a:p>
            <a:r>
              <a:rPr lang="en-US" dirty="0"/>
              <a:t>    </a:t>
            </a:r>
            <a:r>
              <a:rPr lang="en-US" dirty="0" err="1"/>
              <a:t>customerType</a:t>
            </a:r>
            <a:r>
              <a:rPr lang="en-US" dirty="0"/>
              <a:t> </a:t>
            </a:r>
            <a:r>
              <a:rPr lang="en-US" dirty="0" err="1"/>
              <a:t>currentCustomer</a:t>
            </a:r>
            <a:r>
              <a:rPr lang="en-US" dirty="0"/>
              <a:t>;</a:t>
            </a:r>
          </a:p>
          <a:p>
            <a:r>
              <a:rPr lang="en-US" dirty="0"/>
              <a:t>    string status;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transactionTime</a:t>
            </a:r>
            <a:r>
              <a:rPr lang="en-US" dirty="0"/>
              <a:t>; </a:t>
            </a:r>
          </a:p>
          <a:p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66891" y="871268"/>
            <a:ext cx="2372264" cy="508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022669" y="3221521"/>
            <a:ext cx="271741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serverListType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private: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numOfServers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serverType</a:t>
            </a:r>
            <a:r>
              <a:rPr lang="en-US" dirty="0"/>
              <a:t> *servers;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62475" y="2133600"/>
            <a:ext cx="2457450" cy="21526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81374" y="5113987"/>
            <a:ext cx="8239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waitingCustomerQueueType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queueType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customerType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967457" y="1962150"/>
            <a:ext cx="5357643" cy="3227353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13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5"/>
          <p:cNvSpPr>
            <a:spLocks noGrp="1" noChangeArrowheads="1"/>
          </p:cNvSpPr>
          <p:nvPr>
            <p:ph type="title"/>
          </p:nvPr>
        </p:nvSpPr>
        <p:spPr>
          <a:xfrm>
            <a:off x="2023066" y="287680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Customer</a:t>
            </a:r>
          </a:p>
        </p:txBody>
      </p:sp>
      <p:sp>
        <p:nvSpPr>
          <p:cNvPr id="4608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855967" y="1374475"/>
            <a:ext cx="8915400" cy="377762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Has a customer number, arrival time, waiting time, transaction time, departure time</a:t>
            </a:r>
          </a:p>
          <a:p>
            <a:pPr lvl="1" eaLnBrk="1" hangingPunct="1"/>
            <a:r>
              <a:rPr lang="en-US" altLang="en-US" sz="2400" dirty="0"/>
              <a:t>With known arrival time, waiting time, transaction time</a:t>
            </a:r>
          </a:p>
          <a:p>
            <a:pPr lvl="2" eaLnBrk="1" hangingPunct="1"/>
            <a:r>
              <a:rPr lang="en-US" altLang="en-US" sz="2400" dirty="0"/>
              <a:t>Can determine departure time (add these three times)</a:t>
            </a:r>
          </a:p>
          <a:p>
            <a:pPr eaLnBrk="1" hangingPunct="1"/>
            <a:r>
              <a:rPr lang="en-US" altLang="en-US" sz="2400" dirty="0"/>
              <a:t>See </a:t>
            </a:r>
            <a:r>
              <a:rPr lang="en-US" altLang="en-US" sz="2400" dirty="0">
                <a:latin typeface="Courier New" panose="02070309020205020404" pitchFamily="49" charset="0"/>
              </a:rPr>
              <a:t>class </a:t>
            </a:r>
            <a:r>
              <a:rPr lang="en-US" altLang="en-US" sz="2400" dirty="0" err="1">
                <a:latin typeface="Courier New" panose="02070309020205020404" pitchFamily="49" charset="0"/>
              </a:rPr>
              <a:t>customerType</a:t>
            </a:r>
            <a:r>
              <a:rPr lang="en-US" altLang="en-US" sz="2400" dirty="0"/>
              <a:t> code on pages 475-476</a:t>
            </a:r>
          </a:p>
          <a:p>
            <a:pPr lvl="1" eaLnBrk="1" hangingPunct="1"/>
            <a:r>
              <a:rPr lang="en-US" altLang="en-US" sz="2400" dirty="0"/>
              <a:t>Implements customer as an ADT</a:t>
            </a:r>
          </a:p>
          <a:p>
            <a:pPr eaLnBrk="1" hangingPunct="1"/>
            <a:r>
              <a:rPr lang="en-US" altLang="en-US" sz="2400" dirty="0"/>
              <a:t>Member function definitions</a:t>
            </a:r>
          </a:p>
          <a:p>
            <a:pPr lvl="1" eaLnBrk="1" hangingPunct="1"/>
            <a:r>
              <a:rPr lang="en-US" altLang="en-US" sz="2400" dirty="0"/>
              <a:t>Functions </a:t>
            </a:r>
            <a:r>
              <a:rPr lang="en-US" altLang="en-US" sz="2400" dirty="0" err="1">
                <a:latin typeface="Courier New" panose="02070309020205020404" pitchFamily="49" charset="0"/>
              </a:rPr>
              <a:t>setWaitingTime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Courier New" panose="02070309020205020404" pitchFamily="49" charset="0"/>
              </a:rPr>
              <a:t>getArrivalTime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Courier New" panose="02070309020205020404" pitchFamily="49" charset="0"/>
              </a:rPr>
              <a:t>getTransactionTime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Courier New" panose="02070309020205020404" pitchFamily="49" charset="0"/>
              </a:rPr>
              <a:t>getCustomerNumber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sz="2400" dirty="0"/>
              <a:t>Left as exercises</a:t>
            </a:r>
          </a:p>
        </p:txBody>
      </p:sp>
    </p:spTree>
    <p:extLst>
      <p:ext uri="{BB962C8B-B14F-4D97-AF65-F5344CB8AC3E}">
        <p14:creationId xmlns:p14="http://schemas.microsoft.com/office/powerpoint/2010/main" val="3016863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2438400"/>
            <a:ext cx="5535613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0"/>
            <a:ext cx="462280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5105400"/>
            <a:ext cx="5319713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457200"/>
            <a:ext cx="6518275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086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367" y="210042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Server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9353" y="1490932"/>
            <a:ext cx="8915400" cy="377762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At any given time unit</a:t>
            </a:r>
          </a:p>
          <a:p>
            <a:pPr lvl="1" eaLnBrk="1" hangingPunct="1"/>
            <a:r>
              <a:rPr lang="en-US" altLang="en-US" sz="2400" dirty="0"/>
              <a:t>Server either busy serving a customer or free</a:t>
            </a:r>
          </a:p>
          <a:p>
            <a:pPr eaLnBrk="1" hangingPunct="1"/>
            <a:r>
              <a:rPr lang="en-US" altLang="en-US" sz="2400" dirty="0"/>
              <a:t>String variable sets server status</a:t>
            </a:r>
          </a:p>
          <a:p>
            <a:pPr eaLnBrk="1" hangingPunct="1"/>
            <a:r>
              <a:rPr lang="en-US" altLang="en-US" sz="2400" dirty="0"/>
              <a:t>Every server has a timer</a:t>
            </a:r>
          </a:p>
          <a:p>
            <a:pPr eaLnBrk="1" hangingPunct="1"/>
            <a:r>
              <a:rPr lang="en-US" altLang="en-US" sz="2400" dirty="0"/>
              <a:t>Program might need to know which customer served by which server</a:t>
            </a:r>
          </a:p>
          <a:p>
            <a:pPr lvl="1" eaLnBrk="1" hangingPunct="1"/>
            <a:r>
              <a:rPr lang="en-US" altLang="en-US" sz="2400" dirty="0"/>
              <a:t>Server stores information of the customer being served</a:t>
            </a:r>
          </a:p>
          <a:p>
            <a:pPr eaLnBrk="1" hangingPunct="1"/>
            <a:r>
              <a:rPr lang="en-US" altLang="en-US" sz="2400" dirty="0"/>
              <a:t>Three member variables associated with a server</a:t>
            </a:r>
          </a:p>
          <a:p>
            <a:pPr lvl="1" eaLnBrk="1" hangingPunct="1"/>
            <a:r>
              <a:rPr lang="en-US" altLang="en-US" sz="2400" dirty="0">
                <a:latin typeface="Courier New" panose="02070309020205020404" pitchFamily="49" charset="0"/>
              </a:rPr>
              <a:t>status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Courier New" panose="02070309020205020404" pitchFamily="49" charset="0"/>
              </a:rPr>
              <a:t>transactionTime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Courier New" panose="02070309020205020404" pitchFamily="49" charset="0"/>
              </a:rPr>
              <a:t>currentCustomer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486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xfrm>
            <a:off x="1713031" y="296306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Server (cont’d.)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97174" y="1296838"/>
            <a:ext cx="8915400" cy="377762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Basic operations performed on a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Check if server free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Set server as free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Set server as busy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Set transaction time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Return remaining transaction time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If server busy after each time unit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/>
              <a:t>Decrement transaction time by one time unit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See </a:t>
            </a:r>
            <a:r>
              <a:rPr lang="en-US" altLang="en-US" sz="2400" dirty="0">
                <a:latin typeface="Courier New" panose="02070309020205020404" pitchFamily="49" charset="0"/>
              </a:rPr>
              <a:t>class </a:t>
            </a:r>
            <a:r>
              <a:rPr lang="en-US" altLang="en-US" sz="2400" dirty="0" err="1">
                <a:latin typeface="Courier New" panose="02070309020205020404" pitchFamily="49" charset="0"/>
              </a:rPr>
              <a:t>serverType</a:t>
            </a:r>
            <a:r>
              <a:rPr lang="en-US" altLang="en-US" sz="2400" dirty="0"/>
              <a:t> code on page 477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Implements server as an 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Member function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2081852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094" y="129396"/>
            <a:ext cx="6314536" cy="611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6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7921" y="201416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Queues as Arrays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4759" y="1482306"/>
            <a:ext cx="8915400" cy="377762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Four member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Array to store queue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Variables </a:t>
            </a:r>
            <a:r>
              <a:rPr lang="en-US" altLang="en-US" sz="2400" dirty="0" err="1">
                <a:latin typeface="Courier New" panose="02070309020205020404" pitchFamily="49" charset="0"/>
              </a:rPr>
              <a:t>queueFront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Courier New" panose="02070309020205020404" pitchFamily="49" charset="0"/>
              </a:rPr>
              <a:t>queueRear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Variable </a:t>
            </a:r>
            <a:r>
              <a:rPr lang="en-US" altLang="en-US" sz="2400" dirty="0" err="1">
                <a:latin typeface="Courier New" panose="02070309020205020404" pitchFamily="49" charset="0"/>
              </a:rPr>
              <a:t>maxQueueSize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Using </a:t>
            </a:r>
            <a:r>
              <a:rPr lang="en-US" altLang="en-US" sz="2400" dirty="0" err="1">
                <a:latin typeface="Courier New" panose="02070309020205020404" pitchFamily="49" charset="0"/>
              </a:rPr>
              <a:t>queueFront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Courier New" panose="02070309020205020404" pitchFamily="49" charset="0"/>
              </a:rPr>
              <a:t>queueRear</a:t>
            </a:r>
            <a:r>
              <a:rPr lang="en-US" altLang="en-US" sz="2400" dirty="0"/>
              <a:t> to access queue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>
                <a:latin typeface="Courier New" panose="02070309020205020404" pitchFamily="49" charset="0"/>
              </a:rPr>
              <a:t>queueFront</a:t>
            </a:r>
            <a:r>
              <a:rPr lang="en-US" altLang="en-US" sz="2400" dirty="0"/>
              <a:t>: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first queue element index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err="1">
                <a:latin typeface="Courier New" panose="02070309020205020404" pitchFamily="49" charset="0"/>
              </a:rPr>
              <a:t>queueRear</a:t>
            </a:r>
            <a:r>
              <a:rPr lang="en-US" altLang="en-US" sz="2400" dirty="0"/>
              <a:t>: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last queue element index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err="1">
                <a:latin typeface="Courier New" panose="02070309020205020404" pitchFamily="49" charset="0"/>
              </a:rPr>
              <a:t>queueFront</a:t>
            </a:r>
            <a:r>
              <a:rPr lang="en-US" altLang="en-US" sz="2400" dirty="0"/>
              <a:t> changes after each </a:t>
            </a:r>
            <a:r>
              <a:rPr lang="en-US" altLang="en-US" sz="2400" dirty="0" err="1">
                <a:latin typeface="Courier New" panose="02070309020205020404" pitchFamily="49" charset="0"/>
              </a:rPr>
              <a:t>deleteQueue</a:t>
            </a:r>
            <a:r>
              <a:rPr lang="en-US" altLang="en-US" sz="2400" dirty="0"/>
              <a:t> operation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err="1">
                <a:latin typeface="Courier New" panose="02070309020205020404" pitchFamily="49" charset="0"/>
              </a:rPr>
              <a:t>queueRear</a:t>
            </a:r>
            <a:r>
              <a:rPr lang="en-US" altLang="en-US" sz="2400" dirty="0"/>
              <a:t> changes after each </a:t>
            </a:r>
            <a:r>
              <a:rPr lang="en-US" altLang="en-US" sz="2400" dirty="0" err="1">
                <a:latin typeface="Courier New" panose="02070309020205020404" pitchFamily="49" charset="0"/>
              </a:rPr>
              <a:t>addQueue</a:t>
            </a:r>
            <a:r>
              <a:rPr lang="en-US" altLang="en-US" sz="2400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8980570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7151" y="253174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Server List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3438" y="1322717"/>
            <a:ext cx="8915400" cy="377762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Set of servers</a:t>
            </a:r>
          </a:p>
          <a:p>
            <a:pPr eaLnBrk="1" hangingPunct="1"/>
            <a:r>
              <a:rPr lang="en-US" altLang="en-US" sz="2400" dirty="0">
                <a:latin typeface="Courier New" panose="02070309020205020404" pitchFamily="49" charset="0"/>
              </a:rPr>
              <a:t>class </a:t>
            </a:r>
            <a:r>
              <a:rPr lang="en-US" altLang="en-US" sz="2400" dirty="0" err="1">
                <a:latin typeface="Courier New" panose="02070309020205020404" pitchFamily="49" charset="0"/>
              </a:rPr>
              <a:t>serverListType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400" dirty="0"/>
              <a:t>Two member variables</a:t>
            </a:r>
          </a:p>
          <a:p>
            <a:pPr lvl="2" eaLnBrk="1" hangingPunct="1"/>
            <a:r>
              <a:rPr lang="en-US" altLang="en-US" sz="2400" dirty="0"/>
              <a:t>Store number of servers</a:t>
            </a:r>
          </a:p>
          <a:p>
            <a:pPr lvl="2" eaLnBrk="1" hangingPunct="1"/>
            <a:r>
              <a:rPr lang="en-US" altLang="en-US" sz="2400" dirty="0"/>
              <a:t>Maintain a list of servers</a:t>
            </a:r>
          </a:p>
          <a:p>
            <a:pPr lvl="1" eaLnBrk="1" hangingPunct="1"/>
            <a:r>
              <a:rPr lang="en-US" altLang="en-US" sz="2400" dirty="0"/>
              <a:t>List of servers created during program execution</a:t>
            </a:r>
          </a:p>
          <a:p>
            <a:pPr lvl="1" eaLnBrk="1" hangingPunct="1"/>
            <a:r>
              <a:rPr lang="en-US" altLang="en-US" sz="2400" dirty="0"/>
              <a:t>Several operations must be performed on a server list</a:t>
            </a:r>
          </a:p>
          <a:p>
            <a:pPr lvl="1" eaLnBrk="1" hangingPunct="1"/>
            <a:r>
              <a:rPr lang="en-US" altLang="en-US" sz="2400" dirty="0"/>
              <a:t>See </a:t>
            </a:r>
            <a:r>
              <a:rPr lang="en-US" altLang="en-US" sz="2400" dirty="0">
                <a:latin typeface="Courier New" panose="02070309020205020404" pitchFamily="49" charset="0"/>
              </a:rPr>
              <a:t>class </a:t>
            </a:r>
            <a:r>
              <a:rPr lang="en-US" altLang="en-US" sz="2400" dirty="0" err="1">
                <a:latin typeface="Courier New" panose="02070309020205020404" pitchFamily="49" charset="0"/>
              </a:rPr>
              <a:t>serverListType</a:t>
            </a:r>
            <a:r>
              <a:rPr lang="en-US" altLang="en-US" sz="2400" dirty="0"/>
              <a:t> code on page 481</a:t>
            </a:r>
          </a:p>
          <a:p>
            <a:pPr lvl="2" eaLnBrk="1" hangingPunct="1"/>
            <a:r>
              <a:rPr lang="en-US" altLang="en-US" sz="2400" dirty="0"/>
              <a:t>Implements the list of servers as an ADT</a:t>
            </a:r>
          </a:p>
          <a:p>
            <a:pPr lvl="1" eaLnBrk="1" hangingPunct="1"/>
            <a:r>
              <a:rPr lang="en-US" altLang="en-US" sz="2400" dirty="0"/>
              <a:t>Definitions of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6702068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04800"/>
            <a:ext cx="39941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295400"/>
            <a:ext cx="40386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38401"/>
            <a:ext cx="399415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4648201"/>
            <a:ext cx="452437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757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190876"/>
            <a:ext cx="5219700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8600"/>
            <a:ext cx="61976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590676"/>
            <a:ext cx="577532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8468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367" y="425703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Waiting Customers Queue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367" y="1706593"/>
            <a:ext cx="8915400" cy="377762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Upon arrival, customer goes to end of queue</a:t>
            </a:r>
          </a:p>
          <a:p>
            <a:pPr lvl="1" eaLnBrk="1" hangingPunct="1"/>
            <a:r>
              <a:rPr lang="en-US" altLang="en-US" sz="2400" dirty="0"/>
              <a:t>When server available</a:t>
            </a:r>
          </a:p>
          <a:p>
            <a:pPr lvl="2" eaLnBrk="1" hangingPunct="1"/>
            <a:r>
              <a:rPr lang="en-US" altLang="en-US" sz="2400" dirty="0"/>
              <a:t>Customer at front of queue leaves to conduct transaction</a:t>
            </a:r>
          </a:p>
          <a:p>
            <a:pPr lvl="1" eaLnBrk="1" hangingPunct="1"/>
            <a:r>
              <a:rPr lang="en-US" altLang="en-US" sz="2400" dirty="0"/>
              <a:t>After each time unit, waiting time incremented by one</a:t>
            </a:r>
          </a:p>
          <a:p>
            <a:pPr eaLnBrk="1" hangingPunct="1"/>
            <a:r>
              <a:rPr lang="en-US" altLang="en-US" sz="2400" dirty="0"/>
              <a:t>Derive </a:t>
            </a:r>
            <a:r>
              <a:rPr lang="en-US" altLang="en-US" sz="2400" dirty="0">
                <a:latin typeface="Courier New" panose="02070309020205020404" pitchFamily="49" charset="0"/>
              </a:rPr>
              <a:t>class </a:t>
            </a:r>
            <a:r>
              <a:rPr lang="en-US" altLang="en-US" sz="2400" dirty="0" err="1">
                <a:latin typeface="Courier New" panose="02070309020205020404" pitchFamily="49" charset="0"/>
              </a:rPr>
              <a:t>waitingCustomerQueueType</a:t>
            </a:r>
            <a:r>
              <a:rPr lang="en-US" altLang="en-US" sz="2400" dirty="0"/>
              <a:t> from </a:t>
            </a:r>
            <a:r>
              <a:rPr lang="en-US" altLang="en-US" sz="2400" dirty="0">
                <a:latin typeface="Courier New" panose="02070309020205020404" pitchFamily="49" charset="0"/>
              </a:rPr>
              <a:t>class </a:t>
            </a:r>
            <a:r>
              <a:rPr lang="en-US" altLang="en-US" sz="2400" dirty="0" err="1">
                <a:latin typeface="Courier New" panose="02070309020205020404" pitchFamily="49" charset="0"/>
              </a:rPr>
              <a:t>queueType</a:t>
            </a:r>
            <a:r>
              <a:rPr lang="en-US" altLang="en-US" sz="2400" dirty="0"/>
              <a:t> </a:t>
            </a:r>
          </a:p>
          <a:p>
            <a:pPr lvl="1" eaLnBrk="1" hangingPunct="1"/>
            <a:r>
              <a:rPr lang="en-US" altLang="en-US" sz="2400" dirty="0"/>
              <a:t>Add additional operations to implement the customer queue</a:t>
            </a:r>
          </a:p>
          <a:p>
            <a:pPr lvl="1" eaLnBrk="1" hangingPunct="1"/>
            <a:r>
              <a:rPr lang="en-US" altLang="en-US" sz="2400" dirty="0"/>
              <a:t>See code on page 485</a:t>
            </a:r>
          </a:p>
        </p:txBody>
      </p:sp>
    </p:spTree>
    <p:extLst>
      <p:ext uri="{BB962C8B-B14F-4D97-AF65-F5344CB8AC3E}">
        <p14:creationId xmlns:p14="http://schemas.microsoft.com/office/powerpoint/2010/main" val="39997393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2042" y="330812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Main Program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9353" y="1357223"/>
            <a:ext cx="8915400" cy="377762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Run the simulation</a:t>
            </a:r>
          </a:p>
          <a:p>
            <a:pPr lvl="1" eaLnBrk="1" hangingPunct="1"/>
            <a:r>
              <a:rPr lang="en-US" altLang="en-US" sz="2400" dirty="0"/>
              <a:t>Need information (simulation parameters)</a:t>
            </a:r>
          </a:p>
          <a:p>
            <a:pPr lvl="2" eaLnBrk="1" hangingPunct="1"/>
            <a:r>
              <a:rPr lang="en-US" altLang="en-US" sz="2400" dirty="0"/>
              <a:t>Number of time units the simulation should run</a:t>
            </a:r>
          </a:p>
          <a:p>
            <a:pPr lvl="2" eaLnBrk="1" hangingPunct="1"/>
            <a:r>
              <a:rPr lang="en-US" altLang="en-US" sz="2400" dirty="0"/>
              <a:t>The number of servers</a:t>
            </a:r>
          </a:p>
          <a:p>
            <a:pPr lvl="2" eaLnBrk="1" hangingPunct="1"/>
            <a:r>
              <a:rPr lang="en-US" altLang="en-US" sz="2400" dirty="0"/>
              <a:t>Transaction time</a:t>
            </a:r>
          </a:p>
          <a:p>
            <a:pPr lvl="2" eaLnBrk="1" hangingPunct="1"/>
            <a:r>
              <a:rPr lang="en-US" altLang="en-US" sz="2400" dirty="0"/>
              <a:t>Approximate time between customer arrivals</a:t>
            </a:r>
          </a:p>
          <a:p>
            <a:pPr lvl="1" eaLnBrk="1" hangingPunct="1"/>
            <a:r>
              <a:rPr lang="en-US" altLang="en-US" sz="2400" dirty="0"/>
              <a:t>Function </a:t>
            </a:r>
            <a:r>
              <a:rPr lang="en-US" altLang="en-US" sz="2400" dirty="0" err="1">
                <a:latin typeface="Courier New" panose="02070309020205020404" pitchFamily="49" charset="0"/>
              </a:rPr>
              <a:t>setSimulationParameters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sz="2400" dirty="0"/>
              <a:t>Prompts user for these values</a:t>
            </a:r>
          </a:p>
          <a:p>
            <a:pPr lvl="2" eaLnBrk="1" hangingPunct="1"/>
            <a:r>
              <a:rPr lang="en-US" altLang="en-US" sz="2400" dirty="0"/>
              <a:t>See code on page 487</a:t>
            </a:r>
          </a:p>
        </p:txBody>
      </p:sp>
    </p:spTree>
    <p:extLst>
      <p:ext uri="{BB962C8B-B14F-4D97-AF65-F5344CB8AC3E}">
        <p14:creationId xmlns:p14="http://schemas.microsoft.com/office/powerpoint/2010/main" val="22586767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2023066" y="379517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Main Program (cont’d.)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/>
              <a:t>General algorithm to start the transaction</a:t>
            </a:r>
          </a:p>
        </p:txBody>
      </p:sp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1"/>
            <a:ext cx="8066088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5982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666" y="36578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Main Program (cont’d.)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Use the Poisson distribution from statistics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Probability of </a:t>
            </a:r>
            <a:r>
              <a:rPr lang="en-US" altLang="en-US" i="1" dirty="0"/>
              <a:t>y</a:t>
            </a:r>
            <a:r>
              <a:rPr lang="en-US" altLang="en-US" dirty="0"/>
              <a:t> events occurring at a given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Where </a:t>
            </a:r>
            <a:r>
              <a:rPr lang="el-GR" altLang="en-US" dirty="0">
                <a:cs typeface="Arial" panose="020B0604020202020204" pitchFamily="34" charset="0"/>
              </a:rPr>
              <a:t>λ</a:t>
            </a:r>
            <a:r>
              <a:rPr lang="en-US" altLang="en-US" dirty="0"/>
              <a:t> is the expected value that y events occur at that time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Function </a:t>
            </a:r>
            <a:r>
              <a:rPr lang="en-US" altLang="en-US" dirty="0" err="1">
                <a:latin typeface="Courier New" panose="02070309020205020404" pitchFamily="49" charset="0"/>
              </a:rPr>
              <a:t>runSimulation</a:t>
            </a:r>
            <a:r>
              <a:rPr lang="en-US" altLang="en-US" dirty="0"/>
              <a:t> implements the 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Function </a:t>
            </a:r>
            <a:r>
              <a:rPr lang="en-US" altLang="en-US" dirty="0">
                <a:latin typeface="Courier New" panose="02070309020205020404" pitchFamily="49" charset="0"/>
              </a:rPr>
              <a:t>main</a:t>
            </a:r>
            <a:r>
              <a:rPr lang="en-US" altLang="en-US" dirty="0"/>
              <a:t> is simple and straightforward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Calls only the function </a:t>
            </a:r>
            <a:r>
              <a:rPr lang="en-US" altLang="en-US" dirty="0" err="1">
                <a:latin typeface="Courier New" panose="02070309020205020404" pitchFamily="49" charset="0"/>
              </a:rPr>
              <a:t>runSimulation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pic>
        <p:nvPicPr>
          <p:cNvPr id="573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3276601"/>
            <a:ext cx="322897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4832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84B87DBD-EA94-44C0-BFFF-5BE7FAB63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0680" y="357438"/>
            <a:ext cx="7772400" cy="1316037"/>
          </a:xfrm>
        </p:spPr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B6106976-2BF9-4608-809A-8215936AC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828800"/>
            <a:ext cx="8229600" cy="4800600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2857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>
                <a:solidFill>
                  <a:srgbClr val="000000"/>
                </a:solidFill>
              </a:rPr>
              <a:t>Poisson distribution is for counts—if events happen at a constant rate over time, the Poisson distribution gives the probability of X number of events occurring in time T.</a:t>
            </a:r>
            <a:endParaRPr lang="en-US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FA2BEF03-A018-4B04-9A5B-A2645E774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9315" y="439738"/>
            <a:ext cx="7793038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600" dirty="0"/>
              <a:t>Poisson Mean and Variance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DAC92EA5-17F4-4AF5-A067-B6BBB5B2A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00375" y="2093913"/>
            <a:ext cx="1758950" cy="762000"/>
          </a:xfrm>
        </p:spPr>
        <p:txBody>
          <a:bodyPr/>
          <a:lstStyle/>
          <a:p>
            <a:r>
              <a:rPr lang="en-US" altLang="en-US"/>
              <a:t>Mean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58052" name="Rectangle 4">
            <a:extLst>
              <a:ext uri="{FF2B5EF4-FFF2-40B4-BE49-F238E27FC236}">
                <a16:creationId xmlns:a16="http://schemas.microsoft.com/office/drawing/2014/main" id="{C446E9E7-DE31-4BD5-BF4C-B98BE67B5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971800"/>
            <a:ext cx="5943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/>
              <a:t>Variance and Standard Deviation</a:t>
            </a:r>
          </a:p>
        </p:txBody>
      </p:sp>
      <p:graphicFrame>
        <p:nvGraphicFramePr>
          <p:cNvPr id="258053" name="Object 5">
            <a:extLst>
              <a:ext uri="{FF2B5EF4-FFF2-40B4-BE49-F238E27FC236}">
                <a16:creationId xmlns:a16="http://schemas.microsoft.com/office/drawing/2014/main" id="{35D51F35-8D38-4732-9728-16A4077A0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3238" y="2133600"/>
          <a:ext cx="1231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393480" imgH="203040" progId="Equation.3">
                  <p:embed/>
                </p:oleObj>
              </mc:Choice>
              <mc:Fallback>
                <p:oleObj name="Equation" r:id="rId3" imgW="393480" imgH="203040" progId="Equation.3">
                  <p:embed/>
                  <p:pic>
                    <p:nvPicPr>
                      <p:cNvPr id="258053" name="Object 5">
                        <a:extLst>
                          <a:ext uri="{FF2B5EF4-FFF2-40B4-BE49-F238E27FC236}">
                            <a16:creationId xmlns:a16="http://schemas.microsoft.com/office/drawing/2014/main" id="{35D51F35-8D38-4732-9728-16A4077A0C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2133600"/>
                        <a:ext cx="1231900" cy="635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4" name="Object 6">
            <a:extLst>
              <a:ext uri="{FF2B5EF4-FFF2-40B4-BE49-F238E27FC236}">
                <a16:creationId xmlns:a16="http://schemas.microsoft.com/office/drawing/2014/main" id="{DBF937D4-0681-4501-B334-61F2C42C4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7676" y="3692525"/>
          <a:ext cx="13128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469800" imgH="203040" progId="Equation.3">
                  <p:embed/>
                </p:oleObj>
              </mc:Choice>
              <mc:Fallback>
                <p:oleObj name="Equation" r:id="rId5" imgW="469800" imgH="203040" progId="Equation.3">
                  <p:embed/>
                  <p:pic>
                    <p:nvPicPr>
                      <p:cNvPr id="258054" name="Object 6">
                        <a:extLst>
                          <a:ext uri="{FF2B5EF4-FFF2-40B4-BE49-F238E27FC236}">
                            <a16:creationId xmlns:a16="http://schemas.microsoft.com/office/drawing/2014/main" id="{DBF937D4-0681-4501-B334-61F2C42C40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6" y="3692525"/>
                        <a:ext cx="1312863" cy="5667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5" name="Object 7">
            <a:extLst>
              <a:ext uri="{FF2B5EF4-FFF2-40B4-BE49-F238E27FC236}">
                <a16:creationId xmlns:a16="http://schemas.microsoft.com/office/drawing/2014/main" id="{5993A92E-20BB-4A0A-8789-256D254F55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7675" y="4454525"/>
          <a:ext cx="145573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520560" imgH="228600" progId="Equation.3">
                  <p:embed/>
                </p:oleObj>
              </mc:Choice>
              <mc:Fallback>
                <p:oleObj name="Equation" r:id="rId7" imgW="520560" imgH="228600" progId="Equation.3">
                  <p:embed/>
                  <p:pic>
                    <p:nvPicPr>
                      <p:cNvPr id="258055" name="Object 7">
                        <a:extLst>
                          <a:ext uri="{FF2B5EF4-FFF2-40B4-BE49-F238E27FC236}">
                            <a16:creationId xmlns:a16="http://schemas.microsoft.com/office/drawing/2014/main" id="{5993A92E-20BB-4A0A-8789-256D254F55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4454525"/>
                        <a:ext cx="1455738" cy="6365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6" name="Rectangle 8">
            <a:extLst>
              <a:ext uri="{FF2B5EF4-FFF2-40B4-BE49-F238E27FC236}">
                <a16:creationId xmlns:a16="http://schemas.microsoft.com/office/drawing/2014/main" id="{B7D2E258-4B9C-4D16-B0E0-87AEDD940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34000"/>
            <a:ext cx="6400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where	 </a:t>
            </a:r>
            <a:r>
              <a:rPr lang="en-US" altLang="en-US" sz="2400">
                <a:sym typeface="Symbol" panose="05050102010706020507" pitchFamily="18" charset="2"/>
              </a:rPr>
              <a:t></a:t>
            </a:r>
            <a:r>
              <a:rPr lang="en-US" altLang="en-US" sz="2400"/>
              <a:t> = expected number of hits in a given time period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258057" name="Rectangle 9">
            <a:extLst>
              <a:ext uri="{FF2B5EF4-FFF2-40B4-BE49-F238E27FC236}">
                <a16:creationId xmlns:a16="http://schemas.microsoft.com/office/drawing/2014/main" id="{5E090ECE-688A-49DF-B7AE-9A341116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981200"/>
            <a:ext cx="19812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chemeClr val="hlink"/>
                </a:solidFill>
                <a:cs typeface="Times New Roman" panose="02020603050405020304" pitchFamily="18" charset="0"/>
              </a:rPr>
              <a:t>For a Poisson random variable, the variance and mean are the same</a:t>
            </a:r>
            <a:r>
              <a:rPr lang="en-US" altLang="en-US" sz="1400" b="1">
                <a:solidFill>
                  <a:schemeClr val="hlink"/>
                </a:solidFill>
                <a:cs typeface="Times New Roman" panose="02020603050405020304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0670DB18-A78C-495B-BC2F-D916E9AB7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5242" y="0"/>
            <a:ext cx="10515600" cy="55735"/>
          </a:xfrm>
        </p:spPr>
        <p:txBody>
          <a:bodyPr/>
          <a:lstStyle/>
          <a:p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Distribution, example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ABAF6F52-71EA-4907-8CBE-8E0628B6B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5370" y="135255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Poisson distribution models counts, such as the number of new cases of SARS that occur in women in New England next month.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distribution tells you the probability of all possible numbers of new cases, from 0 to infinity.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X= # of new cases next month and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Poisson (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then the probability that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particular count) is: </a:t>
            </a:r>
          </a:p>
        </p:txBody>
      </p:sp>
      <p:sp>
        <p:nvSpPr>
          <p:cNvPr id="206853" name="Rectangle 5">
            <a:extLst>
              <a:ext uri="{FF2B5EF4-FFF2-40B4-BE49-F238E27FC236}">
                <a16:creationId xmlns:a16="http://schemas.microsoft.com/office/drawing/2014/main" id="{AE5EEACC-A58F-4541-A53D-E5FFB98A7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32337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06852" name="Object 4">
            <a:extLst>
              <a:ext uri="{FF2B5EF4-FFF2-40B4-BE49-F238E27FC236}">
                <a16:creationId xmlns:a16="http://schemas.microsoft.com/office/drawing/2014/main" id="{2E90EBF4-A73F-4CF0-B827-C6E0AC967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155636"/>
              </p:ext>
            </p:extLst>
          </p:nvPr>
        </p:nvGraphicFramePr>
        <p:xfrm>
          <a:off x="3448050" y="3528219"/>
          <a:ext cx="4876800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054080" imgH="393480" progId="Equation.3">
                  <p:embed/>
                </p:oleObj>
              </mc:Choice>
              <mc:Fallback>
                <p:oleObj name="Equation" r:id="rId3" imgW="1054080" imgH="393480" progId="Equation.3">
                  <p:embed/>
                  <p:pic>
                    <p:nvPicPr>
                      <p:cNvPr id="206852" name="Object 4">
                        <a:extLst>
                          <a:ext uri="{FF2B5EF4-FFF2-40B4-BE49-F238E27FC236}">
                            <a16:creationId xmlns:a16="http://schemas.microsoft.com/office/drawing/2014/main" id="{2E90EBF4-A73F-4CF0-B827-C6E0AC967A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3528219"/>
                        <a:ext cx="4876800" cy="18065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8525" y="244547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Queues as Arrays</a:t>
            </a:r>
            <a:br>
              <a:rPr lang="en-US" altLang="en-US" dirty="0"/>
            </a:br>
            <a:r>
              <a:rPr lang="en-US" altLang="en-US" dirty="0"/>
              <a:t>(cont’d.)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8525" y="1525437"/>
            <a:ext cx="8915400" cy="377762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Execute operation</a:t>
            </a:r>
          </a:p>
          <a:p>
            <a:pPr lvl="1" eaLnBrk="1" hangingPunct="1"/>
            <a:r>
              <a:rPr lang="en-US" altLang="en-US" sz="2400" dirty="0" err="1">
                <a:latin typeface="Courier New" panose="02070309020205020404" pitchFamily="49" charset="0"/>
              </a:rPr>
              <a:t>addQueue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Queue,'A</a:t>
            </a:r>
            <a:r>
              <a:rPr lang="en-US" altLang="en-US" sz="2400" dirty="0">
                <a:latin typeface="Courier New" panose="02070309020205020404" pitchFamily="49" charset="0"/>
              </a:rPr>
              <a:t>');</a:t>
            </a:r>
          </a:p>
          <a:p>
            <a:pPr eaLnBrk="1" hangingPunct="1"/>
            <a:r>
              <a:rPr lang="en-US" altLang="en-US" sz="2400" dirty="0"/>
              <a:t>Execute</a:t>
            </a:r>
          </a:p>
          <a:p>
            <a:pPr lvl="1" eaLnBrk="1" hangingPunct="1"/>
            <a:r>
              <a:rPr lang="en-US" altLang="en-US" sz="2400" dirty="0" err="1">
                <a:latin typeface="Courier New" panose="02070309020205020404" pitchFamily="49" charset="0"/>
              </a:rPr>
              <a:t>addQueue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Queue,'B</a:t>
            </a:r>
            <a:r>
              <a:rPr lang="en-US" altLang="en-US" sz="2400" dirty="0">
                <a:latin typeface="Courier New" panose="02070309020205020404" pitchFamily="49" charset="0"/>
              </a:rPr>
              <a:t>');</a:t>
            </a:r>
          </a:p>
          <a:p>
            <a:pPr lvl="1" eaLnBrk="1" hangingPunct="1"/>
            <a:r>
              <a:rPr lang="en-US" altLang="en-US" sz="2400" dirty="0" err="1">
                <a:latin typeface="Courier New" panose="02070309020205020404" pitchFamily="49" charset="0"/>
              </a:rPr>
              <a:t>addQueue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Queue,'C</a:t>
            </a:r>
            <a:r>
              <a:rPr lang="en-US" altLang="en-US" sz="2400" dirty="0">
                <a:latin typeface="Courier New" panose="02070309020205020404" pitchFamily="49" charset="0"/>
              </a:rPr>
              <a:t>');</a:t>
            </a:r>
          </a:p>
          <a:p>
            <a:pPr eaLnBrk="1" hangingPunct="1"/>
            <a:r>
              <a:rPr lang="en-US" altLang="en-US" sz="2400" dirty="0"/>
              <a:t>Execute</a:t>
            </a:r>
          </a:p>
          <a:p>
            <a:pPr lvl="1" eaLnBrk="1" hangingPunct="1"/>
            <a:r>
              <a:rPr lang="en-US" altLang="en-US" sz="2400" dirty="0" err="1">
                <a:latin typeface="Courier New" panose="02070309020205020404" pitchFamily="49" charset="0"/>
              </a:rPr>
              <a:t>deleteQueue</a:t>
            </a:r>
            <a:r>
              <a:rPr lang="en-US" altLang="en-US" sz="2400" dirty="0">
                <a:latin typeface="Courier New" panose="02070309020205020404" pitchFamily="49" charset="0"/>
              </a:rPr>
              <a:t>();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401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C57CCD31-926B-4164-AC73-C416CE8D9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1496" y="326650"/>
            <a:ext cx="10515600" cy="1325563"/>
          </a:xfrm>
        </p:spPr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66492260-6968-4096-BBF4-2C2AD57A6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9813" y="1253331"/>
            <a:ext cx="10515600" cy="4351338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For example, if new cases of West Nile Virus in New England are occurring at a rate of about 2 per month, then these are the probabilities that: 0,1, 2, 3, 4, 5, 6, to 1000 to 1 million to… cases will occur in New England in the next month: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0D0C94BE-BC82-4F50-99A4-D2339F079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72574"/>
            <a:ext cx="10515600" cy="1325563"/>
          </a:xfrm>
        </p:spPr>
        <p:txBody>
          <a:bodyPr/>
          <a:lstStyle/>
          <a:p>
            <a:r>
              <a:rPr lang="en-US" altLang="en-US" dirty="0"/>
              <a:t>Poisson Probability table</a:t>
            </a:r>
          </a:p>
        </p:txBody>
      </p:sp>
      <p:graphicFrame>
        <p:nvGraphicFramePr>
          <p:cNvPr id="209985" name="Object 65">
            <a:extLst>
              <a:ext uri="{FF2B5EF4-FFF2-40B4-BE49-F238E27FC236}">
                <a16:creationId xmlns:a16="http://schemas.microsoft.com/office/drawing/2014/main" id="{A3C9C918-CA0F-46EE-8962-773DA7097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590800"/>
          <a:ext cx="9207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418918" imgH="406224" progId="Equation.3">
                  <p:embed/>
                </p:oleObj>
              </mc:Choice>
              <mc:Fallback>
                <p:oleObj r:id="rId3" imgW="418918" imgH="406224" progId="Equation.3">
                  <p:embed/>
                  <p:pic>
                    <p:nvPicPr>
                      <p:cNvPr id="209985" name="Object 65">
                        <a:extLst>
                          <a:ext uri="{FF2B5EF4-FFF2-40B4-BE49-F238E27FC236}">
                            <a16:creationId xmlns:a16="http://schemas.microsoft.com/office/drawing/2014/main" id="{A3C9C918-CA0F-46EE-8962-773DA70978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590800"/>
                        <a:ext cx="92075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84" name="Object 64">
            <a:extLst>
              <a:ext uri="{FF2B5EF4-FFF2-40B4-BE49-F238E27FC236}">
                <a16:creationId xmlns:a16="http://schemas.microsoft.com/office/drawing/2014/main" id="{CE0D1263-ECED-47B2-B962-E118B04D8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1" y="3200400"/>
          <a:ext cx="9001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5" imgW="406048" imgH="406048" progId="Equation.3">
                  <p:embed/>
                </p:oleObj>
              </mc:Choice>
              <mc:Fallback>
                <p:oleObj r:id="rId5" imgW="406048" imgH="406048" progId="Equation.3">
                  <p:embed/>
                  <p:pic>
                    <p:nvPicPr>
                      <p:cNvPr id="209984" name="Object 64">
                        <a:extLst>
                          <a:ext uri="{FF2B5EF4-FFF2-40B4-BE49-F238E27FC236}">
                            <a16:creationId xmlns:a16="http://schemas.microsoft.com/office/drawing/2014/main" id="{CE0D1263-ECED-47B2-B962-E118B04D8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3200400"/>
                        <a:ext cx="900113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83" name="Object 63">
            <a:extLst>
              <a:ext uri="{FF2B5EF4-FFF2-40B4-BE49-F238E27FC236}">
                <a16:creationId xmlns:a16="http://schemas.microsoft.com/office/drawing/2014/main" id="{B908E435-290E-4699-86AC-4A4A58545F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1" y="3733801"/>
          <a:ext cx="9001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7" imgW="406048" imgH="393359" progId="Equation.3">
                  <p:embed/>
                </p:oleObj>
              </mc:Choice>
              <mc:Fallback>
                <p:oleObj r:id="rId7" imgW="406048" imgH="393359" progId="Equation.3">
                  <p:embed/>
                  <p:pic>
                    <p:nvPicPr>
                      <p:cNvPr id="209983" name="Object 63">
                        <a:extLst>
                          <a:ext uri="{FF2B5EF4-FFF2-40B4-BE49-F238E27FC236}">
                            <a16:creationId xmlns:a16="http://schemas.microsoft.com/office/drawing/2014/main" id="{B908E435-290E-4699-86AC-4A4A58545F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3733801"/>
                        <a:ext cx="9001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82" name="Object 62">
            <a:extLst>
              <a:ext uri="{FF2B5EF4-FFF2-40B4-BE49-F238E27FC236}">
                <a16:creationId xmlns:a16="http://schemas.microsoft.com/office/drawing/2014/main" id="{C5B89825-2969-43DC-8518-721DA6FEC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343400"/>
          <a:ext cx="9207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9" imgW="418918" imgH="406224" progId="Equation.3">
                  <p:embed/>
                </p:oleObj>
              </mc:Choice>
              <mc:Fallback>
                <p:oleObj r:id="rId9" imgW="418918" imgH="406224" progId="Equation.3">
                  <p:embed/>
                  <p:pic>
                    <p:nvPicPr>
                      <p:cNvPr id="209982" name="Object 62">
                        <a:extLst>
                          <a:ext uri="{FF2B5EF4-FFF2-40B4-BE49-F238E27FC236}">
                            <a16:creationId xmlns:a16="http://schemas.microsoft.com/office/drawing/2014/main" id="{C5B89825-2969-43DC-8518-721DA6FECB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343400"/>
                        <a:ext cx="92075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81" name="Object 61">
            <a:extLst>
              <a:ext uri="{FF2B5EF4-FFF2-40B4-BE49-F238E27FC236}">
                <a16:creationId xmlns:a16="http://schemas.microsoft.com/office/drawing/2014/main" id="{A4CBF1CA-6594-4F1B-A793-B5882E95B6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92336"/>
              </p:ext>
            </p:extLst>
          </p:nvPr>
        </p:nvGraphicFramePr>
        <p:xfrm>
          <a:off x="6494462" y="4903119"/>
          <a:ext cx="4286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11" imgW="431613" imgH="406224" progId="Equation.3">
                  <p:embed/>
                </p:oleObj>
              </mc:Choice>
              <mc:Fallback>
                <p:oleObj r:id="rId11" imgW="431613" imgH="406224" progId="Equation.3">
                  <p:embed/>
                  <p:pic>
                    <p:nvPicPr>
                      <p:cNvPr id="209981" name="Object 61">
                        <a:extLst>
                          <a:ext uri="{FF2B5EF4-FFF2-40B4-BE49-F238E27FC236}">
                            <a16:creationId xmlns:a16="http://schemas.microsoft.com/office/drawing/2014/main" id="{A4CBF1CA-6594-4F1B-A793-B5882E95B6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462" y="4903119"/>
                        <a:ext cx="4286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0036" name="Group 116">
            <a:extLst>
              <a:ext uri="{FF2B5EF4-FFF2-40B4-BE49-F238E27FC236}">
                <a16:creationId xmlns:a16="http://schemas.microsoft.com/office/drawing/2014/main" id="{8EC580FB-8D34-4FD9-944A-C2999E25B8D8}"/>
              </a:ext>
            </a:extLst>
          </p:cNvPr>
          <p:cNvGrpSpPr>
            <a:grpSpLocks/>
          </p:cNvGrpSpPr>
          <p:nvPr/>
        </p:nvGrpSpPr>
        <p:grpSpPr bwMode="auto">
          <a:xfrm>
            <a:off x="4681331" y="2019856"/>
            <a:ext cx="4648200" cy="4441825"/>
            <a:chOff x="-3" y="-3"/>
            <a:chExt cx="1481" cy="3230"/>
          </a:xfrm>
        </p:grpSpPr>
        <p:grpSp>
          <p:nvGrpSpPr>
            <p:cNvPr id="210034" name="Group 114">
              <a:extLst>
                <a:ext uri="{FF2B5EF4-FFF2-40B4-BE49-F238E27FC236}">
                  <a16:creationId xmlns:a16="http://schemas.microsoft.com/office/drawing/2014/main" id="{E32BB937-7E8A-42C2-93BA-78D10DA0E1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475" cy="3224"/>
              <a:chOff x="0" y="0"/>
              <a:chExt cx="1475" cy="3224"/>
            </a:xfrm>
          </p:grpSpPr>
          <p:grpSp>
            <p:nvGrpSpPr>
              <p:cNvPr id="210003" name="Group 83">
                <a:extLst>
                  <a:ext uri="{FF2B5EF4-FFF2-40B4-BE49-F238E27FC236}">
                    <a16:creationId xmlns:a16="http://schemas.microsoft.com/office/drawing/2014/main" id="{B1DA84C3-3C2B-4D9D-BFFD-EA01575F54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53" cy="403"/>
                <a:chOff x="0" y="0"/>
                <a:chExt cx="453" cy="403"/>
              </a:xfrm>
            </p:grpSpPr>
            <p:sp>
              <p:nvSpPr>
                <p:cNvPr id="209986" name="Rectangle 66">
                  <a:extLst>
                    <a:ext uri="{FF2B5EF4-FFF2-40B4-BE49-F238E27FC236}">
                      <a16:creationId xmlns:a16="http://schemas.microsoft.com/office/drawing/2014/main" id="{954453CC-9879-4C0A-9B82-4BD25856EB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7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  <a:p>
                  <a:pPr algn="ctr"/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02" name="Rectangle 82">
                  <a:extLst>
                    <a:ext uri="{FF2B5EF4-FFF2-40B4-BE49-F238E27FC236}">
                      <a16:creationId xmlns:a16="http://schemas.microsoft.com/office/drawing/2014/main" id="{B705411E-D6CA-4F82-812C-CBA6ADCB8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05" name="Group 85">
                <a:extLst>
                  <a:ext uri="{FF2B5EF4-FFF2-40B4-BE49-F238E27FC236}">
                    <a16:creationId xmlns:a16="http://schemas.microsoft.com/office/drawing/2014/main" id="{2B7122EB-4704-4538-B152-EB7F4C475A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" y="0"/>
                <a:ext cx="1022" cy="403"/>
                <a:chOff x="453" y="0"/>
                <a:chExt cx="1022" cy="403"/>
              </a:xfrm>
            </p:grpSpPr>
            <p:sp>
              <p:nvSpPr>
                <p:cNvPr id="209987" name="Rectangle 67">
                  <a:extLst>
                    <a:ext uri="{FF2B5EF4-FFF2-40B4-BE49-F238E27FC236}">
                      <a16:creationId xmlns:a16="http://schemas.microsoft.com/office/drawing/2014/main" id="{839C395E-5276-4BD3-93A2-6F213A4E1C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0"/>
                  <a:ext cx="9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P(X)</a:t>
                  </a:r>
                </a:p>
                <a:p>
                  <a:pPr algn="ctr"/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04" name="Rectangle 84">
                  <a:extLst>
                    <a:ext uri="{FF2B5EF4-FFF2-40B4-BE49-F238E27FC236}">
                      <a16:creationId xmlns:a16="http://schemas.microsoft.com/office/drawing/2014/main" id="{74DD28B0-E8AE-4185-B90A-B994BA5A50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" y="0"/>
                  <a:ext cx="102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07" name="Group 87">
                <a:extLst>
                  <a:ext uri="{FF2B5EF4-FFF2-40B4-BE49-F238E27FC236}">
                    <a16:creationId xmlns:a16="http://schemas.microsoft.com/office/drawing/2014/main" id="{333BF08D-36E6-4861-81B0-CC8DF43B2C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53" cy="403"/>
                <a:chOff x="0" y="403"/>
                <a:chExt cx="453" cy="403"/>
              </a:xfrm>
            </p:grpSpPr>
            <p:sp>
              <p:nvSpPr>
                <p:cNvPr id="209988" name="Rectangle 68">
                  <a:extLst>
                    <a:ext uri="{FF2B5EF4-FFF2-40B4-BE49-F238E27FC236}">
                      <a16:creationId xmlns:a16="http://schemas.microsoft.com/office/drawing/2014/main" id="{21D8C17A-3225-4B65-AD77-8E514D72D1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67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pPr algn="ctr"/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06" name="Rectangle 86">
                  <a:extLst>
                    <a:ext uri="{FF2B5EF4-FFF2-40B4-BE49-F238E27FC236}">
                      <a16:creationId xmlns:a16="http://schemas.microsoft.com/office/drawing/2014/main" id="{712422FA-C5F5-40D1-86F7-09E73A25DB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09" name="Group 89">
                <a:extLst>
                  <a:ext uri="{FF2B5EF4-FFF2-40B4-BE49-F238E27FC236}">
                    <a16:creationId xmlns:a16="http://schemas.microsoft.com/office/drawing/2014/main" id="{8CC9F854-B5D7-46DC-9F3A-24B0CDDCE4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" y="403"/>
                <a:ext cx="1022" cy="403"/>
                <a:chOff x="453" y="403"/>
                <a:chExt cx="1022" cy="403"/>
              </a:xfrm>
            </p:grpSpPr>
            <p:sp>
              <p:nvSpPr>
                <p:cNvPr id="209989" name="Rectangle 69">
                  <a:extLst>
                    <a:ext uri="{FF2B5EF4-FFF2-40B4-BE49-F238E27FC236}">
                      <a16:creationId xmlns:a16="http://schemas.microsoft.com/office/drawing/2014/main" id="{0EF367FA-BA17-46BA-A3FA-0DDBC9428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403"/>
                  <a:ext cx="9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=.135</a:t>
                  </a:r>
                </a:p>
                <a:p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08" name="Rectangle 88">
                  <a:extLst>
                    <a:ext uri="{FF2B5EF4-FFF2-40B4-BE49-F238E27FC236}">
                      <a16:creationId xmlns:a16="http://schemas.microsoft.com/office/drawing/2014/main" id="{AC0F9BEC-8E2C-4CF7-89CF-AC0030CC9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" y="403"/>
                  <a:ext cx="102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11" name="Group 91">
                <a:extLst>
                  <a:ext uri="{FF2B5EF4-FFF2-40B4-BE49-F238E27FC236}">
                    <a16:creationId xmlns:a16="http://schemas.microsoft.com/office/drawing/2014/main" id="{E8775928-DA95-484A-BAA0-755A2DC42A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806"/>
                <a:ext cx="453" cy="403"/>
                <a:chOff x="0" y="806"/>
                <a:chExt cx="453" cy="403"/>
              </a:xfrm>
            </p:grpSpPr>
            <p:sp>
              <p:nvSpPr>
                <p:cNvPr id="209990" name="Rectangle 70">
                  <a:extLst>
                    <a:ext uri="{FF2B5EF4-FFF2-40B4-BE49-F238E27FC236}">
                      <a16:creationId xmlns:a16="http://schemas.microsoft.com/office/drawing/2014/main" id="{03A10FF9-1139-4835-BDB6-6990B4D68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367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ctr"/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10" name="Rectangle 90">
                  <a:extLst>
                    <a:ext uri="{FF2B5EF4-FFF2-40B4-BE49-F238E27FC236}">
                      <a16:creationId xmlns:a16="http://schemas.microsoft.com/office/drawing/2014/main" id="{8DCE2776-065C-482D-B6B9-BD3AA06F7F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4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13" name="Group 93">
                <a:extLst>
                  <a:ext uri="{FF2B5EF4-FFF2-40B4-BE49-F238E27FC236}">
                    <a16:creationId xmlns:a16="http://schemas.microsoft.com/office/drawing/2014/main" id="{45F08B27-153E-4263-B1A1-5F1E3EAB8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" y="806"/>
                <a:ext cx="1022" cy="403"/>
                <a:chOff x="453" y="806"/>
                <a:chExt cx="1022" cy="403"/>
              </a:xfrm>
            </p:grpSpPr>
            <p:sp>
              <p:nvSpPr>
                <p:cNvPr id="209991" name="Rectangle 71">
                  <a:extLst>
                    <a:ext uri="{FF2B5EF4-FFF2-40B4-BE49-F238E27FC236}">
                      <a16:creationId xmlns:a16="http://schemas.microsoft.com/office/drawing/2014/main" id="{E1C00BE3-301A-4904-A829-F8418BD053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806"/>
                  <a:ext cx="9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=.27</a:t>
                  </a:r>
                </a:p>
                <a:p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12" name="Rectangle 92">
                  <a:extLst>
                    <a:ext uri="{FF2B5EF4-FFF2-40B4-BE49-F238E27FC236}">
                      <a16:creationId xmlns:a16="http://schemas.microsoft.com/office/drawing/2014/main" id="{06378D0C-C51E-4FFF-A542-4FE98A116B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" y="806"/>
                  <a:ext cx="102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15" name="Group 95">
                <a:extLst>
                  <a:ext uri="{FF2B5EF4-FFF2-40B4-BE49-F238E27FC236}">
                    <a16:creationId xmlns:a16="http://schemas.microsoft.com/office/drawing/2014/main" id="{5CA61BD0-BC2F-478B-A828-489614F71C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09"/>
                <a:ext cx="453" cy="403"/>
                <a:chOff x="0" y="1209"/>
                <a:chExt cx="453" cy="403"/>
              </a:xfrm>
            </p:grpSpPr>
            <p:sp>
              <p:nvSpPr>
                <p:cNvPr id="209992" name="Rectangle 72">
                  <a:extLst>
                    <a:ext uri="{FF2B5EF4-FFF2-40B4-BE49-F238E27FC236}">
                      <a16:creationId xmlns:a16="http://schemas.microsoft.com/office/drawing/2014/main" id="{74719D24-B577-4433-951E-0FE6AA2B48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367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  <a:p>
                  <a:pPr algn="ctr"/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14" name="Rectangle 94">
                  <a:extLst>
                    <a:ext uri="{FF2B5EF4-FFF2-40B4-BE49-F238E27FC236}">
                      <a16:creationId xmlns:a16="http://schemas.microsoft.com/office/drawing/2014/main" id="{A81E7C78-5297-4401-889B-7AC23AFAF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4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17" name="Group 97">
                <a:extLst>
                  <a:ext uri="{FF2B5EF4-FFF2-40B4-BE49-F238E27FC236}">
                    <a16:creationId xmlns:a16="http://schemas.microsoft.com/office/drawing/2014/main" id="{D1BE8ECE-905F-42C4-AB8C-156A444F4A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" y="1209"/>
                <a:ext cx="1022" cy="403"/>
                <a:chOff x="453" y="1209"/>
                <a:chExt cx="1022" cy="403"/>
              </a:xfrm>
            </p:grpSpPr>
            <p:sp>
              <p:nvSpPr>
                <p:cNvPr id="209993" name="Rectangle 73">
                  <a:extLst>
                    <a:ext uri="{FF2B5EF4-FFF2-40B4-BE49-F238E27FC236}">
                      <a16:creationId xmlns:a16="http://schemas.microsoft.com/office/drawing/2014/main" id="{4907FAFA-B3CF-4858-8C15-9D0B328B36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1209"/>
                  <a:ext cx="9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=.27</a:t>
                  </a:r>
                </a:p>
                <a:p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16" name="Rectangle 96">
                  <a:extLst>
                    <a:ext uri="{FF2B5EF4-FFF2-40B4-BE49-F238E27FC236}">
                      <a16:creationId xmlns:a16="http://schemas.microsoft.com/office/drawing/2014/main" id="{051AFEC0-61A7-4164-BFE7-9DBC3C86B9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" y="1209"/>
                  <a:ext cx="102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19" name="Group 99">
                <a:extLst>
                  <a:ext uri="{FF2B5EF4-FFF2-40B4-BE49-F238E27FC236}">
                    <a16:creationId xmlns:a16="http://schemas.microsoft.com/office/drawing/2014/main" id="{8A0A8E41-53A4-4DBC-A584-2E78CD655B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612"/>
                <a:ext cx="453" cy="403"/>
                <a:chOff x="0" y="1612"/>
                <a:chExt cx="453" cy="403"/>
              </a:xfrm>
            </p:grpSpPr>
            <p:sp>
              <p:nvSpPr>
                <p:cNvPr id="209994" name="Rectangle 74">
                  <a:extLst>
                    <a:ext uri="{FF2B5EF4-FFF2-40B4-BE49-F238E27FC236}">
                      <a16:creationId xmlns:a16="http://schemas.microsoft.com/office/drawing/2014/main" id="{BBB1134A-AF60-484F-985A-AAE4E8502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367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  <a:p>
                  <a:pPr algn="ctr"/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18" name="Rectangle 98">
                  <a:extLst>
                    <a:ext uri="{FF2B5EF4-FFF2-40B4-BE49-F238E27FC236}">
                      <a16:creationId xmlns:a16="http://schemas.microsoft.com/office/drawing/2014/main" id="{87569F48-2F91-4858-94A9-54BD2B918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4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21" name="Group 101">
                <a:extLst>
                  <a:ext uri="{FF2B5EF4-FFF2-40B4-BE49-F238E27FC236}">
                    <a16:creationId xmlns:a16="http://schemas.microsoft.com/office/drawing/2014/main" id="{13EAEC47-8A43-43BE-9723-EBF24C5183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" y="1612"/>
                <a:ext cx="1022" cy="403"/>
                <a:chOff x="453" y="1612"/>
                <a:chExt cx="1022" cy="403"/>
              </a:xfrm>
            </p:grpSpPr>
            <p:sp>
              <p:nvSpPr>
                <p:cNvPr id="209995" name="Rectangle 75">
                  <a:extLst>
                    <a:ext uri="{FF2B5EF4-FFF2-40B4-BE49-F238E27FC236}">
                      <a16:creationId xmlns:a16="http://schemas.microsoft.com/office/drawing/2014/main" id="{A1BCFC01-A80B-4711-AD1F-E004E500F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1612"/>
                  <a:ext cx="9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=.18</a:t>
                  </a:r>
                </a:p>
                <a:p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20" name="Rectangle 100">
                  <a:extLst>
                    <a:ext uri="{FF2B5EF4-FFF2-40B4-BE49-F238E27FC236}">
                      <a16:creationId xmlns:a16="http://schemas.microsoft.com/office/drawing/2014/main" id="{E6E79189-6126-400B-A28A-B12C7B3946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" y="1612"/>
                  <a:ext cx="102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23" name="Group 103">
                <a:extLst>
                  <a:ext uri="{FF2B5EF4-FFF2-40B4-BE49-F238E27FC236}">
                    <a16:creationId xmlns:a16="http://schemas.microsoft.com/office/drawing/2014/main" id="{0E60D77A-DC1D-4CCB-A894-44CE010FFF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015"/>
                <a:ext cx="453" cy="403"/>
                <a:chOff x="0" y="2015"/>
                <a:chExt cx="453" cy="403"/>
              </a:xfrm>
            </p:grpSpPr>
            <p:sp>
              <p:nvSpPr>
                <p:cNvPr id="209996" name="Rectangle 76">
                  <a:extLst>
                    <a:ext uri="{FF2B5EF4-FFF2-40B4-BE49-F238E27FC236}">
                      <a16:creationId xmlns:a16="http://schemas.microsoft.com/office/drawing/2014/main" id="{3435C505-0181-4498-9BD8-204555E17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015"/>
                  <a:ext cx="367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  <a:p>
                  <a:pPr algn="ctr"/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22" name="Rectangle 102">
                  <a:extLst>
                    <a:ext uri="{FF2B5EF4-FFF2-40B4-BE49-F238E27FC236}">
                      <a16:creationId xmlns:a16="http://schemas.microsoft.com/office/drawing/2014/main" id="{24055364-8E6C-43F2-81FC-D648515120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015"/>
                  <a:ext cx="4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25" name="Group 105">
                <a:extLst>
                  <a:ext uri="{FF2B5EF4-FFF2-40B4-BE49-F238E27FC236}">
                    <a16:creationId xmlns:a16="http://schemas.microsoft.com/office/drawing/2014/main" id="{DF747446-DE52-4D5B-9F9B-7805E73F92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" y="2015"/>
                <a:ext cx="1022" cy="403"/>
                <a:chOff x="453" y="2015"/>
                <a:chExt cx="1022" cy="403"/>
              </a:xfrm>
            </p:grpSpPr>
            <p:sp>
              <p:nvSpPr>
                <p:cNvPr id="209997" name="Rectangle 77">
                  <a:extLst>
                    <a:ext uri="{FF2B5EF4-FFF2-40B4-BE49-F238E27FC236}">
                      <a16:creationId xmlns:a16="http://schemas.microsoft.com/office/drawing/2014/main" id="{8A9D0613-FF0A-422B-B065-FF4C73F70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2015"/>
                  <a:ext cx="9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	=.09</a:t>
                  </a:r>
                </a:p>
                <a:p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24" name="Rectangle 104">
                  <a:extLst>
                    <a:ext uri="{FF2B5EF4-FFF2-40B4-BE49-F238E27FC236}">
                      <a16:creationId xmlns:a16="http://schemas.microsoft.com/office/drawing/2014/main" id="{53167093-F690-4587-8285-838903907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" y="2015"/>
                  <a:ext cx="102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27" name="Group 107">
                <a:extLst>
                  <a:ext uri="{FF2B5EF4-FFF2-40B4-BE49-F238E27FC236}">
                    <a16:creationId xmlns:a16="http://schemas.microsoft.com/office/drawing/2014/main" id="{03B41BF5-28E8-4EFA-BB96-5782736EA2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18"/>
                <a:ext cx="453" cy="403"/>
                <a:chOff x="0" y="2418"/>
                <a:chExt cx="453" cy="403"/>
              </a:xfrm>
            </p:grpSpPr>
            <p:sp>
              <p:nvSpPr>
                <p:cNvPr id="209998" name="Rectangle 78">
                  <a:extLst>
                    <a:ext uri="{FF2B5EF4-FFF2-40B4-BE49-F238E27FC236}">
                      <a16:creationId xmlns:a16="http://schemas.microsoft.com/office/drawing/2014/main" id="{829D40E4-56E6-421F-AE7F-E6B9D060F4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418"/>
                  <a:ext cx="367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</a:p>
                <a:p>
                  <a:pPr algn="ctr"/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26" name="Rectangle 106">
                  <a:extLst>
                    <a:ext uri="{FF2B5EF4-FFF2-40B4-BE49-F238E27FC236}">
                      <a16:creationId xmlns:a16="http://schemas.microsoft.com/office/drawing/2014/main" id="{B47A5354-5215-4F66-AEBF-5BF767F91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418"/>
                  <a:ext cx="4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29" name="Group 109">
                <a:extLst>
                  <a:ext uri="{FF2B5EF4-FFF2-40B4-BE49-F238E27FC236}">
                    <a16:creationId xmlns:a16="http://schemas.microsoft.com/office/drawing/2014/main" id="{8AF9A12A-0794-4226-B200-06AA74332E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" y="2418"/>
                <a:ext cx="1022" cy="403"/>
                <a:chOff x="453" y="2418"/>
                <a:chExt cx="1022" cy="403"/>
              </a:xfrm>
            </p:grpSpPr>
            <p:sp>
              <p:nvSpPr>
                <p:cNvPr id="209999" name="Rectangle 79">
                  <a:extLst>
                    <a:ext uri="{FF2B5EF4-FFF2-40B4-BE49-F238E27FC236}">
                      <a16:creationId xmlns:a16="http://schemas.microsoft.com/office/drawing/2014/main" id="{86D88B78-9B2C-4DB5-8C64-C7DD322B77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2418"/>
                  <a:ext cx="9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  <a:p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28" name="Rectangle 108">
                  <a:extLst>
                    <a:ext uri="{FF2B5EF4-FFF2-40B4-BE49-F238E27FC236}">
                      <a16:creationId xmlns:a16="http://schemas.microsoft.com/office/drawing/2014/main" id="{A7679022-614F-4B20-838C-CB6EC61B31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" y="2418"/>
                  <a:ext cx="102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31" name="Group 111">
                <a:extLst>
                  <a:ext uri="{FF2B5EF4-FFF2-40B4-BE49-F238E27FC236}">
                    <a16:creationId xmlns:a16="http://schemas.microsoft.com/office/drawing/2014/main" id="{C4C5EA20-EE94-4980-B215-01EC1CA58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21"/>
                <a:ext cx="453" cy="403"/>
                <a:chOff x="0" y="2821"/>
                <a:chExt cx="453" cy="403"/>
              </a:xfrm>
            </p:grpSpPr>
            <p:sp>
              <p:nvSpPr>
                <p:cNvPr id="210000" name="Rectangle 80">
                  <a:extLst>
                    <a:ext uri="{FF2B5EF4-FFF2-40B4-BE49-F238E27FC236}">
                      <a16:creationId xmlns:a16="http://schemas.microsoft.com/office/drawing/2014/main" id="{8A499603-0C12-4A0B-902C-A48CD478F5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821"/>
                  <a:ext cx="367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eaLnBrk="1" hangingPunct="1"/>
                  <a:r>
                    <a:rPr lang="en-US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</a:p>
                <a:p>
                  <a:pPr algn="ctr"/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30" name="Rectangle 110">
                  <a:extLst>
                    <a:ext uri="{FF2B5EF4-FFF2-40B4-BE49-F238E27FC236}">
                      <a16:creationId xmlns:a16="http://schemas.microsoft.com/office/drawing/2014/main" id="{AF3360A3-1CC1-4F65-BA39-73FE99A279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821"/>
                  <a:ext cx="453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033" name="Group 113">
                <a:extLst>
                  <a:ext uri="{FF2B5EF4-FFF2-40B4-BE49-F238E27FC236}">
                    <a16:creationId xmlns:a16="http://schemas.microsoft.com/office/drawing/2014/main" id="{958F590D-4D6A-4969-946F-6F0EBD8901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3" y="2821"/>
                <a:ext cx="1022" cy="403"/>
                <a:chOff x="453" y="2821"/>
                <a:chExt cx="1022" cy="403"/>
              </a:xfrm>
            </p:grpSpPr>
            <p:sp>
              <p:nvSpPr>
                <p:cNvPr id="210001" name="Rectangle 81">
                  <a:extLst>
                    <a:ext uri="{FF2B5EF4-FFF2-40B4-BE49-F238E27FC236}">
                      <a16:creationId xmlns:a16="http://schemas.microsoft.com/office/drawing/2014/main" id="{230F01D3-EC0C-415A-BF2B-EC8A1BC994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" y="2821"/>
                  <a:ext cx="936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/>
                  <a:r>
                    <a:rPr lang="en-US" altLang="en-US" sz="1600">
                      <a:latin typeface="Times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en-US" altLang="en-US" sz="1600">
                    <a:cs typeface="Times New Roman" panose="02020603050405020304" pitchFamily="18" charset="0"/>
                  </a:endParaRPr>
                </a:p>
                <a:p>
                  <a:endParaRPr lang="en-US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0032" name="Rectangle 112">
                  <a:extLst>
                    <a:ext uri="{FF2B5EF4-FFF2-40B4-BE49-F238E27FC236}">
                      <a16:creationId xmlns:a16="http://schemas.microsoft.com/office/drawing/2014/main" id="{376BFC3A-2C11-4701-B480-3BCCCC8F6F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" y="2821"/>
                  <a:ext cx="1022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10035" name="Rectangle 115">
              <a:extLst>
                <a:ext uri="{FF2B5EF4-FFF2-40B4-BE49-F238E27FC236}">
                  <a16:creationId xmlns:a16="http://schemas.microsoft.com/office/drawing/2014/main" id="{35DC7CA6-9CF2-4533-9CFD-1B720A9E9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1481" cy="323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A626049F-5228-4999-97CC-E9B9A1111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426" y="310024"/>
            <a:ext cx="10515600" cy="1325563"/>
          </a:xfrm>
        </p:spPr>
        <p:txBody>
          <a:bodyPr/>
          <a:lstStyle/>
          <a:p>
            <a:r>
              <a:rPr lang="en-US" altLang="en-US" dirty="0"/>
              <a:t>Example: Poisson distribution</a:t>
            </a: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1E861584-7967-49C9-AC5C-376DDA35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36" y="1529302"/>
            <a:ext cx="7086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a rare disease has an incidence of 1 in 1000 person-years.  Assuming that members of the population are affected independently, find the probability of k cases in a population of 10,000 (followed over 1 year) for k=0,1,2.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expected value (mean) =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.001*10,000 = 10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10 new cases expected in this population per year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210949" name="Object 5">
            <a:extLst>
              <a:ext uri="{FF2B5EF4-FFF2-40B4-BE49-F238E27FC236}">
                <a16:creationId xmlns:a16="http://schemas.microsoft.com/office/drawing/2014/main" id="{2BE94BD1-48E9-4E4F-8CD1-1BAC949F6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216034"/>
              </p:ext>
            </p:extLst>
          </p:nvPr>
        </p:nvGraphicFramePr>
        <p:xfrm>
          <a:off x="4169796" y="4032638"/>
          <a:ext cx="281940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3" imgW="1981200" imgH="1193800" progId="Equation.3">
                  <p:embed/>
                </p:oleObj>
              </mc:Choice>
              <mc:Fallback>
                <p:oleObj r:id="rId3" imgW="1981200" imgH="1193800" progId="Equation.3">
                  <p:embed/>
                  <p:pic>
                    <p:nvPicPr>
                      <p:cNvPr id="210949" name="Object 5">
                        <a:extLst>
                          <a:ext uri="{FF2B5EF4-FFF2-40B4-BE49-F238E27FC236}">
                            <a16:creationId xmlns:a16="http://schemas.microsoft.com/office/drawing/2014/main" id="{2BE94BD1-48E9-4E4F-8CD1-1BAC949F67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796" y="4032638"/>
                        <a:ext cx="2819400" cy="169386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5388EC62-FDCD-4640-9B26-06DFC3DFE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9956" y="357980"/>
            <a:ext cx="10515600" cy="1325563"/>
          </a:xfrm>
        </p:spPr>
        <p:txBody>
          <a:bodyPr/>
          <a:lstStyle/>
          <a:p>
            <a:r>
              <a:rPr lang="en-US" altLang="en-US" dirty="0"/>
              <a:t>more on Poisson…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4FE89813-44BC-4212-94EE-BD37F95F1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1" y="1277975"/>
            <a:ext cx="10024152" cy="33162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“Poisson Process” (rates)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Note that the Poisson parameter </a:t>
            </a:r>
            <a:r>
              <a:rPr lang="en-US" altLang="en-US" sz="2400" dirty="0">
                <a:sym typeface="Symbol" panose="05050102010706020507" pitchFamily="18" charset="2"/>
              </a:rPr>
              <a:t></a:t>
            </a:r>
            <a:r>
              <a:rPr lang="en-US" altLang="en-US" sz="2400" dirty="0"/>
              <a:t> can be given as the mean number of events that occur in a defined time period OR, equivalently, </a:t>
            </a:r>
            <a:r>
              <a:rPr lang="en-US" altLang="en-US" sz="2400" dirty="0">
                <a:sym typeface="Symbol" panose="05050102010706020507" pitchFamily="18" charset="2"/>
              </a:rPr>
              <a:t></a:t>
            </a:r>
            <a:r>
              <a:rPr lang="en-US" altLang="en-US" sz="2400" dirty="0"/>
              <a:t> can be given as a rate, such as </a:t>
            </a:r>
            <a:r>
              <a:rPr lang="en-US" altLang="en-US" sz="2400" dirty="0">
                <a:sym typeface="Symbol" panose="05050102010706020507" pitchFamily="18" charset="2"/>
              </a:rPr>
              <a:t></a:t>
            </a:r>
            <a:r>
              <a:rPr lang="en-US" altLang="en-US" sz="2400" dirty="0"/>
              <a:t>=2/month (2 events per 1 month) that must be multiplied by </a:t>
            </a:r>
            <a:r>
              <a:rPr lang="en-US" altLang="en-US" sz="2400" i="1" dirty="0"/>
              <a:t>t=</a:t>
            </a:r>
            <a:r>
              <a:rPr lang="en-US" altLang="en-US" sz="2400" dirty="0"/>
              <a:t>time (called a “Poisson Process”)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X ~ Poisson (</a:t>
            </a:r>
            <a:r>
              <a:rPr lang="en-US" altLang="en-US" sz="2400" dirty="0">
                <a:sym typeface="Symbol" panose="05050102010706020507" pitchFamily="18" charset="2"/>
              </a:rPr>
              <a:t>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221188" name="Rectangle 4">
            <a:extLst>
              <a:ext uri="{FF2B5EF4-FFF2-40B4-BE49-F238E27FC236}">
                <a16:creationId xmlns:a16="http://schemas.microsoft.com/office/drawing/2014/main" id="{76B6EED0-43C6-40B0-86E9-EF59C522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1189" name="Object 5">
            <a:extLst>
              <a:ext uri="{FF2B5EF4-FFF2-40B4-BE49-F238E27FC236}">
                <a16:creationId xmlns:a16="http://schemas.microsoft.com/office/drawing/2014/main" id="{5711CDDE-DC5B-49EF-B998-BD20F72E72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519559"/>
              </p:ext>
            </p:extLst>
          </p:nvPr>
        </p:nvGraphicFramePr>
        <p:xfrm>
          <a:off x="3750067" y="3904474"/>
          <a:ext cx="28956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1371600" imgH="419100" progId="Equation.3">
                  <p:embed/>
                </p:oleObj>
              </mc:Choice>
              <mc:Fallback>
                <p:oleObj name="Equation" r:id="rId3" imgW="1371600" imgH="419100" progId="Equation.3">
                  <p:embed/>
                  <p:pic>
                    <p:nvPicPr>
                      <p:cNvPr id="221189" name="Object 5">
                        <a:extLst>
                          <a:ext uri="{FF2B5EF4-FFF2-40B4-BE49-F238E27FC236}">
                            <a16:creationId xmlns:a16="http://schemas.microsoft.com/office/drawing/2014/main" id="{5711CDDE-DC5B-49EF-B998-BD20F72E72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067" y="3904474"/>
                        <a:ext cx="2895600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0" name="Rectangle 6">
            <a:extLst>
              <a:ext uri="{FF2B5EF4-FFF2-40B4-BE49-F238E27FC236}">
                <a16:creationId xmlns:a16="http://schemas.microsoft.com/office/drawing/2014/main" id="{1619BF68-6E13-4809-9033-011716FC8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756" y="4963275"/>
            <a:ext cx="457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dirty="0"/>
              <a:t>E(X) = </a:t>
            </a:r>
            <a:r>
              <a:rPr lang="en-US" altLang="en-US" sz="2400" dirty="0">
                <a:sym typeface="Symbol" panose="05050102010706020507" pitchFamily="18" charset="2"/>
              </a:rPr>
              <a:t></a:t>
            </a:r>
            <a:r>
              <a:rPr lang="en-US" altLang="en-US" sz="2400" dirty="0"/>
              <a:t>t</a:t>
            </a:r>
          </a:p>
          <a:p>
            <a:r>
              <a:rPr lang="en-US" altLang="en-US" sz="2400" dirty="0"/>
              <a:t>Var(X) = </a:t>
            </a:r>
            <a:r>
              <a:rPr lang="en-US" altLang="en-US" sz="2400" dirty="0">
                <a:sym typeface="Symbol" panose="05050102010706020507" pitchFamily="18" charset="2"/>
              </a:rPr>
              <a:t></a:t>
            </a:r>
            <a:r>
              <a:rPr lang="en-US" altLang="en-US" sz="2400"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0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A25A8AB2-C678-4031-9965-C8C13AC25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4900" y="184666"/>
            <a:ext cx="10515600" cy="1325563"/>
          </a:xfrm>
        </p:spPr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323BCF86-BEC9-4332-95BA-4C914519C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0629" y="1084224"/>
            <a:ext cx="9687369" cy="30876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For example, if new cases of West Nile in New England are occurring at a rate of about 2 per month, then what’s the probability that exactly 4 cases will occur in the next 3 months?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  X ~ Poisson (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=2/month)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BF14EAA7-A8A0-4629-B895-B99A2BF06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2213" name="Rectangle 5">
            <a:extLst>
              <a:ext uri="{FF2B5EF4-FFF2-40B4-BE49-F238E27FC236}">
                <a16:creationId xmlns:a16="http://schemas.microsoft.com/office/drawing/2014/main" id="{D4E8937B-07E9-4FE5-A2C5-3C657C4A2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2214" name="Object 6">
            <a:extLst>
              <a:ext uri="{FF2B5EF4-FFF2-40B4-BE49-F238E27FC236}">
                <a16:creationId xmlns:a16="http://schemas.microsoft.com/office/drawing/2014/main" id="{260CE26D-3006-4829-8CD1-0D06579AF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534266"/>
              </p:ext>
            </p:extLst>
          </p:nvPr>
        </p:nvGraphicFramePr>
        <p:xfrm>
          <a:off x="3160712" y="3250686"/>
          <a:ext cx="63246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3429000" imgH="419100" progId="Equation.3">
                  <p:embed/>
                </p:oleObj>
              </mc:Choice>
              <mc:Fallback>
                <p:oleObj name="Equation" r:id="rId3" imgW="3429000" imgH="419100" progId="Equation.3">
                  <p:embed/>
                  <p:pic>
                    <p:nvPicPr>
                      <p:cNvPr id="222214" name="Object 6">
                        <a:extLst>
                          <a:ext uri="{FF2B5EF4-FFF2-40B4-BE49-F238E27FC236}">
                            <a16:creationId xmlns:a16="http://schemas.microsoft.com/office/drawing/2014/main" id="{260CE26D-3006-4829-8CD1-0D06579AF3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2" y="3250686"/>
                        <a:ext cx="63246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5" name="Rectangle 7">
            <a:extLst>
              <a:ext uri="{FF2B5EF4-FFF2-40B4-BE49-F238E27FC236}">
                <a16:creationId xmlns:a16="http://schemas.microsoft.com/office/drawing/2014/main" id="{B89D45DB-5390-4D91-A4A2-AC176AB9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12" y="431748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Exactly 6 cases?</a:t>
            </a:r>
          </a:p>
        </p:txBody>
      </p:sp>
      <p:sp>
        <p:nvSpPr>
          <p:cNvPr id="222216" name="Rectangle 8">
            <a:extLst>
              <a:ext uri="{FF2B5EF4-FFF2-40B4-BE49-F238E27FC236}">
                <a16:creationId xmlns:a16="http://schemas.microsoft.com/office/drawing/2014/main" id="{59CE5FE5-EE10-490A-AAD1-766DFA9C3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2217" name="Object 9">
            <a:extLst>
              <a:ext uri="{FF2B5EF4-FFF2-40B4-BE49-F238E27FC236}">
                <a16:creationId xmlns:a16="http://schemas.microsoft.com/office/drawing/2014/main" id="{3C96268F-72DE-4150-B369-912A07DA9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825023"/>
              </p:ext>
            </p:extLst>
          </p:nvPr>
        </p:nvGraphicFramePr>
        <p:xfrm>
          <a:off x="3160712" y="4887399"/>
          <a:ext cx="57150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5" imgW="3302000" imgH="419100" progId="Equation.3">
                  <p:embed/>
                </p:oleObj>
              </mc:Choice>
              <mc:Fallback>
                <p:oleObj name="Equation" r:id="rId5" imgW="3302000" imgH="419100" progId="Equation.3">
                  <p:embed/>
                  <p:pic>
                    <p:nvPicPr>
                      <p:cNvPr id="222217" name="Object 9">
                        <a:extLst>
                          <a:ext uri="{FF2B5EF4-FFF2-40B4-BE49-F238E27FC236}">
                            <a16:creationId xmlns:a16="http://schemas.microsoft.com/office/drawing/2014/main" id="{3C96268F-72DE-4150-B369-912A07DA90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2" y="4887399"/>
                        <a:ext cx="5715000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 autoUpdateAnimBg="0"/>
      <p:bldP spid="222215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FD6F3030-52CC-419D-A733-F85DD09FF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6118" y="365784"/>
            <a:ext cx="10515600" cy="1325563"/>
          </a:xfrm>
        </p:spPr>
        <p:txBody>
          <a:bodyPr/>
          <a:lstStyle/>
          <a:p>
            <a:r>
              <a:rPr lang="en-US" altLang="en-US" dirty="0"/>
              <a:t>Practice problems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6A0D23FC-187E-4B10-BBA0-BBDD88B8F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99487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1a.  If calls to your cell phone are a Poisson process with a constant rate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=2 calls per hour, what’s the probability that, if you forget to turn your phone off in a 1.5 hour movie, your phone rings during that time?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1b. How many phone calls do you expect to get during the movie?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75C207CA-E72C-4998-8195-ABF7DBA90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9957" y="237805"/>
            <a:ext cx="10515600" cy="1325563"/>
          </a:xfrm>
        </p:spPr>
        <p:txBody>
          <a:bodyPr/>
          <a:lstStyle/>
          <a:p>
            <a:r>
              <a:rPr lang="en-US" altLang="en-US" dirty="0"/>
              <a:t>Answer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43835177-2CA5-46C1-B757-91FC2A5E1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04628" y="1144410"/>
            <a:ext cx="7772400" cy="20208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1a.  If calls to your cell phone are a Poisson process with a constant rate </a:t>
            </a:r>
            <a:r>
              <a:rPr lang="en-US" altLang="en-US" sz="2000" dirty="0">
                <a:sym typeface="Symbol" panose="05050102010706020507" pitchFamily="18" charset="2"/>
              </a:rPr>
              <a:t></a:t>
            </a:r>
            <a:r>
              <a:rPr lang="en-US" altLang="en-US" sz="2000" dirty="0"/>
              <a:t>=2 calls per hour, what’s the probability that, if you forget to turn your phone off in a 1.5 hour movie, your phone rings during that time?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X ~ Poisson (</a:t>
            </a:r>
            <a:r>
              <a:rPr lang="en-US" altLang="en-US" sz="2000" dirty="0">
                <a:sym typeface="Symbol" panose="05050102010706020507" pitchFamily="18" charset="2"/>
              </a:rPr>
              <a:t></a:t>
            </a:r>
            <a:r>
              <a:rPr lang="en-US" altLang="en-US" sz="2000" dirty="0"/>
              <a:t>=2 calls/hour)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P(X≥1)=1 – P(X=0)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1600" dirty="0"/>
          </a:p>
        </p:txBody>
      </p:sp>
      <p:graphicFrame>
        <p:nvGraphicFramePr>
          <p:cNvPr id="224260" name="Object 4">
            <a:extLst>
              <a:ext uri="{FF2B5EF4-FFF2-40B4-BE49-F238E27FC236}">
                <a16:creationId xmlns:a16="http://schemas.microsoft.com/office/drawing/2014/main" id="{F5FCCB29-FB70-4867-B904-D0B686F00B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075264"/>
              </p:ext>
            </p:extLst>
          </p:nvPr>
        </p:nvGraphicFramePr>
        <p:xfrm>
          <a:off x="3049971" y="3010693"/>
          <a:ext cx="58070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2908300" imgH="419100" progId="Equation.3">
                  <p:embed/>
                </p:oleObj>
              </mc:Choice>
              <mc:Fallback>
                <p:oleObj name="Equation" r:id="rId3" imgW="2908300" imgH="419100" progId="Equation.3">
                  <p:embed/>
                  <p:pic>
                    <p:nvPicPr>
                      <p:cNvPr id="224260" name="Object 4">
                        <a:extLst>
                          <a:ext uri="{FF2B5EF4-FFF2-40B4-BE49-F238E27FC236}">
                            <a16:creationId xmlns:a16="http://schemas.microsoft.com/office/drawing/2014/main" id="{F5FCCB29-FB70-4867-B904-D0B686F00B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971" y="3010693"/>
                        <a:ext cx="5807075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1" name="Rectangle 5">
            <a:extLst>
              <a:ext uri="{FF2B5EF4-FFF2-40B4-BE49-F238E27FC236}">
                <a16:creationId xmlns:a16="http://schemas.microsoft.com/office/drawing/2014/main" id="{A5E9C2C2-A391-4621-93FE-521467AC2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864" y="4057119"/>
            <a:ext cx="3079689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sym typeface="Symbol" panose="05050102010706020507" pitchFamily="18" charset="2"/>
              </a:rPr>
              <a:t></a:t>
            </a:r>
            <a:r>
              <a:rPr lang="en-US" altLang="en-US"/>
              <a:t>P(X≥1)=1 – .05 = 95% chance</a:t>
            </a:r>
          </a:p>
        </p:txBody>
      </p:sp>
      <p:sp>
        <p:nvSpPr>
          <p:cNvPr id="224262" name="Rectangle 6">
            <a:extLst>
              <a:ext uri="{FF2B5EF4-FFF2-40B4-BE49-F238E27FC236}">
                <a16:creationId xmlns:a16="http://schemas.microsoft.com/office/drawing/2014/main" id="{A0FEA8AF-055A-436C-B46F-0AED38143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994" y="4731478"/>
            <a:ext cx="63814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/>
              <a:t>1b. How many phone calls do you expect to get during the movie?</a:t>
            </a:r>
          </a:p>
        </p:txBody>
      </p:sp>
      <p:sp>
        <p:nvSpPr>
          <p:cNvPr id="224263" name="Rectangle 7">
            <a:extLst>
              <a:ext uri="{FF2B5EF4-FFF2-40B4-BE49-F238E27FC236}">
                <a16:creationId xmlns:a16="http://schemas.microsoft.com/office/drawing/2014/main" id="{463FCB52-CF3C-4B84-8532-AB607D718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864" y="5413487"/>
            <a:ext cx="2497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r"/>
                <a:tab pos="2743200" algn="ctr"/>
                <a:tab pos="54864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Tahoma" panose="020B0604030504040204" pitchFamily="34" charset="0"/>
              </a:rPr>
              <a:t>E(X) = </a:t>
            </a:r>
            <a:r>
              <a:rPr lang="en-US" altLang="en-US" sz="1800" dirty="0">
                <a:latin typeface="Tahoma" panose="020B0604030504040204" pitchFamily="34" charset="0"/>
                <a:sym typeface="Symbol" panose="05050102010706020507" pitchFamily="18" charset="2"/>
              </a:rPr>
              <a:t></a:t>
            </a:r>
            <a:r>
              <a:rPr lang="en-US" altLang="en-US" sz="1800" dirty="0">
                <a:latin typeface="Tahoma" panose="020B0604030504040204" pitchFamily="34" charset="0"/>
              </a:rPr>
              <a:t>t = 2(1.5)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 autoUpdateAnimBg="0"/>
      <p:bldP spid="224261" grpId="0" autoUpdateAnimBg="0"/>
      <p:bldP spid="224262" grpId="0" autoUpdateAnimBg="0"/>
      <p:bldP spid="224263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1876" y="41176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3552" y="1495245"/>
            <a:ext cx="8915400" cy="377762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Queue</a:t>
            </a:r>
          </a:p>
          <a:p>
            <a:pPr lvl="1" eaLnBrk="1" hangingPunct="1"/>
            <a:r>
              <a:rPr lang="en-US" altLang="en-US" sz="2400" dirty="0"/>
              <a:t>First In First Out (FIFO) data structure</a:t>
            </a:r>
          </a:p>
          <a:p>
            <a:pPr lvl="1" eaLnBrk="1" hangingPunct="1"/>
            <a:r>
              <a:rPr lang="en-US" altLang="en-US" sz="2400" dirty="0"/>
              <a:t>Implemented as array or linked list</a:t>
            </a:r>
          </a:p>
          <a:p>
            <a:pPr lvl="1" eaLnBrk="1" hangingPunct="1"/>
            <a:r>
              <a:rPr lang="en-US" altLang="en-US" sz="2400" dirty="0"/>
              <a:t>Linked lists: queue never full</a:t>
            </a:r>
          </a:p>
          <a:p>
            <a:pPr eaLnBrk="1" hangingPunct="1"/>
            <a:r>
              <a:rPr lang="en-US" altLang="en-US" sz="2400" dirty="0"/>
              <a:t>Standard Template Library (STL)</a:t>
            </a:r>
          </a:p>
          <a:p>
            <a:pPr lvl="1" eaLnBrk="1" hangingPunct="1"/>
            <a:r>
              <a:rPr lang="en-US" altLang="en-US" sz="2400" dirty="0"/>
              <a:t>Provides a class to implement a queue in a program</a:t>
            </a:r>
          </a:p>
          <a:p>
            <a:pPr eaLnBrk="1" hangingPunct="1"/>
            <a:r>
              <a:rPr lang="en-US" altLang="en-US" sz="2400" dirty="0"/>
              <a:t>Priority Queue</a:t>
            </a:r>
          </a:p>
          <a:p>
            <a:pPr lvl="1" eaLnBrk="1" hangingPunct="1"/>
            <a:r>
              <a:rPr lang="en-US" altLang="en-US" sz="2400" dirty="0"/>
              <a:t>Customers with higher priority pushed to the front</a:t>
            </a:r>
          </a:p>
          <a:p>
            <a:pPr eaLnBrk="1" hangingPunct="1"/>
            <a:r>
              <a:rPr lang="en-US" altLang="en-US" sz="2400" dirty="0"/>
              <a:t>Simulation</a:t>
            </a:r>
          </a:p>
          <a:p>
            <a:pPr lvl="1" eaLnBrk="1" hangingPunct="1"/>
            <a:r>
              <a:rPr lang="en-US" altLang="en-US" sz="2400" dirty="0"/>
              <a:t>Common application for queues</a:t>
            </a:r>
          </a:p>
        </p:txBody>
      </p:sp>
    </p:spTree>
    <p:extLst>
      <p:ext uri="{BB962C8B-B14F-4D97-AF65-F5344CB8AC3E}">
        <p14:creationId xmlns:p14="http://schemas.microsoft.com/office/powerpoint/2010/main" val="24696811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8312" y="376059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Multiple Queues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8647" y="1038840"/>
            <a:ext cx="6609928" cy="529934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M&gt;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class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Multiqueue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private: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queue&lt;Type&gt;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queue_array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[M];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queue_size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public: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Multiqueue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bool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empty()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Type top()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void push( Type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&amp;,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Type pop();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};</a:t>
            </a:r>
          </a:p>
          <a:p>
            <a:pPr>
              <a:buFont typeface="Arial" charset="0"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M&gt;</a:t>
            </a:r>
          </a:p>
          <a:p>
            <a:pPr>
              <a:buFont typeface="Arial" charset="0"/>
              <a:buNone/>
            </a:pPr>
            <a:r>
              <a:rPr lang="en-US" altLang="en-US" sz="1200" dirty="0" err="1">
                <a:latin typeface="Consolas" pitchFamily="49" charset="0"/>
                <a:cs typeface="Arial" charset="0"/>
              </a:rPr>
              <a:t>Multiqueue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Multiqueue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():</a:t>
            </a:r>
          </a:p>
          <a:p>
            <a:pPr>
              <a:buFont typeface="Arial" charset="0"/>
              <a:buNone/>
            </a:pPr>
            <a:r>
              <a:rPr lang="en-US" altLang="en-US" sz="1200" dirty="0" err="1">
                <a:latin typeface="Consolas" pitchFamily="49" charset="0"/>
                <a:cs typeface="Arial" charset="0"/>
              </a:rPr>
              <a:t>queue_size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( 0 ) {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// The compiler allocates memory for the M queues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// and calls the constructor on each of them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  <a:endParaRPr lang="en-US" altLang="en-US" sz="12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endParaRPr lang="en-US" altLang="en-US" sz="11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endParaRPr lang="en-US" alt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7AA185-C900-4F9D-A08A-F185CDE4216A}"/>
              </a:ext>
            </a:extLst>
          </p:cNvPr>
          <p:cNvSpPr/>
          <p:nvPr/>
        </p:nvSpPr>
        <p:spPr>
          <a:xfrm>
            <a:off x="5647577" y="14060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Consolas" pitchFamily="49" charset="0"/>
                <a:cs typeface="Consolas" pitchFamily="49" charset="0"/>
              </a:rPr>
              <a:t>template &lt;</a:t>
            </a:r>
            <a:r>
              <a:rPr lang="en-CA" altLang="en-US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 Type, int M&gt;</a:t>
            </a:r>
          </a:p>
          <a:p>
            <a:pPr>
              <a:buFont typeface="Arial" charset="0"/>
              <a:buNone/>
            </a:pPr>
            <a:r>
              <a:rPr lang="en-CA" altLang="en-US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CA" altLang="en-US" dirty="0" err="1">
                <a:latin typeface="Consolas" pitchFamily="49" charset="0"/>
                <a:cs typeface="Consolas" pitchFamily="49" charset="0"/>
              </a:rPr>
              <a:t>Multiqueue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&lt;Type&gt;::empty()  const{</a:t>
            </a:r>
          </a:p>
          <a:p>
            <a:pPr>
              <a:buFont typeface="Arial" charset="0"/>
              <a:buNone/>
            </a:pPr>
            <a:r>
              <a:rPr lang="en-CA" altLang="en-US" dirty="0">
                <a:latin typeface="Consolas" pitchFamily="49" charset="0"/>
                <a:cs typeface="Consolas" pitchFamily="49" charset="0"/>
              </a:rPr>
              <a:t>    return ( </a:t>
            </a:r>
            <a:r>
              <a:rPr lang="en-CA" altLang="en-US" dirty="0" err="1">
                <a:latin typeface="Consolas" pitchFamily="49" charset="0"/>
                <a:cs typeface="Consolas" pitchFamily="49" charset="0"/>
              </a:rPr>
              <a:t>queue_size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 == 0 );</a:t>
            </a:r>
          </a:p>
          <a:p>
            <a:pPr>
              <a:buFont typeface="Arial" charset="0"/>
              <a:buNone/>
            </a:pPr>
            <a:r>
              <a:rPr lang="en-CA" altLang="en-US" dirty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7764" y="412128"/>
            <a:ext cx="10515600" cy="1325563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Multiple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6668" y="1090981"/>
            <a:ext cx="5241776" cy="475773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M&gt;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void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Multiqueue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&lt;Type&gt;::push( Type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&amp;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obj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if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&lt; 0 ||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&gt;= M ) {</a:t>
            </a:r>
          </a:p>
          <a:p>
            <a:pPr>
              <a:buFont typeface="Arial" charset="0"/>
              <a:buNone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        throw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illegal_argument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CA" altLang="en-US" sz="12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   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queue_array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[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].push(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obj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++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queue_size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  <a:endParaRPr lang="en-US" altLang="en-US" sz="12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template &lt;typename Type,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M&gt;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Type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Multiqueue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&lt;Type&gt;::top()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= 0;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&lt; M; ++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if ( !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queue_array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[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].empty() ) {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    return 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queue_array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[</a:t>
            </a:r>
            <a:r>
              <a:rPr lang="en-US" altLang="en-US" sz="1200" dirty="0" err="1">
                <a:latin typeface="Consolas" pitchFamily="49" charset="0"/>
                <a:cs typeface="Arial" charset="0"/>
              </a:rPr>
              <a:t>pri</a:t>
            </a:r>
            <a:r>
              <a:rPr lang="en-US" altLang="en-US" sz="1200" dirty="0">
                <a:latin typeface="Consolas" pitchFamily="49" charset="0"/>
                <a:cs typeface="Arial" charset="0"/>
              </a:rPr>
              <a:t>].front();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    }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// The priority queue is empty</a:t>
            </a:r>
          </a:p>
          <a:p>
            <a:pPr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    throw underflow();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13316" name="Rectangle 3"/>
          <p:cNvSpPr txBox="1">
            <a:spLocks noChangeArrowheads="1"/>
          </p:cNvSpPr>
          <p:nvPr/>
        </p:nvSpPr>
        <p:spPr bwMode="auto">
          <a:xfrm>
            <a:off x="6694395" y="2348880"/>
            <a:ext cx="4514711" cy="316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200" dirty="0">
                <a:latin typeface="Consolas" pitchFamily="49" charset="0"/>
              </a:rPr>
              <a:t>template &lt;typename Type, </a:t>
            </a:r>
            <a:r>
              <a:rPr lang="en-US" altLang="en-US" sz="1200" dirty="0" err="1">
                <a:latin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</a:rPr>
              <a:t> M&gt;</a:t>
            </a:r>
          </a:p>
          <a:p>
            <a:pPr>
              <a:spcBef>
                <a:spcPct val="20000"/>
              </a:spcBef>
            </a:pPr>
            <a:r>
              <a:rPr lang="en-US" altLang="en-US" sz="1200" dirty="0">
                <a:latin typeface="Consolas" pitchFamily="49" charset="0"/>
              </a:rPr>
              <a:t>Type </a:t>
            </a:r>
            <a:r>
              <a:rPr lang="en-US" altLang="en-US" sz="1200" dirty="0" err="1">
                <a:latin typeface="Consolas" pitchFamily="49" charset="0"/>
              </a:rPr>
              <a:t>Multiqueue</a:t>
            </a:r>
            <a:r>
              <a:rPr lang="en-US" altLang="en-US" sz="1200" dirty="0">
                <a:latin typeface="Consolas" pitchFamily="49" charset="0"/>
              </a:rPr>
              <a:t>&lt;Type&gt;::pop() {</a:t>
            </a:r>
          </a:p>
          <a:p>
            <a:pPr>
              <a:spcBef>
                <a:spcPct val="20000"/>
              </a:spcBef>
            </a:pPr>
            <a:r>
              <a:rPr lang="en-US" altLang="en-US" sz="1200" dirty="0">
                <a:latin typeface="Consolas" pitchFamily="49" charset="0"/>
              </a:rPr>
              <a:t>    for ( </a:t>
            </a:r>
            <a:r>
              <a:rPr lang="en-US" altLang="en-US" sz="1200" dirty="0" err="1">
                <a:latin typeface="Consolas" pitchFamily="49" charset="0"/>
              </a:rPr>
              <a:t>int</a:t>
            </a:r>
            <a:r>
              <a:rPr lang="en-US" altLang="en-US" sz="1200" dirty="0">
                <a:latin typeface="Consolas" pitchFamily="49" charset="0"/>
              </a:rPr>
              <a:t> </a:t>
            </a:r>
            <a:r>
              <a:rPr lang="en-US" altLang="en-US" sz="1200" dirty="0" err="1">
                <a:latin typeface="Consolas" pitchFamily="49" charset="0"/>
              </a:rPr>
              <a:t>pri</a:t>
            </a:r>
            <a:r>
              <a:rPr lang="en-US" altLang="en-US" sz="1200" dirty="0">
                <a:latin typeface="Consolas" pitchFamily="49" charset="0"/>
              </a:rPr>
              <a:t> = 0; </a:t>
            </a:r>
            <a:r>
              <a:rPr lang="en-US" altLang="en-US" sz="1200" dirty="0" err="1">
                <a:latin typeface="Consolas" pitchFamily="49" charset="0"/>
              </a:rPr>
              <a:t>pri</a:t>
            </a:r>
            <a:r>
              <a:rPr lang="en-US" altLang="en-US" sz="1200" dirty="0">
                <a:latin typeface="Consolas" pitchFamily="49" charset="0"/>
              </a:rPr>
              <a:t> &lt; M; ++</a:t>
            </a:r>
            <a:r>
              <a:rPr lang="en-US" altLang="en-US" sz="1200" dirty="0" err="1">
                <a:latin typeface="Consolas" pitchFamily="49" charset="0"/>
              </a:rPr>
              <a:t>pri</a:t>
            </a:r>
            <a:r>
              <a:rPr lang="en-US" altLang="en-US" sz="1200" dirty="0">
                <a:latin typeface="Consolas" pitchFamily="49" charset="0"/>
              </a:rPr>
              <a:t> ) {</a:t>
            </a:r>
          </a:p>
          <a:p>
            <a:pPr>
              <a:spcBef>
                <a:spcPct val="20000"/>
              </a:spcBef>
            </a:pPr>
            <a:r>
              <a:rPr lang="en-US" altLang="en-US" sz="1200" dirty="0">
                <a:latin typeface="Consolas" pitchFamily="49" charset="0"/>
              </a:rPr>
              <a:t>        if ( !</a:t>
            </a:r>
            <a:r>
              <a:rPr lang="en-US" altLang="en-US" sz="1200" dirty="0" err="1">
                <a:latin typeface="Consolas" pitchFamily="49" charset="0"/>
              </a:rPr>
              <a:t>queue_array</a:t>
            </a:r>
            <a:r>
              <a:rPr lang="en-US" altLang="en-US" sz="1200" dirty="0">
                <a:latin typeface="Consolas" pitchFamily="49" charset="0"/>
              </a:rPr>
              <a:t>[</a:t>
            </a:r>
            <a:r>
              <a:rPr lang="en-US" altLang="en-US" sz="1200" dirty="0" err="1">
                <a:latin typeface="Consolas" pitchFamily="49" charset="0"/>
              </a:rPr>
              <a:t>pri</a:t>
            </a:r>
            <a:r>
              <a:rPr lang="en-US" altLang="en-US" sz="1200" dirty="0">
                <a:latin typeface="Consolas" pitchFamily="49" charset="0"/>
              </a:rPr>
              <a:t>].empty() ) {</a:t>
            </a:r>
          </a:p>
          <a:p>
            <a:pPr>
              <a:spcBef>
                <a:spcPct val="20000"/>
              </a:spcBef>
            </a:pPr>
            <a:r>
              <a:rPr lang="en-US" altLang="en-US" sz="1200" dirty="0">
                <a:latin typeface="Consolas" pitchFamily="49" charset="0"/>
              </a:rPr>
              <a:t>            --</a:t>
            </a:r>
            <a:r>
              <a:rPr lang="en-US" altLang="en-US" sz="1200" dirty="0" err="1">
                <a:latin typeface="Consolas" pitchFamily="49" charset="0"/>
              </a:rPr>
              <a:t>queue_size</a:t>
            </a:r>
            <a:r>
              <a:rPr lang="en-US" altLang="en-US" sz="1200" dirty="0">
                <a:latin typeface="Consolas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en-US" sz="1200" dirty="0">
                <a:latin typeface="Consolas" pitchFamily="49" charset="0"/>
              </a:rPr>
              <a:t>            return </a:t>
            </a:r>
            <a:r>
              <a:rPr lang="en-US" altLang="en-US" sz="1200" dirty="0" err="1">
                <a:latin typeface="Consolas" pitchFamily="49" charset="0"/>
              </a:rPr>
              <a:t>queue_array</a:t>
            </a:r>
            <a:r>
              <a:rPr lang="en-US" altLang="en-US" sz="1200" dirty="0">
                <a:latin typeface="Consolas" pitchFamily="49" charset="0"/>
              </a:rPr>
              <a:t>[</a:t>
            </a:r>
            <a:r>
              <a:rPr lang="en-US" altLang="en-US" sz="1200" dirty="0" err="1">
                <a:latin typeface="Consolas" pitchFamily="49" charset="0"/>
              </a:rPr>
              <a:t>pri</a:t>
            </a:r>
            <a:r>
              <a:rPr lang="en-US" altLang="en-US" sz="1200" dirty="0">
                <a:latin typeface="Consolas" pitchFamily="49" charset="0"/>
              </a:rPr>
              <a:t>].pop();</a:t>
            </a:r>
          </a:p>
          <a:p>
            <a:pPr>
              <a:spcBef>
                <a:spcPct val="20000"/>
              </a:spcBef>
            </a:pPr>
            <a:r>
              <a:rPr lang="en-US" altLang="en-US" sz="1200" dirty="0">
                <a:latin typeface="Consolas" pitchFamily="49" charset="0"/>
              </a:rPr>
              <a:t>        }</a:t>
            </a:r>
          </a:p>
          <a:p>
            <a:pPr>
              <a:spcBef>
                <a:spcPct val="20000"/>
              </a:spcBef>
            </a:pPr>
            <a:r>
              <a:rPr lang="en-US" altLang="en-US" sz="1200" dirty="0">
                <a:latin typeface="Consolas" pitchFamily="49" charset="0"/>
              </a:rPr>
              <a:t>    }</a:t>
            </a:r>
          </a:p>
          <a:p>
            <a:pPr>
              <a:spcBef>
                <a:spcPct val="20000"/>
              </a:spcBef>
            </a:pPr>
            <a:endParaRPr lang="en-US" altLang="en-US" sz="1200" dirty="0">
              <a:latin typeface="Consolas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200" dirty="0">
                <a:latin typeface="Consolas" pitchFamily="49" charset="0"/>
              </a:rPr>
              <a:t>    // The priority queue is empty</a:t>
            </a:r>
          </a:p>
          <a:p>
            <a:pPr>
              <a:spcBef>
                <a:spcPct val="20000"/>
              </a:spcBef>
            </a:pPr>
            <a:r>
              <a:rPr lang="en-US" altLang="en-US" sz="1200" dirty="0">
                <a:latin typeface="Consolas" pitchFamily="49" charset="0"/>
              </a:rPr>
              <a:t>    throw underflow();</a:t>
            </a:r>
          </a:p>
          <a:p>
            <a:pPr>
              <a:spcBef>
                <a:spcPct val="20000"/>
              </a:spcBef>
            </a:pPr>
            <a:r>
              <a:rPr lang="en-US" altLang="en-US" sz="1200" dirty="0">
                <a:latin typeface="Consolas" pitchFamily="49" charset="0"/>
              </a:rPr>
              <a:t>}</a:t>
            </a:r>
            <a:endParaRPr lang="en-US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14"/>
          <p:cNvGrpSpPr>
            <a:grpSpLocks/>
          </p:cNvGrpSpPr>
          <p:nvPr/>
        </p:nvGrpSpPr>
        <p:grpSpPr bwMode="auto">
          <a:xfrm>
            <a:off x="4038600" y="762001"/>
            <a:ext cx="4724400" cy="4941888"/>
            <a:chOff x="1956" y="480"/>
            <a:chExt cx="2976" cy="3113"/>
          </a:xfrm>
        </p:grpSpPr>
        <p:grpSp>
          <p:nvGrpSpPr>
            <p:cNvPr id="9221" name="Group 13"/>
            <p:cNvGrpSpPr>
              <a:grpSpLocks/>
            </p:cNvGrpSpPr>
            <p:nvPr/>
          </p:nvGrpSpPr>
          <p:grpSpPr bwMode="auto">
            <a:xfrm>
              <a:off x="1956" y="2688"/>
              <a:ext cx="2768" cy="905"/>
              <a:chOff x="1956" y="2688"/>
              <a:chExt cx="2768" cy="905"/>
            </a:xfrm>
          </p:grpSpPr>
          <p:pic>
            <p:nvPicPr>
              <p:cNvPr id="9228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6" y="2688"/>
                <a:ext cx="1727" cy="6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29" name="Rectangle 7"/>
              <p:cNvSpPr>
                <a:spLocks noChangeArrowheads="1"/>
              </p:cNvSpPr>
              <p:nvPr/>
            </p:nvSpPr>
            <p:spPr bwMode="auto">
              <a:xfrm>
                <a:off x="1956" y="3360"/>
                <a:ext cx="276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dirty="0"/>
                  <a:t>Queue after the </a:t>
                </a:r>
                <a:r>
                  <a:rPr lang="en-US" altLang="en-US" dirty="0" err="1">
                    <a:latin typeface="Courier New" panose="02070309020205020404" pitchFamily="49" charset="0"/>
                  </a:rPr>
                  <a:t>deleteQueue</a:t>
                </a:r>
                <a:r>
                  <a:rPr lang="en-US" altLang="en-US" dirty="0"/>
                  <a:t> operation</a:t>
                </a:r>
              </a:p>
            </p:txBody>
          </p:sp>
        </p:grpSp>
        <p:grpSp>
          <p:nvGrpSpPr>
            <p:cNvPr id="9222" name="Group 12"/>
            <p:cNvGrpSpPr>
              <a:grpSpLocks/>
            </p:cNvGrpSpPr>
            <p:nvPr/>
          </p:nvGrpSpPr>
          <p:grpSpPr bwMode="auto">
            <a:xfrm>
              <a:off x="1956" y="1584"/>
              <a:ext cx="2976" cy="917"/>
              <a:chOff x="1956" y="1584"/>
              <a:chExt cx="2976" cy="917"/>
            </a:xfrm>
          </p:grpSpPr>
          <p:pic>
            <p:nvPicPr>
              <p:cNvPr id="9226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6" y="1584"/>
                <a:ext cx="1727" cy="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27" name="Rectangle 8"/>
              <p:cNvSpPr>
                <a:spLocks noChangeArrowheads="1"/>
              </p:cNvSpPr>
              <p:nvPr/>
            </p:nvSpPr>
            <p:spPr bwMode="auto">
              <a:xfrm>
                <a:off x="1956" y="2268"/>
                <a:ext cx="297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dirty="0"/>
                  <a:t>Queue after two more </a:t>
                </a:r>
                <a:r>
                  <a:rPr lang="en-US" altLang="en-US" dirty="0" err="1">
                    <a:latin typeface="Courier New" panose="02070309020205020404" pitchFamily="49" charset="0"/>
                  </a:rPr>
                  <a:t>addQueue</a:t>
                </a:r>
                <a:r>
                  <a:rPr lang="en-US" altLang="en-US" dirty="0"/>
                  <a:t> operations</a:t>
                </a:r>
              </a:p>
            </p:txBody>
          </p:sp>
        </p:grpSp>
        <p:grpSp>
          <p:nvGrpSpPr>
            <p:cNvPr id="9223" name="Group 11"/>
            <p:cNvGrpSpPr>
              <a:grpSpLocks/>
            </p:cNvGrpSpPr>
            <p:nvPr/>
          </p:nvGrpSpPr>
          <p:grpSpPr bwMode="auto">
            <a:xfrm>
              <a:off x="1962" y="480"/>
              <a:ext cx="2766" cy="917"/>
              <a:chOff x="1962" y="480"/>
              <a:chExt cx="2766" cy="917"/>
            </a:xfrm>
          </p:grpSpPr>
          <p:pic>
            <p:nvPicPr>
              <p:cNvPr id="9224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6" y="480"/>
                <a:ext cx="1520" cy="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25" name="Rectangle 9"/>
              <p:cNvSpPr>
                <a:spLocks noChangeArrowheads="1"/>
              </p:cNvSpPr>
              <p:nvPr/>
            </p:nvSpPr>
            <p:spPr bwMode="auto">
              <a:xfrm>
                <a:off x="1962" y="1164"/>
                <a:ext cx="276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dirty="0"/>
                  <a:t>Queue after the first </a:t>
                </a:r>
                <a:r>
                  <a:rPr lang="en-US" altLang="en-US" dirty="0" err="1"/>
                  <a:t>addQueue</a:t>
                </a:r>
                <a:r>
                  <a:rPr lang="en-US" altLang="en-US" dirty="0"/>
                  <a:t> operation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51658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54747" y="293866"/>
            <a:ext cx="10515600" cy="1325563"/>
          </a:xfrm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Multiple Queues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252" y="1363181"/>
            <a:ext cx="10515600" cy="435133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 times are reasonable: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Push is </a:t>
            </a:r>
            <a:r>
              <a:rPr lang="en-US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Top and pop are both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restricts the range of priorities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memory requirement is </a:t>
            </a:r>
            <a:r>
              <a:rPr lang="en-US" altLang="en-US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113" y="236128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Queues as Arrays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2895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Consider the sequence of operations: AAADADADADADADADA... </a:t>
            </a:r>
          </a:p>
          <a:p>
            <a:pPr lvl="1" eaLnBrk="1" hangingPunct="1"/>
            <a:r>
              <a:rPr lang="en-US" altLang="en-US" sz="2400" dirty="0"/>
              <a:t>Eventually index </a:t>
            </a:r>
            <a:r>
              <a:rPr lang="en-US" altLang="en-US" sz="2400" dirty="0" err="1">
                <a:latin typeface="Courier New" panose="02070309020205020404" pitchFamily="49" charset="0"/>
              </a:rPr>
              <a:t>queueRear</a:t>
            </a:r>
            <a:r>
              <a:rPr lang="en-US" altLang="en-US" sz="2400" dirty="0"/>
              <a:t> points to last array position</a:t>
            </a:r>
          </a:p>
          <a:p>
            <a:pPr lvl="2" eaLnBrk="1" hangingPunct="1"/>
            <a:r>
              <a:rPr lang="en-US" altLang="en-US" sz="2400" dirty="0"/>
              <a:t>Looks like a full queue</a:t>
            </a:r>
          </a:p>
          <a:p>
            <a:pPr lvl="2" eaLnBrk="1" hangingPunct="1"/>
            <a:r>
              <a:rPr lang="en-US" altLang="en-US" sz="2400" dirty="0"/>
              <a:t>Reality: queue has two or three elements, array empty in the front</a:t>
            </a:r>
          </a:p>
        </p:txBody>
      </p: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4724400" y="4467227"/>
            <a:ext cx="3827463" cy="1893888"/>
            <a:chOff x="2016" y="2814"/>
            <a:chExt cx="2411" cy="1193"/>
          </a:xfrm>
        </p:grpSpPr>
        <p:pic>
          <p:nvPicPr>
            <p:cNvPr id="1024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2814"/>
              <a:ext cx="2160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8" name="Rectangle 5"/>
            <p:cNvSpPr>
              <a:spLocks noChangeArrowheads="1"/>
            </p:cNvSpPr>
            <p:nvPr/>
          </p:nvSpPr>
          <p:spPr bwMode="auto">
            <a:xfrm>
              <a:off x="2016" y="3600"/>
              <a:ext cx="241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Queue after the sequence</a:t>
              </a:r>
            </a:p>
            <a:p>
              <a:pPr eaLnBrk="1" hangingPunct="1"/>
              <a:r>
                <a:rPr lang="en-US" altLang="en-US" dirty="0"/>
                <a:t>of operations AAADADADADADA...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92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3775" y="306729"/>
            <a:ext cx="8911687" cy="1280890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Implementation of Queues as Arrays</a:t>
            </a:r>
            <a:br>
              <a:rPr lang="en-US" altLang="en-US" dirty="0"/>
            </a:br>
            <a:r>
              <a:rPr lang="en-US" altLang="en-US" dirty="0"/>
              <a:t>(cont’d.)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4819" y="1426991"/>
            <a:ext cx="8229600" cy="2895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First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Upon queue overflow to the rear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/>
              <a:t>Check value of </a:t>
            </a:r>
            <a:r>
              <a:rPr lang="en-US" altLang="en-US" sz="2400" dirty="0" err="1">
                <a:latin typeface="Courier New" panose="02070309020205020404" pitchFamily="49" charset="0"/>
              </a:rPr>
              <a:t>queueFront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/>
              <a:t>If room in front: slide all queue elements toward first array 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Works if queue size very small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Second solution: assume circular array</a:t>
            </a:r>
          </a:p>
        </p:txBody>
      </p:sp>
      <p:grpSp>
        <p:nvGrpSpPr>
          <p:cNvPr id="11270" name="Group 7"/>
          <p:cNvGrpSpPr>
            <a:grpSpLocks/>
          </p:cNvGrpSpPr>
          <p:nvPr/>
        </p:nvGrpSpPr>
        <p:grpSpPr bwMode="auto">
          <a:xfrm>
            <a:off x="4876801" y="4495801"/>
            <a:ext cx="1849438" cy="1893888"/>
            <a:chOff x="2112" y="2736"/>
            <a:chExt cx="1165" cy="1193"/>
          </a:xfrm>
        </p:grpSpPr>
        <p:pic>
          <p:nvPicPr>
            <p:cNvPr id="1127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2736"/>
              <a:ext cx="1117" cy="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2112" y="3696"/>
              <a:ext cx="10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Circular 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35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2610</Words>
  <Application>Microsoft Office PowerPoint</Application>
  <PresentationFormat>Widescreen</PresentationFormat>
  <Paragraphs>492</Paragraphs>
  <Slides>70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2" baseType="lpstr">
      <vt:lpstr>Arial</vt:lpstr>
      <vt:lpstr>Calibri</vt:lpstr>
      <vt:lpstr>Calibri Light</vt:lpstr>
      <vt:lpstr>Consolas</vt:lpstr>
      <vt:lpstr>Courier New</vt:lpstr>
      <vt:lpstr>Symbol</vt:lpstr>
      <vt:lpstr>Tahoma</vt:lpstr>
      <vt:lpstr>Times</vt:lpstr>
      <vt:lpstr>Times New Roman</vt:lpstr>
      <vt:lpstr>Wingdings</vt:lpstr>
      <vt:lpstr>Office Theme</vt:lpstr>
      <vt:lpstr>Microsoft Equation 3.0</vt:lpstr>
      <vt:lpstr>N. Rizk</vt:lpstr>
      <vt:lpstr>Queues</vt:lpstr>
      <vt:lpstr>Introduction</vt:lpstr>
      <vt:lpstr>Queue Operations</vt:lpstr>
      <vt:lpstr>Implementation of Queues as Arrays</vt:lpstr>
      <vt:lpstr>Implementation of Queues as Arrays (cont’d.)</vt:lpstr>
      <vt:lpstr>PowerPoint Presentation</vt:lpstr>
      <vt:lpstr>Implementation of Queues as Arrays </vt:lpstr>
      <vt:lpstr>Implementation of Queues as Arrays (cont’d.)</vt:lpstr>
      <vt:lpstr>Implementation of Queues as Arrays (cont’d.)</vt:lpstr>
      <vt:lpstr>Implementation of Queues as Arrays (cont’d.)</vt:lpstr>
      <vt:lpstr>Implementation of Queues as Arrays (cont’d.)</vt:lpstr>
      <vt:lpstr>Implementation of Queues as Arrays (cont’d.)</vt:lpstr>
      <vt:lpstr>Implementation of Queues as Arrays (cont’d.)</vt:lpstr>
      <vt:lpstr>Implementation of Queues as Arrays (cont’d.)</vt:lpstr>
      <vt:lpstr>Empty Queue and Full Queue</vt:lpstr>
      <vt:lpstr>Initialize Queue</vt:lpstr>
      <vt:lpstr>Front</vt:lpstr>
      <vt:lpstr>Back</vt:lpstr>
      <vt:lpstr>Add Queue</vt:lpstr>
      <vt:lpstr>Delete Queue</vt:lpstr>
      <vt:lpstr>Constructors and Destructors</vt:lpstr>
      <vt:lpstr>Constructors and Destructors (cont’d.)</vt:lpstr>
      <vt:lpstr>PowerPoint Presentation</vt:lpstr>
      <vt:lpstr>Linked Implementation of Queues</vt:lpstr>
      <vt:lpstr>Empty and Full Queue</vt:lpstr>
      <vt:lpstr>Initialize Queue</vt:lpstr>
      <vt:lpstr>addQueue, front, back, and deleteQueue Operations</vt:lpstr>
      <vt:lpstr>addQueue, front, back, and deleteQueue Operations (cont’d.)</vt:lpstr>
      <vt:lpstr>addQueue, front, back, and deleteQueue Operations (cont’d.)</vt:lpstr>
      <vt:lpstr>addQueue, front, back, and deleteQueue Operations (cont’d.)</vt:lpstr>
      <vt:lpstr>addQueue, front, back, and deleteQueue Operations (cont’d.)</vt:lpstr>
      <vt:lpstr>Queue Derived from the class unorderedLinkedListType</vt:lpstr>
      <vt:lpstr>Queue Derived from the class unorderedLinkedListType</vt:lpstr>
      <vt:lpstr>STL class queue (Queue Container Adapter)</vt:lpstr>
      <vt:lpstr>STL class queue (cont’d.)</vt:lpstr>
      <vt:lpstr>Priority Queues</vt:lpstr>
      <vt:lpstr>STL class priority_queue</vt:lpstr>
      <vt:lpstr>Application of Queues: Simulation</vt:lpstr>
      <vt:lpstr>Application of Queues: Simulation (cont’d.)</vt:lpstr>
      <vt:lpstr>Application of Queues: Simulation (cont’d.)</vt:lpstr>
      <vt:lpstr>Designing a Queuing System</vt:lpstr>
      <vt:lpstr>Designing a Queuing System (cont’d.)</vt:lpstr>
      <vt:lpstr>PowerPoint Presentation</vt:lpstr>
      <vt:lpstr>Customer</vt:lpstr>
      <vt:lpstr>PowerPoint Presentation</vt:lpstr>
      <vt:lpstr>Server</vt:lpstr>
      <vt:lpstr>Server (cont’d.)</vt:lpstr>
      <vt:lpstr>PowerPoint Presentation</vt:lpstr>
      <vt:lpstr>Server List</vt:lpstr>
      <vt:lpstr>PowerPoint Presentation</vt:lpstr>
      <vt:lpstr>PowerPoint Presentation</vt:lpstr>
      <vt:lpstr>Waiting Customers Queue</vt:lpstr>
      <vt:lpstr>Main Program</vt:lpstr>
      <vt:lpstr>Main Program (cont’d.)</vt:lpstr>
      <vt:lpstr>Main Program (cont’d.)</vt:lpstr>
      <vt:lpstr>Introduction to the Poisson Distribution </vt:lpstr>
      <vt:lpstr>Poisson Mean and Variance</vt:lpstr>
      <vt:lpstr> Poisson Distribution, example</vt:lpstr>
      <vt:lpstr>Example</vt:lpstr>
      <vt:lpstr>Poisson Probability table</vt:lpstr>
      <vt:lpstr>Example: Poisson distribution</vt:lpstr>
      <vt:lpstr>more on Poisson…</vt:lpstr>
      <vt:lpstr>Example</vt:lpstr>
      <vt:lpstr>Practice problems</vt:lpstr>
      <vt:lpstr>Answer</vt:lpstr>
      <vt:lpstr>Summary</vt:lpstr>
      <vt:lpstr>Multiple Queues</vt:lpstr>
      <vt:lpstr>Multiple Queues</vt:lpstr>
      <vt:lpstr>Multiple Queues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N. Rizk</dc:title>
  <dc:creator>Dr. Nouhad Rizk</dc:creator>
  <cp:lastModifiedBy>Dr. Nouhad Rizk</cp:lastModifiedBy>
  <cp:revision>29</cp:revision>
  <dcterms:created xsi:type="dcterms:W3CDTF">2020-07-14T22:47:13Z</dcterms:created>
  <dcterms:modified xsi:type="dcterms:W3CDTF">2020-07-25T21:23:28Z</dcterms:modified>
</cp:coreProperties>
</file>