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8" r:id="rId3"/>
    <p:sldId id="429" r:id="rId4"/>
    <p:sldId id="430" r:id="rId5"/>
    <p:sldId id="431" r:id="rId6"/>
    <p:sldId id="465" r:id="rId7"/>
    <p:sldId id="460" r:id="rId8"/>
    <p:sldId id="461" r:id="rId9"/>
    <p:sldId id="432" r:id="rId10"/>
    <p:sldId id="464" r:id="rId11"/>
    <p:sldId id="466" r:id="rId12"/>
    <p:sldId id="467" r:id="rId13"/>
    <p:sldId id="468" r:id="rId14"/>
    <p:sldId id="459" r:id="rId15"/>
    <p:sldId id="458" r:id="rId16"/>
    <p:sldId id="447" r:id="rId17"/>
    <p:sldId id="4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75B0-E192-42DC-839D-7733C7CA87D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0883-1DC8-4249-863C-247CDBC2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E287AA-185E-4BFD-AB53-2ED7C1596889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EAF07-42A8-4C5A-98DF-E0BB46C31A2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72550-1D85-449B-B954-2F989E193FAB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1DDD4-1FA5-4541-9BB6-BAF86EAF426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8B6DC2-D50A-4AD0-8B10-EC0ED83FFDD2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7A26-C4A5-4FAD-B689-06AE04D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21A0-C920-4D87-839B-793D8D5C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EDBA-7BC2-43AB-B1F6-67F029E8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46A-F197-4C51-90D2-93DDDF6A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4D5-A788-41C1-8A69-9DA6E5C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96D-CF90-4860-8372-F58443A6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1A5-A58A-40C5-BA20-569D561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E6-86FE-4F2C-A185-6A9A5BE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A3E-96B4-4610-9C9D-D8FF2498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406-BA4B-4B9B-BEC0-5F2E7CF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20A7-271F-40BD-A1CA-63191844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9F69-6180-4CA0-880D-6F04E0B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CBC-8B0A-4C5A-8BCF-F60E029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2ECC-EEF1-44A4-AEB8-FF8B5017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89E-891D-4D25-AFFC-96AC576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44E-D835-4AA6-A9DA-0B0AE370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83A-6983-4A0B-9746-76B6EBF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5A66-690D-4333-82A9-B931668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8DB0-C685-4C39-8C92-75AABD1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9B2-AC8F-4117-BC33-D6C5CD3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64A-2465-4347-BCD0-F193D17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3732-9A40-4826-964E-5E9B6ED9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77E-5412-441D-9A22-7AF063C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AE69-57EA-4B94-9C6F-B3C3C8F3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26E5-AF29-4480-B512-3ACEA75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E63-0357-4DA2-90D1-EF9B958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0BE-42FD-4826-9895-36EF528E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4613-C0D0-449D-B87D-CF2F3EFF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08D-08A5-4A57-AFCF-825B38D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F38F-8435-4641-92C3-366BC75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85E4-242D-4773-846A-D6F885D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89BF-7774-4420-9E63-ECF86F34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8C12-C5BD-44D0-82D5-7C28E981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C117-C518-4030-91CC-4D484183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B9C2-A06A-4252-86C6-D67D80A2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79F-A195-4365-AEBD-74F1163B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0B99D-76B5-48EC-AFBD-083C80EF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A8A5-4C81-421E-B3EF-6543AB84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39F1-2C97-419D-9C5A-C8361D9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F1B-F9F7-4CBA-8DB8-BA89D1F5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64214-7213-4A2E-8A1D-A3F3A99B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762A-B8C5-405F-AD27-6BCE596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60E42-AA61-4072-A753-D2F70E92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F60-7430-4B5C-A113-6CAC983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DCC4-5801-4445-A3EA-C6D061D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2A2F-FDAD-4CFB-9989-53AB88A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704-6051-4C76-A614-63C86E3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AD4-4D2E-454B-AF51-C68CADA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786D-9539-4DE8-BD85-7CE54B9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FA3-07D7-4E29-AD9F-819B2B6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1464-0C6D-4AC1-A1D4-6128C57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99A5-ED3E-4628-9DAB-7A93B10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CCF6-F86F-41E6-80C2-D6F9F93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1519-1B8D-4743-B455-5D4C7E24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DF02-6F1B-43A8-95B0-A684996D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EECB-4DDE-4EE3-94F5-01094EB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8063-283E-42B4-9639-424BD7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F158-C55D-40DC-BB39-38CABA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B6FFFD-BD9E-4DE2-88BC-5320AE25FE4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E3440F-9FD1-452B-AEF2-E98A560C4FD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2D396-2601-4DDE-AD8D-FE6EA99073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A38D2-6885-4FB2-BF95-8C2D3F5A897D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2D85-9F52-4526-84B7-D501946476BA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  <p:sp>
        <p:nvSpPr>
          <p:cNvPr id="13" name="Jump Link">
            <a:extLst>
              <a:ext uri="{FF2B5EF4-FFF2-40B4-BE49-F238E27FC236}">
                <a16:creationId xmlns:a16="http://schemas.microsoft.com/office/drawing/2014/main" id="{AA976182-67C6-4F55-9B7E-F95691DA8DFC}"/>
              </a:ext>
            </a:extLst>
          </p:cNvPr>
          <p:cNvSpPr txBox="1">
            <a:spLocks/>
          </p:cNvSpPr>
          <p:nvPr userDrawn="1"/>
        </p:nvSpPr>
        <p:spPr>
          <a:xfrm>
            <a:off x="3352621" y="6654968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Arrays and Lists</a:t>
            </a:r>
          </a:p>
        </p:txBody>
      </p:sp>
    </p:spTree>
    <p:extLst>
      <p:ext uri="{BB962C8B-B14F-4D97-AF65-F5344CB8AC3E}">
        <p14:creationId xmlns:p14="http://schemas.microsoft.com/office/powerpoint/2010/main" val="2040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52C2-BF05-4BA5-9D64-C99C82D3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36248C-1431-4FC5-95DB-B616EF8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9453-907E-4575-8CFE-7C7818C7EBC2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658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369" y="343307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5800" y="1780895"/>
          <a:ext cx="3593490" cy="2251012"/>
        </p:xfrm>
        <a:graphic>
          <a:graphicData uri="http://schemas.openxmlformats.org/drawingml/2006/table">
            <a:tbl>
              <a:tblPr/>
              <a:tblGrid>
                <a:gridCol w="209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node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9007" y="1268760"/>
            <a:ext cx="3293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Accessing the</a:t>
            </a:r>
            <a:r>
              <a:rPr lang="en-CA" sz="2000" i="1" dirty="0"/>
              <a:t>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000" baseline="30000" dirty="0"/>
              <a:t>th</a:t>
            </a:r>
            <a:r>
              <a:rPr lang="en-CA" sz="2000" dirty="0"/>
              <a:t> entry is 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28" y="4941168"/>
            <a:ext cx="7044617" cy="109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4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2936" y="368212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Other operations on linked lists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Other operations on linked lists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Allocation and de-allocating the memory requires </a:t>
            </a:r>
            <a:r>
              <a:rPr lang="en-CA" dirty="0">
                <a:solidFill>
                  <a:srgbClr val="FF000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/>
                <a:ea typeface="Times New Roman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time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Concatenating two linked lists can be done in </a:t>
            </a:r>
            <a:r>
              <a:rPr lang="en-CA" dirty="0">
                <a:solidFill>
                  <a:srgbClr val="00B0F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/>
                <a:ea typeface="Times New Roman"/>
              </a:rPr>
              <a:t>(1)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/>
            <a:r>
              <a:rPr lang="en-CA" dirty="0">
                <a:latin typeface="Arial" charset="0"/>
                <a:ea typeface="Times New Roman"/>
                <a:cs typeface="Arial" charset="0"/>
              </a:rPr>
              <a:t>This requires a tail pointer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7256" y="40146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Arrays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will consider these operations for arrays, including: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Standard or one-ended arrays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Two-ended arrays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42" y="343275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arrays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will consider these operations for arrays, including: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Standard or one-ended arrays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Two-ended arrays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6" name="Picture 5" descr="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5406841"/>
            <a:ext cx="5388647" cy="71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492" y="39240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3552" y="1484784"/>
          <a:ext cx="8163798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Accessing the </a:t>
                      </a:r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baseline="0" dirty="0"/>
                        <a:t> entry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Insert</a:t>
                      </a:r>
                      <a:r>
                        <a:rPr lang="en-CA" sz="2000" baseline="0" dirty="0"/>
                        <a:t> or erase</a:t>
                      </a:r>
                      <a:r>
                        <a:rPr lang="en-CA" sz="2000" dirty="0"/>
                        <a:t> at</a:t>
                      </a:r>
                      <a:r>
                        <a:rPr lang="en-CA" sz="2000" baseline="0" dirty="0"/>
                        <a:t> the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1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dirty="0"/>
                        <a:t> </a:t>
                      </a:r>
                      <a:r>
                        <a:rPr lang="en-CA" sz="2000" i="0" baseline="0" dirty="0"/>
                        <a:t>entry</a:t>
                      </a:r>
                      <a:endParaRPr lang="en-CA" sz="2000" i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Back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Singly linked lists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0" dirty="0"/>
                        <a:t> or </a:t>
                      </a: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Doubly linked</a:t>
                      </a:r>
                      <a:r>
                        <a:rPr lang="en-CA" sz="2000" baseline="0" dirty="0"/>
                        <a:t> lists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Two-ended 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49" y="4443633"/>
            <a:ext cx="4351792" cy="46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Users\dwharder\Desktop\l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16" y="5057600"/>
            <a:ext cx="4351792" cy="6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x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46" y="5745062"/>
            <a:ext cx="7448318" cy="7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76302" y="4103706"/>
            <a:ext cx="399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* Assume we have a pointer to this node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429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426" y="439737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Data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737" y="109951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we will only use these basic data structures if we can restrict ourselves to operations that execute in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time, as the only alternative is </a:t>
            </a:r>
            <a:r>
              <a:rPr lang="en-US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or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Interview question:  in a singly linked list, can you speed up the two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operations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Inserting before an arbitrary node?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Erasing any node that is not the last node?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you can replace the contents of a node, the answer is “yes”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Replace the contents of the current node with the new entry and insert after the current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Copy the contents of the next node into the current node and erase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274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929" y="27677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53331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of these data structures require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two-ended array requires one more member variable,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, in order to significantly speed up certain operations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doubly linked list, however, required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 to speed up other operations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365" y="318336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5223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well as determining run times, we are also interested in memory usage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there is an interesting relationship between memory and time efficiency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data structure/algorithm: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Improving the run time usually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requires more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Reducing the required memory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usually requires more run time</a:t>
            </a:r>
          </a:p>
        </p:txBody>
      </p:sp>
      <p:pic>
        <p:nvPicPr>
          <p:cNvPr id="26628" name="Picture 4" descr="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9" y="3429000"/>
            <a:ext cx="25923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012" y="439737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239" y="1765300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Abstract List (or List ADT) is linearly ordered data where the programmer explicitly defines the ordering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the most common operations that are usually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obvious implementation is to use either an array or linked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are, however, not always the most optimal</a:t>
            </a:r>
          </a:p>
        </p:txBody>
      </p:sp>
    </p:spTree>
    <p:extLst>
      <p:ext uri="{BB962C8B-B14F-4D97-AF65-F5344CB8AC3E}">
        <p14:creationId xmlns:p14="http://schemas.microsoft.com/office/powerpoint/2010/main" val="19648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3801" y="331904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12" y="1050032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Operations at the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entry of the list include: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 Access to the object                              Erasing an object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of a new object                       Replacement of the object</a:t>
            </a:r>
          </a:p>
        </p:txBody>
      </p:sp>
      <p:pic>
        <p:nvPicPr>
          <p:cNvPr id="7172" name="Picture 4" descr="C:\Users\dwharder\Desktop\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713039"/>
            <a:ext cx="1365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C:\Users\dwharder\Desktop\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043364"/>
            <a:ext cx="13652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C:\Users\dwharder\Desktop\r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713039"/>
            <a:ext cx="13652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C:\Users\dwharder\Desktop\r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117975"/>
            <a:ext cx="13652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439737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53986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access to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object, gain access to either the previous or next object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two abstract lists, we may want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Concatenate the two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Determine if one is a sub-list of the other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8196" name="Picture 8" descr="C:\Users\dwharder\Desktop\r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2571750"/>
            <a:ext cx="13652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49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14" y="343274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Locations and run times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most obvious data structures for implementing an abstract list are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arrays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review the run time operations on these structures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will consider the amount of time required to perform actions such as finding, inserting new entries before or after, or erasing entries at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first location (the </a:t>
            </a:r>
            <a:r>
              <a:rPr lang="en-CA" altLang="en-US" i="1" dirty="0">
                <a:latin typeface="Arial" charset="0"/>
                <a:cs typeface="Arial" charset="0"/>
              </a:rPr>
              <a:t>front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an arbitrary (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 location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last location (the </a:t>
            </a:r>
            <a:r>
              <a:rPr lang="en-CA" altLang="en-US" i="1" dirty="0">
                <a:latin typeface="Arial" charset="0"/>
                <a:cs typeface="Arial" charset="0"/>
              </a:rPr>
              <a:t>back</a:t>
            </a:r>
            <a:r>
              <a:rPr lang="en-CA" altLang="en-US" dirty="0">
                <a:latin typeface="Arial" charset="0"/>
                <a:cs typeface="Arial" charset="0"/>
              </a:rPr>
              <a:t> or 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run times will be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(1), O(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CA" dirty="0">
                <a:latin typeface="Times New Roman"/>
                <a:ea typeface="Calibri"/>
              </a:rPr>
              <a:t>or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6186" y="32664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628" y="1584729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consider these for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855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318" y="368213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08" y="5281223"/>
            <a:ext cx="7044615" cy="7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35560" y="1556793"/>
          <a:ext cx="7776864" cy="2574037"/>
        </p:xfrm>
        <a:graphic>
          <a:graphicData uri="http://schemas.openxmlformats.org/drawingml/2006/table">
            <a:tbl>
              <a:tblPr/>
              <a:tblGrid>
                <a:gridCol w="1842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9537" y="4509120"/>
            <a:ext cx="797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aseline="30000" dirty="0"/>
              <a:t>*</a:t>
            </a:r>
            <a:r>
              <a:rPr lang="en-CA" sz="2000" baseline="30000" dirty="0"/>
              <a:t> </a:t>
            </a:r>
            <a:r>
              <a:rPr lang="en-CA" sz="2000" dirty="0"/>
              <a:t>These assume we have already accessed the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000" baseline="30000" dirty="0"/>
              <a:t>th</a:t>
            </a:r>
            <a:r>
              <a:rPr lang="en-CA" sz="2000" dirty="0"/>
              <a:t> entry—an 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0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37652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493" y="294418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5560" y="1556793"/>
          <a:ext cx="7776864" cy="2574037"/>
        </p:xfrm>
        <a:graphic>
          <a:graphicData uri="http://schemas.openxmlformats.org/drawingml/2006/table">
            <a:tbl>
              <a:tblPr/>
              <a:tblGrid>
                <a:gridCol w="1842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08" y="5281223"/>
            <a:ext cx="7044615" cy="75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3388" y="4530133"/>
            <a:ext cx="7499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00B0F0"/>
                </a:solidFill>
              </a:rPr>
              <a:t>By replacing the value in the node in question, we can speed things up</a:t>
            </a:r>
          </a:p>
          <a:p>
            <a:r>
              <a:rPr lang="en-CA" sz="2000" dirty="0">
                <a:solidFill>
                  <a:srgbClr val="00B0F0"/>
                </a:solidFill>
              </a:rPr>
              <a:t>  – useful for interviews</a:t>
            </a:r>
          </a:p>
        </p:txBody>
      </p:sp>
    </p:spTree>
    <p:extLst>
      <p:ext uri="{BB962C8B-B14F-4D97-AF65-F5344CB8AC3E}">
        <p14:creationId xmlns:p14="http://schemas.microsoft.com/office/powerpoint/2010/main" val="981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438" y="293398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pic>
        <p:nvPicPr>
          <p:cNvPr id="12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28" y="4941168"/>
            <a:ext cx="7044617" cy="109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135560" y="1556793"/>
          <a:ext cx="7776864" cy="2574037"/>
        </p:xfrm>
        <a:graphic>
          <a:graphicData uri="http://schemas.openxmlformats.org/drawingml/2006/table">
            <a:tbl>
              <a:tblPr/>
              <a:tblGrid>
                <a:gridCol w="1842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19537" y="4509120"/>
            <a:ext cx="797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aseline="30000" dirty="0"/>
              <a:t>*</a:t>
            </a:r>
            <a:r>
              <a:rPr lang="en-CA" sz="2000" baseline="30000" dirty="0"/>
              <a:t> </a:t>
            </a:r>
            <a:r>
              <a:rPr lang="en-CA" sz="2000" dirty="0"/>
              <a:t>These assume we have already accessed the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000" baseline="30000" dirty="0"/>
              <a:t>th</a:t>
            </a:r>
            <a:r>
              <a:rPr lang="en-CA" sz="2000" dirty="0"/>
              <a:t> entry—an 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0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34325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556</Words>
  <Application>Microsoft Office PowerPoint</Application>
  <PresentationFormat>Widescreen</PresentationFormat>
  <Paragraphs>228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N. Rizk</vt:lpstr>
      <vt:lpstr>Definition</vt:lpstr>
      <vt:lpstr>Operations</vt:lpstr>
      <vt:lpstr>Operations</vt:lpstr>
      <vt:lpstr>Locations and run times</vt:lpstr>
      <vt:lpstr>Linked lists</vt:lpstr>
      <vt:lpstr>Singly linked list</vt:lpstr>
      <vt:lpstr>Singly linked list</vt:lpstr>
      <vt:lpstr>Doubly linked lists</vt:lpstr>
      <vt:lpstr>Doubly linked lists</vt:lpstr>
      <vt:lpstr>Other operations on linked lists</vt:lpstr>
      <vt:lpstr>Arrays</vt:lpstr>
      <vt:lpstr>Standard arrays</vt:lpstr>
      <vt:lpstr>Run times</vt:lpstr>
      <vt:lpstr>Data Structures</vt:lpstr>
      <vt:lpstr>Memory usage versus run times</vt:lpstr>
      <vt:lpstr>Memory usage versus run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15</cp:revision>
  <dcterms:created xsi:type="dcterms:W3CDTF">2020-07-14T22:47:13Z</dcterms:created>
  <dcterms:modified xsi:type="dcterms:W3CDTF">2020-07-15T00:39:16Z</dcterms:modified>
</cp:coreProperties>
</file>