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Calibri (MS)" charset="1" panose="020F0502020204030204"/>
      <p:regular r:id="rId25"/>
    </p:embeddedFont>
    <p:embeddedFont>
      <p:font typeface="HK Grotesk" charset="1" panose="00000500000000000000"/>
      <p:regular r:id="rId26"/>
    </p:embeddedFont>
    <p:embeddedFont>
      <p:font typeface="HK Grotesk Bold" charset="1" panose="00000800000000000000"/>
      <p:regular r:id="rId27"/>
    </p:embeddedFont>
    <p:embeddedFont>
      <p:font typeface="HK Grotesk Light" charset="1" panose="00000400000000000000"/>
      <p:regular r:id="rId28"/>
    </p:embeddedFont>
    <p:embeddedFont>
      <p:font typeface="Arimo" charset="1" panose="020B0604020202020204"/>
      <p:regular r:id="rId29"/>
    </p:embeddedFont>
    <p:embeddedFont>
      <p:font typeface="Times New Roman" charset="1" panose="02030502070405020303"/>
      <p:regular r:id="rId30"/>
    </p:embeddedFont>
    <p:embeddedFont>
      <p:font typeface="Times New Roman Bold" charset="1" panose="02030802070405020303"/>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187CC"/>
        </a:solidFill>
      </p:bgPr>
    </p:bg>
    <p:spTree>
      <p:nvGrpSpPr>
        <p:cNvPr id="1" name=""/>
        <p:cNvGrpSpPr/>
        <p:nvPr/>
      </p:nvGrpSpPr>
      <p:grpSpPr>
        <a:xfrm>
          <a:off x="0" y="0"/>
          <a:ext cx="0" cy="0"/>
          <a:chOff x="0" y="0"/>
          <a:chExt cx="0" cy="0"/>
        </a:xfrm>
      </p:grpSpPr>
      <p:sp>
        <p:nvSpPr>
          <p:cNvPr name="Freeform 2" id="2"/>
          <p:cNvSpPr/>
          <p:nvPr/>
        </p:nvSpPr>
        <p:spPr>
          <a:xfrm flipH="false" flipV="false" rot="0">
            <a:off x="549340" y="356504"/>
            <a:ext cx="1818466" cy="1183049"/>
          </a:xfrm>
          <a:custGeom>
            <a:avLst/>
            <a:gdLst/>
            <a:ahLst/>
            <a:cxnLst/>
            <a:rect r="r" b="b" t="t" l="l"/>
            <a:pathLst>
              <a:path h="1183049" w="1818466">
                <a:moveTo>
                  <a:pt x="0" y="0"/>
                </a:moveTo>
                <a:lnTo>
                  <a:pt x="1818467" y="0"/>
                </a:lnTo>
                <a:lnTo>
                  <a:pt x="1818467" y="1183048"/>
                </a:lnTo>
                <a:lnTo>
                  <a:pt x="0" y="1183048"/>
                </a:lnTo>
                <a:lnTo>
                  <a:pt x="0" y="0"/>
                </a:lnTo>
                <a:close/>
              </a:path>
            </a:pathLst>
          </a:custGeom>
          <a:blipFill>
            <a:blip r:embed="rId2"/>
            <a:stretch>
              <a:fillRect l="0" t="0" r="385" b="-25492"/>
            </a:stretch>
          </a:blipFill>
        </p:spPr>
      </p:sp>
      <p:grpSp>
        <p:nvGrpSpPr>
          <p:cNvPr name="Group 3" id="3"/>
          <p:cNvGrpSpPr/>
          <p:nvPr/>
        </p:nvGrpSpPr>
        <p:grpSpPr>
          <a:xfrm rot="0">
            <a:off x="549340" y="2255629"/>
            <a:ext cx="17333278" cy="1498294"/>
            <a:chOff x="0" y="0"/>
            <a:chExt cx="23111038" cy="1997726"/>
          </a:xfrm>
        </p:grpSpPr>
        <p:sp>
          <p:nvSpPr>
            <p:cNvPr name="Freeform 4" id="4"/>
            <p:cNvSpPr/>
            <p:nvPr/>
          </p:nvSpPr>
          <p:spPr>
            <a:xfrm flipH="false" flipV="false" rot="0">
              <a:off x="0" y="0"/>
              <a:ext cx="23111037" cy="1997726"/>
            </a:xfrm>
            <a:custGeom>
              <a:avLst/>
              <a:gdLst/>
              <a:ahLst/>
              <a:cxnLst/>
              <a:rect r="r" b="b" t="t" l="l"/>
              <a:pathLst>
                <a:path h="1997726" w="23111037">
                  <a:moveTo>
                    <a:pt x="0" y="0"/>
                  </a:moveTo>
                  <a:lnTo>
                    <a:pt x="23111037" y="0"/>
                  </a:lnTo>
                  <a:lnTo>
                    <a:pt x="23111037" y="1997726"/>
                  </a:lnTo>
                  <a:lnTo>
                    <a:pt x="0" y="1997726"/>
                  </a:lnTo>
                  <a:close/>
                </a:path>
              </a:pathLst>
            </a:custGeom>
            <a:solidFill>
              <a:srgbClr val="000000">
                <a:alpha val="0"/>
              </a:srgbClr>
            </a:solidFill>
          </p:spPr>
        </p:sp>
        <p:sp>
          <p:nvSpPr>
            <p:cNvPr name="TextBox 5" id="5"/>
            <p:cNvSpPr txBox="true"/>
            <p:nvPr/>
          </p:nvSpPr>
          <p:spPr>
            <a:xfrm>
              <a:off x="0" y="-609600"/>
              <a:ext cx="23111038" cy="2607326"/>
            </a:xfrm>
            <a:prstGeom prst="rect">
              <a:avLst/>
            </a:prstGeom>
          </p:spPr>
          <p:txBody>
            <a:bodyPr anchor="t" rtlCol="false" tIns="0" lIns="0" bIns="0" rIns="0"/>
            <a:lstStyle/>
            <a:p>
              <a:pPr algn="l">
                <a:lnSpc>
                  <a:spcPts val="10500"/>
                </a:lnSpc>
              </a:pPr>
              <a:r>
                <a:rPr lang="en-US" sz="4200">
                  <a:solidFill>
                    <a:srgbClr val="FFFFFF"/>
                  </a:solidFill>
                  <a:latin typeface="Calibri (MS)"/>
                  <a:ea typeface="Calibri (MS)"/>
                  <a:cs typeface="Calibri (MS)"/>
                  <a:sym typeface="Calibri (MS)"/>
                </a:rPr>
                <a:t>WIPRO NGA Program – Java Selenium Automation Testing</a:t>
              </a:r>
            </a:p>
          </p:txBody>
        </p:sp>
      </p:grpSp>
      <p:grpSp>
        <p:nvGrpSpPr>
          <p:cNvPr name="Group 6" id="6"/>
          <p:cNvGrpSpPr/>
          <p:nvPr/>
        </p:nvGrpSpPr>
        <p:grpSpPr>
          <a:xfrm rot="0">
            <a:off x="549339" y="4070917"/>
            <a:ext cx="14248360" cy="989833"/>
            <a:chOff x="0" y="0"/>
            <a:chExt cx="18997813" cy="1319778"/>
          </a:xfrm>
        </p:grpSpPr>
        <p:sp>
          <p:nvSpPr>
            <p:cNvPr name="Freeform 7" id="7"/>
            <p:cNvSpPr/>
            <p:nvPr/>
          </p:nvSpPr>
          <p:spPr>
            <a:xfrm flipH="false" flipV="false" rot="0">
              <a:off x="0" y="0"/>
              <a:ext cx="18997812" cy="1319778"/>
            </a:xfrm>
            <a:custGeom>
              <a:avLst/>
              <a:gdLst/>
              <a:ahLst/>
              <a:cxnLst/>
              <a:rect r="r" b="b" t="t" l="l"/>
              <a:pathLst>
                <a:path h="1319778" w="18997812">
                  <a:moveTo>
                    <a:pt x="0" y="0"/>
                  </a:moveTo>
                  <a:lnTo>
                    <a:pt x="18997812" y="0"/>
                  </a:lnTo>
                  <a:lnTo>
                    <a:pt x="18997812" y="1319778"/>
                  </a:lnTo>
                  <a:lnTo>
                    <a:pt x="0" y="1319778"/>
                  </a:lnTo>
                  <a:close/>
                </a:path>
              </a:pathLst>
            </a:custGeom>
            <a:solidFill>
              <a:srgbClr val="000000">
                <a:alpha val="0"/>
              </a:srgbClr>
            </a:solidFill>
          </p:spPr>
        </p:sp>
        <p:sp>
          <p:nvSpPr>
            <p:cNvPr name="TextBox 8" id="8"/>
            <p:cNvSpPr txBox="true"/>
            <p:nvPr/>
          </p:nvSpPr>
          <p:spPr>
            <a:xfrm>
              <a:off x="0" y="95250"/>
              <a:ext cx="18997813" cy="1224528"/>
            </a:xfrm>
            <a:prstGeom prst="rect">
              <a:avLst/>
            </a:prstGeom>
          </p:spPr>
          <p:txBody>
            <a:bodyPr anchor="t" rtlCol="false" tIns="0" lIns="0" bIns="0" rIns="0"/>
            <a:lstStyle/>
            <a:p>
              <a:pPr algn="just">
                <a:lnSpc>
                  <a:spcPts val="3545"/>
                </a:lnSpc>
              </a:pPr>
              <a:r>
                <a:rPr lang="en-US" sz="3799">
                  <a:solidFill>
                    <a:srgbClr val="FFFFFF"/>
                  </a:solidFill>
                  <a:latin typeface="HK Grotesk"/>
                  <a:ea typeface="HK Grotesk"/>
                  <a:cs typeface="HK Grotesk"/>
                  <a:sym typeface="HK Grotesk"/>
                </a:rPr>
                <a:t>Capstone Project Presentation – 17 Feb 2025 - 25 March 2025</a:t>
              </a:r>
            </a:p>
          </p:txBody>
        </p:sp>
      </p:grpSp>
      <p:grpSp>
        <p:nvGrpSpPr>
          <p:cNvPr name="Group 9" id="9"/>
          <p:cNvGrpSpPr/>
          <p:nvPr/>
        </p:nvGrpSpPr>
        <p:grpSpPr>
          <a:xfrm rot="0">
            <a:off x="549339" y="9210675"/>
            <a:ext cx="6259402" cy="332496"/>
            <a:chOff x="0" y="0"/>
            <a:chExt cx="8345870" cy="443328"/>
          </a:xfrm>
        </p:grpSpPr>
        <p:sp>
          <p:nvSpPr>
            <p:cNvPr name="Freeform 10" id="10"/>
            <p:cNvSpPr/>
            <p:nvPr/>
          </p:nvSpPr>
          <p:spPr>
            <a:xfrm flipH="false" flipV="false" rot="0">
              <a:off x="0" y="0"/>
              <a:ext cx="8345870" cy="443328"/>
            </a:xfrm>
            <a:custGeom>
              <a:avLst/>
              <a:gdLst/>
              <a:ahLst/>
              <a:cxnLst/>
              <a:rect r="r" b="b" t="t" l="l"/>
              <a:pathLst>
                <a:path h="443328" w="8345870">
                  <a:moveTo>
                    <a:pt x="0" y="0"/>
                  </a:moveTo>
                  <a:lnTo>
                    <a:pt x="8345870" y="0"/>
                  </a:lnTo>
                  <a:lnTo>
                    <a:pt x="8345870" y="443328"/>
                  </a:lnTo>
                  <a:lnTo>
                    <a:pt x="0" y="443328"/>
                  </a:lnTo>
                  <a:close/>
                </a:path>
              </a:pathLst>
            </a:custGeom>
            <a:solidFill>
              <a:srgbClr val="000000">
                <a:alpha val="0"/>
              </a:srgbClr>
            </a:solidFill>
          </p:spPr>
        </p:sp>
        <p:sp>
          <p:nvSpPr>
            <p:cNvPr name="TextBox 11" id="11"/>
            <p:cNvSpPr txBox="true"/>
            <p:nvPr/>
          </p:nvSpPr>
          <p:spPr>
            <a:xfrm>
              <a:off x="0" y="-57150"/>
              <a:ext cx="8345870" cy="500478"/>
            </a:xfrm>
            <a:prstGeom prst="rect">
              <a:avLst/>
            </a:prstGeom>
          </p:spPr>
          <p:txBody>
            <a:bodyPr anchor="t" rtlCol="false" tIns="0" lIns="0" bIns="0" rIns="0"/>
            <a:lstStyle/>
            <a:p>
              <a:pPr algn="just">
                <a:lnSpc>
                  <a:spcPts val="2800"/>
                </a:lnSpc>
              </a:pPr>
              <a:r>
                <a:rPr lang="en-US" b="true" sz="1999" spc="199">
                  <a:solidFill>
                    <a:srgbClr val="FFFFFF"/>
                  </a:solidFill>
                  <a:latin typeface="HK Grotesk Bold"/>
                  <a:ea typeface="HK Grotesk Bold"/>
                  <a:cs typeface="HK Grotesk Bold"/>
                  <a:sym typeface="HK Grotesk Bold"/>
                </a:rPr>
                <a:t>www.rpsconsulting.in</a:t>
              </a:r>
            </a:p>
          </p:txBody>
        </p:sp>
      </p:grpSp>
      <p:grpSp>
        <p:nvGrpSpPr>
          <p:cNvPr name="Group 12" id="12"/>
          <p:cNvGrpSpPr/>
          <p:nvPr/>
        </p:nvGrpSpPr>
        <p:grpSpPr>
          <a:xfrm rot="0">
            <a:off x="549339" y="7592115"/>
            <a:ext cx="10170478" cy="960856"/>
            <a:chOff x="0" y="0"/>
            <a:chExt cx="13560638" cy="1281141"/>
          </a:xfrm>
        </p:grpSpPr>
        <p:sp>
          <p:nvSpPr>
            <p:cNvPr name="Freeform 13" id="13"/>
            <p:cNvSpPr/>
            <p:nvPr/>
          </p:nvSpPr>
          <p:spPr>
            <a:xfrm flipH="false" flipV="false" rot="0">
              <a:off x="0" y="0"/>
              <a:ext cx="13560637" cy="1281141"/>
            </a:xfrm>
            <a:custGeom>
              <a:avLst/>
              <a:gdLst/>
              <a:ahLst/>
              <a:cxnLst/>
              <a:rect r="r" b="b" t="t" l="l"/>
              <a:pathLst>
                <a:path h="1281141" w="13560637">
                  <a:moveTo>
                    <a:pt x="0" y="0"/>
                  </a:moveTo>
                  <a:lnTo>
                    <a:pt x="13560637" y="0"/>
                  </a:lnTo>
                  <a:lnTo>
                    <a:pt x="13560637" y="1281141"/>
                  </a:lnTo>
                  <a:lnTo>
                    <a:pt x="0" y="1281141"/>
                  </a:lnTo>
                  <a:close/>
                </a:path>
              </a:pathLst>
            </a:custGeom>
            <a:solidFill>
              <a:srgbClr val="000000">
                <a:alpha val="0"/>
              </a:srgbClr>
            </a:solidFill>
          </p:spPr>
        </p:sp>
        <p:sp>
          <p:nvSpPr>
            <p:cNvPr name="TextBox 14" id="14"/>
            <p:cNvSpPr txBox="true"/>
            <p:nvPr/>
          </p:nvSpPr>
          <p:spPr>
            <a:xfrm>
              <a:off x="0" y="85725"/>
              <a:ext cx="13560638" cy="1195416"/>
            </a:xfrm>
            <a:prstGeom prst="rect">
              <a:avLst/>
            </a:prstGeom>
          </p:spPr>
          <p:txBody>
            <a:bodyPr anchor="t" rtlCol="false" tIns="0" lIns="0" bIns="0" rIns="0"/>
            <a:lstStyle/>
            <a:p>
              <a:pPr algn="just">
                <a:lnSpc>
                  <a:spcPts val="3358"/>
                </a:lnSpc>
              </a:pPr>
              <a:r>
                <a:rPr lang="en-US" sz="3600">
                  <a:solidFill>
                    <a:srgbClr val="FFFFFF"/>
                  </a:solidFill>
                  <a:latin typeface="HK Grotesk"/>
                  <a:ea typeface="HK Grotesk"/>
                  <a:cs typeface="HK Grotesk"/>
                  <a:sym typeface="HK Grotesk"/>
                </a:rPr>
                <a:t>Presented by -  Sada Yoosuf</a:t>
              </a:r>
            </a:p>
          </p:txBody>
        </p:sp>
      </p:grpSp>
      <p:grpSp>
        <p:nvGrpSpPr>
          <p:cNvPr name="Group 15" id="15"/>
          <p:cNvGrpSpPr/>
          <p:nvPr/>
        </p:nvGrpSpPr>
        <p:grpSpPr>
          <a:xfrm rot="0">
            <a:off x="549340" y="5953892"/>
            <a:ext cx="10170478" cy="1142462"/>
            <a:chOff x="0" y="0"/>
            <a:chExt cx="13560638" cy="1523283"/>
          </a:xfrm>
        </p:grpSpPr>
        <p:sp>
          <p:nvSpPr>
            <p:cNvPr name="Freeform 16" id="16"/>
            <p:cNvSpPr/>
            <p:nvPr/>
          </p:nvSpPr>
          <p:spPr>
            <a:xfrm flipH="false" flipV="false" rot="0">
              <a:off x="0" y="0"/>
              <a:ext cx="13560637" cy="1523283"/>
            </a:xfrm>
            <a:custGeom>
              <a:avLst/>
              <a:gdLst/>
              <a:ahLst/>
              <a:cxnLst/>
              <a:rect r="r" b="b" t="t" l="l"/>
              <a:pathLst>
                <a:path h="1523283" w="13560637">
                  <a:moveTo>
                    <a:pt x="0" y="0"/>
                  </a:moveTo>
                  <a:lnTo>
                    <a:pt x="13560637" y="0"/>
                  </a:lnTo>
                  <a:lnTo>
                    <a:pt x="13560637" y="1523283"/>
                  </a:lnTo>
                  <a:lnTo>
                    <a:pt x="0" y="1523283"/>
                  </a:lnTo>
                  <a:close/>
                </a:path>
              </a:pathLst>
            </a:custGeom>
            <a:solidFill>
              <a:srgbClr val="000000">
                <a:alpha val="0"/>
              </a:srgbClr>
            </a:solidFill>
          </p:spPr>
        </p:sp>
        <p:sp>
          <p:nvSpPr>
            <p:cNvPr name="TextBox 17" id="17"/>
            <p:cNvSpPr txBox="true"/>
            <p:nvPr/>
          </p:nvSpPr>
          <p:spPr>
            <a:xfrm>
              <a:off x="0" y="85725"/>
              <a:ext cx="13560638" cy="1437558"/>
            </a:xfrm>
            <a:prstGeom prst="rect">
              <a:avLst/>
            </a:prstGeom>
          </p:spPr>
          <p:txBody>
            <a:bodyPr anchor="t" rtlCol="false" tIns="0" lIns="0" bIns="0" rIns="0"/>
            <a:lstStyle/>
            <a:p>
              <a:pPr algn="just">
                <a:lnSpc>
                  <a:spcPts val="3355"/>
                </a:lnSpc>
              </a:pPr>
              <a:r>
                <a:rPr lang="en-US" sz="3600" b="true">
                  <a:solidFill>
                    <a:srgbClr val="FFFFFF"/>
                  </a:solidFill>
                  <a:latin typeface="HK Grotesk Bold"/>
                  <a:ea typeface="HK Grotesk Bold"/>
                  <a:cs typeface="HK Grotesk Bold"/>
                  <a:sym typeface="HK Grotesk Bold"/>
                </a:rPr>
                <a:t>Project Title -  Urbanladder Capstone Project</a:t>
              </a:r>
            </a:p>
            <a:p>
              <a:pPr algn="just">
                <a:lnSpc>
                  <a:spcPts val="3358"/>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09612" y="317213"/>
            <a:ext cx="15153848" cy="1690390"/>
            <a:chOff x="0" y="0"/>
            <a:chExt cx="20205130" cy="2253853"/>
          </a:xfrm>
        </p:grpSpPr>
        <p:sp>
          <p:nvSpPr>
            <p:cNvPr name="Freeform 3" id="3"/>
            <p:cNvSpPr/>
            <p:nvPr/>
          </p:nvSpPr>
          <p:spPr>
            <a:xfrm flipH="false" flipV="false" rot="0">
              <a:off x="0" y="0"/>
              <a:ext cx="20205129" cy="2253853"/>
            </a:xfrm>
            <a:custGeom>
              <a:avLst/>
              <a:gdLst/>
              <a:ahLst/>
              <a:cxnLst/>
              <a:rect r="r" b="b" t="t" l="l"/>
              <a:pathLst>
                <a:path h="2253853" w="20205129">
                  <a:moveTo>
                    <a:pt x="0" y="0"/>
                  </a:moveTo>
                  <a:lnTo>
                    <a:pt x="20205129" y="0"/>
                  </a:lnTo>
                  <a:lnTo>
                    <a:pt x="20205129" y="2253853"/>
                  </a:lnTo>
                  <a:lnTo>
                    <a:pt x="0" y="2253853"/>
                  </a:lnTo>
                  <a:close/>
                </a:path>
              </a:pathLst>
            </a:custGeom>
            <a:solidFill>
              <a:srgbClr val="000000">
                <a:alpha val="0"/>
              </a:srgbClr>
            </a:solidFill>
          </p:spPr>
        </p:sp>
        <p:sp>
          <p:nvSpPr>
            <p:cNvPr name="TextBox 4" id="4"/>
            <p:cNvSpPr txBox="true"/>
            <p:nvPr/>
          </p:nvSpPr>
          <p:spPr>
            <a:xfrm>
              <a:off x="0" y="0"/>
              <a:ext cx="20205130" cy="2253853"/>
            </a:xfrm>
            <a:prstGeom prst="rect">
              <a:avLst/>
            </a:prstGeom>
          </p:spPr>
          <p:txBody>
            <a:bodyPr anchor="t" rtlCol="false" tIns="0" lIns="0" bIns="0" rIns="0"/>
            <a:lstStyle/>
            <a:p>
              <a:pPr algn="l">
                <a:lnSpc>
                  <a:spcPts val="5759"/>
                </a:lnSpc>
              </a:pPr>
            </a:p>
            <a:p>
              <a:pPr algn="l">
                <a:lnSpc>
                  <a:spcPts val="5759"/>
                </a:lnSpc>
              </a:pPr>
            </a:p>
          </p:txBody>
        </p:sp>
      </p:grpSp>
      <p:sp>
        <p:nvSpPr>
          <p:cNvPr name="Freeform 5" id="5" descr="Logo  Description automatically generated"/>
          <p:cNvSpPr/>
          <p:nvPr/>
        </p:nvSpPr>
        <p:spPr>
          <a:xfrm flipH="false" flipV="false" rot="0">
            <a:off x="162945" y="9596826"/>
            <a:ext cx="968649" cy="634405"/>
          </a:xfrm>
          <a:custGeom>
            <a:avLst/>
            <a:gdLst/>
            <a:ahLst/>
            <a:cxnLst/>
            <a:rect r="r" b="b" t="t" l="l"/>
            <a:pathLst>
              <a:path h="634405" w="968649">
                <a:moveTo>
                  <a:pt x="0" y="0"/>
                </a:moveTo>
                <a:lnTo>
                  <a:pt x="968649" y="0"/>
                </a:lnTo>
                <a:lnTo>
                  <a:pt x="968649" y="634406"/>
                </a:lnTo>
                <a:lnTo>
                  <a:pt x="0" y="634406"/>
                </a:lnTo>
                <a:lnTo>
                  <a:pt x="0" y="0"/>
                </a:lnTo>
                <a:close/>
              </a:path>
            </a:pathLst>
          </a:custGeom>
          <a:blipFill>
            <a:blip r:embed="rId2"/>
            <a:stretch>
              <a:fillRect l="0" t="0" r="0" b="0"/>
            </a:stretch>
          </a:blipFill>
        </p:spPr>
      </p:sp>
      <p:grpSp>
        <p:nvGrpSpPr>
          <p:cNvPr name="Group 6" id="6"/>
          <p:cNvGrpSpPr/>
          <p:nvPr/>
        </p:nvGrpSpPr>
        <p:grpSpPr>
          <a:xfrm rot="0">
            <a:off x="6637136" y="9627868"/>
            <a:ext cx="9389104" cy="360997"/>
            <a:chOff x="0" y="0"/>
            <a:chExt cx="12518806" cy="481330"/>
          </a:xfrm>
        </p:grpSpPr>
        <p:sp>
          <p:nvSpPr>
            <p:cNvPr name="Freeform 7" id="7"/>
            <p:cNvSpPr/>
            <p:nvPr/>
          </p:nvSpPr>
          <p:spPr>
            <a:xfrm flipH="false" flipV="false" rot="0">
              <a:off x="0" y="0"/>
              <a:ext cx="12518806" cy="481330"/>
            </a:xfrm>
            <a:custGeom>
              <a:avLst/>
              <a:gdLst/>
              <a:ahLst/>
              <a:cxnLst/>
              <a:rect r="r" b="b" t="t" l="l"/>
              <a:pathLst>
                <a:path h="481330" w="12518806">
                  <a:moveTo>
                    <a:pt x="0" y="0"/>
                  </a:moveTo>
                  <a:lnTo>
                    <a:pt x="12518806" y="0"/>
                  </a:lnTo>
                  <a:lnTo>
                    <a:pt x="12518806" y="481330"/>
                  </a:lnTo>
                  <a:lnTo>
                    <a:pt x="0" y="481330"/>
                  </a:lnTo>
                  <a:close/>
                </a:path>
              </a:pathLst>
            </a:custGeom>
            <a:solidFill>
              <a:srgbClr val="000000">
                <a:alpha val="0"/>
              </a:srgbClr>
            </a:solidFill>
          </p:spPr>
        </p:sp>
        <p:sp>
          <p:nvSpPr>
            <p:cNvPr name="TextBox 8" id="8"/>
            <p:cNvSpPr txBox="true"/>
            <p:nvPr/>
          </p:nvSpPr>
          <p:spPr>
            <a:xfrm>
              <a:off x="0" y="-47625"/>
              <a:ext cx="12518806" cy="528955"/>
            </a:xfrm>
            <a:prstGeom prst="rect">
              <a:avLst/>
            </a:prstGeom>
          </p:spPr>
          <p:txBody>
            <a:bodyPr anchor="t" rtlCol="false" tIns="0" lIns="0" bIns="0" rIns="0"/>
            <a:lstStyle/>
            <a:p>
              <a:pPr algn="r">
                <a:lnSpc>
                  <a:spcPts val="2940"/>
                </a:lnSpc>
              </a:pPr>
              <a:r>
                <a:rPr lang="en-US" sz="2100" spc="210">
                  <a:solidFill>
                    <a:srgbClr val="000000"/>
                  </a:solidFill>
                  <a:latin typeface="HK Grotesk Light"/>
                  <a:ea typeface="HK Grotesk Light"/>
                  <a:cs typeface="HK Grotesk Light"/>
                  <a:sym typeface="HK Grotesk Light"/>
                </a:rPr>
                <a:t>2024 - RPS Consulting all rights reserved</a:t>
              </a:r>
            </a:p>
          </p:txBody>
        </p:sp>
      </p:grpSp>
      <p:grpSp>
        <p:nvGrpSpPr>
          <p:cNvPr name="Group 9" id="9"/>
          <p:cNvGrpSpPr/>
          <p:nvPr/>
        </p:nvGrpSpPr>
        <p:grpSpPr>
          <a:xfrm rot="0">
            <a:off x="12915900" y="9534525"/>
            <a:ext cx="4114800" cy="547688"/>
            <a:chOff x="0" y="0"/>
            <a:chExt cx="5486400" cy="730250"/>
          </a:xfrm>
        </p:grpSpPr>
        <p:sp>
          <p:nvSpPr>
            <p:cNvPr name="Freeform 10" id="10"/>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11" id="11"/>
            <p:cNvSpPr txBox="true"/>
            <p:nvPr/>
          </p:nvSpPr>
          <p:spPr>
            <a:xfrm>
              <a:off x="0" y="-19050"/>
              <a:ext cx="5486400" cy="749300"/>
            </a:xfrm>
            <a:prstGeom prst="rect">
              <a:avLst/>
            </a:prstGeom>
          </p:spPr>
          <p:txBody>
            <a:bodyPr anchor="ctr" rtlCol="false" tIns="0" lIns="0" bIns="0" rIns="0"/>
            <a:lstStyle/>
            <a:p>
              <a:pPr algn="r">
                <a:lnSpc>
                  <a:spcPts val="2160"/>
                </a:lnSpc>
              </a:pPr>
              <a:r>
                <a:rPr lang="en-US" sz="1800">
                  <a:solidFill>
                    <a:srgbClr val="000000"/>
                  </a:solidFill>
                  <a:latin typeface="Arimo"/>
                  <a:ea typeface="Arimo"/>
                  <a:cs typeface="Arimo"/>
                  <a:sym typeface="Arimo"/>
                </a:rPr>
                <a:t>2</a:t>
              </a:r>
            </a:p>
          </p:txBody>
        </p:sp>
      </p:grpSp>
      <p:grpSp>
        <p:nvGrpSpPr>
          <p:cNvPr name="Group 12" id="12"/>
          <p:cNvGrpSpPr/>
          <p:nvPr/>
        </p:nvGrpSpPr>
        <p:grpSpPr>
          <a:xfrm rot="0">
            <a:off x="647269" y="1162407"/>
            <a:ext cx="16849688" cy="4620197"/>
            <a:chOff x="0" y="0"/>
            <a:chExt cx="22466250" cy="6160262"/>
          </a:xfrm>
        </p:grpSpPr>
        <p:sp>
          <p:nvSpPr>
            <p:cNvPr name="Freeform 13" id="13"/>
            <p:cNvSpPr/>
            <p:nvPr/>
          </p:nvSpPr>
          <p:spPr>
            <a:xfrm flipH="false" flipV="false" rot="0">
              <a:off x="0" y="0"/>
              <a:ext cx="22466250" cy="6160262"/>
            </a:xfrm>
            <a:custGeom>
              <a:avLst/>
              <a:gdLst/>
              <a:ahLst/>
              <a:cxnLst/>
              <a:rect r="r" b="b" t="t" l="l"/>
              <a:pathLst>
                <a:path h="6160262" w="22466250">
                  <a:moveTo>
                    <a:pt x="0" y="0"/>
                  </a:moveTo>
                  <a:lnTo>
                    <a:pt x="22466250" y="0"/>
                  </a:lnTo>
                  <a:lnTo>
                    <a:pt x="22466250" y="6160262"/>
                  </a:lnTo>
                  <a:lnTo>
                    <a:pt x="0" y="6160262"/>
                  </a:lnTo>
                  <a:close/>
                </a:path>
              </a:pathLst>
            </a:custGeom>
            <a:solidFill>
              <a:srgbClr val="000000">
                <a:alpha val="0"/>
              </a:srgbClr>
            </a:solidFill>
          </p:spPr>
        </p:sp>
        <p:sp>
          <p:nvSpPr>
            <p:cNvPr name="TextBox 14" id="14"/>
            <p:cNvSpPr txBox="true"/>
            <p:nvPr/>
          </p:nvSpPr>
          <p:spPr>
            <a:xfrm>
              <a:off x="0" y="-57150"/>
              <a:ext cx="22466250" cy="6217412"/>
            </a:xfrm>
            <a:prstGeom prst="rect">
              <a:avLst/>
            </a:prstGeom>
          </p:spPr>
          <p:txBody>
            <a:bodyPr anchor="t" rtlCol="false" tIns="0" lIns="0" bIns="0" rIns="0"/>
            <a:lstStyle/>
            <a:p>
              <a:pPr algn="l">
                <a:lnSpc>
                  <a:spcPts val="3240"/>
                </a:lnSpc>
              </a:pPr>
              <a:r>
                <a:rPr lang="en-US" sz="2700">
                  <a:solidFill>
                    <a:srgbClr val="004AAD"/>
                  </a:solidFill>
                  <a:latin typeface="Times New Roman"/>
                  <a:ea typeface="Times New Roman"/>
                  <a:cs typeface="Times New Roman"/>
                  <a:sym typeface="Times New Roman"/>
                </a:rPr>
                <a:t>2.  src/test/resources (Test Data &amp; Con</a:t>
              </a:r>
              <a:r>
                <a:rPr lang="en-US" sz="2700">
                  <a:solidFill>
                    <a:srgbClr val="004AAD"/>
                  </a:solidFill>
                  <a:latin typeface="Times New Roman"/>
                  <a:ea typeface="Times New Roman"/>
                  <a:cs typeface="Times New Roman"/>
                  <a:sym typeface="Times New Roman"/>
                </a:rPr>
                <a:t>figura</a:t>
              </a:r>
              <a:r>
                <a:rPr lang="en-US" sz="2700">
                  <a:solidFill>
                    <a:srgbClr val="004AAD"/>
                  </a:solidFill>
                  <a:latin typeface="Times New Roman"/>
                  <a:ea typeface="Times New Roman"/>
                  <a:cs typeface="Times New Roman"/>
                  <a:sym typeface="Times New Roman"/>
                </a:rPr>
                <a:t>tion Directory)</a:t>
              </a:r>
            </a:p>
            <a:p>
              <a:pPr algn="l">
                <a:lnSpc>
                  <a:spcPts val="3240"/>
                </a:lnSpc>
              </a:pP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config </a:t>
              </a:r>
              <a:r>
                <a:rPr lang="en-US" sz="2700">
                  <a:solidFill>
                    <a:srgbClr val="000000"/>
                  </a:solidFill>
                  <a:latin typeface="Times New Roman"/>
                  <a:ea typeface="Times New Roman"/>
                  <a:cs typeface="Times New Roman"/>
                  <a:sym typeface="Times New Roman"/>
                </a:rPr>
                <a:t>–</a:t>
              </a: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a:ea typeface="Times New Roman"/>
                  <a:cs typeface="Times New Roman"/>
                  <a:sym typeface="Times New Roman"/>
                </a:rPr>
                <a:t>S</a:t>
              </a:r>
              <a:r>
                <a:rPr lang="en-US" sz="2700">
                  <a:solidFill>
                    <a:srgbClr val="000000"/>
                  </a:solidFill>
                  <a:latin typeface="Times New Roman"/>
                  <a:ea typeface="Times New Roman"/>
                  <a:cs typeface="Times New Roman"/>
                  <a:sym typeface="Times New Roman"/>
                </a:rPr>
                <a:t>tor</a:t>
              </a:r>
              <a:r>
                <a:rPr lang="en-US" sz="2700">
                  <a:solidFill>
                    <a:srgbClr val="000000"/>
                  </a:solidFill>
                  <a:latin typeface="Times New Roman"/>
                  <a:ea typeface="Times New Roman"/>
                  <a:cs typeface="Times New Roman"/>
                  <a:sym typeface="Times New Roman"/>
                </a:rPr>
                <a:t>es config.properties, which includes browser settings, URLs, and cred</a:t>
              </a:r>
              <a:r>
                <a:rPr lang="en-US" sz="2700">
                  <a:solidFill>
                    <a:srgbClr val="000000"/>
                  </a:solidFill>
                  <a:latin typeface="Times New Roman"/>
                  <a:ea typeface="Times New Roman"/>
                  <a:cs typeface="Times New Roman"/>
                  <a:sym typeface="Times New Roman"/>
                </a:rPr>
                <a:t>e</a:t>
              </a:r>
              <a:r>
                <a:rPr lang="en-US" sz="2700">
                  <a:solidFill>
                    <a:srgbClr val="000000"/>
                  </a:solidFill>
                  <a:latin typeface="Times New Roman"/>
                  <a:ea typeface="Times New Roman"/>
                  <a:cs typeface="Times New Roman"/>
                  <a:sym typeface="Times New Roman"/>
                </a:rPr>
                <a:t>n</a:t>
              </a:r>
              <a:r>
                <a:rPr lang="en-US" sz="2700">
                  <a:solidFill>
                    <a:srgbClr val="000000"/>
                  </a:solidFill>
                  <a:latin typeface="Times New Roman"/>
                  <a:ea typeface="Times New Roman"/>
                  <a:cs typeface="Times New Roman"/>
                  <a:sym typeface="Times New Roman"/>
                </a:rPr>
                <a:t>t</a:t>
              </a:r>
              <a:r>
                <a:rPr lang="en-US" sz="2700">
                  <a:solidFill>
                    <a:srgbClr val="000000"/>
                  </a:solidFill>
                  <a:latin typeface="Times New Roman"/>
                  <a:ea typeface="Times New Roman"/>
                  <a:cs typeface="Times New Roman"/>
                  <a:sym typeface="Times New Roman"/>
                </a:rPr>
                <a:t>ials</a:t>
              </a: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a:ea typeface="Times New Roman"/>
                  <a:cs typeface="Times New Roman"/>
                  <a:sym typeface="Times New Roman"/>
                </a:rPr>
                <a:t>fo</a:t>
              </a:r>
              <a:r>
                <a:rPr lang="en-US" sz="2700">
                  <a:solidFill>
                    <a:srgbClr val="000000"/>
                  </a:solidFill>
                  <a:latin typeface="Times New Roman"/>
                  <a:ea typeface="Times New Roman"/>
                  <a:cs typeface="Times New Roman"/>
                  <a:sym typeface="Times New Roman"/>
                </a:rPr>
                <a:t>r </a:t>
              </a:r>
              <a:r>
                <a:rPr lang="en-US" sz="2700">
                  <a:solidFill>
                    <a:srgbClr val="000000"/>
                  </a:solidFill>
                  <a:latin typeface="Times New Roman"/>
                  <a:ea typeface="Times New Roman"/>
                  <a:cs typeface="Times New Roman"/>
                  <a:sym typeface="Times New Roman"/>
                </a:rPr>
                <a:t>flex</a:t>
              </a:r>
              <a:r>
                <a:rPr lang="en-US" sz="2700">
                  <a:solidFill>
                    <a:srgbClr val="000000"/>
                  </a:solidFill>
                  <a:latin typeface="Times New Roman"/>
                  <a:ea typeface="Times New Roman"/>
                  <a:cs typeface="Times New Roman"/>
                  <a:sym typeface="Times New Roman"/>
                </a:rPr>
                <a:t>i</a:t>
              </a:r>
              <a:r>
                <a:rPr lang="en-US" sz="2700">
                  <a:solidFill>
                    <a:srgbClr val="000000"/>
                  </a:solidFill>
                  <a:latin typeface="Times New Roman"/>
                  <a:ea typeface="Times New Roman"/>
                  <a:cs typeface="Times New Roman"/>
                  <a:sym typeface="Times New Roman"/>
                </a:rPr>
                <a:t>b</a:t>
              </a:r>
              <a:r>
                <a:rPr lang="en-US" sz="2700">
                  <a:solidFill>
                    <a:srgbClr val="000000"/>
                  </a:solidFill>
                  <a:latin typeface="Times New Roman"/>
                  <a:ea typeface="Times New Roman"/>
                  <a:cs typeface="Times New Roman"/>
                  <a:sym typeface="Times New Roman"/>
                </a:rPr>
                <a:t>le</a:t>
              </a:r>
              <a:r>
                <a:rPr lang="en-US" sz="2700">
                  <a:solidFill>
                    <a:srgbClr val="000000"/>
                  </a:solidFill>
                  <a:latin typeface="Times New Roman"/>
                  <a:ea typeface="Times New Roman"/>
                  <a:cs typeface="Times New Roman"/>
                  <a:sym typeface="Times New Roman"/>
                </a:rPr>
                <a:t> te</a:t>
              </a:r>
              <a:r>
                <a:rPr lang="en-US" sz="2700">
                  <a:solidFill>
                    <a:srgbClr val="000000"/>
                  </a:solidFill>
                  <a:latin typeface="Times New Roman"/>
                  <a:ea typeface="Times New Roman"/>
                  <a:cs typeface="Times New Roman"/>
                  <a:sym typeface="Times New Roman"/>
                </a:rPr>
                <a:t>s</a:t>
              </a:r>
              <a:r>
                <a:rPr lang="en-US" sz="2700">
                  <a:solidFill>
                    <a:srgbClr val="000000"/>
                  </a:solidFill>
                  <a:latin typeface="Times New Roman"/>
                  <a:ea typeface="Times New Roman"/>
                  <a:cs typeface="Times New Roman"/>
                  <a:sym typeface="Times New Roman"/>
                </a:rPr>
                <a:t>t</a:t>
              </a: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a:ea typeface="Times New Roman"/>
                  <a:cs typeface="Times New Roman"/>
                  <a:sym typeface="Times New Roman"/>
                </a:rPr>
                <a:t>ex</a:t>
              </a:r>
              <a:r>
                <a:rPr lang="en-US" sz="2700">
                  <a:solidFill>
                    <a:srgbClr val="000000"/>
                  </a:solidFill>
                  <a:latin typeface="Times New Roman"/>
                  <a:ea typeface="Times New Roman"/>
                  <a:cs typeface="Times New Roman"/>
                  <a:sym typeface="Times New Roman"/>
                </a:rPr>
                <a:t>ec</a:t>
              </a:r>
              <a:r>
                <a:rPr lang="en-US" sz="2700">
                  <a:solidFill>
                    <a:srgbClr val="000000"/>
                  </a:solidFill>
                  <a:latin typeface="Times New Roman"/>
                  <a:ea typeface="Times New Roman"/>
                  <a:cs typeface="Times New Roman"/>
                  <a:sym typeface="Times New Roman"/>
                </a:rPr>
                <a:t>u</a:t>
              </a:r>
              <a:r>
                <a:rPr lang="en-US" sz="2700">
                  <a:solidFill>
                    <a:srgbClr val="000000"/>
                  </a:solidFill>
                  <a:latin typeface="Times New Roman"/>
                  <a:ea typeface="Times New Roman"/>
                  <a:cs typeface="Times New Roman"/>
                  <a:sym typeface="Times New Roman"/>
                </a:rPr>
                <a:t>t</a:t>
              </a:r>
              <a:r>
                <a:rPr lang="en-US" sz="2700">
                  <a:solidFill>
                    <a:srgbClr val="000000"/>
                  </a:solidFill>
                  <a:latin typeface="Times New Roman"/>
                  <a:ea typeface="Times New Roman"/>
                  <a:cs typeface="Times New Roman"/>
                  <a:sym typeface="Times New Roman"/>
                </a:rPr>
                <a:t>i</a:t>
              </a:r>
              <a:r>
                <a:rPr lang="en-US" sz="2700">
                  <a:solidFill>
                    <a:srgbClr val="000000"/>
                  </a:solidFill>
                  <a:latin typeface="Times New Roman"/>
                  <a:ea typeface="Times New Roman"/>
                  <a:cs typeface="Times New Roman"/>
                  <a:sym typeface="Times New Roman"/>
                </a:rPr>
                <a:t>o</a:t>
              </a:r>
              <a:r>
                <a:rPr lang="en-US" sz="2700">
                  <a:solidFill>
                    <a:srgbClr val="000000"/>
                  </a:solidFill>
                  <a:latin typeface="Times New Roman"/>
                  <a:ea typeface="Times New Roman"/>
                  <a:cs typeface="Times New Roman"/>
                  <a:sym typeface="Times New Roman"/>
                </a:rPr>
                <a:t>n.</a:t>
              </a:r>
            </a:p>
            <a:p>
              <a:pPr algn="l">
                <a:lnSpc>
                  <a:spcPts val="3240"/>
                </a:lnSpc>
              </a:pP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  feature – Contains Cucumber feature files defining test scenarios in Gherkin syntax.</a:t>
              </a:r>
            </a:p>
            <a:p>
              <a:pPr algn="l">
                <a:lnSpc>
                  <a:spcPts val="3240"/>
                </a:lnSpc>
              </a:pPr>
              <a:r>
                <a:rPr lang="en-US" sz="2700">
                  <a:solidFill>
                    <a:srgbClr val="000000"/>
                  </a:solidFill>
                  <a:latin typeface="Times New Roman"/>
                  <a:ea typeface="Times New Roman"/>
                  <a:cs typeface="Times New Roman"/>
                  <a:sym typeface="Times New Roman"/>
                </a:rPr>
                <a:t>Thi</a:t>
              </a:r>
              <a:r>
                <a:rPr lang="en-US" sz="2700">
                  <a:solidFill>
                    <a:srgbClr val="000000"/>
                  </a:solidFill>
                  <a:latin typeface="Times New Roman"/>
                  <a:ea typeface="Times New Roman"/>
                  <a:cs typeface="Times New Roman"/>
                  <a:sym typeface="Times New Roman"/>
                </a:rPr>
                <a:t>s</a:t>
              </a:r>
              <a:r>
                <a:rPr lang="en-US" sz="2700">
                  <a:solidFill>
                    <a:srgbClr val="000000"/>
                  </a:solidFill>
                  <a:latin typeface="Times New Roman"/>
                  <a:ea typeface="Times New Roman"/>
                  <a:cs typeface="Times New Roman"/>
                  <a:sym typeface="Times New Roman"/>
                </a:rPr>
                <a:t> structured approach ensures modularity, reusability, and easy maintenance while making the automation framework scalable and efficient.</a:t>
              </a:r>
            </a:p>
            <a:p>
              <a:pPr algn="l">
                <a:lnSpc>
                  <a:spcPts val="3240"/>
                </a:lnSpc>
              </a:pPr>
            </a:p>
            <a:p>
              <a:pPr algn="l">
                <a:lnSpc>
                  <a:spcPts val="3240"/>
                </a:lnSpc>
              </a:pPr>
            </a:p>
            <a:p>
              <a:pPr algn="l">
                <a:lnSpc>
                  <a:spcPts val="3240"/>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09612" y="317213"/>
            <a:ext cx="15153848" cy="966490"/>
            <a:chOff x="0" y="0"/>
            <a:chExt cx="20205130" cy="1288653"/>
          </a:xfrm>
        </p:grpSpPr>
        <p:sp>
          <p:nvSpPr>
            <p:cNvPr name="Freeform 3" id="3"/>
            <p:cNvSpPr/>
            <p:nvPr/>
          </p:nvSpPr>
          <p:spPr>
            <a:xfrm flipH="false" flipV="false" rot="0">
              <a:off x="0" y="0"/>
              <a:ext cx="20205129" cy="1288653"/>
            </a:xfrm>
            <a:custGeom>
              <a:avLst/>
              <a:gdLst/>
              <a:ahLst/>
              <a:cxnLst/>
              <a:rect r="r" b="b" t="t" l="l"/>
              <a:pathLst>
                <a:path h="1288653" w="20205129">
                  <a:moveTo>
                    <a:pt x="0" y="0"/>
                  </a:moveTo>
                  <a:lnTo>
                    <a:pt x="20205129" y="0"/>
                  </a:lnTo>
                  <a:lnTo>
                    <a:pt x="20205129" y="1288653"/>
                  </a:lnTo>
                  <a:lnTo>
                    <a:pt x="0" y="1288653"/>
                  </a:lnTo>
                  <a:close/>
                </a:path>
              </a:pathLst>
            </a:custGeom>
            <a:solidFill>
              <a:srgbClr val="000000">
                <a:alpha val="0"/>
              </a:srgbClr>
            </a:solidFill>
          </p:spPr>
        </p:sp>
        <p:sp>
          <p:nvSpPr>
            <p:cNvPr name="TextBox 4" id="4"/>
            <p:cNvSpPr txBox="true"/>
            <p:nvPr/>
          </p:nvSpPr>
          <p:spPr>
            <a:xfrm>
              <a:off x="0" y="0"/>
              <a:ext cx="20205130" cy="1288653"/>
            </a:xfrm>
            <a:prstGeom prst="rect">
              <a:avLst/>
            </a:prstGeom>
          </p:spPr>
          <p:txBody>
            <a:bodyPr anchor="t" rtlCol="false" tIns="0" lIns="0" bIns="0" rIns="0"/>
            <a:lstStyle/>
            <a:p>
              <a:pPr algn="l">
                <a:lnSpc>
                  <a:spcPts val="5759"/>
                </a:lnSpc>
              </a:pPr>
              <a:r>
                <a:rPr lang="en-US" sz="4800" b="true">
                  <a:solidFill>
                    <a:srgbClr val="0187CC"/>
                  </a:solidFill>
                  <a:latin typeface="HK Grotesk Bold"/>
                  <a:ea typeface="HK Grotesk Bold"/>
                  <a:cs typeface="HK Grotesk Bold"/>
                  <a:sym typeface="HK Grotesk Bold"/>
                </a:rPr>
                <a:t>Screenshots of test cases, reports, screenshots and log</a:t>
              </a:r>
            </a:p>
          </p:txBody>
        </p:sp>
      </p:grpSp>
      <p:sp>
        <p:nvSpPr>
          <p:cNvPr name="Freeform 5" id="5" descr="Logo  Description automatically generated"/>
          <p:cNvSpPr/>
          <p:nvPr/>
        </p:nvSpPr>
        <p:spPr>
          <a:xfrm flipH="false" flipV="false" rot="0">
            <a:off x="162945" y="9596826"/>
            <a:ext cx="968649" cy="634405"/>
          </a:xfrm>
          <a:custGeom>
            <a:avLst/>
            <a:gdLst/>
            <a:ahLst/>
            <a:cxnLst/>
            <a:rect r="r" b="b" t="t" l="l"/>
            <a:pathLst>
              <a:path h="634405" w="968649">
                <a:moveTo>
                  <a:pt x="0" y="0"/>
                </a:moveTo>
                <a:lnTo>
                  <a:pt x="968649" y="0"/>
                </a:lnTo>
                <a:lnTo>
                  <a:pt x="968649" y="634406"/>
                </a:lnTo>
                <a:lnTo>
                  <a:pt x="0" y="634406"/>
                </a:lnTo>
                <a:lnTo>
                  <a:pt x="0" y="0"/>
                </a:lnTo>
                <a:close/>
              </a:path>
            </a:pathLst>
          </a:custGeom>
          <a:blipFill>
            <a:blip r:embed="rId2"/>
            <a:stretch>
              <a:fillRect l="0" t="0" r="0" b="0"/>
            </a:stretch>
          </a:blipFill>
        </p:spPr>
      </p:sp>
      <p:grpSp>
        <p:nvGrpSpPr>
          <p:cNvPr name="Group 6" id="6"/>
          <p:cNvGrpSpPr/>
          <p:nvPr/>
        </p:nvGrpSpPr>
        <p:grpSpPr>
          <a:xfrm rot="0">
            <a:off x="6637136" y="9627868"/>
            <a:ext cx="9389104" cy="360997"/>
            <a:chOff x="0" y="0"/>
            <a:chExt cx="12518806" cy="481330"/>
          </a:xfrm>
        </p:grpSpPr>
        <p:sp>
          <p:nvSpPr>
            <p:cNvPr name="Freeform 7" id="7"/>
            <p:cNvSpPr/>
            <p:nvPr/>
          </p:nvSpPr>
          <p:spPr>
            <a:xfrm flipH="false" flipV="false" rot="0">
              <a:off x="0" y="0"/>
              <a:ext cx="12518806" cy="481330"/>
            </a:xfrm>
            <a:custGeom>
              <a:avLst/>
              <a:gdLst/>
              <a:ahLst/>
              <a:cxnLst/>
              <a:rect r="r" b="b" t="t" l="l"/>
              <a:pathLst>
                <a:path h="481330" w="12518806">
                  <a:moveTo>
                    <a:pt x="0" y="0"/>
                  </a:moveTo>
                  <a:lnTo>
                    <a:pt x="12518806" y="0"/>
                  </a:lnTo>
                  <a:lnTo>
                    <a:pt x="12518806" y="481330"/>
                  </a:lnTo>
                  <a:lnTo>
                    <a:pt x="0" y="481330"/>
                  </a:lnTo>
                  <a:close/>
                </a:path>
              </a:pathLst>
            </a:custGeom>
            <a:solidFill>
              <a:srgbClr val="000000">
                <a:alpha val="0"/>
              </a:srgbClr>
            </a:solidFill>
          </p:spPr>
        </p:sp>
        <p:sp>
          <p:nvSpPr>
            <p:cNvPr name="TextBox 8" id="8"/>
            <p:cNvSpPr txBox="true"/>
            <p:nvPr/>
          </p:nvSpPr>
          <p:spPr>
            <a:xfrm>
              <a:off x="0" y="-47625"/>
              <a:ext cx="12518806" cy="528955"/>
            </a:xfrm>
            <a:prstGeom prst="rect">
              <a:avLst/>
            </a:prstGeom>
          </p:spPr>
          <p:txBody>
            <a:bodyPr anchor="t" rtlCol="false" tIns="0" lIns="0" bIns="0" rIns="0"/>
            <a:lstStyle/>
            <a:p>
              <a:pPr algn="r">
                <a:lnSpc>
                  <a:spcPts val="2940"/>
                </a:lnSpc>
              </a:pPr>
              <a:r>
                <a:rPr lang="en-US" sz="2100" spc="210">
                  <a:solidFill>
                    <a:srgbClr val="000000"/>
                  </a:solidFill>
                  <a:latin typeface="HK Grotesk Light"/>
                  <a:ea typeface="HK Grotesk Light"/>
                  <a:cs typeface="HK Grotesk Light"/>
                  <a:sym typeface="HK Grotesk Light"/>
                </a:rPr>
                <a:t>2024 - RPS Consulting all rights reserved</a:t>
              </a:r>
            </a:p>
          </p:txBody>
        </p:sp>
      </p:grpSp>
      <p:grpSp>
        <p:nvGrpSpPr>
          <p:cNvPr name="Group 9" id="9"/>
          <p:cNvGrpSpPr/>
          <p:nvPr/>
        </p:nvGrpSpPr>
        <p:grpSpPr>
          <a:xfrm rot="0">
            <a:off x="12915900" y="9534525"/>
            <a:ext cx="4114800" cy="547688"/>
            <a:chOff x="0" y="0"/>
            <a:chExt cx="5486400" cy="730250"/>
          </a:xfrm>
        </p:grpSpPr>
        <p:sp>
          <p:nvSpPr>
            <p:cNvPr name="Freeform 10" id="10"/>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11" id="11"/>
            <p:cNvSpPr txBox="true"/>
            <p:nvPr/>
          </p:nvSpPr>
          <p:spPr>
            <a:xfrm>
              <a:off x="0" y="-19050"/>
              <a:ext cx="5486400" cy="749300"/>
            </a:xfrm>
            <a:prstGeom prst="rect">
              <a:avLst/>
            </a:prstGeom>
          </p:spPr>
          <p:txBody>
            <a:bodyPr anchor="ctr" rtlCol="false" tIns="0" lIns="0" bIns="0" rIns="0"/>
            <a:lstStyle/>
            <a:p>
              <a:pPr algn="r">
                <a:lnSpc>
                  <a:spcPts val="2160"/>
                </a:lnSpc>
              </a:pPr>
              <a:r>
                <a:rPr lang="en-US" sz="1800">
                  <a:solidFill>
                    <a:srgbClr val="000000"/>
                  </a:solidFill>
                  <a:latin typeface="Arimo"/>
                  <a:ea typeface="Arimo"/>
                  <a:cs typeface="Arimo"/>
                  <a:sym typeface="Arimo"/>
                </a:rPr>
                <a:t>2</a:t>
              </a:r>
            </a:p>
          </p:txBody>
        </p:sp>
      </p:grpSp>
      <p:grpSp>
        <p:nvGrpSpPr>
          <p:cNvPr name="Group 12" id="12"/>
          <p:cNvGrpSpPr/>
          <p:nvPr/>
        </p:nvGrpSpPr>
        <p:grpSpPr>
          <a:xfrm rot="0">
            <a:off x="1028700" y="1365252"/>
            <a:ext cx="16849688" cy="9147107"/>
            <a:chOff x="0" y="0"/>
            <a:chExt cx="22466250" cy="12196142"/>
          </a:xfrm>
        </p:grpSpPr>
        <p:sp>
          <p:nvSpPr>
            <p:cNvPr name="Freeform 13" id="13"/>
            <p:cNvSpPr/>
            <p:nvPr/>
          </p:nvSpPr>
          <p:spPr>
            <a:xfrm flipH="false" flipV="false" rot="0">
              <a:off x="0" y="0"/>
              <a:ext cx="22466250" cy="12196142"/>
            </a:xfrm>
            <a:custGeom>
              <a:avLst/>
              <a:gdLst/>
              <a:ahLst/>
              <a:cxnLst/>
              <a:rect r="r" b="b" t="t" l="l"/>
              <a:pathLst>
                <a:path h="12196142" w="22466250">
                  <a:moveTo>
                    <a:pt x="0" y="0"/>
                  </a:moveTo>
                  <a:lnTo>
                    <a:pt x="22466250" y="0"/>
                  </a:lnTo>
                  <a:lnTo>
                    <a:pt x="22466250" y="12196142"/>
                  </a:lnTo>
                  <a:lnTo>
                    <a:pt x="0" y="12196142"/>
                  </a:lnTo>
                  <a:close/>
                </a:path>
              </a:pathLst>
            </a:custGeom>
            <a:solidFill>
              <a:srgbClr val="000000">
                <a:alpha val="0"/>
              </a:srgbClr>
            </a:solidFill>
          </p:spPr>
        </p:sp>
        <p:sp>
          <p:nvSpPr>
            <p:cNvPr name="TextBox 14" id="14"/>
            <p:cNvSpPr txBox="true"/>
            <p:nvPr/>
          </p:nvSpPr>
          <p:spPr>
            <a:xfrm>
              <a:off x="0" y="-57150"/>
              <a:ext cx="22466250" cy="12253292"/>
            </a:xfrm>
            <a:prstGeom prst="rect">
              <a:avLst/>
            </a:prstGeom>
          </p:spPr>
          <p:txBody>
            <a:bodyPr anchor="t" rtlCol="false" tIns="0" lIns="0" bIns="0" rIns="0"/>
            <a:lstStyle/>
            <a:p>
              <a:pPr algn="l">
                <a:lnSpc>
                  <a:spcPts val="3240"/>
                </a:lnSpc>
              </a:pPr>
              <a:r>
                <a:rPr lang="en-US" sz="2700" b="true">
                  <a:solidFill>
                    <a:srgbClr val="000000"/>
                  </a:solidFill>
                  <a:latin typeface="Times New Roman Bold"/>
                  <a:ea typeface="Times New Roman Bold"/>
                  <a:cs typeface="Times New Roman Bold"/>
                  <a:sym typeface="Times New Roman Bold"/>
                </a:rPr>
                <a:t>1. Running Tests Through TestNG (Test Exec</a:t>
              </a:r>
              <a:r>
                <a:rPr lang="en-US" sz="2700" b="true">
                  <a:solidFill>
                    <a:srgbClr val="000000"/>
                  </a:solidFill>
                  <a:latin typeface="Times New Roman Bold"/>
                  <a:ea typeface="Times New Roman Bold"/>
                  <a:cs typeface="Times New Roman Bold"/>
                  <a:sym typeface="Times New Roman Bold"/>
                </a:rPr>
                <a:t>ution Screenshot):</a:t>
              </a:r>
            </a:p>
            <a:p>
              <a:pPr algn="l">
                <a:lnSpc>
                  <a:spcPts val="3240"/>
                </a:lnSpc>
              </a:pPr>
            </a:p>
          </p:txBody>
        </p:sp>
      </p:grpSp>
      <p:sp>
        <p:nvSpPr>
          <p:cNvPr name="Freeform 15" id="15"/>
          <p:cNvSpPr/>
          <p:nvPr/>
        </p:nvSpPr>
        <p:spPr>
          <a:xfrm flipH="false" flipV="false" rot="0">
            <a:off x="1830400" y="2587662"/>
            <a:ext cx="12996322" cy="6586715"/>
          </a:xfrm>
          <a:custGeom>
            <a:avLst/>
            <a:gdLst/>
            <a:ahLst/>
            <a:cxnLst/>
            <a:rect r="r" b="b" t="t" l="l"/>
            <a:pathLst>
              <a:path h="6586715" w="12996322">
                <a:moveTo>
                  <a:pt x="0" y="0"/>
                </a:moveTo>
                <a:lnTo>
                  <a:pt x="12996323" y="0"/>
                </a:lnTo>
                <a:lnTo>
                  <a:pt x="12996323" y="6586715"/>
                </a:lnTo>
                <a:lnTo>
                  <a:pt x="0" y="6586715"/>
                </a:lnTo>
                <a:lnTo>
                  <a:pt x="0" y="0"/>
                </a:lnTo>
                <a:close/>
              </a:path>
            </a:pathLst>
          </a:custGeom>
          <a:blipFill>
            <a:blip r:embed="rId3"/>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62945" y="9596826"/>
            <a:ext cx="968649" cy="634405"/>
          </a:xfrm>
          <a:custGeom>
            <a:avLst/>
            <a:gdLst/>
            <a:ahLst/>
            <a:cxnLst/>
            <a:rect r="r" b="b" t="t" l="l"/>
            <a:pathLst>
              <a:path h="634405" w="968649">
                <a:moveTo>
                  <a:pt x="0" y="0"/>
                </a:moveTo>
                <a:lnTo>
                  <a:pt x="968649" y="0"/>
                </a:lnTo>
                <a:lnTo>
                  <a:pt x="968649" y="634406"/>
                </a:lnTo>
                <a:lnTo>
                  <a:pt x="0" y="634406"/>
                </a:lnTo>
                <a:lnTo>
                  <a:pt x="0" y="0"/>
                </a:lnTo>
                <a:close/>
              </a:path>
            </a:pathLst>
          </a:custGeom>
          <a:blipFill>
            <a:blip r:embed="rId2"/>
            <a:stretch>
              <a:fillRect l="0" t="0" r="0" b="0"/>
            </a:stretch>
          </a:blipFill>
        </p:spPr>
      </p:sp>
      <p:grpSp>
        <p:nvGrpSpPr>
          <p:cNvPr name="Group 3" id="3"/>
          <p:cNvGrpSpPr/>
          <p:nvPr/>
        </p:nvGrpSpPr>
        <p:grpSpPr>
          <a:xfrm rot="0">
            <a:off x="6637136" y="9627868"/>
            <a:ext cx="9389104" cy="360997"/>
            <a:chOff x="0" y="0"/>
            <a:chExt cx="12518806" cy="481330"/>
          </a:xfrm>
        </p:grpSpPr>
        <p:sp>
          <p:nvSpPr>
            <p:cNvPr name="Freeform 4" id="4"/>
            <p:cNvSpPr/>
            <p:nvPr/>
          </p:nvSpPr>
          <p:spPr>
            <a:xfrm flipH="false" flipV="false" rot="0">
              <a:off x="0" y="0"/>
              <a:ext cx="12518806" cy="481330"/>
            </a:xfrm>
            <a:custGeom>
              <a:avLst/>
              <a:gdLst/>
              <a:ahLst/>
              <a:cxnLst/>
              <a:rect r="r" b="b" t="t" l="l"/>
              <a:pathLst>
                <a:path h="481330" w="12518806">
                  <a:moveTo>
                    <a:pt x="0" y="0"/>
                  </a:moveTo>
                  <a:lnTo>
                    <a:pt x="12518806" y="0"/>
                  </a:lnTo>
                  <a:lnTo>
                    <a:pt x="12518806" y="481330"/>
                  </a:lnTo>
                  <a:lnTo>
                    <a:pt x="0" y="481330"/>
                  </a:lnTo>
                  <a:close/>
                </a:path>
              </a:pathLst>
            </a:custGeom>
            <a:solidFill>
              <a:srgbClr val="000000">
                <a:alpha val="0"/>
              </a:srgbClr>
            </a:solidFill>
          </p:spPr>
        </p:sp>
        <p:sp>
          <p:nvSpPr>
            <p:cNvPr name="TextBox 5" id="5"/>
            <p:cNvSpPr txBox="true"/>
            <p:nvPr/>
          </p:nvSpPr>
          <p:spPr>
            <a:xfrm>
              <a:off x="0" y="-47625"/>
              <a:ext cx="12518806" cy="528955"/>
            </a:xfrm>
            <a:prstGeom prst="rect">
              <a:avLst/>
            </a:prstGeom>
          </p:spPr>
          <p:txBody>
            <a:bodyPr anchor="t" rtlCol="false" tIns="0" lIns="0" bIns="0" rIns="0"/>
            <a:lstStyle/>
            <a:p>
              <a:pPr algn="r">
                <a:lnSpc>
                  <a:spcPts val="2940"/>
                </a:lnSpc>
              </a:pPr>
              <a:r>
                <a:rPr lang="en-US" sz="2100" spc="210">
                  <a:solidFill>
                    <a:srgbClr val="000000"/>
                  </a:solidFill>
                  <a:latin typeface="HK Grotesk Light"/>
                  <a:ea typeface="HK Grotesk Light"/>
                  <a:cs typeface="HK Grotesk Light"/>
                  <a:sym typeface="HK Grotesk Light"/>
                </a:rPr>
                <a:t>2024 - RPS Consulting all rights reserved</a:t>
              </a:r>
            </a:p>
          </p:txBody>
        </p:sp>
      </p:grpSp>
      <p:grpSp>
        <p:nvGrpSpPr>
          <p:cNvPr name="Group 6" id="6"/>
          <p:cNvGrpSpPr/>
          <p:nvPr/>
        </p:nvGrpSpPr>
        <p:grpSpPr>
          <a:xfrm rot="0">
            <a:off x="12915900" y="9534525"/>
            <a:ext cx="4114800" cy="547688"/>
            <a:chOff x="0" y="0"/>
            <a:chExt cx="5486400" cy="730250"/>
          </a:xfrm>
        </p:grpSpPr>
        <p:sp>
          <p:nvSpPr>
            <p:cNvPr name="Freeform 7" id="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8" id="8"/>
            <p:cNvSpPr txBox="true"/>
            <p:nvPr/>
          </p:nvSpPr>
          <p:spPr>
            <a:xfrm>
              <a:off x="0" y="-19050"/>
              <a:ext cx="5486400" cy="749300"/>
            </a:xfrm>
            <a:prstGeom prst="rect">
              <a:avLst/>
            </a:prstGeom>
          </p:spPr>
          <p:txBody>
            <a:bodyPr anchor="ctr" rtlCol="false" tIns="0" lIns="0" bIns="0" rIns="0"/>
            <a:lstStyle/>
            <a:p>
              <a:pPr algn="r">
                <a:lnSpc>
                  <a:spcPts val="2160"/>
                </a:lnSpc>
              </a:pPr>
              <a:r>
                <a:rPr lang="en-US" sz="1800">
                  <a:solidFill>
                    <a:srgbClr val="000000"/>
                  </a:solidFill>
                  <a:latin typeface="Arimo"/>
                  <a:ea typeface="Arimo"/>
                  <a:cs typeface="Arimo"/>
                  <a:sym typeface="Arimo"/>
                </a:rPr>
                <a:t>2</a:t>
              </a:r>
            </a:p>
          </p:txBody>
        </p:sp>
      </p:grpSp>
      <p:grpSp>
        <p:nvGrpSpPr>
          <p:cNvPr name="Group 9" id="9"/>
          <p:cNvGrpSpPr/>
          <p:nvPr/>
        </p:nvGrpSpPr>
        <p:grpSpPr>
          <a:xfrm rot="0">
            <a:off x="1028700" y="1472386"/>
            <a:ext cx="16849688" cy="9443610"/>
            <a:chOff x="0" y="0"/>
            <a:chExt cx="22466250" cy="12591480"/>
          </a:xfrm>
        </p:grpSpPr>
        <p:sp>
          <p:nvSpPr>
            <p:cNvPr name="Freeform 10" id="10"/>
            <p:cNvSpPr/>
            <p:nvPr/>
          </p:nvSpPr>
          <p:spPr>
            <a:xfrm flipH="false" flipV="false" rot="0">
              <a:off x="0" y="0"/>
              <a:ext cx="22466250" cy="12591479"/>
            </a:xfrm>
            <a:custGeom>
              <a:avLst/>
              <a:gdLst/>
              <a:ahLst/>
              <a:cxnLst/>
              <a:rect r="r" b="b" t="t" l="l"/>
              <a:pathLst>
                <a:path h="12591479" w="22466250">
                  <a:moveTo>
                    <a:pt x="0" y="0"/>
                  </a:moveTo>
                  <a:lnTo>
                    <a:pt x="22466250" y="0"/>
                  </a:lnTo>
                  <a:lnTo>
                    <a:pt x="22466250" y="12591479"/>
                  </a:lnTo>
                  <a:lnTo>
                    <a:pt x="0" y="12591479"/>
                  </a:lnTo>
                  <a:close/>
                </a:path>
              </a:pathLst>
            </a:custGeom>
            <a:solidFill>
              <a:srgbClr val="000000">
                <a:alpha val="0"/>
              </a:srgbClr>
            </a:solidFill>
          </p:spPr>
        </p:sp>
        <p:sp>
          <p:nvSpPr>
            <p:cNvPr name="TextBox 11" id="11"/>
            <p:cNvSpPr txBox="true"/>
            <p:nvPr/>
          </p:nvSpPr>
          <p:spPr>
            <a:xfrm>
              <a:off x="0" y="-57150"/>
              <a:ext cx="22466250" cy="12648630"/>
            </a:xfrm>
            <a:prstGeom prst="rect">
              <a:avLst/>
            </a:prstGeom>
          </p:spPr>
          <p:txBody>
            <a:bodyPr anchor="t" rtlCol="false" tIns="0" lIns="0" bIns="0" rIns="0"/>
            <a:lstStyle/>
            <a:p>
              <a:pPr algn="l">
                <a:lnSpc>
                  <a:spcPts val="3240"/>
                </a:lnSpc>
              </a:pPr>
              <a:r>
                <a:rPr lang="en-US" sz="2700" b="true">
                  <a:solidFill>
                    <a:srgbClr val="000000"/>
                  </a:solidFill>
                  <a:latin typeface="Times New Roman Bold"/>
                  <a:ea typeface="Times New Roman Bold"/>
                  <a:cs typeface="Times New Roman Bold"/>
                  <a:sym typeface="Times New Roman Bold"/>
                </a:rPr>
                <a:t>2.Extent Reports (Test Repo</a:t>
              </a:r>
              <a:r>
                <a:rPr lang="en-US" sz="2700" b="true">
                  <a:solidFill>
                    <a:srgbClr val="000000"/>
                  </a:solidFill>
                  <a:latin typeface="Times New Roman Bold"/>
                  <a:ea typeface="Times New Roman Bold"/>
                  <a:cs typeface="Times New Roman Bold"/>
                  <a:sym typeface="Times New Roman Bold"/>
                </a:rPr>
                <a:t>rt Screenshot):</a:t>
              </a:r>
            </a:p>
          </p:txBody>
        </p:sp>
      </p:grpSp>
      <p:sp>
        <p:nvSpPr>
          <p:cNvPr name="Freeform 12" id="12"/>
          <p:cNvSpPr/>
          <p:nvPr/>
        </p:nvSpPr>
        <p:spPr>
          <a:xfrm flipH="false" flipV="false" rot="0">
            <a:off x="2119009" y="2715698"/>
            <a:ext cx="13444451" cy="5816825"/>
          </a:xfrm>
          <a:custGeom>
            <a:avLst/>
            <a:gdLst/>
            <a:ahLst/>
            <a:cxnLst/>
            <a:rect r="r" b="b" t="t" l="l"/>
            <a:pathLst>
              <a:path h="5816825" w="13444451">
                <a:moveTo>
                  <a:pt x="0" y="0"/>
                </a:moveTo>
                <a:lnTo>
                  <a:pt x="13444451" y="0"/>
                </a:lnTo>
                <a:lnTo>
                  <a:pt x="13444451" y="5816825"/>
                </a:lnTo>
                <a:lnTo>
                  <a:pt x="0" y="5816825"/>
                </a:lnTo>
                <a:lnTo>
                  <a:pt x="0" y="0"/>
                </a:lnTo>
                <a:close/>
              </a:path>
            </a:pathLst>
          </a:custGeom>
          <a:blipFill>
            <a:blip r:embed="rId3"/>
            <a:stretch>
              <a:fillRect l="-467" t="0" r="-467"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9018" y="2013148"/>
            <a:ext cx="13449963" cy="6260705"/>
          </a:xfrm>
          <a:custGeom>
            <a:avLst/>
            <a:gdLst/>
            <a:ahLst/>
            <a:cxnLst/>
            <a:rect r="r" b="b" t="t" l="l"/>
            <a:pathLst>
              <a:path h="6260705" w="13449963">
                <a:moveTo>
                  <a:pt x="0" y="0"/>
                </a:moveTo>
                <a:lnTo>
                  <a:pt x="13449964" y="0"/>
                </a:lnTo>
                <a:lnTo>
                  <a:pt x="13449964" y="6260704"/>
                </a:lnTo>
                <a:lnTo>
                  <a:pt x="0" y="6260704"/>
                </a:lnTo>
                <a:lnTo>
                  <a:pt x="0" y="0"/>
                </a:lnTo>
                <a:close/>
              </a:path>
            </a:pathLst>
          </a:custGeom>
          <a:blipFill>
            <a:blip r:embed="rId2"/>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62945" y="9596826"/>
            <a:ext cx="968649" cy="634405"/>
          </a:xfrm>
          <a:custGeom>
            <a:avLst/>
            <a:gdLst/>
            <a:ahLst/>
            <a:cxnLst/>
            <a:rect r="r" b="b" t="t" l="l"/>
            <a:pathLst>
              <a:path h="634405" w="968649">
                <a:moveTo>
                  <a:pt x="0" y="0"/>
                </a:moveTo>
                <a:lnTo>
                  <a:pt x="968649" y="0"/>
                </a:lnTo>
                <a:lnTo>
                  <a:pt x="968649" y="634406"/>
                </a:lnTo>
                <a:lnTo>
                  <a:pt x="0" y="634406"/>
                </a:lnTo>
                <a:lnTo>
                  <a:pt x="0" y="0"/>
                </a:lnTo>
                <a:close/>
              </a:path>
            </a:pathLst>
          </a:custGeom>
          <a:blipFill>
            <a:blip r:embed="rId2"/>
            <a:stretch>
              <a:fillRect l="0" t="0" r="0" b="0"/>
            </a:stretch>
          </a:blipFill>
        </p:spPr>
      </p:sp>
      <p:grpSp>
        <p:nvGrpSpPr>
          <p:cNvPr name="Group 3" id="3"/>
          <p:cNvGrpSpPr/>
          <p:nvPr/>
        </p:nvGrpSpPr>
        <p:grpSpPr>
          <a:xfrm rot="0">
            <a:off x="6637136" y="9627868"/>
            <a:ext cx="9389104" cy="360997"/>
            <a:chOff x="0" y="0"/>
            <a:chExt cx="12518806" cy="481330"/>
          </a:xfrm>
        </p:grpSpPr>
        <p:sp>
          <p:nvSpPr>
            <p:cNvPr name="Freeform 4" id="4"/>
            <p:cNvSpPr/>
            <p:nvPr/>
          </p:nvSpPr>
          <p:spPr>
            <a:xfrm flipH="false" flipV="false" rot="0">
              <a:off x="0" y="0"/>
              <a:ext cx="12518806" cy="481330"/>
            </a:xfrm>
            <a:custGeom>
              <a:avLst/>
              <a:gdLst/>
              <a:ahLst/>
              <a:cxnLst/>
              <a:rect r="r" b="b" t="t" l="l"/>
              <a:pathLst>
                <a:path h="481330" w="12518806">
                  <a:moveTo>
                    <a:pt x="0" y="0"/>
                  </a:moveTo>
                  <a:lnTo>
                    <a:pt x="12518806" y="0"/>
                  </a:lnTo>
                  <a:lnTo>
                    <a:pt x="12518806" y="481330"/>
                  </a:lnTo>
                  <a:lnTo>
                    <a:pt x="0" y="481330"/>
                  </a:lnTo>
                  <a:close/>
                </a:path>
              </a:pathLst>
            </a:custGeom>
            <a:solidFill>
              <a:srgbClr val="000000">
                <a:alpha val="0"/>
              </a:srgbClr>
            </a:solidFill>
          </p:spPr>
        </p:sp>
        <p:sp>
          <p:nvSpPr>
            <p:cNvPr name="TextBox 5" id="5"/>
            <p:cNvSpPr txBox="true"/>
            <p:nvPr/>
          </p:nvSpPr>
          <p:spPr>
            <a:xfrm>
              <a:off x="0" y="-47625"/>
              <a:ext cx="12518806" cy="528955"/>
            </a:xfrm>
            <a:prstGeom prst="rect">
              <a:avLst/>
            </a:prstGeom>
          </p:spPr>
          <p:txBody>
            <a:bodyPr anchor="t" rtlCol="false" tIns="0" lIns="0" bIns="0" rIns="0"/>
            <a:lstStyle/>
            <a:p>
              <a:pPr algn="r">
                <a:lnSpc>
                  <a:spcPts val="2940"/>
                </a:lnSpc>
              </a:pPr>
              <a:r>
                <a:rPr lang="en-US" sz="2100" spc="210">
                  <a:solidFill>
                    <a:srgbClr val="000000"/>
                  </a:solidFill>
                  <a:latin typeface="HK Grotesk Light"/>
                  <a:ea typeface="HK Grotesk Light"/>
                  <a:cs typeface="HK Grotesk Light"/>
                  <a:sym typeface="HK Grotesk Light"/>
                </a:rPr>
                <a:t>2024 - RPS Consulting all rights reserved</a:t>
              </a:r>
            </a:p>
          </p:txBody>
        </p:sp>
      </p:grpSp>
      <p:grpSp>
        <p:nvGrpSpPr>
          <p:cNvPr name="Group 6" id="6"/>
          <p:cNvGrpSpPr/>
          <p:nvPr/>
        </p:nvGrpSpPr>
        <p:grpSpPr>
          <a:xfrm rot="0">
            <a:off x="12915900" y="9534525"/>
            <a:ext cx="4114800" cy="547688"/>
            <a:chOff x="0" y="0"/>
            <a:chExt cx="5486400" cy="730250"/>
          </a:xfrm>
        </p:grpSpPr>
        <p:sp>
          <p:nvSpPr>
            <p:cNvPr name="Freeform 7" id="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8" id="8"/>
            <p:cNvSpPr txBox="true"/>
            <p:nvPr/>
          </p:nvSpPr>
          <p:spPr>
            <a:xfrm>
              <a:off x="0" y="-19050"/>
              <a:ext cx="5486400" cy="749300"/>
            </a:xfrm>
            <a:prstGeom prst="rect">
              <a:avLst/>
            </a:prstGeom>
          </p:spPr>
          <p:txBody>
            <a:bodyPr anchor="ctr" rtlCol="false" tIns="0" lIns="0" bIns="0" rIns="0"/>
            <a:lstStyle/>
            <a:p>
              <a:pPr algn="r">
                <a:lnSpc>
                  <a:spcPts val="2160"/>
                </a:lnSpc>
              </a:pPr>
              <a:r>
                <a:rPr lang="en-US" sz="1800">
                  <a:solidFill>
                    <a:srgbClr val="000000"/>
                  </a:solidFill>
                  <a:latin typeface="Arimo"/>
                  <a:ea typeface="Arimo"/>
                  <a:cs typeface="Arimo"/>
                  <a:sym typeface="Arimo"/>
                </a:rPr>
                <a:t>2</a:t>
              </a:r>
            </a:p>
          </p:txBody>
        </p:sp>
      </p:grpSp>
      <p:grpSp>
        <p:nvGrpSpPr>
          <p:cNvPr name="Group 9" id="9"/>
          <p:cNvGrpSpPr/>
          <p:nvPr/>
        </p:nvGrpSpPr>
        <p:grpSpPr>
          <a:xfrm rot="0">
            <a:off x="1028700" y="1472386"/>
            <a:ext cx="16849688" cy="9443610"/>
            <a:chOff x="0" y="0"/>
            <a:chExt cx="22466250" cy="12591480"/>
          </a:xfrm>
        </p:grpSpPr>
        <p:sp>
          <p:nvSpPr>
            <p:cNvPr name="Freeform 10" id="10"/>
            <p:cNvSpPr/>
            <p:nvPr/>
          </p:nvSpPr>
          <p:spPr>
            <a:xfrm flipH="false" flipV="false" rot="0">
              <a:off x="0" y="0"/>
              <a:ext cx="22466250" cy="12591479"/>
            </a:xfrm>
            <a:custGeom>
              <a:avLst/>
              <a:gdLst/>
              <a:ahLst/>
              <a:cxnLst/>
              <a:rect r="r" b="b" t="t" l="l"/>
              <a:pathLst>
                <a:path h="12591479" w="22466250">
                  <a:moveTo>
                    <a:pt x="0" y="0"/>
                  </a:moveTo>
                  <a:lnTo>
                    <a:pt x="22466250" y="0"/>
                  </a:lnTo>
                  <a:lnTo>
                    <a:pt x="22466250" y="12591479"/>
                  </a:lnTo>
                  <a:lnTo>
                    <a:pt x="0" y="12591479"/>
                  </a:lnTo>
                  <a:close/>
                </a:path>
              </a:pathLst>
            </a:custGeom>
            <a:solidFill>
              <a:srgbClr val="000000">
                <a:alpha val="0"/>
              </a:srgbClr>
            </a:solidFill>
          </p:spPr>
        </p:sp>
        <p:sp>
          <p:nvSpPr>
            <p:cNvPr name="TextBox 11" id="11"/>
            <p:cNvSpPr txBox="true"/>
            <p:nvPr/>
          </p:nvSpPr>
          <p:spPr>
            <a:xfrm>
              <a:off x="0" y="-57150"/>
              <a:ext cx="22466250" cy="12648630"/>
            </a:xfrm>
            <a:prstGeom prst="rect">
              <a:avLst/>
            </a:prstGeom>
          </p:spPr>
          <p:txBody>
            <a:bodyPr anchor="t" rtlCol="false" tIns="0" lIns="0" bIns="0" rIns="0"/>
            <a:lstStyle/>
            <a:p>
              <a:pPr algn="l">
                <a:lnSpc>
                  <a:spcPts val="3240"/>
                </a:lnSpc>
              </a:pPr>
              <a:r>
                <a:rPr lang="en-US" sz="2700" b="true">
                  <a:solidFill>
                    <a:srgbClr val="000000"/>
                  </a:solidFill>
                  <a:latin typeface="Times New Roman Bold"/>
                  <a:ea typeface="Times New Roman Bold"/>
                  <a:cs typeface="Times New Roman Bold"/>
                  <a:sym typeface="Times New Roman Bold"/>
                </a:rPr>
                <a:t>3.Running Tests from Maven:</a:t>
              </a:r>
            </a:p>
          </p:txBody>
        </p:sp>
      </p:grpSp>
      <p:sp>
        <p:nvSpPr>
          <p:cNvPr name="Freeform 12" id="12"/>
          <p:cNvSpPr/>
          <p:nvPr/>
        </p:nvSpPr>
        <p:spPr>
          <a:xfrm flipH="false" flipV="false" rot="0">
            <a:off x="2482569" y="2168642"/>
            <a:ext cx="12999404" cy="6866179"/>
          </a:xfrm>
          <a:custGeom>
            <a:avLst/>
            <a:gdLst/>
            <a:ahLst/>
            <a:cxnLst/>
            <a:rect r="r" b="b" t="t" l="l"/>
            <a:pathLst>
              <a:path h="6866179" w="12999404">
                <a:moveTo>
                  <a:pt x="0" y="0"/>
                </a:moveTo>
                <a:lnTo>
                  <a:pt x="12999404" y="0"/>
                </a:lnTo>
                <a:lnTo>
                  <a:pt x="12999404" y="6866179"/>
                </a:lnTo>
                <a:lnTo>
                  <a:pt x="0" y="6866179"/>
                </a:lnTo>
                <a:lnTo>
                  <a:pt x="0" y="0"/>
                </a:lnTo>
                <a:close/>
              </a:path>
            </a:pathLst>
          </a:custGeom>
          <a:blipFill>
            <a:blip r:embed="rId3"/>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62945" y="9596826"/>
            <a:ext cx="968649" cy="634405"/>
          </a:xfrm>
          <a:custGeom>
            <a:avLst/>
            <a:gdLst/>
            <a:ahLst/>
            <a:cxnLst/>
            <a:rect r="r" b="b" t="t" l="l"/>
            <a:pathLst>
              <a:path h="634405" w="968649">
                <a:moveTo>
                  <a:pt x="0" y="0"/>
                </a:moveTo>
                <a:lnTo>
                  <a:pt x="968649" y="0"/>
                </a:lnTo>
                <a:lnTo>
                  <a:pt x="968649" y="634406"/>
                </a:lnTo>
                <a:lnTo>
                  <a:pt x="0" y="634406"/>
                </a:lnTo>
                <a:lnTo>
                  <a:pt x="0" y="0"/>
                </a:lnTo>
                <a:close/>
              </a:path>
            </a:pathLst>
          </a:custGeom>
          <a:blipFill>
            <a:blip r:embed="rId2"/>
            <a:stretch>
              <a:fillRect l="0" t="0" r="0" b="0"/>
            </a:stretch>
          </a:blipFill>
        </p:spPr>
      </p:sp>
      <p:grpSp>
        <p:nvGrpSpPr>
          <p:cNvPr name="Group 3" id="3"/>
          <p:cNvGrpSpPr/>
          <p:nvPr/>
        </p:nvGrpSpPr>
        <p:grpSpPr>
          <a:xfrm rot="0">
            <a:off x="6637136" y="9627868"/>
            <a:ext cx="9389104" cy="360997"/>
            <a:chOff x="0" y="0"/>
            <a:chExt cx="12518806" cy="481330"/>
          </a:xfrm>
        </p:grpSpPr>
        <p:sp>
          <p:nvSpPr>
            <p:cNvPr name="Freeform 4" id="4"/>
            <p:cNvSpPr/>
            <p:nvPr/>
          </p:nvSpPr>
          <p:spPr>
            <a:xfrm flipH="false" flipV="false" rot="0">
              <a:off x="0" y="0"/>
              <a:ext cx="12518806" cy="481330"/>
            </a:xfrm>
            <a:custGeom>
              <a:avLst/>
              <a:gdLst/>
              <a:ahLst/>
              <a:cxnLst/>
              <a:rect r="r" b="b" t="t" l="l"/>
              <a:pathLst>
                <a:path h="481330" w="12518806">
                  <a:moveTo>
                    <a:pt x="0" y="0"/>
                  </a:moveTo>
                  <a:lnTo>
                    <a:pt x="12518806" y="0"/>
                  </a:lnTo>
                  <a:lnTo>
                    <a:pt x="12518806" y="481330"/>
                  </a:lnTo>
                  <a:lnTo>
                    <a:pt x="0" y="481330"/>
                  </a:lnTo>
                  <a:close/>
                </a:path>
              </a:pathLst>
            </a:custGeom>
            <a:solidFill>
              <a:srgbClr val="000000">
                <a:alpha val="0"/>
              </a:srgbClr>
            </a:solidFill>
          </p:spPr>
        </p:sp>
        <p:sp>
          <p:nvSpPr>
            <p:cNvPr name="TextBox 5" id="5"/>
            <p:cNvSpPr txBox="true"/>
            <p:nvPr/>
          </p:nvSpPr>
          <p:spPr>
            <a:xfrm>
              <a:off x="0" y="-47625"/>
              <a:ext cx="12518806" cy="528955"/>
            </a:xfrm>
            <a:prstGeom prst="rect">
              <a:avLst/>
            </a:prstGeom>
          </p:spPr>
          <p:txBody>
            <a:bodyPr anchor="t" rtlCol="false" tIns="0" lIns="0" bIns="0" rIns="0"/>
            <a:lstStyle/>
            <a:p>
              <a:pPr algn="r">
                <a:lnSpc>
                  <a:spcPts val="2940"/>
                </a:lnSpc>
              </a:pPr>
              <a:r>
                <a:rPr lang="en-US" sz="2100" spc="210">
                  <a:solidFill>
                    <a:srgbClr val="000000"/>
                  </a:solidFill>
                  <a:latin typeface="HK Grotesk Light"/>
                  <a:ea typeface="HK Grotesk Light"/>
                  <a:cs typeface="HK Grotesk Light"/>
                  <a:sym typeface="HK Grotesk Light"/>
                </a:rPr>
                <a:t>2024 - RPS Consulting all rights reserved</a:t>
              </a:r>
            </a:p>
          </p:txBody>
        </p:sp>
      </p:grpSp>
      <p:grpSp>
        <p:nvGrpSpPr>
          <p:cNvPr name="Group 6" id="6"/>
          <p:cNvGrpSpPr/>
          <p:nvPr/>
        </p:nvGrpSpPr>
        <p:grpSpPr>
          <a:xfrm rot="0">
            <a:off x="12915900" y="9534525"/>
            <a:ext cx="4114800" cy="547688"/>
            <a:chOff x="0" y="0"/>
            <a:chExt cx="5486400" cy="730250"/>
          </a:xfrm>
        </p:grpSpPr>
        <p:sp>
          <p:nvSpPr>
            <p:cNvPr name="Freeform 7" id="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8" id="8"/>
            <p:cNvSpPr txBox="true"/>
            <p:nvPr/>
          </p:nvSpPr>
          <p:spPr>
            <a:xfrm>
              <a:off x="0" y="-19050"/>
              <a:ext cx="5486400" cy="749300"/>
            </a:xfrm>
            <a:prstGeom prst="rect">
              <a:avLst/>
            </a:prstGeom>
          </p:spPr>
          <p:txBody>
            <a:bodyPr anchor="ctr" rtlCol="false" tIns="0" lIns="0" bIns="0" rIns="0"/>
            <a:lstStyle/>
            <a:p>
              <a:pPr algn="r">
                <a:lnSpc>
                  <a:spcPts val="2160"/>
                </a:lnSpc>
              </a:pPr>
              <a:r>
                <a:rPr lang="en-US" sz="1800">
                  <a:solidFill>
                    <a:srgbClr val="000000"/>
                  </a:solidFill>
                  <a:latin typeface="Arimo"/>
                  <a:ea typeface="Arimo"/>
                  <a:cs typeface="Arimo"/>
                  <a:sym typeface="Arimo"/>
                </a:rPr>
                <a:t>2</a:t>
              </a:r>
            </a:p>
          </p:txBody>
        </p:sp>
      </p:grpSp>
      <p:grpSp>
        <p:nvGrpSpPr>
          <p:cNvPr name="Group 9" id="9"/>
          <p:cNvGrpSpPr/>
          <p:nvPr/>
        </p:nvGrpSpPr>
        <p:grpSpPr>
          <a:xfrm rot="0">
            <a:off x="1009650" y="1472386"/>
            <a:ext cx="16849688" cy="9443610"/>
            <a:chOff x="0" y="0"/>
            <a:chExt cx="22466250" cy="12591480"/>
          </a:xfrm>
        </p:grpSpPr>
        <p:sp>
          <p:nvSpPr>
            <p:cNvPr name="Freeform 10" id="10"/>
            <p:cNvSpPr/>
            <p:nvPr/>
          </p:nvSpPr>
          <p:spPr>
            <a:xfrm flipH="false" flipV="false" rot="0">
              <a:off x="0" y="0"/>
              <a:ext cx="22466250" cy="12591479"/>
            </a:xfrm>
            <a:custGeom>
              <a:avLst/>
              <a:gdLst/>
              <a:ahLst/>
              <a:cxnLst/>
              <a:rect r="r" b="b" t="t" l="l"/>
              <a:pathLst>
                <a:path h="12591479" w="22466250">
                  <a:moveTo>
                    <a:pt x="0" y="0"/>
                  </a:moveTo>
                  <a:lnTo>
                    <a:pt x="22466250" y="0"/>
                  </a:lnTo>
                  <a:lnTo>
                    <a:pt x="22466250" y="12591479"/>
                  </a:lnTo>
                  <a:lnTo>
                    <a:pt x="0" y="12591479"/>
                  </a:lnTo>
                  <a:close/>
                </a:path>
              </a:pathLst>
            </a:custGeom>
            <a:solidFill>
              <a:srgbClr val="000000">
                <a:alpha val="0"/>
              </a:srgbClr>
            </a:solidFill>
          </p:spPr>
        </p:sp>
        <p:sp>
          <p:nvSpPr>
            <p:cNvPr name="TextBox 11" id="11"/>
            <p:cNvSpPr txBox="true"/>
            <p:nvPr/>
          </p:nvSpPr>
          <p:spPr>
            <a:xfrm>
              <a:off x="0" y="-57150"/>
              <a:ext cx="22466250" cy="12648630"/>
            </a:xfrm>
            <a:prstGeom prst="rect">
              <a:avLst/>
            </a:prstGeom>
          </p:spPr>
          <p:txBody>
            <a:bodyPr anchor="t" rtlCol="false" tIns="0" lIns="0" bIns="0" rIns="0"/>
            <a:lstStyle/>
            <a:p>
              <a:pPr algn="l">
                <a:lnSpc>
                  <a:spcPts val="3240"/>
                </a:lnSpc>
              </a:pPr>
              <a:r>
                <a:rPr lang="en-US" sz="2700" b="true">
                  <a:solidFill>
                    <a:srgbClr val="000000"/>
                  </a:solidFill>
                  <a:latin typeface="Times New Roman Bold"/>
                  <a:ea typeface="Times New Roman Bold"/>
                  <a:cs typeface="Times New Roman Bold"/>
                  <a:sym typeface="Times New Roman Bold"/>
                </a:rPr>
                <a:t>4. Project Pushed to GitHub</a:t>
              </a:r>
            </a:p>
          </p:txBody>
        </p:sp>
      </p:grpSp>
      <p:sp>
        <p:nvSpPr>
          <p:cNvPr name="Freeform 12" id="12"/>
          <p:cNvSpPr/>
          <p:nvPr/>
        </p:nvSpPr>
        <p:spPr>
          <a:xfrm flipH="false" flipV="false" rot="0">
            <a:off x="2435022" y="2427488"/>
            <a:ext cx="13417956" cy="6294579"/>
          </a:xfrm>
          <a:custGeom>
            <a:avLst/>
            <a:gdLst/>
            <a:ahLst/>
            <a:cxnLst/>
            <a:rect r="r" b="b" t="t" l="l"/>
            <a:pathLst>
              <a:path h="6294579" w="13417956">
                <a:moveTo>
                  <a:pt x="0" y="0"/>
                </a:moveTo>
                <a:lnTo>
                  <a:pt x="13417956" y="0"/>
                </a:lnTo>
                <a:lnTo>
                  <a:pt x="13417956" y="6294579"/>
                </a:lnTo>
                <a:lnTo>
                  <a:pt x="0" y="6294579"/>
                </a:lnTo>
                <a:lnTo>
                  <a:pt x="0" y="0"/>
                </a:lnTo>
                <a:close/>
              </a:path>
            </a:pathLst>
          </a:custGeom>
          <a:blipFill>
            <a:blip r:embed="rId3"/>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62945" y="9596826"/>
            <a:ext cx="968649" cy="634405"/>
          </a:xfrm>
          <a:custGeom>
            <a:avLst/>
            <a:gdLst/>
            <a:ahLst/>
            <a:cxnLst/>
            <a:rect r="r" b="b" t="t" l="l"/>
            <a:pathLst>
              <a:path h="634405" w="968649">
                <a:moveTo>
                  <a:pt x="0" y="0"/>
                </a:moveTo>
                <a:lnTo>
                  <a:pt x="968649" y="0"/>
                </a:lnTo>
                <a:lnTo>
                  <a:pt x="968649" y="634406"/>
                </a:lnTo>
                <a:lnTo>
                  <a:pt x="0" y="634406"/>
                </a:lnTo>
                <a:lnTo>
                  <a:pt x="0" y="0"/>
                </a:lnTo>
                <a:close/>
              </a:path>
            </a:pathLst>
          </a:custGeom>
          <a:blipFill>
            <a:blip r:embed="rId2"/>
            <a:stretch>
              <a:fillRect l="0" t="0" r="0" b="0"/>
            </a:stretch>
          </a:blipFill>
        </p:spPr>
      </p:sp>
      <p:grpSp>
        <p:nvGrpSpPr>
          <p:cNvPr name="Group 3" id="3"/>
          <p:cNvGrpSpPr/>
          <p:nvPr/>
        </p:nvGrpSpPr>
        <p:grpSpPr>
          <a:xfrm rot="0">
            <a:off x="6637136" y="9627868"/>
            <a:ext cx="9389104" cy="360997"/>
            <a:chOff x="0" y="0"/>
            <a:chExt cx="12518806" cy="481330"/>
          </a:xfrm>
        </p:grpSpPr>
        <p:sp>
          <p:nvSpPr>
            <p:cNvPr name="Freeform 4" id="4"/>
            <p:cNvSpPr/>
            <p:nvPr/>
          </p:nvSpPr>
          <p:spPr>
            <a:xfrm flipH="false" flipV="false" rot="0">
              <a:off x="0" y="0"/>
              <a:ext cx="12518806" cy="481330"/>
            </a:xfrm>
            <a:custGeom>
              <a:avLst/>
              <a:gdLst/>
              <a:ahLst/>
              <a:cxnLst/>
              <a:rect r="r" b="b" t="t" l="l"/>
              <a:pathLst>
                <a:path h="481330" w="12518806">
                  <a:moveTo>
                    <a:pt x="0" y="0"/>
                  </a:moveTo>
                  <a:lnTo>
                    <a:pt x="12518806" y="0"/>
                  </a:lnTo>
                  <a:lnTo>
                    <a:pt x="12518806" y="481330"/>
                  </a:lnTo>
                  <a:lnTo>
                    <a:pt x="0" y="481330"/>
                  </a:lnTo>
                  <a:close/>
                </a:path>
              </a:pathLst>
            </a:custGeom>
            <a:solidFill>
              <a:srgbClr val="000000">
                <a:alpha val="0"/>
              </a:srgbClr>
            </a:solidFill>
          </p:spPr>
        </p:sp>
        <p:sp>
          <p:nvSpPr>
            <p:cNvPr name="TextBox 5" id="5"/>
            <p:cNvSpPr txBox="true"/>
            <p:nvPr/>
          </p:nvSpPr>
          <p:spPr>
            <a:xfrm>
              <a:off x="0" y="-47625"/>
              <a:ext cx="12518806" cy="528955"/>
            </a:xfrm>
            <a:prstGeom prst="rect">
              <a:avLst/>
            </a:prstGeom>
          </p:spPr>
          <p:txBody>
            <a:bodyPr anchor="t" rtlCol="false" tIns="0" lIns="0" bIns="0" rIns="0"/>
            <a:lstStyle/>
            <a:p>
              <a:pPr algn="r">
                <a:lnSpc>
                  <a:spcPts val="2940"/>
                </a:lnSpc>
              </a:pPr>
              <a:r>
                <a:rPr lang="en-US" sz="2100" spc="210">
                  <a:solidFill>
                    <a:srgbClr val="000000"/>
                  </a:solidFill>
                  <a:latin typeface="HK Grotesk Light"/>
                  <a:ea typeface="HK Grotesk Light"/>
                  <a:cs typeface="HK Grotesk Light"/>
                  <a:sym typeface="HK Grotesk Light"/>
                </a:rPr>
                <a:t>2024 - RPS Consulting all rights reserved</a:t>
              </a:r>
            </a:p>
          </p:txBody>
        </p:sp>
      </p:grpSp>
      <p:grpSp>
        <p:nvGrpSpPr>
          <p:cNvPr name="Group 6" id="6"/>
          <p:cNvGrpSpPr/>
          <p:nvPr/>
        </p:nvGrpSpPr>
        <p:grpSpPr>
          <a:xfrm rot="0">
            <a:off x="12915900" y="9534525"/>
            <a:ext cx="4114800" cy="547688"/>
            <a:chOff x="0" y="0"/>
            <a:chExt cx="5486400" cy="730250"/>
          </a:xfrm>
        </p:grpSpPr>
        <p:sp>
          <p:nvSpPr>
            <p:cNvPr name="Freeform 7" id="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8" id="8"/>
            <p:cNvSpPr txBox="true"/>
            <p:nvPr/>
          </p:nvSpPr>
          <p:spPr>
            <a:xfrm>
              <a:off x="0" y="-19050"/>
              <a:ext cx="5486400" cy="749300"/>
            </a:xfrm>
            <a:prstGeom prst="rect">
              <a:avLst/>
            </a:prstGeom>
          </p:spPr>
          <p:txBody>
            <a:bodyPr anchor="ctr" rtlCol="false" tIns="0" lIns="0" bIns="0" rIns="0"/>
            <a:lstStyle/>
            <a:p>
              <a:pPr algn="r">
                <a:lnSpc>
                  <a:spcPts val="2160"/>
                </a:lnSpc>
              </a:pPr>
              <a:r>
                <a:rPr lang="en-US" sz="1800">
                  <a:solidFill>
                    <a:srgbClr val="000000"/>
                  </a:solidFill>
                  <a:latin typeface="Arimo"/>
                  <a:ea typeface="Arimo"/>
                  <a:cs typeface="Arimo"/>
                  <a:sym typeface="Arimo"/>
                </a:rPr>
                <a:t>2</a:t>
              </a:r>
            </a:p>
          </p:txBody>
        </p:sp>
      </p:grpSp>
      <p:grpSp>
        <p:nvGrpSpPr>
          <p:cNvPr name="Group 9" id="9"/>
          <p:cNvGrpSpPr/>
          <p:nvPr/>
        </p:nvGrpSpPr>
        <p:grpSpPr>
          <a:xfrm rot="0">
            <a:off x="1028700" y="1472386"/>
            <a:ext cx="16849688" cy="9443610"/>
            <a:chOff x="0" y="0"/>
            <a:chExt cx="22466250" cy="12591480"/>
          </a:xfrm>
        </p:grpSpPr>
        <p:sp>
          <p:nvSpPr>
            <p:cNvPr name="Freeform 10" id="10"/>
            <p:cNvSpPr/>
            <p:nvPr/>
          </p:nvSpPr>
          <p:spPr>
            <a:xfrm flipH="false" flipV="false" rot="0">
              <a:off x="0" y="0"/>
              <a:ext cx="22466250" cy="12591479"/>
            </a:xfrm>
            <a:custGeom>
              <a:avLst/>
              <a:gdLst/>
              <a:ahLst/>
              <a:cxnLst/>
              <a:rect r="r" b="b" t="t" l="l"/>
              <a:pathLst>
                <a:path h="12591479" w="22466250">
                  <a:moveTo>
                    <a:pt x="0" y="0"/>
                  </a:moveTo>
                  <a:lnTo>
                    <a:pt x="22466250" y="0"/>
                  </a:lnTo>
                  <a:lnTo>
                    <a:pt x="22466250" y="12591479"/>
                  </a:lnTo>
                  <a:lnTo>
                    <a:pt x="0" y="12591479"/>
                  </a:lnTo>
                  <a:close/>
                </a:path>
              </a:pathLst>
            </a:custGeom>
            <a:solidFill>
              <a:srgbClr val="000000">
                <a:alpha val="0"/>
              </a:srgbClr>
            </a:solidFill>
          </p:spPr>
        </p:sp>
        <p:sp>
          <p:nvSpPr>
            <p:cNvPr name="TextBox 11" id="11"/>
            <p:cNvSpPr txBox="true"/>
            <p:nvPr/>
          </p:nvSpPr>
          <p:spPr>
            <a:xfrm>
              <a:off x="0" y="-57150"/>
              <a:ext cx="22466250" cy="12648630"/>
            </a:xfrm>
            <a:prstGeom prst="rect">
              <a:avLst/>
            </a:prstGeom>
          </p:spPr>
          <p:txBody>
            <a:bodyPr anchor="t" rtlCol="false" tIns="0" lIns="0" bIns="0" rIns="0"/>
            <a:lstStyle/>
            <a:p>
              <a:pPr algn="l">
                <a:lnSpc>
                  <a:spcPts val="3240"/>
                </a:lnSpc>
              </a:pPr>
              <a:r>
                <a:rPr lang="en-US" sz="2700" b="true">
                  <a:solidFill>
                    <a:srgbClr val="000000"/>
                  </a:solidFill>
                  <a:latin typeface="Times New Roman Bold"/>
                  <a:ea typeface="Times New Roman Bold"/>
                  <a:cs typeface="Times New Roman Bold"/>
                  <a:sym typeface="Times New Roman Bold"/>
                </a:rPr>
                <a:t>5.Jenkins HTML Report :</a:t>
              </a:r>
            </a:p>
          </p:txBody>
        </p:sp>
      </p:grpSp>
      <p:sp>
        <p:nvSpPr>
          <p:cNvPr name="Freeform 12" id="12"/>
          <p:cNvSpPr/>
          <p:nvPr/>
        </p:nvSpPr>
        <p:spPr>
          <a:xfrm flipH="false" flipV="false" rot="0">
            <a:off x="2419476" y="2418575"/>
            <a:ext cx="13449048" cy="5827217"/>
          </a:xfrm>
          <a:custGeom>
            <a:avLst/>
            <a:gdLst/>
            <a:ahLst/>
            <a:cxnLst/>
            <a:rect r="r" b="b" t="t" l="l"/>
            <a:pathLst>
              <a:path h="5827217" w="13449048">
                <a:moveTo>
                  <a:pt x="0" y="0"/>
                </a:moveTo>
                <a:lnTo>
                  <a:pt x="13449048" y="0"/>
                </a:lnTo>
                <a:lnTo>
                  <a:pt x="13449048" y="5827217"/>
                </a:lnTo>
                <a:lnTo>
                  <a:pt x="0" y="5827217"/>
                </a:lnTo>
                <a:lnTo>
                  <a:pt x="0" y="0"/>
                </a:lnTo>
                <a:close/>
              </a:path>
            </a:pathLst>
          </a:custGeom>
          <a:blipFill>
            <a:blip r:embed="rId3"/>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62945" y="9596826"/>
            <a:ext cx="968649" cy="634405"/>
          </a:xfrm>
          <a:custGeom>
            <a:avLst/>
            <a:gdLst/>
            <a:ahLst/>
            <a:cxnLst/>
            <a:rect r="r" b="b" t="t" l="l"/>
            <a:pathLst>
              <a:path h="634405" w="968649">
                <a:moveTo>
                  <a:pt x="0" y="0"/>
                </a:moveTo>
                <a:lnTo>
                  <a:pt x="968649" y="0"/>
                </a:lnTo>
                <a:lnTo>
                  <a:pt x="968649" y="634406"/>
                </a:lnTo>
                <a:lnTo>
                  <a:pt x="0" y="634406"/>
                </a:lnTo>
                <a:lnTo>
                  <a:pt x="0" y="0"/>
                </a:lnTo>
                <a:close/>
              </a:path>
            </a:pathLst>
          </a:custGeom>
          <a:blipFill>
            <a:blip r:embed="rId2"/>
            <a:stretch>
              <a:fillRect l="0" t="0" r="0" b="0"/>
            </a:stretch>
          </a:blipFill>
        </p:spPr>
      </p:sp>
      <p:grpSp>
        <p:nvGrpSpPr>
          <p:cNvPr name="Group 3" id="3"/>
          <p:cNvGrpSpPr/>
          <p:nvPr/>
        </p:nvGrpSpPr>
        <p:grpSpPr>
          <a:xfrm rot="0">
            <a:off x="6637136" y="9627868"/>
            <a:ext cx="9389104" cy="360997"/>
            <a:chOff x="0" y="0"/>
            <a:chExt cx="12518806" cy="481330"/>
          </a:xfrm>
        </p:grpSpPr>
        <p:sp>
          <p:nvSpPr>
            <p:cNvPr name="Freeform 4" id="4"/>
            <p:cNvSpPr/>
            <p:nvPr/>
          </p:nvSpPr>
          <p:spPr>
            <a:xfrm flipH="false" flipV="false" rot="0">
              <a:off x="0" y="0"/>
              <a:ext cx="12518806" cy="481330"/>
            </a:xfrm>
            <a:custGeom>
              <a:avLst/>
              <a:gdLst/>
              <a:ahLst/>
              <a:cxnLst/>
              <a:rect r="r" b="b" t="t" l="l"/>
              <a:pathLst>
                <a:path h="481330" w="12518806">
                  <a:moveTo>
                    <a:pt x="0" y="0"/>
                  </a:moveTo>
                  <a:lnTo>
                    <a:pt x="12518806" y="0"/>
                  </a:lnTo>
                  <a:lnTo>
                    <a:pt x="12518806" y="481330"/>
                  </a:lnTo>
                  <a:lnTo>
                    <a:pt x="0" y="481330"/>
                  </a:lnTo>
                  <a:close/>
                </a:path>
              </a:pathLst>
            </a:custGeom>
            <a:solidFill>
              <a:srgbClr val="000000">
                <a:alpha val="0"/>
              </a:srgbClr>
            </a:solidFill>
          </p:spPr>
        </p:sp>
        <p:sp>
          <p:nvSpPr>
            <p:cNvPr name="TextBox 5" id="5"/>
            <p:cNvSpPr txBox="true"/>
            <p:nvPr/>
          </p:nvSpPr>
          <p:spPr>
            <a:xfrm>
              <a:off x="0" y="-47625"/>
              <a:ext cx="12518806" cy="528955"/>
            </a:xfrm>
            <a:prstGeom prst="rect">
              <a:avLst/>
            </a:prstGeom>
          </p:spPr>
          <p:txBody>
            <a:bodyPr anchor="t" rtlCol="false" tIns="0" lIns="0" bIns="0" rIns="0"/>
            <a:lstStyle/>
            <a:p>
              <a:pPr algn="r">
                <a:lnSpc>
                  <a:spcPts val="2940"/>
                </a:lnSpc>
              </a:pPr>
              <a:r>
                <a:rPr lang="en-US" sz="2100" spc="210">
                  <a:solidFill>
                    <a:srgbClr val="000000"/>
                  </a:solidFill>
                  <a:latin typeface="HK Grotesk Light"/>
                  <a:ea typeface="HK Grotesk Light"/>
                  <a:cs typeface="HK Grotesk Light"/>
                  <a:sym typeface="HK Grotesk Light"/>
                </a:rPr>
                <a:t>2024 - RPS Consulting all rights reserved</a:t>
              </a:r>
            </a:p>
          </p:txBody>
        </p:sp>
      </p:grpSp>
      <p:grpSp>
        <p:nvGrpSpPr>
          <p:cNvPr name="Group 6" id="6"/>
          <p:cNvGrpSpPr/>
          <p:nvPr/>
        </p:nvGrpSpPr>
        <p:grpSpPr>
          <a:xfrm rot="0">
            <a:off x="12915900" y="9534525"/>
            <a:ext cx="4114800" cy="547688"/>
            <a:chOff x="0" y="0"/>
            <a:chExt cx="5486400" cy="730250"/>
          </a:xfrm>
        </p:grpSpPr>
        <p:sp>
          <p:nvSpPr>
            <p:cNvPr name="Freeform 7" id="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8" id="8"/>
            <p:cNvSpPr txBox="true"/>
            <p:nvPr/>
          </p:nvSpPr>
          <p:spPr>
            <a:xfrm>
              <a:off x="0" y="-19050"/>
              <a:ext cx="5486400" cy="749300"/>
            </a:xfrm>
            <a:prstGeom prst="rect">
              <a:avLst/>
            </a:prstGeom>
          </p:spPr>
          <p:txBody>
            <a:bodyPr anchor="ctr" rtlCol="false" tIns="0" lIns="0" bIns="0" rIns="0"/>
            <a:lstStyle/>
            <a:p>
              <a:pPr algn="r">
                <a:lnSpc>
                  <a:spcPts val="2160"/>
                </a:lnSpc>
              </a:pPr>
              <a:r>
                <a:rPr lang="en-US" sz="1800">
                  <a:solidFill>
                    <a:srgbClr val="000000"/>
                  </a:solidFill>
                  <a:latin typeface="Arimo"/>
                  <a:ea typeface="Arimo"/>
                  <a:cs typeface="Arimo"/>
                  <a:sym typeface="Arimo"/>
                </a:rPr>
                <a:t>2</a:t>
              </a:r>
            </a:p>
          </p:txBody>
        </p:sp>
      </p:grpSp>
      <p:grpSp>
        <p:nvGrpSpPr>
          <p:cNvPr name="Group 9" id="9"/>
          <p:cNvGrpSpPr/>
          <p:nvPr/>
        </p:nvGrpSpPr>
        <p:grpSpPr>
          <a:xfrm rot="0">
            <a:off x="1028700" y="1472386"/>
            <a:ext cx="16849688" cy="9443610"/>
            <a:chOff x="0" y="0"/>
            <a:chExt cx="22466250" cy="12591480"/>
          </a:xfrm>
        </p:grpSpPr>
        <p:sp>
          <p:nvSpPr>
            <p:cNvPr name="Freeform 10" id="10"/>
            <p:cNvSpPr/>
            <p:nvPr/>
          </p:nvSpPr>
          <p:spPr>
            <a:xfrm flipH="false" flipV="false" rot="0">
              <a:off x="0" y="0"/>
              <a:ext cx="22466250" cy="12591479"/>
            </a:xfrm>
            <a:custGeom>
              <a:avLst/>
              <a:gdLst/>
              <a:ahLst/>
              <a:cxnLst/>
              <a:rect r="r" b="b" t="t" l="l"/>
              <a:pathLst>
                <a:path h="12591479" w="22466250">
                  <a:moveTo>
                    <a:pt x="0" y="0"/>
                  </a:moveTo>
                  <a:lnTo>
                    <a:pt x="22466250" y="0"/>
                  </a:lnTo>
                  <a:lnTo>
                    <a:pt x="22466250" y="12591479"/>
                  </a:lnTo>
                  <a:lnTo>
                    <a:pt x="0" y="12591479"/>
                  </a:lnTo>
                  <a:close/>
                </a:path>
              </a:pathLst>
            </a:custGeom>
            <a:solidFill>
              <a:srgbClr val="000000">
                <a:alpha val="0"/>
              </a:srgbClr>
            </a:solidFill>
          </p:spPr>
        </p:sp>
        <p:sp>
          <p:nvSpPr>
            <p:cNvPr name="TextBox 11" id="11"/>
            <p:cNvSpPr txBox="true"/>
            <p:nvPr/>
          </p:nvSpPr>
          <p:spPr>
            <a:xfrm>
              <a:off x="0" y="-57150"/>
              <a:ext cx="22466250" cy="12648630"/>
            </a:xfrm>
            <a:prstGeom prst="rect">
              <a:avLst/>
            </a:prstGeom>
          </p:spPr>
          <p:txBody>
            <a:bodyPr anchor="t" rtlCol="false" tIns="0" lIns="0" bIns="0" rIns="0"/>
            <a:lstStyle/>
            <a:p>
              <a:pPr algn="l">
                <a:lnSpc>
                  <a:spcPts val="3240"/>
                </a:lnSpc>
              </a:pPr>
              <a:r>
                <a:rPr lang="en-US" sz="2700" b="true">
                  <a:solidFill>
                    <a:srgbClr val="000000"/>
                  </a:solidFill>
                  <a:latin typeface="Times New Roman Bold"/>
                  <a:ea typeface="Times New Roman Bold"/>
                  <a:cs typeface="Times New Roman Bold"/>
                  <a:sym typeface="Times New Roman Bold"/>
                </a:rPr>
                <a:t>6.Jenkins Console Output:</a:t>
              </a:r>
            </a:p>
          </p:txBody>
        </p:sp>
      </p:grpSp>
      <p:sp>
        <p:nvSpPr>
          <p:cNvPr name="Freeform 12" id="12"/>
          <p:cNvSpPr/>
          <p:nvPr/>
        </p:nvSpPr>
        <p:spPr>
          <a:xfrm flipH="false" flipV="false" rot="0">
            <a:off x="2622009" y="2482576"/>
            <a:ext cx="13404231" cy="6292222"/>
          </a:xfrm>
          <a:custGeom>
            <a:avLst/>
            <a:gdLst/>
            <a:ahLst/>
            <a:cxnLst/>
            <a:rect r="r" b="b" t="t" l="l"/>
            <a:pathLst>
              <a:path h="6292222" w="13404231">
                <a:moveTo>
                  <a:pt x="0" y="0"/>
                </a:moveTo>
                <a:lnTo>
                  <a:pt x="13404231" y="0"/>
                </a:lnTo>
                <a:lnTo>
                  <a:pt x="13404231" y="6292222"/>
                </a:lnTo>
                <a:lnTo>
                  <a:pt x="0" y="6292222"/>
                </a:lnTo>
                <a:lnTo>
                  <a:pt x="0" y="0"/>
                </a:lnTo>
                <a:close/>
              </a:path>
            </a:pathLst>
          </a:custGeom>
          <a:blipFill>
            <a:blip r:embed="rId3"/>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72392" y="545455"/>
            <a:ext cx="15153848" cy="966490"/>
            <a:chOff x="0" y="0"/>
            <a:chExt cx="20205130" cy="1288653"/>
          </a:xfrm>
        </p:grpSpPr>
        <p:sp>
          <p:nvSpPr>
            <p:cNvPr name="Freeform 3" id="3"/>
            <p:cNvSpPr/>
            <p:nvPr/>
          </p:nvSpPr>
          <p:spPr>
            <a:xfrm flipH="false" flipV="false" rot="0">
              <a:off x="0" y="0"/>
              <a:ext cx="20205129" cy="1288653"/>
            </a:xfrm>
            <a:custGeom>
              <a:avLst/>
              <a:gdLst/>
              <a:ahLst/>
              <a:cxnLst/>
              <a:rect r="r" b="b" t="t" l="l"/>
              <a:pathLst>
                <a:path h="1288653" w="20205129">
                  <a:moveTo>
                    <a:pt x="0" y="0"/>
                  </a:moveTo>
                  <a:lnTo>
                    <a:pt x="20205129" y="0"/>
                  </a:lnTo>
                  <a:lnTo>
                    <a:pt x="20205129" y="1288653"/>
                  </a:lnTo>
                  <a:lnTo>
                    <a:pt x="0" y="1288653"/>
                  </a:lnTo>
                  <a:close/>
                </a:path>
              </a:pathLst>
            </a:custGeom>
            <a:solidFill>
              <a:srgbClr val="000000">
                <a:alpha val="0"/>
              </a:srgbClr>
            </a:solidFill>
          </p:spPr>
        </p:sp>
        <p:sp>
          <p:nvSpPr>
            <p:cNvPr name="TextBox 4" id="4"/>
            <p:cNvSpPr txBox="true"/>
            <p:nvPr/>
          </p:nvSpPr>
          <p:spPr>
            <a:xfrm>
              <a:off x="0" y="0"/>
              <a:ext cx="20205130" cy="1288653"/>
            </a:xfrm>
            <a:prstGeom prst="rect">
              <a:avLst/>
            </a:prstGeom>
          </p:spPr>
          <p:txBody>
            <a:bodyPr anchor="t" rtlCol="false" tIns="0" lIns="0" bIns="0" rIns="0"/>
            <a:lstStyle/>
            <a:p>
              <a:pPr algn="l">
                <a:lnSpc>
                  <a:spcPts val="5759"/>
                </a:lnSpc>
              </a:pPr>
              <a:r>
                <a:rPr lang="en-US" sz="4800" b="true">
                  <a:solidFill>
                    <a:srgbClr val="0187CC"/>
                  </a:solidFill>
                  <a:latin typeface="HK Grotesk Bold"/>
                  <a:ea typeface="HK Grotesk Bold"/>
                  <a:cs typeface="HK Grotesk Bold"/>
                  <a:sym typeface="HK Grotesk Bold"/>
                </a:rPr>
                <a:t>Conclusion</a:t>
              </a:r>
            </a:p>
          </p:txBody>
        </p:sp>
      </p:grpSp>
      <p:sp>
        <p:nvSpPr>
          <p:cNvPr name="Freeform 5" id="5" descr="Logo  Description automatically generated"/>
          <p:cNvSpPr/>
          <p:nvPr/>
        </p:nvSpPr>
        <p:spPr>
          <a:xfrm flipH="false" flipV="false" rot="0">
            <a:off x="162945" y="9596826"/>
            <a:ext cx="968649" cy="634405"/>
          </a:xfrm>
          <a:custGeom>
            <a:avLst/>
            <a:gdLst/>
            <a:ahLst/>
            <a:cxnLst/>
            <a:rect r="r" b="b" t="t" l="l"/>
            <a:pathLst>
              <a:path h="634405" w="968649">
                <a:moveTo>
                  <a:pt x="0" y="0"/>
                </a:moveTo>
                <a:lnTo>
                  <a:pt x="968649" y="0"/>
                </a:lnTo>
                <a:lnTo>
                  <a:pt x="968649" y="634406"/>
                </a:lnTo>
                <a:lnTo>
                  <a:pt x="0" y="634406"/>
                </a:lnTo>
                <a:lnTo>
                  <a:pt x="0" y="0"/>
                </a:lnTo>
                <a:close/>
              </a:path>
            </a:pathLst>
          </a:custGeom>
          <a:blipFill>
            <a:blip r:embed="rId2"/>
            <a:stretch>
              <a:fillRect l="0" t="0" r="0" b="0"/>
            </a:stretch>
          </a:blipFill>
        </p:spPr>
      </p:sp>
      <p:grpSp>
        <p:nvGrpSpPr>
          <p:cNvPr name="Group 6" id="6"/>
          <p:cNvGrpSpPr/>
          <p:nvPr/>
        </p:nvGrpSpPr>
        <p:grpSpPr>
          <a:xfrm rot="0">
            <a:off x="6637136" y="9627868"/>
            <a:ext cx="9389104" cy="360997"/>
            <a:chOff x="0" y="0"/>
            <a:chExt cx="12518806" cy="481330"/>
          </a:xfrm>
        </p:grpSpPr>
        <p:sp>
          <p:nvSpPr>
            <p:cNvPr name="Freeform 7" id="7"/>
            <p:cNvSpPr/>
            <p:nvPr/>
          </p:nvSpPr>
          <p:spPr>
            <a:xfrm flipH="false" flipV="false" rot="0">
              <a:off x="0" y="0"/>
              <a:ext cx="12518806" cy="481330"/>
            </a:xfrm>
            <a:custGeom>
              <a:avLst/>
              <a:gdLst/>
              <a:ahLst/>
              <a:cxnLst/>
              <a:rect r="r" b="b" t="t" l="l"/>
              <a:pathLst>
                <a:path h="481330" w="12518806">
                  <a:moveTo>
                    <a:pt x="0" y="0"/>
                  </a:moveTo>
                  <a:lnTo>
                    <a:pt x="12518806" y="0"/>
                  </a:lnTo>
                  <a:lnTo>
                    <a:pt x="12518806" y="481330"/>
                  </a:lnTo>
                  <a:lnTo>
                    <a:pt x="0" y="481330"/>
                  </a:lnTo>
                  <a:close/>
                </a:path>
              </a:pathLst>
            </a:custGeom>
            <a:solidFill>
              <a:srgbClr val="000000">
                <a:alpha val="0"/>
              </a:srgbClr>
            </a:solidFill>
          </p:spPr>
        </p:sp>
        <p:sp>
          <p:nvSpPr>
            <p:cNvPr name="TextBox 8" id="8"/>
            <p:cNvSpPr txBox="true"/>
            <p:nvPr/>
          </p:nvSpPr>
          <p:spPr>
            <a:xfrm>
              <a:off x="0" y="-47625"/>
              <a:ext cx="12518806" cy="528955"/>
            </a:xfrm>
            <a:prstGeom prst="rect">
              <a:avLst/>
            </a:prstGeom>
          </p:spPr>
          <p:txBody>
            <a:bodyPr anchor="t" rtlCol="false" tIns="0" lIns="0" bIns="0" rIns="0"/>
            <a:lstStyle/>
            <a:p>
              <a:pPr algn="r">
                <a:lnSpc>
                  <a:spcPts val="2940"/>
                </a:lnSpc>
              </a:pPr>
              <a:r>
                <a:rPr lang="en-US" sz="2100" spc="210">
                  <a:solidFill>
                    <a:srgbClr val="000000"/>
                  </a:solidFill>
                  <a:latin typeface="HK Grotesk Light"/>
                  <a:ea typeface="HK Grotesk Light"/>
                  <a:cs typeface="HK Grotesk Light"/>
                  <a:sym typeface="HK Grotesk Light"/>
                </a:rPr>
                <a:t>2024 - RPS Consulting all rights reserved</a:t>
              </a:r>
            </a:p>
          </p:txBody>
        </p:sp>
      </p:grpSp>
      <p:grpSp>
        <p:nvGrpSpPr>
          <p:cNvPr name="Group 9" id="9"/>
          <p:cNvGrpSpPr/>
          <p:nvPr/>
        </p:nvGrpSpPr>
        <p:grpSpPr>
          <a:xfrm rot="0">
            <a:off x="12915900" y="9534525"/>
            <a:ext cx="4114800" cy="547688"/>
            <a:chOff x="0" y="0"/>
            <a:chExt cx="5486400" cy="730250"/>
          </a:xfrm>
        </p:grpSpPr>
        <p:sp>
          <p:nvSpPr>
            <p:cNvPr name="Freeform 10" id="10"/>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11" id="11"/>
            <p:cNvSpPr txBox="true"/>
            <p:nvPr/>
          </p:nvSpPr>
          <p:spPr>
            <a:xfrm>
              <a:off x="0" y="-19050"/>
              <a:ext cx="5486400" cy="749300"/>
            </a:xfrm>
            <a:prstGeom prst="rect">
              <a:avLst/>
            </a:prstGeom>
          </p:spPr>
          <p:txBody>
            <a:bodyPr anchor="ctr" rtlCol="false" tIns="0" lIns="0" bIns="0" rIns="0"/>
            <a:lstStyle/>
            <a:p>
              <a:pPr algn="r">
                <a:lnSpc>
                  <a:spcPts val="2160"/>
                </a:lnSpc>
              </a:pPr>
              <a:r>
                <a:rPr lang="en-US" sz="1800">
                  <a:solidFill>
                    <a:srgbClr val="000000"/>
                  </a:solidFill>
                  <a:latin typeface="Arimo"/>
                  <a:ea typeface="Arimo"/>
                  <a:cs typeface="Arimo"/>
                  <a:sym typeface="Arimo"/>
                </a:rPr>
                <a:t>2</a:t>
              </a:r>
            </a:p>
          </p:txBody>
        </p:sp>
      </p:grpSp>
      <p:grpSp>
        <p:nvGrpSpPr>
          <p:cNvPr name="Group 12" id="12"/>
          <p:cNvGrpSpPr/>
          <p:nvPr/>
        </p:nvGrpSpPr>
        <p:grpSpPr>
          <a:xfrm rot="0">
            <a:off x="719156" y="2413034"/>
            <a:ext cx="16849688" cy="5460932"/>
            <a:chOff x="0" y="0"/>
            <a:chExt cx="22466250" cy="7281242"/>
          </a:xfrm>
        </p:grpSpPr>
        <p:sp>
          <p:nvSpPr>
            <p:cNvPr name="Freeform 13" id="13"/>
            <p:cNvSpPr/>
            <p:nvPr/>
          </p:nvSpPr>
          <p:spPr>
            <a:xfrm flipH="false" flipV="false" rot="0">
              <a:off x="0" y="0"/>
              <a:ext cx="22466250" cy="7281242"/>
            </a:xfrm>
            <a:custGeom>
              <a:avLst/>
              <a:gdLst/>
              <a:ahLst/>
              <a:cxnLst/>
              <a:rect r="r" b="b" t="t" l="l"/>
              <a:pathLst>
                <a:path h="7281242" w="22466250">
                  <a:moveTo>
                    <a:pt x="0" y="0"/>
                  </a:moveTo>
                  <a:lnTo>
                    <a:pt x="22466250" y="0"/>
                  </a:lnTo>
                  <a:lnTo>
                    <a:pt x="22466250" y="7281242"/>
                  </a:lnTo>
                  <a:lnTo>
                    <a:pt x="0" y="7281242"/>
                  </a:lnTo>
                  <a:close/>
                </a:path>
              </a:pathLst>
            </a:custGeom>
            <a:solidFill>
              <a:srgbClr val="000000">
                <a:alpha val="0"/>
              </a:srgbClr>
            </a:solidFill>
          </p:spPr>
        </p:sp>
        <p:sp>
          <p:nvSpPr>
            <p:cNvPr name="TextBox 14" id="14"/>
            <p:cNvSpPr txBox="true"/>
            <p:nvPr/>
          </p:nvSpPr>
          <p:spPr>
            <a:xfrm>
              <a:off x="0" y="-57150"/>
              <a:ext cx="22466250" cy="7338392"/>
            </a:xfrm>
            <a:prstGeom prst="rect">
              <a:avLst/>
            </a:prstGeom>
          </p:spPr>
          <p:txBody>
            <a:bodyPr anchor="t" rtlCol="false" tIns="0" lIns="0" bIns="0" rIns="0"/>
            <a:lstStyle/>
            <a:p>
              <a:pPr algn="l">
                <a:lnSpc>
                  <a:spcPts val="3240"/>
                </a:lnSpc>
              </a:pPr>
              <a:r>
                <a:rPr lang="en-US" sz="2700">
                  <a:solidFill>
                    <a:srgbClr val="000000"/>
                  </a:solidFill>
                  <a:latin typeface="Times New Roman"/>
                  <a:ea typeface="Times New Roman"/>
                  <a:cs typeface="Times New Roman"/>
                  <a:sym typeface="Times New Roman"/>
                </a:rPr>
                <a:t>The Urban Ladder Automation Project efficiently automates key e-commerce functionalities using Selenium, Cucumber (BDD), and TestNG, ensuring faster execution and improved accuracy. It provides comprehensive test coverage, validates critical features like Homepage, Search, Cart, and Checkout, and supports cross-browser testing on Chrome, Firefox, and Edge. With Jenkins integration, Extent Reports, and TestNG Reports, it ensures detailed logging and quick defect identification. The Page Object Model (POM) enhances scalability and maintainability, making the framework a robust, reusable, and efficient solution for e-commerce UI testing.</a:t>
              </a:r>
            </a:p>
          </p:txBody>
        </p:sp>
      </p:gr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09612" y="317213"/>
            <a:ext cx="15153848" cy="966490"/>
            <a:chOff x="0" y="0"/>
            <a:chExt cx="20205130" cy="1288653"/>
          </a:xfrm>
        </p:grpSpPr>
        <p:sp>
          <p:nvSpPr>
            <p:cNvPr name="Freeform 3" id="3"/>
            <p:cNvSpPr/>
            <p:nvPr/>
          </p:nvSpPr>
          <p:spPr>
            <a:xfrm flipH="false" flipV="false" rot="0">
              <a:off x="0" y="0"/>
              <a:ext cx="20205129" cy="1288653"/>
            </a:xfrm>
            <a:custGeom>
              <a:avLst/>
              <a:gdLst/>
              <a:ahLst/>
              <a:cxnLst/>
              <a:rect r="r" b="b" t="t" l="l"/>
              <a:pathLst>
                <a:path h="1288653" w="20205129">
                  <a:moveTo>
                    <a:pt x="0" y="0"/>
                  </a:moveTo>
                  <a:lnTo>
                    <a:pt x="20205129" y="0"/>
                  </a:lnTo>
                  <a:lnTo>
                    <a:pt x="20205129" y="1288653"/>
                  </a:lnTo>
                  <a:lnTo>
                    <a:pt x="0" y="1288653"/>
                  </a:lnTo>
                  <a:close/>
                </a:path>
              </a:pathLst>
            </a:custGeom>
            <a:solidFill>
              <a:srgbClr val="000000">
                <a:alpha val="0"/>
              </a:srgbClr>
            </a:solidFill>
          </p:spPr>
        </p:sp>
        <p:sp>
          <p:nvSpPr>
            <p:cNvPr name="TextBox 4" id="4"/>
            <p:cNvSpPr txBox="true"/>
            <p:nvPr/>
          </p:nvSpPr>
          <p:spPr>
            <a:xfrm>
              <a:off x="0" y="0"/>
              <a:ext cx="20205130" cy="1288653"/>
            </a:xfrm>
            <a:prstGeom prst="rect">
              <a:avLst/>
            </a:prstGeom>
          </p:spPr>
          <p:txBody>
            <a:bodyPr anchor="t" rtlCol="false" tIns="0" lIns="0" bIns="0" rIns="0"/>
            <a:lstStyle/>
            <a:p>
              <a:pPr algn="l">
                <a:lnSpc>
                  <a:spcPts val="5759"/>
                </a:lnSpc>
              </a:pPr>
              <a:r>
                <a:rPr lang="en-US" sz="4800" b="true">
                  <a:solidFill>
                    <a:srgbClr val="0187CC"/>
                  </a:solidFill>
                  <a:latin typeface="HK Grotesk Bold"/>
                  <a:ea typeface="HK Grotesk Bold"/>
                  <a:cs typeface="HK Grotesk Bold"/>
                  <a:sym typeface="HK Grotesk Bold"/>
                </a:rPr>
                <a:t>INTRODUCTION</a:t>
              </a:r>
            </a:p>
          </p:txBody>
        </p:sp>
      </p:grpSp>
      <p:sp>
        <p:nvSpPr>
          <p:cNvPr name="Freeform 5" id="5" descr="Logo  Description automatically generated"/>
          <p:cNvSpPr/>
          <p:nvPr/>
        </p:nvSpPr>
        <p:spPr>
          <a:xfrm flipH="false" flipV="false" rot="0">
            <a:off x="162945" y="9596826"/>
            <a:ext cx="968649" cy="634405"/>
          </a:xfrm>
          <a:custGeom>
            <a:avLst/>
            <a:gdLst/>
            <a:ahLst/>
            <a:cxnLst/>
            <a:rect r="r" b="b" t="t" l="l"/>
            <a:pathLst>
              <a:path h="634405" w="968649">
                <a:moveTo>
                  <a:pt x="0" y="0"/>
                </a:moveTo>
                <a:lnTo>
                  <a:pt x="968649" y="0"/>
                </a:lnTo>
                <a:lnTo>
                  <a:pt x="968649" y="634406"/>
                </a:lnTo>
                <a:lnTo>
                  <a:pt x="0" y="634406"/>
                </a:lnTo>
                <a:lnTo>
                  <a:pt x="0" y="0"/>
                </a:lnTo>
                <a:close/>
              </a:path>
            </a:pathLst>
          </a:custGeom>
          <a:blipFill>
            <a:blip r:embed="rId2"/>
            <a:stretch>
              <a:fillRect l="0" t="0" r="0" b="0"/>
            </a:stretch>
          </a:blipFill>
        </p:spPr>
      </p:sp>
      <p:grpSp>
        <p:nvGrpSpPr>
          <p:cNvPr name="Group 6" id="6"/>
          <p:cNvGrpSpPr/>
          <p:nvPr/>
        </p:nvGrpSpPr>
        <p:grpSpPr>
          <a:xfrm rot="0">
            <a:off x="6637136" y="9627868"/>
            <a:ext cx="9389104" cy="360997"/>
            <a:chOff x="0" y="0"/>
            <a:chExt cx="12518806" cy="481330"/>
          </a:xfrm>
        </p:grpSpPr>
        <p:sp>
          <p:nvSpPr>
            <p:cNvPr name="Freeform 7" id="7"/>
            <p:cNvSpPr/>
            <p:nvPr/>
          </p:nvSpPr>
          <p:spPr>
            <a:xfrm flipH="false" flipV="false" rot="0">
              <a:off x="0" y="0"/>
              <a:ext cx="12518806" cy="481330"/>
            </a:xfrm>
            <a:custGeom>
              <a:avLst/>
              <a:gdLst/>
              <a:ahLst/>
              <a:cxnLst/>
              <a:rect r="r" b="b" t="t" l="l"/>
              <a:pathLst>
                <a:path h="481330" w="12518806">
                  <a:moveTo>
                    <a:pt x="0" y="0"/>
                  </a:moveTo>
                  <a:lnTo>
                    <a:pt x="12518806" y="0"/>
                  </a:lnTo>
                  <a:lnTo>
                    <a:pt x="12518806" y="481330"/>
                  </a:lnTo>
                  <a:lnTo>
                    <a:pt x="0" y="481330"/>
                  </a:lnTo>
                  <a:close/>
                </a:path>
              </a:pathLst>
            </a:custGeom>
            <a:solidFill>
              <a:srgbClr val="000000">
                <a:alpha val="0"/>
              </a:srgbClr>
            </a:solidFill>
          </p:spPr>
        </p:sp>
        <p:sp>
          <p:nvSpPr>
            <p:cNvPr name="TextBox 8" id="8"/>
            <p:cNvSpPr txBox="true"/>
            <p:nvPr/>
          </p:nvSpPr>
          <p:spPr>
            <a:xfrm>
              <a:off x="0" y="-47625"/>
              <a:ext cx="12518806" cy="528955"/>
            </a:xfrm>
            <a:prstGeom prst="rect">
              <a:avLst/>
            </a:prstGeom>
          </p:spPr>
          <p:txBody>
            <a:bodyPr anchor="t" rtlCol="false" tIns="0" lIns="0" bIns="0" rIns="0"/>
            <a:lstStyle/>
            <a:p>
              <a:pPr algn="r">
                <a:lnSpc>
                  <a:spcPts val="2940"/>
                </a:lnSpc>
              </a:pPr>
              <a:r>
                <a:rPr lang="en-US" sz="2100" spc="210">
                  <a:solidFill>
                    <a:srgbClr val="000000"/>
                  </a:solidFill>
                  <a:latin typeface="HK Grotesk Light"/>
                  <a:ea typeface="HK Grotesk Light"/>
                  <a:cs typeface="HK Grotesk Light"/>
                  <a:sym typeface="HK Grotesk Light"/>
                </a:rPr>
                <a:t>2024 - RPS Consulting all rights reserved</a:t>
              </a:r>
            </a:p>
          </p:txBody>
        </p:sp>
      </p:grpSp>
      <p:grpSp>
        <p:nvGrpSpPr>
          <p:cNvPr name="Group 9" id="9"/>
          <p:cNvGrpSpPr/>
          <p:nvPr/>
        </p:nvGrpSpPr>
        <p:grpSpPr>
          <a:xfrm rot="0">
            <a:off x="12915900" y="9534525"/>
            <a:ext cx="4114800" cy="547688"/>
            <a:chOff x="0" y="0"/>
            <a:chExt cx="5486400" cy="730250"/>
          </a:xfrm>
        </p:grpSpPr>
        <p:sp>
          <p:nvSpPr>
            <p:cNvPr name="Freeform 10" id="10"/>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11" id="11"/>
            <p:cNvSpPr txBox="true"/>
            <p:nvPr/>
          </p:nvSpPr>
          <p:spPr>
            <a:xfrm>
              <a:off x="0" y="-19050"/>
              <a:ext cx="5486400" cy="749300"/>
            </a:xfrm>
            <a:prstGeom prst="rect">
              <a:avLst/>
            </a:prstGeom>
          </p:spPr>
          <p:txBody>
            <a:bodyPr anchor="ctr" rtlCol="false" tIns="0" lIns="0" bIns="0" rIns="0"/>
            <a:lstStyle/>
            <a:p>
              <a:pPr algn="r">
                <a:lnSpc>
                  <a:spcPts val="2160"/>
                </a:lnSpc>
              </a:pPr>
              <a:r>
                <a:rPr lang="en-US" sz="1800">
                  <a:solidFill>
                    <a:srgbClr val="000000"/>
                  </a:solidFill>
                  <a:latin typeface="Arimo"/>
                  <a:ea typeface="Arimo"/>
                  <a:cs typeface="Arimo"/>
                  <a:sym typeface="Arimo"/>
                </a:rPr>
                <a:t>2</a:t>
              </a:r>
            </a:p>
          </p:txBody>
        </p:sp>
      </p:grpSp>
      <p:grpSp>
        <p:nvGrpSpPr>
          <p:cNvPr name="Group 12" id="12"/>
          <p:cNvGrpSpPr/>
          <p:nvPr/>
        </p:nvGrpSpPr>
        <p:grpSpPr>
          <a:xfrm rot="0">
            <a:off x="1028700" y="2219039"/>
            <a:ext cx="16849688" cy="5848921"/>
            <a:chOff x="0" y="0"/>
            <a:chExt cx="22466250" cy="7798562"/>
          </a:xfrm>
        </p:grpSpPr>
        <p:sp>
          <p:nvSpPr>
            <p:cNvPr name="Freeform 13" id="13"/>
            <p:cNvSpPr/>
            <p:nvPr/>
          </p:nvSpPr>
          <p:spPr>
            <a:xfrm flipH="false" flipV="false" rot="0">
              <a:off x="0" y="0"/>
              <a:ext cx="22466250" cy="7798562"/>
            </a:xfrm>
            <a:custGeom>
              <a:avLst/>
              <a:gdLst/>
              <a:ahLst/>
              <a:cxnLst/>
              <a:rect r="r" b="b" t="t" l="l"/>
              <a:pathLst>
                <a:path h="7798562" w="22466250">
                  <a:moveTo>
                    <a:pt x="0" y="0"/>
                  </a:moveTo>
                  <a:lnTo>
                    <a:pt x="22466250" y="0"/>
                  </a:lnTo>
                  <a:lnTo>
                    <a:pt x="22466250" y="7798562"/>
                  </a:lnTo>
                  <a:lnTo>
                    <a:pt x="0" y="7798562"/>
                  </a:lnTo>
                  <a:close/>
                </a:path>
              </a:pathLst>
            </a:custGeom>
            <a:solidFill>
              <a:srgbClr val="000000">
                <a:alpha val="0"/>
              </a:srgbClr>
            </a:solidFill>
          </p:spPr>
        </p:sp>
        <p:sp>
          <p:nvSpPr>
            <p:cNvPr name="TextBox 14" id="14"/>
            <p:cNvSpPr txBox="true"/>
            <p:nvPr/>
          </p:nvSpPr>
          <p:spPr>
            <a:xfrm>
              <a:off x="0" y="-57150"/>
              <a:ext cx="22466250" cy="7855712"/>
            </a:xfrm>
            <a:prstGeom prst="rect">
              <a:avLst/>
            </a:prstGeom>
          </p:spPr>
          <p:txBody>
            <a:bodyPr anchor="t" rtlCol="false" tIns="0" lIns="0" bIns="0" rIns="0"/>
            <a:lstStyle/>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Comp</a:t>
              </a:r>
              <a:r>
                <a:rPr lang="en-US" sz="2700">
                  <a:solidFill>
                    <a:srgbClr val="000000"/>
                  </a:solidFill>
                  <a:latin typeface="Times New Roman"/>
                  <a:ea typeface="Times New Roman"/>
                  <a:cs typeface="Times New Roman"/>
                  <a:sym typeface="Times New Roman"/>
                </a:rPr>
                <a:t>r</a:t>
              </a:r>
              <a:r>
                <a:rPr lang="en-US" sz="2700">
                  <a:solidFill>
                    <a:srgbClr val="000000"/>
                  </a:solidFill>
                  <a:latin typeface="Times New Roman"/>
                  <a:ea typeface="Times New Roman"/>
                  <a:cs typeface="Times New Roman"/>
                  <a:sym typeface="Times New Roman"/>
                </a:rPr>
                <a:t>eh</a:t>
              </a:r>
              <a:r>
                <a:rPr lang="en-US" sz="2700">
                  <a:solidFill>
                    <a:srgbClr val="000000"/>
                  </a:solidFill>
                  <a:latin typeface="Times New Roman"/>
                  <a:ea typeface="Times New Roman"/>
                  <a:cs typeface="Times New Roman"/>
                  <a:sym typeface="Times New Roman"/>
                </a:rPr>
                <a:t>e</a:t>
              </a:r>
              <a:r>
                <a:rPr lang="en-US" sz="2700">
                  <a:solidFill>
                    <a:srgbClr val="000000"/>
                  </a:solidFill>
                  <a:latin typeface="Times New Roman"/>
                  <a:ea typeface="Times New Roman"/>
                  <a:cs typeface="Times New Roman"/>
                  <a:sym typeface="Times New Roman"/>
                </a:rPr>
                <a:t>nsive</a:t>
              </a: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a:ea typeface="Times New Roman"/>
                  <a:cs typeface="Times New Roman"/>
                  <a:sym typeface="Times New Roman"/>
                </a:rPr>
                <a:t>Test Automation – This project focuses on automating the core functionalities of the Urban Ladder e-commerce platform using </a:t>
              </a:r>
              <a:r>
                <a:rPr lang="en-US" sz="2700">
                  <a:solidFill>
                    <a:srgbClr val="000000"/>
                  </a:solidFill>
                  <a:latin typeface="Times New Roman"/>
                  <a:ea typeface="Times New Roman"/>
                  <a:cs typeface="Times New Roman"/>
                  <a:sym typeface="Times New Roman"/>
                </a:rPr>
                <a:t>Selenium </a:t>
              </a:r>
              <a:r>
                <a:rPr lang="en-US" sz="2700">
                  <a:solidFill>
                    <a:srgbClr val="000000"/>
                  </a:solidFill>
                  <a:latin typeface="Times New Roman"/>
                  <a:ea typeface="Times New Roman"/>
                  <a:cs typeface="Times New Roman"/>
                  <a:sym typeface="Times New Roman"/>
                </a:rPr>
                <a:t>We</a:t>
              </a:r>
              <a:r>
                <a:rPr lang="en-US" sz="2700">
                  <a:solidFill>
                    <a:srgbClr val="000000"/>
                  </a:solidFill>
                  <a:latin typeface="Times New Roman"/>
                  <a:ea typeface="Times New Roman"/>
                  <a:cs typeface="Times New Roman"/>
                  <a:sym typeface="Times New Roman"/>
                </a:rPr>
                <a:t>b</a:t>
              </a:r>
              <a:r>
                <a:rPr lang="en-US" sz="2700">
                  <a:solidFill>
                    <a:srgbClr val="000000"/>
                  </a:solidFill>
                  <a:latin typeface="Times New Roman"/>
                  <a:ea typeface="Times New Roman"/>
                  <a:cs typeface="Times New Roman"/>
                  <a:sym typeface="Times New Roman"/>
                </a:rPr>
                <a:t>Driv</a:t>
              </a:r>
              <a:r>
                <a:rPr lang="en-US" sz="2700">
                  <a:solidFill>
                    <a:srgbClr val="000000"/>
                  </a:solidFill>
                  <a:latin typeface="Times New Roman"/>
                  <a:ea typeface="Times New Roman"/>
                  <a:cs typeface="Times New Roman"/>
                  <a:sym typeface="Times New Roman"/>
                </a:rPr>
                <a:t>er</a:t>
              </a:r>
              <a:r>
                <a:rPr lang="en-US" sz="2700">
                  <a:solidFill>
                    <a:srgbClr val="000000"/>
                  </a:solidFill>
                  <a:latin typeface="Times New Roman"/>
                  <a:ea typeface="Times New Roman"/>
                  <a:cs typeface="Times New Roman"/>
                  <a:sym typeface="Times New Roman"/>
                </a:rPr>
                <a:t>. I</a:t>
              </a:r>
              <a:r>
                <a:rPr lang="en-US" sz="2700">
                  <a:solidFill>
                    <a:srgbClr val="000000"/>
                  </a:solidFill>
                  <a:latin typeface="Times New Roman"/>
                  <a:ea typeface="Times New Roman"/>
                  <a:cs typeface="Times New Roman"/>
                  <a:sym typeface="Times New Roman"/>
                </a:rPr>
                <a:t>t </a:t>
              </a:r>
              <a:r>
                <a:rPr lang="en-US" sz="2700">
                  <a:solidFill>
                    <a:srgbClr val="000000"/>
                  </a:solidFill>
                  <a:latin typeface="Times New Roman"/>
                  <a:ea typeface="Times New Roman"/>
                  <a:cs typeface="Times New Roman"/>
                  <a:sym typeface="Times New Roman"/>
                </a:rPr>
                <a:t>f</a:t>
              </a:r>
              <a:r>
                <a:rPr lang="en-US" sz="2700">
                  <a:solidFill>
                    <a:srgbClr val="000000"/>
                  </a:solidFill>
                  <a:latin typeface="Times New Roman"/>
                  <a:ea typeface="Times New Roman"/>
                  <a:cs typeface="Times New Roman"/>
                  <a:sym typeface="Times New Roman"/>
                </a:rPr>
                <a:t>ol</a:t>
              </a:r>
              <a:r>
                <a:rPr lang="en-US" sz="2700">
                  <a:solidFill>
                    <a:srgbClr val="000000"/>
                  </a:solidFill>
                  <a:latin typeface="Times New Roman"/>
                  <a:ea typeface="Times New Roman"/>
                  <a:cs typeface="Times New Roman"/>
                  <a:sym typeface="Times New Roman"/>
                </a:rPr>
                <a:t>low</a:t>
              </a:r>
              <a:r>
                <a:rPr lang="en-US" sz="2700">
                  <a:solidFill>
                    <a:srgbClr val="000000"/>
                  </a:solidFill>
                  <a:latin typeface="Times New Roman"/>
                  <a:ea typeface="Times New Roman"/>
                  <a:cs typeface="Times New Roman"/>
                  <a:sym typeface="Times New Roman"/>
                </a:rPr>
                <a:t>s</a:t>
              </a:r>
              <a:r>
                <a:rPr lang="en-US" sz="2700">
                  <a:solidFill>
                    <a:srgbClr val="000000"/>
                  </a:solidFill>
                  <a:latin typeface="Times New Roman"/>
                  <a:ea typeface="Times New Roman"/>
                  <a:cs typeface="Times New Roman"/>
                  <a:sym typeface="Times New Roman"/>
                </a:rPr>
                <a:t> the Behavior-Driven Dev</a:t>
              </a:r>
              <a:r>
                <a:rPr lang="en-US" sz="2700">
                  <a:solidFill>
                    <a:srgbClr val="000000"/>
                  </a:solidFill>
                  <a:latin typeface="Times New Roman"/>
                  <a:ea typeface="Times New Roman"/>
                  <a:cs typeface="Times New Roman"/>
                  <a:sym typeface="Times New Roman"/>
                </a:rPr>
                <a:t>e</a:t>
              </a:r>
              <a:r>
                <a:rPr lang="en-US" sz="2700">
                  <a:solidFill>
                    <a:srgbClr val="000000"/>
                  </a:solidFill>
                  <a:latin typeface="Times New Roman"/>
                  <a:ea typeface="Times New Roman"/>
                  <a:cs typeface="Times New Roman"/>
                  <a:sym typeface="Times New Roman"/>
                </a:rPr>
                <a:t>l</a:t>
              </a:r>
              <a:r>
                <a:rPr lang="en-US" sz="2700">
                  <a:solidFill>
                    <a:srgbClr val="000000"/>
                  </a:solidFill>
                  <a:latin typeface="Times New Roman"/>
                  <a:ea typeface="Times New Roman"/>
                  <a:cs typeface="Times New Roman"/>
                  <a:sym typeface="Times New Roman"/>
                </a:rPr>
                <a:t>o</a:t>
              </a:r>
              <a:r>
                <a:rPr lang="en-US" sz="2700">
                  <a:solidFill>
                    <a:srgbClr val="000000"/>
                  </a:solidFill>
                  <a:latin typeface="Times New Roman"/>
                  <a:ea typeface="Times New Roman"/>
                  <a:cs typeface="Times New Roman"/>
                  <a:sym typeface="Times New Roman"/>
                </a:rPr>
                <a:t>pment (BDD) approach with Cucumber and the Page Object Model (POM) f</a:t>
              </a:r>
              <a:r>
                <a:rPr lang="en-US" sz="2700">
                  <a:solidFill>
                    <a:srgbClr val="000000"/>
                  </a:solidFill>
                  <a:latin typeface="Times New Roman"/>
                  <a:ea typeface="Times New Roman"/>
                  <a:cs typeface="Times New Roman"/>
                  <a:sym typeface="Times New Roman"/>
                </a:rPr>
                <a:t>or</a:t>
              </a:r>
              <a:r>
                <a:rPr lang="en-US" sz="2700">
                  <a:solidFill>
                    <a:srgbClr val="000000"/>
                  </a:solidFill>
                  <a:latin typeface="Times New Roman"/>
                  <a:ea typeface="Times New Roman"/>
                  <a:cs typeface="Times New Roman"/>
                  <a:sym typeface="Times New Roman"/>
                </a:rPr>
                <a:t> better readability, mai</a:t>
              </a:r>
              <a:r>
                <a:rPr lang="en-US" sz="2700">
                  <a:solidFill>
                    <a:srgbClr val="000000"/>
                  </a:solidFill>
                  <a:latin typeface="Times New Roman"/>
                  <a:ea typeface="Times New Roman"/>
                  <a:cs typeface="Times New Roman"/>
                  <a:sym typeface="Times New Roman"/>
                </a:rPr>
                <a:t>nt</a:t>
              </a:r>
              <a:r>
                <a:rPr lang="en-US" sz="2700">
                  <a:solidFill>
                    <a:srgbClr val="000000"/>
                  </a:solidFill>
                  <a:latin typeface="Times New Roman"/>
                  <a:ea typeface="Times New Roman"/>
                  <a:cs typeface="Times New Roman"/>
                  <a:sym typeface="Times New Roman"/>
                </a:rPr>
                <a:t>a</a:t>
              </a:r>
              <a:r>
                <a:rPr lang="en-US" sz="2700">
                  <a:solidFill>
                    <a:srgbClr val="000000"/>
                  </a:solidFill>
                  <a:latin typeface="Times New Roman"/>
                  <a:ea typeface="Times New Roman"/>
                  <a:cs typeface="Times New Roman"/>
                  <a:sym typeface="Times New Roman"/>
                </a:rPr>
                <a:t>in</a:t>
              </a:r>
              <a:r>
                <a:rPr lang="en-US" sz="2700">
                  <a:solidFill>
                    <a:srgbClr val="000000"/>
                  </a:solidFill>
                  <a:latin typeface="Times New Roman"/>
                  <a:ea typeface="Times New Roman"/>
                  <a:cs typeface="Times New Roman"/>
                  <a:sym typeface="Times New Roman"/>
                </a:rPr>
                <a:t>ability,</a:t>
              </a: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a:ea typeface="Times New Roman"/>
                  <a:cs typeface="Times New Roman"/>
                  <a:sym typeface="Times New Roman"/>
                </a:rPr>
                <a:t>a</a:t>
              </a:r>
              <a:r>
                <a:rPr lang="en-US" sz="2700">
                  <a:solidFill>
                    <a:srgbClr val="000000"/>
                  </a:solidFill>
                  <a:latin typeface="Times New Roman"/>
                  <a:ea typeface="Times New Roman"/>
                  <a:cs typeface="Times New Roman"/>
                  <a:sym typeface="Times New Roman"/>
                </a:rPr>
                <a:t>n</a:t>
              </a:r>
              <a:r>
                <a:rPr lang="en-US" sz="2700">
                  <a:solidFill>
                    <a:srgbClr val="000000"/>
                  </a:solidFill>
                  <a:latin typeface="Times New Roman"/>
                  <a:ea typeface="Times New Roman"/>
                  <a:cs typeface="Times New Roman"/>
                  <a:sym typeface="Times New Roman"/>
                </a:rPr>
                <a:t>d sc</a:t>
              </a:r>
              <a:r>
                <a:rPr lang="en-US" sz="2700">
                  <a:solidFill>
                    <a:srgbClr val="000000"/>
                  </a:solidFill>
                  <a:latin typeface="Times New Roman"/>
                  <a:ea typeface="Times New Roman"/>
                  <a:cs typeface="Times New Roman"/>
                  <a:sym typeface="Times New Roman"/>
                </a:rPr>
                <a:t>a</a:t>
              </a:r>
              <a:r>
                <a:rPr lang="en-US" sz="2700">
                  <a:solidFill>
                    <a:srgbClr val="000000"/>
                  </a:solidFill>
                  <a:latin typeface="Times New Roman"/>
                  <a:ea typeface="Times New Roman"/>
                  <a:cs typeface="Times New Roman"/>
                  <a:sym typeface="Times New Roman"/>
                </a:rPr>
                <a:t>lab</a:t>
              </a:r>
              <a:r>
                <a:rPr lang="en-US" sz="2700">
                  <a:solidFill>
                    <a:srgbClr val="000000"/>
                  </a:solidFill>
                  <a:latin typeface="Times New Roman"/>
                  <a:ea typeface="Times New Roman"/>
                  <a:cs typeface="Times New Roman"/>
                  <a:sym typeface="Times New Roman"/>
                </a:rPr>
                <a:t>i</a:t>
              </a:r>
              <a:r>
                <a:rPr lang="en-US" sz="2700">
                  <a:solidFill>
                    <a:srgbClr val="000000"/>
                  </a:solidFill>
                  <a:latin typeface="Times New Roman"/>
                  <a:ea typeface="Times New Roman"/>
                  <a:cs typeface="Times New Roman"/>
                  <a:sym typeface="Times New Roman"/>
                </a:rPr>
                <a:t>lity.</a:t>
              </a:r>
            </a:p>
            <a:p>
              <a:pPr algn="l">
                <a:lnSpc>
                  <a:spcPts val="3240"/>
                </a:lnSpc>
              </a:pPr>
            </a:p>
            <a:p>
              <a:pPr algn="l">
                <a:lnSpc>
                  <a:spcPts val="3240"/>
                </a:lnSpc>
              </a:pP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C</a:t>
              </a:r>
              <a:r>
                <a:rPr lang="en-US" sz="2700">
                  <a:solidFill>
                    <a:srgbClr val="000000"/>
                  </a:solidFill>
                  <a:latin typeface="Times New Roman"/>
                  <a:ea typeface="Times New Roman"/>
                  <a:cs typeface="Times New Roman"/>
                  <a:sym typeface="Times New Roman"/>
                </a:rPr>
                <a:t>ross-Browser Compatibility &amp; Build</a:t>
              </a:r>
              <a:r>
                <a:rPr lang="en-US" sz="2700">
                  <a:solidFill>
                    <a:srgbClr val="000000"/>
                  </a:solidFill>
                  <a:latin typeface="Times New Roman"/>
                  <a:ea typeface="Times New Roman"/>
                  <a:cs typeface="Times New Roman"/>
                  <a:sym typeface="Times New Roman"/>
                </a:rPr>
                <a:t> Manage</a:t>
              </a:r>
              <a:r>
                <a:rPr lang="en-US" sz="2700">
                  <a:solidFill>
                    <a:srgbClr val="000000"/>
                  </a:solidFill>
                  <a:latin typeface="Times New Roman"/>
                  <a:ea typeface="Times New Roman"/>
                  <a:cs typeface="Times New Roman"/>
                  <a:sym typeface="Times New Roman"/>
                </a:rPr>
                <a:t>me</a:t>
              </a:r>
              <a:r>
                <a:rPr lang="en-US" sz="2700">
                  <a:solidFill>
                    <a:srgbClr val="000000"/>
                  </a:solidFill>
                  <a:latin typeface="Times New Roman"/>
                  <a:ea typeface="Times New Roman"/>
                  <a:cs typeface="Times New Roman"/>
                  <a:sym typeface="Times New Roman"/>
                </a:rPr>
                <a:t>nt</a:t>
              </a: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a:ea typeface="Times New Roman"/>
                  <a:cs typeface="Times New Roman"/>
                  <a:sym typeface="Times New Roman"/>
                </a:rPr>
                <a:t>– Th</a:t>
              </a:r>
              <a:r>
                <a:rPr lang="en-US" sz="2700">
                  <a:solidFill>
                    <a:srgbClr val="000000"/>
                  </a:solidFill>
                  <a:latin typeface="Times New Roman"/>
                  <a:ea typeface="Times New Roman"/>
                  <a:cs typeface="Times New Roman"/>
                  <a:sym typeface="Times New Roman"/>
                </a:rPr>
                <a:t>e </a:t>
              </a:r>
              <a:r>
                <a:rPr lang="en-US" sz="2700">
                  <a:solidFill>
                    <a:srgbClr val="000000"/>
                  </a:solidFill>
                  <a:latin typeface="Times New Roman"/>
                  <a:ea typeface="Times New Roman"/>
                  <a:cs typeface="Times New Roman"/>
                  <a:sym typeface="Times New Roman"/>
                </a:rPr>
                <a:t>fr</a:t>
              </a:r>
              <a:r>
                <a:rPr lang="en-US" sz="2700">
                  <a:solidFill>
                    <a:srgbClr val="000000"/>
                  </a:solidFill>
                  <a:latin typeface="Times New Roman"/>
                  <a:ea typeface="Times New Roman"/>
                  <a:cs typeface="Times New Roman"/>
                  <a:sym typeface="Times New Roman"/>
                </a:rPr>
                <a:t>a</a:t>
              </a:r>
              <a:r>
                <a:rPr lang="en-US" sz="2700">
                  <a:solidFill>
                    <a:srgbClr val="000000"/>
                  </a:solidFill>
                  <a:latin typeface="Times New Roman"/>
                  <a:ea typeface="Times New Roman"/>
                  <a:cs typeface="Times New Roman"/>
                  <a:sym typeface="Times New Roman"/>
                </a:rPr>
                <a:t>mework supports Chrome, Firefox, and Edge to </a:t>
              </a:r>
              <a:r>
                <a:rPr lang="en-US" sz="2700">
                  <a:solidFill>
                    <a:srgbClr val="000000"/>
                  </a:solidFill>
                  <a:latin typeface="Times New Roman"/>
                  <a:ea typeface="Times New Roman"/>
                  <a:cs typeface="Times New Roman"/>
                  <a:sym typeface="Times New Roman"/>
                </a:rPr>
                <a:t>e</a:t>
              </a:r>
              <a:r>
                <a:rPr lang="en-US" sz="2700">
                  <a:solidFill>
                    <a:srgbClr val="000000"/>
                  </a:solidFill>
                  <a:latin typeface="Times New Roman"/>
                  <a:ea typeface="Times New Roman"/>
                  <a:cs typeface="Times New Roman"/>
                  <a:sym typeface="Times New Roman"/>
                </a:rPr>
                <a:t>nsu</a:t>
              </a:r>
              <a:r>
                <a:rPr lang="en-US" sz="2700">
                  <a:solidFill>
                    <a:srgbClr val="000000"/>
                  </a:solidFill>
                  <a:latin typeface="Times New Roman"/>
                  <a:ea typeface="Times New Roman"/>
                  <a:cs typeface="Times New Roman"/>
                  <a:sym typeface="Times New Roman"/>
                </a:rPr>
                <a:t>r</a:t>
              </a:r>
              <a:r>
                <a:rPr lang="en-US" sz="2700">
                  <a:solidFill>
                    <a:srgbClr val="000000"/>
                  </a:solidFill>
                  <a:latin typeface="Times New Roman"/>
                  <a:ea typeface="Times New Roman"/>
                  <a:cs typeface="Times New Roman"/>
                  <a:sym typeface="Times New Roman"/>
                </a:rPr>
                <a:t>e</a:t>
              </a: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a:ea typeface="Times New Roman"/>
                  <a:cs typeface="Times New Roman"/>
                  <a:sym typeface="Times New Roman"/>
                </a:rPr>
                <a:t>a</a:t>
              </a: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a:ea typeface="Times New Roman"/>
                  <a:cs typeface="Times New Roman"/>
                  <a:sym typeface="Times New Roman"/>
                </a:rPr>
                <a:t>cons</a:t>
              </a:r>
              <a:r>
                <a:rPr lang="en-US" sz="2700">
                  <a:solidFill>
                    <a:srgbClr val="000000"/>
                  </a:solidFill>
                  <a:latin typeface="Times New Roman"/>
                  <a:ea typeface="Times New Roman"/>
                  <a:cs typeface="Times New Roman"/>
                  <a:sym typeface="Times New Roman"/>
                </a:rPr>
                <a:t>i</a:t>
              </a:r>
              <a:r>
                <a:rPr lang="en-US" sz="2700">
                  <a:solidFill>
                    <a:srgbClr val="000000"/>
                  </a:solidFill>
                  <a:latin typeface="Times New Roman"/>
                  <a:ea typeface="Times New Roman"/>
                  <a:cs typeface="Times New Roman"/>
                  <a:sym typeface="Times New Roman"/>
                </a:rPr>
                <a:t>s</a:t>
              </a:r>
              <a:r>
                <a:rPr lang="en-US" sz="2700">
                  <a:solidFill>
                    <a:srgbClr val="000000"/>
                  </a:solidFill>
                  <a:latin typeface="Times New Roman"/>
                  <a:ea typeface="Times New Roman"/>
                  <a:cs typeface="Times New Roman"/>
                  <a:sym typeface="Times New Roman"/>
                </a:rPr>
                <a:t>te</a:t>
              </a:r>
              <a:r>
                <a:rPr lang="en-US" sz="2700">
                  <a:solidFill>
                    <a:srgbClr val="000000"/>
                  </a:solidFill>
                  <a:latin typeface="Times New Roman"/>
                  <a:ea typeface="Times New Roman"/>
                  <a:cs typeface="Times New Roman"/>
                  <a:sym typeface="Times New Roman"/>
                </a:rPr>
                <a:t>nt use</a:t>
              </a:r>
              <a:r>
                <a:rPr lang="en-US" sz="2700">
                  <a:solidFill>
                    <a:srgbClr val="000000"/>
                  </a:solidFill>
                  <a:latin typeface="Times New Roman"/>
                  <a:ea typeface="Times New Roman"/>
                  <a:cs typeface="Times New Roman"/>
                  <a:sym typeface="Times New Roman"/>
                </a:rPr>
                <a:t>r</a:t>
              </a:r>
              <a:r>
                <a:rPr lang="en-US" sz="2700">
                  <a:solidFill>
                    <a:srgbClr val="000000"/>
                  </a:solidFill>
                  <a:latin typeface="Times New Roman"/>
                  <a:ea typeface="Times New Roman"/>
                  <a:cs typeface="Times New Roman"/>
                  <a:sym typeface="Times New Roman"/>
                </a:rPr>
                <a:t> experience across multiple environments. Maven is used for depen</a:t>
              </a:r>
              <a:r>
                <a:rPr lang="en-US" sz="2700">
                  <a:solidFill>
                    <a:srgbClr val="000000"/>
                  </a:solidFill>
                  <a:latin typeface="Times New Roman"/>
                  <a:ea typeface="Times New Roman"/>
                  <a:cs typeface="Times New Roman"/>
                  <a:sym typeface="Times New Roman"/>
                </a:rPr>
                <a:t>d</a:t>
              </a:r>
              <a:r>
                <a:rPr lang="en-US" sz="2700">
                  <a:solidFill>
                    <a:srgbClr val="000000"/>
                  </a:solidFill>
                  <a:latin typeface="Times New Roman"/>
                  <a:ea typeface="Times New Roman"/>
                  <a:cs typeface="Times New Roman"/>
                  <a:sym typeface="Times New Roman"/>
                </a:rPr>
                <a:t>en</a:t>
              </a:r>
              <a:r>
                <a:rPr lang="en-US" sz="2700">
                  <a:solidFill>
                    <a:srgbClr val="000000"/>
                  </a:solidFill>
                  <a:latin typeface="Times New Roman"/>
                  <a:ea typeface="Times New Roman"/>
                  <a:cs typeface="Times New Roman"/>
                  <a:sym typeface="Times New Roman"/>
                </a:rPr>
                <a:t>c</a:t>
              </a:r>
              <a:r>
                <a:rPr lang="en-US" sz="2700">
                  <a:solidFill>
                    <a:srgbClr val="000000"/>
                  </a:solidFill>
                  <a:latin typeface="Times New Roman"/>
                  <a:ea typeface="Times New Roman"/>
                  <a:cs typeface="Times New Roman"/>
                  <a:sym typeface="Times New Roman"/>
                </a:rPr>
                <a:t>y</a:t>
              </a: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a:ea typeface="Times New Roman"/>
                  <a:cs typeface="Times New Roman"/>
                  <a:sym typeface="Times New Roman"/>
                </a:rPr>
                <a:t>man</a:t>
              </a:r>
              <a:r>
                <a:rPr lang="en-US" sz="2700">
                  <a:solidFill>
                    <a:srgbClr val="000000"/>
                  </a:solidFill>
                  <a:latin typeface="Times New Roman"/>
                  <a:ea typeface="Times New Roman"/>
                  <a:cs typeface="Times New Roman"/>
                  <a:sym typeface="Times New Roman"/>
                </a:rPr>
                <a:t>age</a:t>
              </a:r>
              <a:r>
                <a:rPr lang="en-US" sz="2700">
                  <a:solidFill>
                    <a:srgbClr val="000000"/>
                  </a:solidFill>
                  <a:latin typeface="Times New Roman"/>
                  <a:ea typeface="Times New Roman"/>
                  <a:cs typeface="Times New Roman"/>
                  <a:sym typeface="Times New Roman"/>
                </a:rPr>
                <a:t>m</a:t>
              </a:r>
              <a:r>
                <a:rPr lang="en-US" sz="2700">
                  <a:solidFill>
                    <a:srgbClr val="000000"/>
                  </a:solidFill>
                  <a:latin typeface="Times New Roman"/>
                  <a:ea typeface="Times New Roman"/>
                  <a:cs typeface="Times New Roman"/>
                  <a:sym typeface="Times New Roman"/>
                </a:rPr>
                <a:t>en</a:t>
              </a:r>
              <a:r>
                <a:rPr lang="en-US" sz="2700">
                  <a:solidFill>
                    <a:srgbClr val="000000"/>
                  </a:solidFill>
                  <a:latin typeface="Times New Roman"/>
                  <a:ea typeface="Times New Roman"/>
                  <a:cs typeface="Times New Roman"/>
                  <a:sym typeface="Times New Roman"/>
                </a:rPr>
                <a:t>t and build automation.</a:t>
              </a:r>
            </a:p>
            <a:p>
              <a:pPr algn="l">
                <a:lnSpc>
                  <a:spcPts val="3240"/>
                </a:lnSpc>
              </a:pPr>
            </a:p>
            <a:p>
              <a:pPr algn="l">
                <a:lnSpc>
                  <a:spcPts val="3240"/>
                </a:lnSpc>
              </a:pP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Repo</a:t>
              </a:r>
              <a:r>
                <a:rPr lang="en-US" sz="2700">
                  <a:solidFill>
                    <a:srgbClr val="000000"/>
                  </a:solidFill>
                  <a:latin typeface="Times New Roman"/>
                  <a:ea typeface="Times New Roman"/>
                  <a:cs typeface="Times New Roman"/>
                  <a:sym typeface="Times New Roman"/>
                </a:rPr>
                <a:t>rt</a:t>
              </a:r>
              <a:r>
                <a:rPr lang="en-US" sz="2700">
                  <a:solidFill>
                    <a:srgbClr val="000000"/>
                  </a:solidFill>
                  <a:latin typeface="Times New Roman"/>
                  <a:ea typeface="Times New Roman"/>
                  <a:cs typeface="Times New Roman"/>
                  <a:sym typeface="Times New Roman"/>
                </a:rPr>
                <a:t>i</a:t>
              </a:r>
              <a:r>
                <a:rPr lang="en-US" sz="2700">
                  <a:solidFill>
                    <a:srgbClr val="000000"/>
                  </a:solidFill>
                  <a:latin typeface="Times New Roman"/>
                  <a:ea typeface="Times New Roman"/>
                  <a:cs typeface="Times New Roman"/>
                  <a:sym typeface="Times New Roman"/>
                </a:rPr>
                <a:t>n</a:t>
              </a:r>
              <a:r>
                <a:rPr lang="en-US" sz="2700">
                  <a:solidFill>
                    <a:srgbClr val="000000"/>
                  </a:solidFill>
                  <a:latin typeface="Times New Roman"/>
                  <a:ea typeface="Times New Roman"/>
                  <a:cs typeface="Times New Roman"/>
                  <a:sym typeface="Times New Roman"/>
                </a:rPr>
                <a:t>g &amp; Exe</a:t>
              </a:r>
              <a:r>
                <a:rPr lang="en-US" sz="2700">
                  <a:solidFill>
                    <a:srgbClr val="000000"/>
                  </a:solidFill>
                  <a:latin typeface="Times New Roman"/>
                  <a:ea typeface="Times New Roman"/>
                  <a:cs typeface="Times New Roman"/>
                  <a:sym typeface="Times New Roman"/>
                </a:rPr>
                <a:t>c</a:t>
              </a:r>
              <a:r>
                <a:rPr lang="en-US" sz="2700">
                  <a:solidFill>
                    <a:srgbClr val="000000"/>
                  </a:solidFill>
                  <a:latin typeface="Times New Roman"/>
                  <a:ea typeface="Times New Roman"/>
                  <a:cs typeface="Times New Roman"/>
                  <a:sym typeface="Times New Roman"/>
                </a:rPr>
                <a:t>u</a:t>
              </a:r>
              <a:r>
                <a:rPr lang="en-US" sz="2700">
                  <a:solidFill>
                    <a:srgbClr val="000000"/>
                  </a:solidFill>
                  <a:latin typeface="Times New Roman"/>
                  <a:ea typeface="Times New Roman"/>
                  <a:cs typeface="Times New Roman"/>
                  <a:sym typeface="Times New Roman"/>
                </a:rPr>
                <a:t>tion</a:t>
              </a:r>
              <a:r>
                <a:rPr lang="en-US" sz="2700">
                  <a:solidFill>
                    <a:srgbClr val="000000"/>
                  </a:solidFill>
                  <a:latin typeface="Times New Roman"/>
                  <a:ea typeface="Times New Roman"/>
                  <a:cs typeface="Times New Roman"/>
                  <a:sym typeface="Times New Roman"/>
                </a:rPr>
                <a:t> – Automated test execution i</a:t>
              </a:r>
              <a:r>
                <a:rPr lang="en-US" sz="2700">
                  <a:solidFill>
                    <a:srgbClr val="000000"/>
                  </a:solidFill>
                  <a:latin typeface="Times New Roman"/>
                  <a:ea typeface="Times New Roman"/>
                  <a:cs typeface="Times New Roman"/>
                  <a:sym typeface="Times New Roman"/>
                </a:rPr>
                <a:t>s </a:t>
              </a:r>
              <a:r>
                <a:rPr lang="en-US" sz="2700">
                  <a:solidFill>
                    <a:srgbClr val="000000"/>
                  </a:solidFill>
                  <a:latin typeface="Times New Roman"/>
                  <a:ea typeface="Times New Roman"/>
                  <a:cs typeface="Times New Roman"/>
                  <a:sym typeface="Times New Roman"/>
                </a:rPr>
                <a:t>m</a:t>
              </a:r>
              <a:r>
                <a:rPr lang="en-US" sz="2700">
                  <a:solidFill>
                    <a:srgbClr val="000000"/>
                  </a:solidFill>
                  <a:latin typeface="Times New Roman"/>
                  <a:ea typeface="Times New Roman"/>
                  <a:cs typeface="Times New Roman"/>
                  <a:sym typeface="Times New Roman"/>
                </a:rPr>
                <a:t>anage</a:t>
              </a:r>
              <a:r>
                <a:rPr lang="en-US" sz="2700">
                  <a:solidFill>
                    <a:srgbClr val="000000"/>
                  </a:solidFill>
                  <a:latin typeface="Times New Roman"/>
                  <a:ea typeface="Times New Roman"/>
                  <a:cs typeface="Times New Roman"/>
                  <a:sym typeface="Times New Roman"/>
                </a:rPr>
                <a:t>d using TestNG, and results are logged using Extent Reports and screenshot capture for debugging.</a:t>
              </a:r>
            </a:p>
            <a:p>
              <a:pPr algn="l">
                <a:lnSpc>
                  <a:spcPts val="3240"/>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09612" y="317213"/>
            <a:ext cx="15153848" cy="966490"/>
            <a:chOff x="0" y="0"/>
            <a:chExt cx="20205130" cy="1288653"/>
          </a:xfrm>
        </p:grpSpPr>
        <p:sp>
          <p:nvSpPr>
            <p:cNvPr name="Freeform 3" id="3"/>
            <p:cNvSpPr/>
            <p:nvPr/>
          </p:nvSpPr>
          <p:spPr>
            <a:xfrm flipH="false" flipV="false" rot="0">
              <a:off x="0" y="0"/>
              <a:ext cx="20205129" cy="1288653"/>
            </a:xfrm>
            <a:custGeom>
              <a:avLst/>
              <a:gdLst/>
              <a:ahLst/>
              <a:cxnLst/>
              <a:rect r="r" b="b" t="t" l="l"/>
              <a:pathLst>
                <a:path h="1288653" w="20205129">
                  <a:moveTo>
                    <a:pt x="0" y="0"/>
                  </a:moveTo>
                  <a:lnTo>
                    <a:pt x="20205129" y="0"/>
                  </a:lnTo>
                  <a:lnTo>
                    <a:pt x="20205129" y="1288653"/>
                  </a:lnTo>
                  <a:lnTo>
                    <a:pt x="0" y="1288653"/>
                  </a:lnTo>
                  <a:close/>
                </a:path>
              </a:pathLst>
            </a:custGeom>
            <a:solidFill>
              <a:srgbClr val="000000">
                <a:alpha val="0"/>
              </a:srgbClr>
            </a:solidFill>
          </p:spPr>
        </p:sp>
        <p:sp>
          <p:nvSpPr>
            <p:cNvPr name="TextBox 4" id="4"/>
            <p:cNvSpPr txBox="true"/>
            <p:nvPr/>
          </p:nvSpPr>
          <p:spPr>
            <a:xfrm>
              <a:off x="0" y="0"/>
              <a:ext cx="20205130" cy="1288653"/>
            </a:xfrm>
            <a:prstGeom prst="rect">
              <a:avLst/>
            </a:prstGeom>
          </p:spPr>
          <p:txBody>
            <a:bodyPr anchor="t" rtlCol="false" tIns="0" lIns="0" bIns="0" rIns="0"/>
            <a:lstStyle/>
            <a:p>
              <a:pPr algn="l">
                <a:lnSpc>
                  <a:spcPts val="5759"/>
                </a:lnSpc>
              </a:pPr>
              <a:r>
                <a:rPr lang="en-US" sz="4800" b="true">
                  <a:solidFill>
                    <a:srgbClr val="0187CC"/>
                  </a:solidFill>
                  <a:latin typeface="HK Grotesk Bold"/>
                  <a:ea typeface="HK Grotesk Bold"/>
                  <a:cs typeface="HK Grotesk Bold"/>
                  <a:sym typeface="HK Grotesk Bold"/>
                </a:rPr>
                <a:t>OBJECTIVE</a:t>
              </a:r>
            </a:p>
          </p:txBody>
        </p:sp>
      </p:grpSp>
      <p:sp>
        <p:nvSpPr>
          <p:cNvPr name="Freeform 5" id="5" descr="Logo  Description automatically generated"/>
          <p:cNvSpPr/>
          <p:nvPr/>
        </p:nvSpPr>
        <p:spPr>
          <a:xfrm flipH="false" flipV="false" rot="0">
            <a:off x="162945" y="9596826"/>
            <a:ext cx="968649" cy="634405"/>
          </a:xfrm>
          <a:custGeom>
            <a:avLst/>
            <a:gdLst/>
            <a:ahLst/>
            <a:cxnLst/>
            <a:rect r="r" b="b" t="t" l="l"/>
            <a:pathLst>
              <a:path h="634405" w="968649">
                <a:moveTo>
                  <a:pt x="0" y="0"/>
                </a:moveTo>
                <a:lnTo>
                  <a:pt x="968649" y="0"/>
                </a:lnTo>
                <a:lnTo>
                  <a:pt x="968649" y="634406"/>
                </a:lnTo>
                <a:lnTo>
                  <a:pt x="0" y="634406"/>
                </a:lnTo>
                <a:lnTo>
                  <a:pt x="0" y="0"/>
                </a:lnTo>
                <a:close/>
              </a:path>
            </a:pathLst>
          </a:custGeom>
          <a:blipFill>
            <a:blip r:embed="rId2"/>
            <a:stretch>
              <a:fillRect l="0" t="0" r="0" b="0"/>
            </a:stretch>
          </a:blipFill>
        </p:spPr>
      </p:sp>
      <p:grpSp>
        <p:nvGrpSpPr>
          <p:cNvPr name="Group 6" id="6"/>
          <p:cNvGrpSpPr/>
          <p:nvPr/>
        </p:nvGrpSpPr>
        <p:grpSpPr>
          <a:xfrm rot="0">
            <a:off x="6637136" y="9627868"/>
            <a:ext cx="9389104" cy="360997"/>
            <a:chOff x="0" y="0"/>
            <a:chExt cx="12518806" cy="481330"/>
          </a:xfrm>
        </p:grpSpPr>
        <p:sp>
          <p:nvSpPr>
            <p:cNvPr name="Freeform 7" id="7"/>
            <p:cNvSpPr/>
            <p:nvPr/>
          </p:nvSpPr>
          <p:spPr>
            <a:xfrm flipH="false" flipV="false" rot="0">
              <a:off x="0" y="0"/>
              <a:ext cx="12518806" cy="481330"/>
            </a:xfrm>
            <a:custGeom>
              <a:avLst/>
              <a:gdLst/>
              <a:ahLst/>
              <a:cxnLst/>
              <a:rect r="r" b="b" t="t" l="l"/>
              <a:pathLst>
                <a:path h="481330" w="12518806">
                  <a:moveTo>
                    <a:pt x="0" y="0"/>
                  </a:moveTo>
                  <a:lnTo>
                    <a:pt x="12518806" y="0"/>
                  </a:lnTo>
                  <a:lnTo>
                    <a:pt x="12518806" y="481330"/>
                  </a:lnTo>
                  <a:lnTo>
                    <a:pt x="0" y="481330"/>
                  </a:lnTo>
                  <a:close/>
                </a:path>
              </a:pathLst>
            </a:custGeom>
            <a:solidFill>
              <a:srgbClr val="000000">
                <a:alpha val="0"/>
              </a:srgbClr>
            </a:solidFill>
          </p:spPr>
        </p:sp>
        <p:sp>
          <p:nvSpPr>
            <p:cNvPr name="TextBox 8" id="8"/>
            <p:cNvSpPr txBox="true"/>
            <p:nvPr/>
          </p:nvSpPr>
          <p:spPr>
            <a:xfrm>
              <a:off x="0" y="-47625"/>
              <a:ext cx="12518806" cy="528955"/>
            </a:xfrm>
            <a:prstGeom prst="rect">
              <a:avLst/>
            </a:prstGeom>
          </p:spPr>
          <p:txBody>
            <a:bodyPr anchor="t" rtlCol="false" tIns="0" lIns="0" bIns="0" rIns="0"/>
            <a:lstStyle/>
            <a:p>
              <a:pPr algn="r">
                <a:lnSpc>
                  <a:spcPts val="2940"/>
                </a:lnSpc>
              </a:pPr>
              <a:r>
                <a:rPr lang="en-US" sz="2100" spc="210">
                  <a:solidFill>
                    <a:srgbClr val="000000"/>
                  </a:solidFill>
                  <a:latin typeface="HK Grotesk Light"/>
                  <a:ea typeface="HK Grotesk Light"/>
                  <a:cs typeface="HK Grotesk Light"/>
                  <a:sym typeface="HK Grotesk Light"/>
                </a:rPr>
                <a:t>2024 - RPS Consulting all rights reserved</a:t>
              </a:r>
            </a:p>
          </p:txBody>
        </p:sp>
      </p:grpSp>
      <p:grpSp>
        <p:nvGrpSpPr>
          <p:cNvPr name="Group 9" id="9"/>
          <p:cNvGrpSpPr/>
          <p:nvPr/>
        </p:nvGrpSpPr>
        <p:grpSpPr>
          <a:xfrm rot="0">
            <a:off x="12915900" y="9534525"/>
            <a:ext cx="4114800" cy="547688"/>
            <a:chOff x="0" y="0"/>
            <a:chExt cx="5486400" cy="730250"/>
          </a:xfrm>
        </p:grpSpPr>
        <p:sp>
          <p:nvSpPr>
            <p:cNvPr name="Freeform 10" id="10"/>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11" id="11"/>
            <p:cNvSpPr txBox="true"/>
            <p:nvPr/>
          </p:nvSpPr>
          <p:spPr>
            <a:xfrm>
              <a:off x="0" y="-19050"/>
              <a:ext cx="5486400" cy="749300"/>
            </a:xfrm>
            <a:prstGeom prst="rect">
              <a:avLst/>
            </a:prstGeom>
          </p:spPr>
          <p:txBody>
            <a:bodyPr anchor="ctr" rtlCol="false" tIns="0" lIns="0" bIns="0" rIns="0"/>
            <a:lstStyle/>
            <a:p>
              <a:pPr algn="r">
                <a:lnSpc>
                  <a:spcPts val="2160"/>
                </a:lnSpc>
              </a:pPr>
              <a:r>
                <a:rPr lang="en-US" sz="1800">
                  <a:solidFill>
                    <a:srgbClr val="000000"/>
                  </a:solidFill>
                  <a:latin typeface="Arimo"/>
                  <a:ea typeface="Arimo"/>
                  <a:cs typeface="Arimo"/>
                  <a:sym typeface="Arimo"/>
                </a:rPr>
                <a:t>2</a:t>
              </a:r>
            </a:p>
          </p:txBody>
        </p:sp>
      </p:grpSp>
      <p:grpSp>
        <p:nvGrpSpPr>
          <p:cNvPr name="Group 12" id="12"/>
          <p:cNvGrpSpPr/>
          <p:nvPr/>
        </p:nvGrpSpPr>
        <p:grpSpPr>
          <a:xfrm rot="0">
            <a:off x="719156" y="2413034"/>
            <a:ext cx="16849688" cy="5460932"/>
            <a:chOff x="0" y="0"/>
            <a:chExt cx="22466250" cy="7281242"/>
          </a:xfrm>
        </p:grpSpPr>
        <p:sp>
          <p:nvSpPr>
            <p:cNvPr name="Freeform 13" id="13"/>
            <p:cNvSpPr/>
            <p:nvPr/>
          </p:nvSpPr>
          <p:spPr>
            <a:xfrm flipH="false" flipV="false" rot="0">
              <a:off x="0" y="0"/>
              <a:ext cx="22466250" cy="7281242"/>
            </a:xfrm>
            <a:custGeom>
              <a:avLst/>
              <a:gdLst/>
              <a:ahLst/>
              <a:cxnLst/>
              <a:rect r="r" b="b" t="t" l="l"/>
              <a:pathLst>
                <a:path h="7281242" w="22466250">
                  <a:moveTo>
                    <a:pt x="0" y="0"/>
                  </a:moveTo>
                  <a:lnTo>
                    <a:pt x="22466250" y="0"/>
                  </a:lnTo>
                  <a:lnTo>
                    <a:pt x="22466250" y="7281242"/>
                  </a:lnTo>
                  <a:lnTo>
                    <a:pt x="0" y="7281242"/>
                  </a:lnTo>
                  <a:close/>
                </a:path>
              </a:pathLst>
            </a:custGeom>
            <a:solidFill>
              <a:srgbClr val="000000">
                <a:alpha val="0"/>
              </a:srgbClr>
            </a:solidFill>
          </p:spPr>
        </p:sp>
        <p:sp>
          <p:nvSpPr>
            <p:cNvPr name="TextBox 14" id="14"/>
            <p:cNvSpPr txBox="true"/>
            <p:nvPr/>
          </p:nvSpPr>
          <p:spPr>
            <a:xfrm>
              <a:off x="0" y="-57150"/>
              <a:ext cx="22466250" cy="7338392"/>
            </a:xfrm>
            <a:prstGeom prst="rect">
              <a:avLst/>
            </a:prstGeom>
          </p:spPr>
          <p:txBody>
            <a:bodyPr anchor="t" rtlCol="false" tIns="0" lIns="0" bIns="0" rIns="0"/>
            <a:lstStyle/>
            <a:p>
              <a:pPr algn="l">
                <a:lnSpc>
                  <a:spcPts val="3240"/>
                </a:lnSpc>
              </a:pPr>
              <a:r>
                <a:rPr lang="en-US" sz="2700">
                  <a:solidFill>
                    <a:srgbClr val="000000"/>
                  </a:solidFill>
                  <a:latin typeface="Times New Roman"/>
                  <a:ea typeface="Times New Roman"/>
                  <a:cs typeface="Times New Roman"/>
                  <a:sym typeface="Times New Roman"/>
                </a:rPr>
                <a:t>•Ensure Reliability: Automate UI testing to validate the core functionalities of the UrbanLadder website.</a:t>
              </a:r>
            </a:p>
            <a:p>
              <a:pPr algn="l">
                <a:lnSpc>
                  <a:spcPts val="3240"/>
                </a:lnSpc>
              </a:pPr>
            </a:p>
            <a:p>
              <a:pPr algn="l">
                <a:lnSpc>
                  <a:spcPts val="3240"/>
                </a:lnSpc>
              </a:pPr>
              <a:r>
                <a:rPr lang="en-US" sz="2700">
                  <a:solidFill>
                    <a:srgbClr val="000000"/>
                  </a:solidFill>
                  <a:latin typeface="Times New Roman"/>
                  <a:ea typeface="Times New Roman"/>
                  <a:cs typeface="Times New Roman"/>
                  <a:sym typeface="Times New Roman"/>
                </a:rPr>
                <a:t>•Improve Efficiency: Reduce manual testing efforts by implementing an automated test suite using Selenium, Cucumber (BDD), and POM.</a:t>
              </a:r>
            </a:p>
            <a:p>
              <a:pPr algn="l">
                <a:lnSpc>
                  <a:spcPts val="3240"/>
                </a:lnSpc>
              </a:pPr>
            </a:p>
            <a:p>
              <a:pPr algn="l">
                <a:lnSpc>
                  <a:spcPts val="3240"/>
                </a:lnSpc>
              </a:pPr>
              <a:r>
                <a:rPr lang="en-US" sz="2700">
                  <a:solidFill>
                    <a:srgbClr val="000000"/>
                  </a:solidFill>
                  <a:latin typeface="Times New Roman"/>
                  <a:ea typeface="Times New Roman"/>
                  <a:cs typeface="Times New Roman"/>
                  <a:sym typeface="Times New Roman"/>
                </a:rPr>
                <a:t>•Enhance Test Coverage: Validate essential features like home page sections, product search, filters, cart operations, and user authentication.</a:t>
              </a:r>
            </a:p>
            <a:p>
              <a:pPr algn="l">
                <a:lnSpc>
                  <a:spcPts val="3240"/>
                </a:lnSpc>
              </a:pPr>
            </a:p>
            <a:p>
              <a:pPr algn="l">
                <a:lnSpc>
                  <a:spcPts val="3240"/>
                </a:lnSpc>
              </a:pPr>
              <a:r>
                <a:rPr lang="en-US" sz="2700">
                  <a:solidFill>
                    <a:srgbClr val="000000"/>
                  </a:solidFill>
                  <a:latin typeface="Times New Roman"/>
                  <a:ea typeface="Times New Roman"/>
                  <a:cs typeface="Times New Roman"/>
                  <a:sym typeface="Times New Roman"/>
                </a:rPr>
                <a:t>•Generate Comprehensive Reports: Use Extent Reports to capture test execution results with screenshots for failures.</a:t>
              </a:r>
            </a:p>
            <a:p>
              <a:pPr algn="l">
                <a:lnSpc>
                  <a:spcPts val="3240"/>
                </a:lnSpc>
              </a:pPr>
            </a:p>
            <a:p>
              <a:pPr algn="l">
                <a:lnSpc>
                  <a:spcPts val="3240"/>
                </a:lnSpc>
              </a:pPr>
              <a:r>
                <a:rPr lang="en-US" sz="2700">
                  <a:solidFill>
                    <a:srgbClr val="000000"/>
                  </a:solidFill>
                  <a:latin typeface="Times New Roman"/>
                  <a:ea typeface="Times New Roman"/>
                  <a:cs typeface="Times New Roman"/>
                  <a:sym typeface="Times New Roman"/>
                </a:rPr>
                <a:t>•Enable Cross-Browser Testing: Ensure compatibility across multiple browsers (Chrome, Firefox, Edge).</a:t>
              </a:r>
            </a:p>
            <a:p>
              <a:pPr algn="l">
                <a:lnSpc>
                  <a:spcPts val="3240"/>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09612" y="317213"/>
            <a:ext cx="15153848" cy="1690390"/>
            <a:chOff x="0" y="0"/>
            <a:chExt cx="20205130" cy="2253853"/>
          </a:xfrm>
        </p:grpSpPr>
        <p:sp>
          <p:nvSpPr>
            <p:cNvPr name="Freeform 3" id="3"/>
            <p:cNvSpPr/>
            <p:nvPr/>
          </p:nvSpPr>
          <p:spPr>
            <a:xfrm flipH="false" flipV="false" rot="0">
              <a:off x="0" y="0"/>
              <a:ext cx="20205129" cy="2253853"/>
            </a:xfrm>
            <a:custGeom>
              <a:avLst/>
              <a:gdLst/>
              <a:ahLst/>
              <a:cxnLst/>
              <a:rect r="r" b="b" t="t" l="l"/>
              <a:pathLst>
                <a:path h="2253853" w="20205129">
                  <a:moveTo>
                    <a:pt x="0" y="0"/>
                  </a:moveTo>
                  <a:lnTo>
                    <a:pt x="20205129" y="0"/>
                  </a:lnTo>
                  <a:lnTo>
                    <a:pt x="20205129" y="2253853"/>
                  </a:lnTo>
                  <a:lnTo>
                    <a:pt x="0" y="2253853"/>
                  </a:lnTo>
                  <a:close/>
                </a:path>
              </a:pathLst>
            </a:custGeom>
            <a:solidFill>
              <a:srgbClr val="000000">
                <a:alpha val="0"/>
              </a:srgbClr>
            </a:solidFill>
          </p:spPr>
        </p:sp>
        <p:sp>
          <p:nvSpPr>
            <p:cNvPr name="TextBox 4" id="4"/>
            <p:cNvSpPr txBox="true"/>
            <p:nvPr/>
          </p:nvSpPr>
          <p:spPr>
            <a:xfrm>
              <a:off x="0" y="0"/>
              <a:ext cx="20205130" cy="2253853"/>
            </a:xfrm>
            <a:prstGeom prst="rect">
              <a:avLst/>
            </a:prstGeom>
          </p:spPr>
          <p:txBody>
            <a:bodyPr anchor="t" rtlCol="false" tIns="0" lIns="0" bIns="0" rIns="0"/>
            <a:lstStyle/>
            <a:p>
              <a:pPr algn="l">
                <a:lnSpc>
                  <a:spcPts val="5759"/>
                </a:lnSpc>
              </a:pPr>
              <a:r>
                <a:rPr lang="en-US" sz="4800" b="true">
                  <a:solidFill>
                    <a:srgbClr val="0187CC"/>
                  </a:solidFill>
                  <a:latin typeface="HK Grotesk Bold"/>
                  <a:ea typeface="HK Grotesk Bold"/>
                  <a:cs typeface="HK Grotesk Bold"/>
                  <a:sym typeface="HK Grotesk Bold"/>
                </a:rPr>
                <a:t>ABOUT THE APPLICATION</a:t>
              </a:r>
            </a:p>
            <a:p>
              <a:pPr algn="l">
                <a:lnSpc>
                  <a:spcPts val="5759"/>
                </a:lnSpc>
              </a:pPr>
            </a:p>
          </p:txBody>
        </p:sp>
      </p:grpSp>
      <p:sp>
        <p:nvSpPr>
          <p:cNvPr name="Freeform 5" id="5" descr="Logo  Description automatically generated"/>
          <p:cNvSpPr/>
          <p:nvPr/>
        </p:nvSpPr>
        <p:spPr>
          <a:xfrm flipH="false" flipV="false" rot="0">
            <a:off x="162945" y="9596826"/>
            <a:ext cx="968649" cy="634405"/>
          </a:xfrm>
          <a:custGeom>
            <a:avLst/>
            <a:gdLst/>
            <a:ahLst/>
            <a:cxnLst/>
            <a:rect r="r" b="b" t="t" l="l"/>
            <a:pathLst>
              <a:path h="634405" w="968649">
                <a:moveTo>
                  <a:pt x="0" y="0"/>
                </a:moveTo>
                <a:lnTo>
                  <a:pt x="968649" y="0"/>
                </a:lnTo>
                <a:lnTo>
                  <a:pt x="968649" y="634406"/>
                </a:lnTo>
                <a:lnTo>
                  <a:pt x="0" y="634406"/>
                </a:lnTo>
                <a:lnTo>
                  <a:pt x="0" y="0"/>
                </a:lnTo>
                <a:close/>
              </a:path>
            </a:pathLst>
          </a:custGeom>
          <a:blipFill>
            <a:blip r:embed="rId2"/>
            <a:stretch>
              <a:fillRect l="0" t="0" r="0" b="0"/>
            </a:stretch>
          </a:blipFill>
        </p:spPr>
      </p:sp>
      <p:grpSp>
        <p:nvGrpSpPr>
          <p:cNvPr name="Group 6" id="6"/>
          <p:cNvGrpSpPr/>
          <p:nvPr/>
        </p:nvGrpSpPr>
        <p:grpSpPr>
          <a:xfrm rot="0">
            <a:off x="6637136" y="9627868"/>
            <a:ext cx="9389104" cy="360997"/>
            <a:chOff x="0" y="0"/>
            <a:chExt cx="12518806" cy="481330"/>
          </a:xfrm>
        </p:grpSpPr>
        <p:sp>
          <p:nvSpPr>
            <p:cNvPr name="Freeform 7" id="7"/>
            <p:cNvSpPr/>
            <p:nvPr/>
          </p:nvSpPr>
          <p:spPr>
            <a:xfrm flipH="false" flipV="false" rot="0">
              <a:off x="0" y="0"/>
              <a:ext cx="12518806" cy="481330"/>
            </a:xfrm>
            <a:custGeom>
              <a:avLst/>
              <a:gdLst/>
              <a:ahLst/>
              <a:cxnLst/>
              <a:rect r="r" b="b" t="t" l="l"/>
              <a:pathLst>
                <a:path h="481330" w="12518806">
                  <a:moveTo>
                    <a:pt x="0" y="0"/>
                  </a:moveTo>
                  <a:lnTo>
                    <a:pt x="12518806" y="0"/>
                  </a:lnTo>
                  <a:lnTo>
                    <a:pt x="12518806" y="481330"/>
                  </a:lnTo>
                  <a:lnTo>
                    <a:pt x="0" y="481330"/>
                  </a:lnTo>
                  <a:close/>
                </a:path>
              </a:pathLst>
            </a:custGeom>
            <a:solidFill>
              <a:srgbClr val="000000">
                <a:alpha val="0"/>
              </a:srgbClr>
            </a:solidFill>
          </p:spPr>
        </p:sp>
        <p:sp>
          <p:nvSpPr>
            <p:cNvPr name="TextBox 8" id="8"/>
            <p:cNvSpPr txBox="true"/>
            <p:nvPr/>
          </p:nvSpPr>
          <p:spPr>
            <a:xfrm>
              <a:off x="0" y="-47625"/>
              <a:ext cx="12518806" cy="528955"/>
            </a:xfrm>
            <a:prstGeom prst="rect">
              <a:avLst/>
            </a:prstGeom>
          </p:spPr>
          <p:txBody>
            <a:bodyPr anchor="t" rtlCol="false" tIns="0" lIns="0" bIns="0" rIns="0"/>
            <a:lstStyle/>
            <a:p>
              <a:pPr algn="r">
                <a:lnSpc>
                  <a:spcPts val="2940"/>
                </a:lnSpc>
              </a:pPr>
              <a:r>
                <a:rPr lang="en-US" sz="2100" spc="210">
                  <a:solidFill>
                    <a:srgbClr val="000000"/>
                  </a:solidFill>
                  <a:latin typeface="HK Grotesk Light"/>
                  <a:ea typeface="HK Grotesk Light"/>
                  <a:cs typeface="HK Grotesk Light"/>
                  <a:sym typeface="HK Grotesk Light"/>
                </a:rPr>
                <a:t>2024 - RPS Consulting all rights reserved</a:t>
              </a:r>
            </a:p>
          </p:txBody>
        </p:sp>
      </p:grpSp>
      <p:grpSp>
        <p:nvGrpSpPr>
          <p:cNvPr name="Group 9" id="9"/>
          <p:cNvGrpSpPr/>
          <p:nvPr/>
        </p:nvGrpSpPr>
        <p:grpSpPr>
          <a:xfrm rot="0">
            <a:off x="12915900" y="9534525"/>
            <a:ext cx="4114800" cy="547688"/>
            <a:chOff x="0" y="0"/>
            <a:chExt cx="5486400" cy="730250"/>
          </a:xfrm>
        </p:grpSpPr>
        <p:sp>
          <p:nvSpPr>
            <p:cNvPr name="Freeform 10" id="10"/>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11" id="11"/>
            <p:cNvSpPr txBox="true"/>
            <p:nvPr/>
          </p:nvSpPr>
          <p:spPr>
            <a:xfrm>
              <a:off x="0" y="-19050"/>
              <a:ext cx="5486400" cy="749300"/>
            </a:xfrm>
            <a:prstGeom prst="rect">
              <a:avLst/>
            </a:prstGeom>
          </p:spPr>
          <p:txBody>
            <a:bodyPr anchor="ctr" rtlCol="false" tIns="0" lIns="0" bIns="0" rIns="0"/>
            <a:lstStyle/>
            <a:p>
              <a:pPr algn="r">
                <a:lnSpc>
                  <a:spcPts val="2160"/>
                </a:lnSpc>
              </a:pPr>
              <a:r>
                <a:rPr lang="en-US" sz="1800">
                  <a:solidFill>
                    <a:srgbClr val="000000"/>
                  </a:solidFill>
                  <a:latin typeface="Arimo"/>
                  <a:ea typeface="Arimo"/>
                  <a:cs typeface="Arimo"/>
                  <a:sym typeface="Arimo"/>
                </a:rPr>
                <a:t>2</a:t>
              </a:r>
            </a:p>
          </p:txBody>
        </p:sp>
      </p:grpSp>
      <p:grpSp>
        <p:nvGrpSpPr>
          <p:cNvPr name="Group 12" id="12"/>
          <p:cNvGrpSpPr/>
          <p:nvPr/>
        </p:nvGrpSpPr>
        <p:grpSpPr>
          <a:xfrm rot="0">
            <a:off x="719156" y="2413034"/>
            <a:ext cx="16849688" cy="5848921"/>
            <a:chOff x="0" y="0"/>
            <a:chExt cx="22466250" cy="7798562"/>
          </a:xfrm>
        </p:grpSpPr>
        <p:sp>
          <p:nvSpPr>
            <p:cNvPr name="Freeform 13" id="13"/>
            <p:cNvSpPr/>
            <p:nvPr/>
          </p:nvSpPr>
          <p:spPr>
            <a:xfrm flipH="false" flipV="false" rot="0">
              <a:off x="0" y="0"/>
              <a:ext cx="22466250" cy="7798562"/>
            </a:xfrm>
            <a:custGeom>
              <a:avLst/>
              <a:gdLst/>
              <a:ahLst/>
              <a:cxnLst/>
              <a:rect r="r" b="b" t="t" l="l"/>
              <a:pathLst>
                <a:path h="7798562" w="22466250">
                  <a:moveTo>
                    <a:pt x="0" y="0"/>
                  </a:moveTo>
                  <a:lnTo>
                    <a:pt x="22466250" y="0"/>
                  </a:lnTo>
                  <a:lnTo>
                    <a:pt x="22466250" y="7798562"/>
                  </a:lnTo>
                  <a:lnTo>
                    <a:pt x="0" y="7798562"/>
                  </a:lnTo>
                  <a:close/>
                </a:path>
              </a:pathLst>
            </a:custGeom>
            <a:solidFill>
              <a:srgbClr val="000000">
                <a:alpha val="0"/>
              </a:srgbClr>
            </a:solidFill>
          </p:spPr>
        </p:sp>
        <p:sp>
          <p:nvSpPr>
            <p:cNvPr name="TextBox 14" id="14"/>
            <p:cNvSpPr txBox="true"/>
            <p:nvPr/>
          </p:nvSpPr>
          <p:spPr>
            <a:xfrm>
              <a:off x="0" y="-57150"/>
              <a:ext cx="22466250" cy="7855712"/>
            </a:xfrm>
            <a:prstGeom prst="rect">
              <a:avLst/>
            </a:prstGeom>
          </p:spPr>
          <p:txBody>
            <a:bodyPr anchor="t" rtlCol="false" tIns="0" lIns="0" bIns="0" rIns="0"/>
            <a:lstStyle/>
            <a:p>
              <a:pPr algn="l">
                <a:lnSpc>
                  <a:spcPts val="3240"/>
                </a:lnSpc>
              </a:pPr>
              <a:r>
                <a:rPr lang="en-US" sz="2700">
                  <a:solidFill>
                    <a:srgbClr val="000000"/>
                  </a:solidFill>
                  <a:latin typeface="Times New Roman"/>
                  <a:ea typeface="Times New Roman"/>
                  <a:cs typeface="Times New Roman"/>
                  <a:sym typeface="Times New Roman"/>
                </a:rPr>
                <a:t>•UrbanLadder</a:t>
              </a:r>
              <a:r>
                <a:rPr lang="en-US" sz="2700">
                  <a:solidFill>
                    <a:srgbClr val="000000"/>
                  </a:solidFill>
                  <a:latin typeface="Times New Roman"/>
                  <a:ea typeface="Times New Roman"/>
                  <a:cs typeface="Times New Roman"/>
                  <a:sym typeface="Times New Roman"/>
                </a:rPr>
                <a:t> is a leading online furniture and home décor retailer, offering a wide range of products, including sofas, beds, dining tables, storage solutions, and home accessories. The platform provides a seamless </a:t>
              </a:r>
              <a:r>
                <a:rPr lang="en-US" sz="2700" b="true">
                  <a:solidFill>
                    <a:srgbClr val="000000"/>
                  </a:solidFill>
                  <a:latin typeface="Times New Roman Bold"/>
                  <a:ea typeface="Times New Roman Bold"/>
                  <a:cs typeface="Times New Roman Bold"/>
                  <a:sym typeface="Times New Roman Bold"/>
                </a:rPr>
                <a:t>e-commerce experience</a:t>
              </a:r>
              <a:r>
                <a:rPr lang="en-US" sz="2700">
                  <a:solidFill>
                    <a:srgbClr val="000000"/>
                  </a:solidFill>
                  <a:latin typeface="Times New Roman"/>
                  <a:ea typeface="Times New Roman"/>
                  <a:cs typeface="Times New Roman"/>
                  <a:sym typeface="Times New Roman"/>
                </a:rPr>
                <a:t>, allowing users to browse, search, and purchase furniture online.</a:t>
              </a:r>
            </a:p>
            <a:p>
              <a:pPr algn="l">
                <a:lnSpc>
                  <a:spcPts val="3240"/>
                </a:lnSpc>
              </a:pPr>
            </a:p>
            <a:p>
              <a:pPr algn="l">
                <a:lnSpc>
                  <a:spcPts val="3240"/>
                </a:lnSpc>
              </a:pPr>
              <a:r>
                <a:rPr lang="en-US" sz="2700">
                  <a:solidFill>
                    <a:srgbClr val="000000"/>
                  </a:solidFill>
                  <a:latin typeface="Times New Roman"/>
                  <a:ea typeface="Times New Roman"/>
                  <a:cs typeface="Times New Roman"/>
                  <a:sym typeface="Times New Roman"/>
                </a:rPr>
                <a:t>•Key Functionalities Tested:</a:t>
              </a:r>
            </a:p>
            <a:p>
              <a:pPr algn="l">
                <a:lnSpc>
                  <a:spcPts val="3240"/>
                </a:lnSpc>
              </a:pPr>
            </a:p>
            <a:p>
              <a:pPr algn="l">
                <a:lnSpc>
                  <a:spcPts val="3240"/>
                </a:lnSpc>
              </a:pPr>
              <a:r>
                <a:rPr lang="en-US" sz="2700">
                  <a:solidFill>
                    <a:srgbClr val="000000"/>
                  </a:solidFill>
                  <a:latin typeface="Times New Roman"/>
                  <a:ea typeface="Times New Roman"/>
                  <a:cs typeface="Times New Roman"/>
                  <a:sym typeface="Times New Roman"/>
                </a:rPr>
                <a:t>•</a:t>
              </a:r>
              <a:r>
                <a:rPr lang="en-US" sz="2700" b="true">
                  <a:solidFill>
                    <a:srgbClr val="000000"/>
                  </a:solidFill>
                  <a:latin typeface="Times New Roman Bold"/>
                  <a:ea typeface="Times New Roman Bold"/>
                  <a:cs typeface="Times New Roman Bold"/>
                  <a:sym typeface="Times New Roman Bold"/>
                </a:rPr>
                <a:t>Home Page:</a:t>
              </a:r>
              <a:r>
                <a:rPr lang="en-US" sz="2700">
                  <a:solidFill>
                    <a:srgbClr val="000000"/>
                  </a:solidFill>
                  <a:latin typeface="Times New Roman"/>
                  <a:ea typeface="Times New Roman"/>
                  <a:cs typeface="Times New Roman"/>
                  <a:sym typeface="Times New Roman"/>
                </a:rPr>
                <a:t> Verified the presence of key sections like </a:t>
              </a:r>
              <a:r>
                <a:rPr lang="en-US" sz="2700" b="true">
                  <a:solidFill>
                    <a:srgbClr val="000000"/>
                  </a:solidFill>
                  <a:latin typeface="Times New Roman Bold"/>
                  <a:ea typeface="Times New Roman Bold"/>
                  <a:cs typeface="Times New Roman Bold"/>
                  <a:sym typeface="Times New Roman Bold"/>
                </a:rPr>
                <a:t>Top Offers, Recommended for You, and Navigation   Menus</a:t>
              </a:r>
              <a:r>
                <a:rPr lang="en-US" sz="2700">
                  <a:solidFill>
                    <a:srgbClr val="000000"/>
                  </a:solidFill>
                  <a:latin typeface="Times New Roman"/>
                  <a:ea typeface="Times New Roman"/>
                  <a:cs typeface="Times New Roman"/>
                  <a:sym typeface="Times New Roman"/>
                </a:rPr>
                <a:t>.</a:t>
              </a:r>
            </a:p>
            <a:p>
              <a:pPr algn="l">
                <a:lnSpc>
                  <a:spcPts val="3240"/>
                </a:lnSpc>
              </a:pPr>
              <a:r>
                <a:rPr lang="en-US" sz="2700">
                  <a:solidFill>
                    <a:srgbClr val="000000"/>
                  </a:solidFill>
                  <a:latin typeface="Times New Roman"/>
                  <a:ea typeface="Times New Roman"/>
                  <a:cs typeface="Times New Roman"/>
                  <a:sym typeface="Times New Roman"/>
                </a:rPr>
                <a:t>•</a:t>
              </a:r>
              <a:r>
                <a:rPr lang="en-US" sz="2700" b="true">
                  <a:solidFill>
                    <a:srgbClr val="000000"/>
                  </a:solidFill>
                  <a:latin typeface="Times New Roman Bold"/>
                  <a:ea typeface="Times New Roman Bold"/>
                  <a:cs typeface="Times New Roman Bold"/>
                  <a:sym typeface="Times New Roman Bold"/>
                </a:rPr>
                <a:t>User Authentication:</a:t>
              </a:r>
              <a:r>
                <a:rPr lang="en-US" sz="2700">
                  <a:solidFill>
                    <a:srgbClr val="000000"/>
                  </a:solidFill>
                  <a:latin typeface="Times New Roman"/>
                  <a:ea typeface="Times New Roman"/>
                  <a:cs typeface="Times New Roman"/>
                  <a:sym typeface="Times New Roman"/>
                </a:rPr>
                <a:t> Automated </a:t>
              </a:r>
              <a:r>
                <a:rPr lang="en-US" sz="2700" b="true">
                  <a:solidFill>
                    <a:srgbClr val="000000"/>
                  </a:solidFill>
                  <a:latin typeface="Times New Roman Bold"/>
                  <a:ea typeface="Times New Roman Bold"/>
                  <a:cs typeface="Times New Roman Bold"/>
                  <a:sym typeface="Times New Roman Bold"/>
                </a:rPr>
                <a:t>user registration, login, and password reset/edit profile settings</a:t>
              </a:r>
              <a:r>
                <a:rPr lang="en-US" sz="2700">
                  <a:solidFill>
                    <a:srgbClr val="000000"/>
                  </a:solidFill>
                  <a:latin typeface="Times New Roman"/>
                  <a:ea typeface="Times New Roman"/>
                  <a:cs typeface="Times New Roman"/>
                  <a:sym typeface="Times New Roman"/>
                </a:rPr>
                <a:t>.</a:t>
              </a:r>
            </a:p>
            <a:p>
              <a:pPr algn="l">
                <a:lnSpc>
                  <a:spcPts val="3240"/>
                </a:lnSpc>
              </a:pPr>
              <a:r>
                <a:rPr lang="en-US" sz="2700">
                  <a:solidFill>
                    <a:srgbClr val="000000"/>
                  </a:solidFill>
                  <a:latin typeface="Times New Roman"/>
                  <a:ea typeface="Times New Roman"/>
                  <a:cs typeface="Times New Roman"/>
                  <a:sym typeface="Times New Roman"/>
                </a:rPr>
                <a:t>•</a:t>
              </a:r>
              <a:r>
                <a:rPr lang="en-US" sz="2700" b="true">
                  <a:solidFill>
                    <a:srgbClr val="000000"/>
                  </a:solidFill>
                  <a:latin typeface="Times New Roman Bold"/>
                  <a:ea typeface="Times New Roman Bold"/>
                  <a:cs typeface="Times New Roman Bold"/>
                  <a:sym typeface="Times New Roman Bold"/>
                </a:rPr>
                <a:t>Search &amp; Filters:</a:t>
              </a:r>
              <a:r>
                <a:rPr lang="en-US" sz="2700">
                  <a:solidFill>
                    <a:srgbClr val="000000"/>
                  </a:solidFill>
                  <a:latin typeface="Times New Roman"/>
                  <a:ea typeface="Times New Roman"/>
                  <a:cs typeface="Times New Roman"/>
                  <a:sym typeface="Times New Roman"/>
                </a:rPr>
                <a:t> Automated </a:t>
              </a:r>
              <a:r>
                <a:rPr lang="en-US" sz="2700" b="true">
                  <a:solidFill>
                    <a:srgbClr val="000000"/>
                  </a:solidFill>
                  <a:latin typeface="Times New Roman Bold"/>
                  <a:ea typeface="Times New Roman Bold"/>
                  <a:cs typeface="Times New Roman Bold"/>
                  <a:sym typeface="Times New Roman Bold"/>
                </a:rPr>
                <a:t>search functionality</a:t>
              </a:r>
              <a:r>
                <a:rPr lang="en-US" sz="2700">
                  <a:solidFill>
                    <a:srgbClr val="000000"/>
                  </a:solidFill>
                  <a:latin typeface="Times New Roman"/>
                  <a:ea typeface="Times New Roman"/>
                  <a:cs typeface="Times New Roman"/>
                  <a:sym typeface="Times New Roman"/>
                </a:rPr>
                <a:t>, filtering products by </a:t>
              </a:r>
              <a:r>
                <a:rPr lang="en-US" sz="2700" b="true">
                  <a:solidFill>
                    <a:srgbClr val="000000"/>
                  </a:solidFill>
                  <a:latin typeface="Times New Roman Bold"/>
                  <a:ea typeface="Times New Roman Bold"/>
                  <a:cs typeface="Times New Roman Bold"/>
                  <a:sym typeface="Times New Roman Bold"/>
                </a:rPr>
                <a:t>category, price range and new arrivals</a:t>
              </a:r>
              <a:r>
                <a:rPr lang="en-US" sz="2700">
                  <a:solidFill>
                    <a:srgbClr val="000000"/>
                  </a:solidFill>
                  <a:latin typeface="Times New Roman"/>
                  <a:ea typeface="Times New Roman"/>
                  <a:cs typeface="Times New Roman"/>
                  <a:sym typeface="Times New Roman"/>
                </a:rPr>
                <a:t>.</a:t>
              </a:r>
            </a:p>
            <a:p>
              <a:pPr algn="l">
                <a:lnSpc>
                  <a:spcPts val="3240"/>
                </a:lnSpc>
              </a:pPr>
              <a:r>
                <a:rPr lang="en-US" sz="2700">
                  <a:solidFill>
                    <a:srgbClr val="000000"/>
                  </a:solidFill>
                  <a:latin typeface="Times New Roman"/>
                  <a:ea typeface="Times New Roman"/>
                  <a:cs typeface="Times New Roman"/>
                  <a:sym typeface="Times New Roman"/>
                </a:rPr>
                <a:t>•</a:t>
              </a:r>
              <a:r>
                <a:rPr lang="en-US" sz="2700" b="true">
                  <a:solidFill>
                    <a:srgbClr val="000000"/>
                  </a:solidFill>
                  <a:latin typeface="Times New Roman Bold"/>
                  <a:ea typeface="Times New Roman Bold"/>
                  <a:cs typeface="Times New Roman Bold"/>
                  <a:sym typeface="Times New Roman Bold"/>
                </a:rPr>
                <a:t>Product Details Page:</a:t>
              </a:r>
              <a:r>
                <a:rPr lang="en-US" sz="2700">
                  <a:solidFill>
                    <a:srgbClr val="000000"/>
                  </a:solidFill>
                  <a:latin typeface="Times New Roman"/>
                  <a:ea typeface="Times New Roman"/>
                  <a:cs typeface="Times New Roman"/>
                  <a:sym typeface="Times New Roman"/>
                </a:rPr>
                <a:t> Validated product </a:t>
              </a:r>
              <a:r>
                <a:rPr lang="en-US" sz="2700" b="true">
                  <a:solidFill>
                    <a:srgbClr val="000000"/>
                  </a:solidFill>
                  <a:latin typeface="Times New Roman Bold"/>
                  <a:ea typeface="Times New Roman Bold"/>
                  <a:cs typeface="Times New Roman Bold"/>
                  <a:sym typeface="Times New Roman Bold"/>
                </a:rPr>
                <a:t>title, description, images, price, and stock availability</a:t>
              </a:r>
              <a:r>
                <a:rPr lang="en-US" sz="2700">
                  <a:solidFill>
                    <a:srgbClr val="000000"/>
                  </a:solidFill>
                  <a:latin typeface="Times New Roman"/>
                  <a:ea typeface="Times New Roman"/>
                  <a:cs typeface="Times New Roman"/>
                  <a:sym typeface="Times New Roman"/>
                </a:rPr>
                <a:t>.</a:t>
              </a:r>
            </a:p>
            <a:p>
              <a:pPr algn="l">
                <a:lnSpc>
                  <a:spcPts val="3240"/>
                </a:lnSpc>
              </a:pPr>
              <a:r>
                <a:rPr lang="en-US" sz="2700">
                  <a:solidFill>
                    <a:srgbClr val="000000"/>
                  </a:solidFill>
                  <a:latin typeface="Times New Roman"/>
                  <a:ea typeface="Times New Roman"/>
                  <a:cs typeface="Times New Roman"/>
                  <a:sym typeface="Times New Roman"/>
                </a:rPr>
                <a:t>•</a:t>
              </a:r>
              <a:r>
                <a:rPr lang="en-US" sz="2700" b="true">
                  <a:solidFill>
                    <a:srgbClr val="000000"/>
                  </a:solidFill>
                  <a:latin typeface="Times New Roman Bold"/>
                  <a:ea typeface="Times New Roman Bold"/>
                  <a:cs typeface="Times New Roman Bold"/>
                  <a:sym typeface="Times New Roman Bold"/>
                </a:rPr>
                <a:t>Wishlist &amp; Cart:</a:t>
              </a:r>
              <a:r>
                <a:rPr lang="en-US" sz="2700">
                  <a:solidFill>
                    <a:srgbClr val="000000"/>
                  </a:solidFill>
                  <a:latin typeface="Times New Roman"/>
                  <a:ea typeface="Times New Roman"/>
                  <a:cs typeface="Times New Roman"/>
                  <a:sym typeface="Times New Roman"/>
                </a:rPr>
                <a:t> Tested </a:t>
              </a:r>
              <a:r>
                <a:rPr lang="en-US" sz="2700" b="true">
                  <a:solidFill>
                    <a:srgbClr val="000000"/>
                  </a:solidFill>
                  <a:latin typeface="Times New Roman Bold"/>
                  <a:ea typeface="Times New Roman Bold"/>
                  <a:cs typeface="Times New Roman Bold"/>
                  <a:sym typeface="Times New Roman Bold"/>
                </a:rPr>
                <a:t>adding/removing items to wishlist and shopping cart</a:t>
              </a:r>
              <a:r>
                <a:rPr lang="en-US" sz="2700">
                  <a:solidFill>
                    <a:srgbClr val="000000"/>
                  </a:solidFill>
                  <a:latin typeface="Times New Roman"/>
                  <a:ea typeface="Times New Roman"/>
                  <a:cs typeface="Times New Roman"/>
                  <a:sym typeface="Times New Roman"/>
                </a:rPr>
                <a:t>, updating quantities, and proceeding to checkout.</a:t>
              </a:r>
            </a:p>
            <a:p>
              <a:pPr algn="l">
                <a:lnSpc>
                  <a:spcPts val="3240"/>
                </a:lnSpc>
              </a:pPr>
              <a:r>
                <a:rPr lang="en-US" sz="2700">
                  <a:solidFill>
                    <a:srgbClr val="000000"/>
                  </a:solidFill>
                  <a:latin typeface="Times New Roman"/>
                  <a:ea typeface="Times New Roman"/>
                  <a:cs typeface="Times New Roman"/>
                  <a:sym typeface="Times New Roman"/>
                </a:rPr>
                <a:t>•</a:t>
              </a:r>
              <a:r>
                <a:rPr lang="en-US" sz="2700" b="true">
                  <a:solidFill>
                    <a:srgbClr val="000000"/>
                  </a:solidFill>
                  <a:latin typeface="Times New Roman Bold"/>
                  <a:ea typeface="Times New Roman Bold"/>
                  <a:cs typeface="Times New Roman Bold"/>
                  <a:sym typeface="Times New Roman Bold"/>
                </a:rPr>
                <a:t>Payment Processing:</a:t>
              </a:r>
              <a:r>
                <a:rPr lang="en-US" sz="2700">
                  <a:solidFill>
                    <a:srgbClr val="000000"/>
                  </a:solidFill>
                  <a:latin typeface="Times New Roman"/>
                  <a:ea typeface="Times New Roman"/>
                  <a:cs typeface="Times New Roman"/>
                  <a:sym typeface="Times New Roman"/>
                </a:rPr>
                <a:t> Skipped; displayed </a:t>
              </a:r>
              <a:r>
                <a:rPr lang="en-US" sz="2700" b="true">
                  <a:solidFill>
                    <a:srgbClr val="000000"/>
                  </a:solidFill>
                  <a:latin typeface="Times New Roman Bold"/>
                  <a:ea typeface="Times New Roman Bold"/>
                  <a:cs typeface="Times New Roman Bold"/>
                  <a:sym typeface="Times New Roman Bold"/>
                </a:rPr>
                <a:t>"Product Purchased"</a:t>
              </a:r>
              <a:r>
                <a:rPr lang="en-US" sz="2700">
                  <a:solidFill>
                    <a:srgbClr val="000000"/>
                  </a:solidFill>
                  <a:latin typeface="Times New Roman"/>
                  <a:ea typeface="Times New Roman"/>
                  <a:cs typeface="Times New Roman"/>
                  <a:sym typeface="Times New Roman"/>
                </a:rPr>
                <a:t> and captured screenshots instead.</a:t>
              </a:r>
            </a:p>
            <a:p>
              <a:pPr algn="l">
                <a:lnSpc>
                  <a:spcPts val="3240"/>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09612" y="317213"/>
            <a:ext cx="15153848" cy="966490"/>
            <a:chOff x="0" y="0"/>
            <a:chExt cx="20205130" cy="1288653"/>
          </a:xfrm>
        </p:grpSpPr>
        <p:sp>
          <p:nvSpPr>
            <p:cNvPr name="Freeform 3" id="3"/>
            <p:cNvSpPr/>
            <p:nvPr/>
          </p:nvSpPr>
          <p:spPr>
            <a:xfrm flipH="false" flipV="false" rot="0">
              <a:off x="0" y="0"/>
              <a:ext cx="20205129" cy="1288653"/>
            </a:xfrm>
            <a:custGeom>
              <a:avLst/>
              <a:gdLst/>
              <a:ahLst/>
              <a:cxnLst/>
              <a:rect r="r" b="b" t="t" l="l"/>
              <a:pathLst>
                <a:path h="1288653" w="20205129">
                  <a:moveTo>
                    <a:pt x="0" y="0"/>
                  </a:moveTo>
                  <a:lnTo>
                    <a:pt x="20205129" y="0"/>
                  </a:lnTo>
                  <a:lnTo>
                    <a:pt x="20205129" y="1288653"/>
                  </a:lnTo>
                  <a:lnTo>
                    <a:pt x="0" y="1288653"/>
                  </a:lnTo>
                  <a:close/>
                </a:path>
              </a:pathLst>
            </a:custGeom>
            <a:solidFill>
              <a:srgbClr val="000000">
                <a:alpha val="0"/>
              </a:srgbClr>
            </a:solidFill>
          </p:spPr>
        </p:sp>
        <p:sp>
          <p:nvSpPr>
            <p:cNvPr name="TextBox 4" id="4"/>
            <p:cNvSpPr txBox="true"/>
            <p:nvPr/>
          </p:nvSpPr>
          <p:spPr>
            <a:xfrm>
              <a:off x="0" y="0"/>
              <a:ext cx="20205130" cy="1288653"/>
            </a:xfrm>
            <a:prstGeom prst="rect">
              <a:avLst/>
            </a:prstGeom>
          </p:spPr>
          <p:txBody>
            <a:bodyPr anchor="t" rtlCol="false" tIns="0" lIns="0" bIns="0" rIns="0"/>
            <a:lstStyle/>
            <a:p>
              <a:pPr algn="l">
                <a:lnSpc>
                  <a:spcPts val="5759"/>
                </a:lnSpc>
              </a:pPr>
              <a:r>
                <a:rPr lang="en-US" sz="4800" b="true">
                  <a:solidFill>
                    <a:srgbClr val="0187CC"/>
                  </a:solidFill>
                  <a:latin typeface="HK Grotesk Bold"/>
                  <a:ea typeface="HK Grotesk Bold"/>
                  <a:cs typeface="HK Grotesk Bold"/>
                  <a:sym typeface="HK Grotesk Bold"/>
                </a:rPr>
                <a:t>Testing process</a:t>
              </a:r>
            </a:p>
          </p:txBody>
        </p:sp>
      </p:grpSp>
      <p:sp>
        <p:nvSpPr>
          <p:cNvPr name="Freeform 5" id="5" descr="Logo  Description automatically generated"/>
          <p:cNvSpPr/>
          <p:nvPr/>
        </p:nvSpPr>
        <p:spPr>
          <a:xfrm flipH="false" flipV="false" rot="0">
            <a:off x="162945" y="9596826"/>
            <a:ext cx="968649" cy="634405"/>
          </a:xfrm>
          <a:custGeom>
            <a:avLst/>
            <a:gdLst/>
            <a:ahLst/>
            <a:cxnLst/>
            <a:rect r="r" b="b" t="t" l="l"/>
            <a:pathLst>
              <a:path h="634405" w="968649">
                <a:moveTo>
                  <a:pt x="0" y="0"/>
                </a:moveTo>
                <a:lnTo>
                  <a:pt x="968649" y="0"/>
                </a:lnTo>
                <a:lnTo>
                  <a:pt x="968649" y="634406"/>
                </a:lnTo>
                <a:lnTo>
                  <a:pt x="0" y="634406"/>
                </a:lnTo>
                <a:lnTo>
                  <a:pt x="0" y="0"/>
                </a:lnTo>
                <a:close/>
              </a:path>
            </a:pathLst>
          </a:custGeom>
          <a:blipFill>
            <a:blip r:embed="rId2"/>
            <a:stretch>
              <a:fillRect l="0" t="0" r="0" b="0"/>
            </a:stretch>
          </a:blipFill>
        </p:spPr>
      </p:sp>
      <p:grpSp>
        <p:nvGrpSpPr>
          <p:cNvPr name="Group 6" id="6"/>
          <p:cNvGrpSpPr/>
          <p:nvPr/>
        </p:nvGrpSpPr>
        <p:grpSpPr>
          <a:xfrm rot="0">
            <a:off x="6637136" y="9627868"/>
            <a:ext cx="9389104" cy="360997"/>
            <a:chOff x="0" y="0"/>
            <a:chExt cx="12518806" cy="481330"/>
          </a:xfrm>
        </p:grpSpPr>
        <p:sp>
          <p:nvSpPr>
            <p:cNvPr name="Freeform 7" id="7"/>
            <p:cNvSpPr/>
            <p:nvPr/>
          </p:nvSpPr>
          <p:spPr>
            <a:xfrm flipH="false" flipV="false" rot="0">
              <a:off x="0" y="0"/>
              <a:ext cx="12518806" cy="481330"/>
            </a:xfrm>
            <a:custGeom>
              <a:avLst/>
              <a:gdLst/>
              <a:ahLst/>
              <a:cxnLst/>
              <a:rect r="r" b="b" t="t" l="l"/>
              <a:pathLst>
                <a:path h="481330" w="12518806">
                  <a:moveTo>
                    <a:pt x="0" y="0"/>
                  </a:moveTo>
                  <a:lnTo>
                    <a:pt x="12518806" y="0"/>
                  </a:lnTo>
                  <a:lnTo>
                    <a:pt x="12518806" y="481330"/>
                  </a:lnTo>
                  <a:lnTo>
                    <a:pt x="0" y="481330"/>
                  </a:lnTo>
                  <a:close/>
                </a:path>
              </a:pathLst>
            </a:custGeom>
            <a:solidFill>
              <a:srgbClr val="000000">
                <a:alpha val="0"/>
              </a:srgbClr>
            </a:solidFill>
          </p:spPr>
        </p:sp>
        <p:sp>
          <p:nvSpPr>
            <p:cNvPr name="TextBox 8" id="8"/>
            <p:cNvSpPr txBox="true"/>
            <p:nvPr/>
          </p:nvSpPr>
          <p:spPr>
            <a:xfrm>
              <a:off x="0" y="-47625"/>
              <a:ext cx="12518806" cy="528955"/>
            </a:xfrm>
            <a:prstGeom prst="rect">
              <a:avLst/>
            </a:prstGeom>
          </p:spPr>
          <p:txBody>
            <a:bodyPr anchor="t" rtlCol="false" tIns="0" lIns="0" bIns="0" rIns="0"/>
            <a:lstStyle/>
            <a:p>
              <a:pPr algn="r">
                <a:lnSpc>
                  <a:spcPts val="2940"/>
                </a:lnSpc>
              </a:pPr>
              <a:r>
                <a:rPr lang="en-US" sz="2100" spc="210">
                  <a:solidFill>
                    <a:srgbClr val="000000"/>
                  </a:solidFill>
                  <a:latin typeface="HK Grotesk Light"/>
                  <a:ea typeface="HK Grotesk Light"/>
                  <a:cs typeface="HK Grotesk Light"/>
                  <a:sym typeface="HK Grotesk Light"/>
                </a:rPr>
                <a:t>2024 - RPS Consulting all rights reserved</a:t>
              </a:r>
            </a:p>
          </p:txBody>
        </p:sp>
      </p:grpSp>
      <p:grpSp>
        <p:nvGrpSpPr>
          <p:cNvPr name="Group 9" id="9"/>
          <p:cNvGrpSpPr/>
          <p:nvPr/>
        </p:nvGrpSpPr>
        <p:grpSpPr>
          <a:xfrm rot="0">
            <a:off x="12915900" y="9534525"/>
            <a:ext cx="4114800" cy="547688"/>
            <a:chOff x="0" y="0"/>
            <a:chExt cx="5486400" cy="730250"/>
          </a:xfrm>
        </p:grpSpPr>
        <p:sp>
          <p:nvSpPr>
            <p:cNvPr name="Freeform 10" id="10"/>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11" id="11"/>
            <p:cNvSpPr txBox="true"/>
            <p:nvPr/>
          </p:nvSpPr>
          <p:spPr>
            <a:xfrm>
              <a:off x="0" y="-19050"/>
              <a:ext cx="5486400" cy="749300"/>
            </a:xfrm>
            <a:prstGeom prst="rect">
              <a:avLst/>
            </a:prstGeom>
          </p:spPr>
          <p:txBody>
            <a:bodyPr anchor="ctr" rtlCol="false" tIns="0" lIns="0" bIns="0" rIns="0"/>
            <a:lstStyle/>
            <a:p>
              <a:pPr algn="r">
                <a:lnSpc>
                  <a:spcPts val="2160"/>
                </a:lnSpc>
              </a:pPr>
              <a:r>
                <a:rPr lang="en-US" sz="1800">
                  <a:solidFill>
                    <a:srgbClr val="000000"/>
                  </a:solidFill>
                  <a:latin typeface="Arimo"/>
                  <a:ea typeface="Arimo"/>
                  <a:cs typeface="Arimo"/>
                  <a:sym typeface="Arimo"/>
                </a:rPr>
                <a:t>2</a:t>
              </a:r>
            </a:p>
          </p:txBody>
        </p:sp>
      </p:grpSp>
      <p:grpSp>
        <p:nvGrpSpPr>
          <p:cNvPr name="Group 12" id="12"/>
          <p:cNvGrpSpPr/>
          <p:nvPr/>
        </p:nvGrpSpPr>
        <p:grpSpPr>
          <a:xfrm rot="0">
            <a:off x="719156" y="1717567"/>
            <a:ext cx="16849688" cy="8715946"/>
            <a:chOff x="0" y="0"/>
            <a:chExt cx="22466250" cy="11621262"/>
          </a:xfrm>
        </p:grpSpPr>
        <p:sp>
          <p:nvSpPr>
            <p:cNvPr name="Freeform 13" id="13"/>
            <p:cNvSpPr/>
            <p:nvPr/>
          </p:nvSpPr>
          <p:spPr>
            <a:xfrm flipH="false" flipV="false" rot="0">
              <a:off x="0" y="0"/>
              <a:ext cx="22466250" cy="11621262"/>
            </a:xfrm>
            <a:custGeom>
              <a:avLst/>
              <a:gdLst/>
              <a:ahLst/>
              <a:cxnLst/>
              <a:rect r="r" b="b" t="t" l="l"/>
              <a:pathLst>
                <a:path h="11621262" w="22466250">
                  <a:moveTo>
                    <a:pt x="0" y="0"/>
                  </a:moveTo>
                  <a:lnTo>
                    <a:pt x="22466250" y="0"/>
                  </a:lnTo>
                  <a:lnTo>
                    <a:pt x="22466250" y="11621262"/>
                  </a:lnTo>
                  <a:lnTo>
                    <a:pt x="0" y="11621262"/>
                  </a:lnTo>
                  <a:close/>
                </a:path>
              </a:pathLst>
            </a:custGeom>
            <a:solidFill>
              <a:srgbClr val="000000">
                <a:alpha val="0"/>
              </a:srgbClr>
            </a:solidFill>
          </p:spPr>
        </p:sp>
        <p:sp>
          <p:nvSpPr>
            <p:cNvPr name="TextBox 14" id="14"/>
            <p:cNvSpPr txBox="true"/>
            <p:nvPr/>
          </p:nvSpPr>
          <p:spPr>
            <a:xfrm>
              <a:off x="0" y="-57150"/>
              <a:ext cx="22466250" cy="11678412"/>
            </a:xfrm>
            <a:prstGeom prst="rect">
              <a:avLst/>
            </a:prstGeom>
          </p:spPr>
          <p:txBody>
            <a:bodyPr anchor="t" rtlCol="false" tIns="0" lIns="0" bIns="0" rIns="0"/>
            <a:lstStyle/>
            <a:p>
              <a:pPr algn="l">
                <a:lnSpc>
                  <a:spcPts val="3240"/>
                </a:lnSpc>
              </a:pPr>
              <a:r>
                <a:rPr lang="en-US" sz="2700">
                  <a:solidFill>
                    <a:srgbClr val="000000"/>
                  </a:solidFill>
                  <a:latin typeface="Times New Roman"/>
                  <a:ea typeface="Times New Roman"/>
                  <a:cs typeface="Times New Roman"/>
                  <a:sym typeface="Times New Roman"/>
                </a:rPr>
                <a:t>The</a:t>
              </a:r>
              <a:r>
                <a:rPr lang="en-US" sz="2700">
                  <a:solidFill>
                    <a:srgbClr val="000000"/>
                  </a:solidFill>
                  <a:latin typeface="Times New Roman"/>
                  <a:ea typeface="Times New Roman"/>
                  <a:cs typeface="Times New Roman"/>
                  <a:sym typeface="Times New Roman"/>
                </a:rPr>
                <a:t> testing process for the Urban Ladder automation project follows a structured approach using Selenium, Cucumber (BDD), TestNG, and Jenkins for CI/CD integration. Below is a step-by-step breakdown of the testing process.</a:t>
              </a:r>
            </a:p>
            <a:p>
              <a:pPr algn="l">
                <a:lnSpc>
                  <a:spcPts val="3240"/>
                </a:lnSpc>
              </a:pPr>
            </a:p>
            <a:p>
              <a:pPr algn="l">
                <a:lnSpc>
                  <a:spcPts val="3240"/>
                </a:lnSpc>
              </a:pPr>
              <a:r>
                <a:rPr lang="en-US" sz="2700">
                  <a:solidFill>
                    <a:srgbClr val="000000"/>
                  </a:solidFill>
                  <a:latin typeface="Times New Roman"/>
                  <a:ea typeface="Times New Roman"/>
                  <a:cs typeface="Times New Roman"/>
                  <a:sym typeface="Times New Roman"/>
                </a:rPr>
                <a:t>1.</a:t>
              </a:r>
              <a:r>
                <a:rPr lang="en-US" sz="2700" b="true">
                  <a:solidFill>
                    <a:srgbClr val="000000"/>
                  </a:solidFill>
                  <a:latin typeface="Times New Roman Bold"/>
                  <a:ea typeface="Times New Roman Bold"/>
                  <a:cs typeface="Times New Roman Bold"/>
                  <a:sym typeface="Times New Roman Bold"/>
                </a:rPr>
                <a:t> Test Planning :</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Define test scenarios for key functionalities:</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 Home Page, Search, Product Details, Cart, Checkout, and User Authentication.</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Identify required tools: Selenium WebDriver, Cucumber, TestNG, Maven, and Jenkins.</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Set up the test environment with Chrome, Firefox, and Edge browsers.</a:t>
              </a:r>
            </a:p>
            <a:p>
              <a:pPr algn="l">
                <a:lnSpc>
                  <a:spcPts val="3240"/>
                </a:lnSpc>
              </a:pPr>
              <a:r>
                <a:rPr lang="en-US" sz="2700">
                  <a:solidFill>
                    <a:srgbClr val="000000"/>
                  </a:solidFill>
                  <a:latin typeface="Times New Roman"/>
                  <a:ea typeface="Times New Roman"/>
                  <a:cs typeface="Times New Roman"/>
                  <a:sym typeface="Times New Roman"/>
                </a:rPr>
                <a:t>2. </a:t>
              </a:r>
              <a:r>
                <a:rPr lang="en-US" sz="2700" b="true">
                  <a:solidFill>
                    <a:srgbClr val="000000"/>
                  </a:solidFill>
                  <a:latin typeface="Times New Roman Bold"/>
                  <a:ea typeface="Times New Roman Bold"/>
                  <a:cs typeface="Times New Roman Bold"/>
                  <a:sym typeface="Times New Roman Bold"/>
                </a:rPr>
                <a:t>Test Case Design (BDD with Cucumber):</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Write test scenarios using Gherkin language in .feature files.</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Each step in .feature files is mapped to step definitions in Java.</a:t>
              </a:r>
            </a:p>
            <a:p>
              <a:pPr algn="l">
                <a:lnSpc>
                  <a:spcPts val="3240"/>
                </a:lnSpc>
              </a:pPr>
              <a:r>
                <a:rPr lang="en-US" sz="2700">
                  <a:solidFill>
                    <a:srgbClr val="000000"/>
                  </a:solidFill>
                  <a:latin typeface="Times New Roman"/>
                  <a:ea typeface="Times New Roman"/>
                  <a:cs typeface="Times New Roman"/>
                  <a:sym typeface="Times New Roman"/>
                </a:rPr>
                <a:t>3. </a:t>
              </a:r>
              <a:r>
                <a:rPr lang="en-US" sz="2700" b="true">
                  <a:solidFill>
                    <a:srgbClr val="000000"/>
                  </a:solidFill>
                  <a:latin typeface="Times New Roman Bold"/>
                  <a:ea typeface="Times New Roman Bold"/>
                  <a:cs typeface="Times New Roman Bold"/>
                  <a:sym typeface="Times New Roman Bold"/>
                </a:rPr>
                <a:t>Test Execution (POM &amp; Step Definitions):</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Page Object Model (POM) organizes locators and actions for each webpage.</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Step Definitions execute test steps using Selenium WebDriver.</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TestRunner.java triggers the execution.</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Hooks.java handles @Before (setup) and @After (teardown) tasks.</a:t>
              </a:r>
            </a:p>
            <a:p>
              <a:pPr algn="l">
                <a:lnSpc>
                  <a:spcPts val="3240"/>
                </a:lnSpc>
              </a:pPr>
            </a:p>
            <a:p>
              <a:pPr algn="l">
                <a:lnSpc>
                  <a:spcPts val="3240"/>
                </a:lnSpc>
              </a:pPr>
            </a:p>
            <a:p>
              <a:pPr algn="l">
                <a:lnSpc>
                  <a:spcPts val="3240"/>
                </a:lnSpc>
              </a:pPr>
            </a:p>
            <a:p>
              <a:pPr algn="l">
                <a:lnSpc>
                  <a:spcPts val="3240"/>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Logo  Description automatically generated"/>
          <p:cNvSpPr/>
          <p:nvPr/>
        </p:nvSpPr>
        <p:spPr>
          <a:xfrm flipH="false" flipV="false" rot="0">
            <a:off x="162945" y="9596826"/>
            <a:ext cx="968649" cy="634405"/>
          </a:xfrm>
          <a:custGeom>
            <a:avLst/>
            <a:gdLst/>
            <a:ahLst/>
            <a:cxnLst/>
            <a:rect r="r" b="b" t="t" l="l"/>
            <a:pathLst>
              <a:path h="634405" w="968649">
                <a:moveTo>
                  <a:pt x="0" y="0"/>
                </a:moveTo>
                <a:lnTo>
                  <a:pt x="968649" y="0"/>
                </a:lnTo>
                <a:lnTo>
                  <a:pt x="968649" y="634406"/>
                </a:lnTo>
                <a:lnTo>
                  <a:pt x="0" y="634406"/>
                </a:lnTo>
                <a:lnTo>
                  <a:pt x="0" y="0"/>
                </a:lnTo>
                <a:close/>
              </a:path>
            </a:pathLst>
          </a:custGeom>
          <a:blipFill>
            <a:blip r:embed="rId2"/>
            <a:stretch>
              <a:fillRect l="0" t="0" r="0" b="0"/>
            </a:stretch>
          </a:blipFill>
        </p:spPr>
      </p:sp>
      <p:grpSp>
        <p:nvGrpSpPr>
          <p:cNvPr name="Group 3" id="3"/>
          <p:cNvGrpSpPr/>
          <p:nvPr/>
        </p:nvGrpSpPr>
        <p:grpSpPr>
          <a:xfrm rot="0">
            <a:off x="6637136" y="9627868"/>
            <a:ext cx="9389104" cy="360997"/>
            <a:chOff x="0" y="0"/>
            <a:chExt cx="12518806" cy="481330"/>
          </a:xfrm>
        </p:grpSpPr>
        <p:sp>
          <p:nvSpPr>
            <p:cNvPr name="Freeform 4" id="4"/>
            <p:cNvSpPr/>
            <p:nvPr/>
          </p:nvSpPr>
          <p:spPr>
            <a:xfrm flipH="false" flipV="false" rot="0">
              <a:off x="0" y="0"/>
              <a:ext cx="12518806" cy="481330"/>
            </a:xfrm>
            <a:custGeom>
              <a:avLst/>
              <a:gdLst/>
              <a:ahLst/>
              <a:cxnLst/>
              <a:rect r="r" b="b" t="t" l="l"/>
              <a:pathLst>
                <a:path h="481330" w="12518806">
                  <a:moveTo>
                    <a:pt x="0" y="0"/>
                  </a:moveTo>
                  <a:lnTo>
                    <a:pt x="12518806" y="0"/>
                  </a:lnTo>
                  <a:lnTo>
                    <a:pt x="12518806" y="481330"/>
                  </a:lnTo>
                  <a:lnTo>
                    <a:pt x="0" y="481330"/>
                  </a:lnTo>
                  <a:close/>
                </a:path>
              </a:pathLst>
            </a:custGeom>
            <a:solidFill>
              <a:srgbClr val="000000">
                <a:alpha val="0"/>
              </a:srgbClr>
            </a:solidFill>
          </p:spPr>
        </p:sp>
        <p:sp>
          <p:nvSpPr>
            <p:cNvPr name="TextBox 5" id="5"/>
            <p:cNvSpPr txBox="true"/>
            <p:nvPr/>
          </p:nvSpPr>
          <p:spPr>
            <a:xfrm>
              <a:off x="0" y="-47625"/>
              <a:ext cx="12518806" cy="528955"/>
            </a:xfrm>
            <a:prstGeom prst="rect">
              <a:avLst/>
            </a:prstGeom>
          </p:spPr>
          <p:txBody>
            <a:bodyPr anchor="t" rtlCol="false" tIns="0" lIns="0" bIns="0" rIns="0"/>
            <a:lstStyle/>
            <a:p>
              <a:pPr algn="r">
                <a:lnSpc>
                  <a:spcPts val="2940"/>
                </a:lnSpc>
              </a:pPr>
              <a:r>
                <a:rPr lang="en-US" sz="2100" spc="210">
                  <a:solidFill>
                    <a:srgbClr val="000000"/>
                  </a:solidFill>
                  <a:latin typeface="HK Grotesk Light"/>
                  <a:ea typeface="HK Grotesk Light"/>
                  <a:cs typeface="HK Grotesk Light"/>
                  <a:sym typeface="HK Grotesk Light"/>
                </a:rPr>
                <a:t>2024 - RPS Consulting all rights reserved</a:t>
              </a:r>
            </a:p>
          </p:txBody>
        </p:sp>
      </p:grpSp>
      <p:grpSp>
        <p:nvGrpSpPr>
          <p:cNvPr name="Group 6" id="6"/>
          <p:cNvGrpSpPr/>
          <p:nvPr/>
        </p:nvGrpSpPr>
        <p:grpSpPr>
          <a:xfrm rot="0">
            <a:off x="12915900" y="9534525"/>
            <a:ext cx="4114800" cy="547688"/>
            <a:chOff x="0" y="0"/>
            <a:chExt cx="5486400" cy="730250"/>
          </a:xfrm>
        </p:grpSpPr>
        <p:sp>
          <p:nvSpPr>
            <p:cNvPr name="Freeform 7" id="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8" id="8"/>
            <p:cNvSpPr txBox="true"/>
            <p:nvPr/>
          </p:nvSpPr>
          <p:spPr>
            <a:xfrm>
              <a:off x="0" y="-19050"/>
              <a:ext cx="5486400" cy="749300"/>
            </a:xfrm>
            <a:prstGeom prst="rect">
              <a:avLst/>
            </a:prstGeom>
          </p:spPr>
          <p:txBody>
            <a:bodyPr anchor="ctr" rtlCol="false" tIns="0" lIns="0" bIns="0" rIns="0"/>
            <a:lstStyle/>
            <a:p>
              <a:pPr algn="r">
                <a:lnSpc>
                  <a:spcPts val="2160"/>
                </a:lnSpc>
              </a:pPr>
              <a:r>
                <a:rPr lang="en-US" sz="1800">
                  <a:solidFill>
                    <a:srgbClr val="000000"/>
                  </a:solidFill>
                  <a:latin typeface="Arimo"/>
                  <a:ea typeface="Arimo"/>
                  <a:cs typeface="Arimo"/>
                  <a:sym typeface="Arimo"/>
                </a:rPr>
                <a:t>2</a:t>
              </a:r>
            </a:p>
          </p:txBody>
        </p:sp>
      </p:grpSp>
      <p:grpSp>
        <p:nvGrpSpPr>
          <p:cNvPr name="Group 9" id="9"/>
          <p:cNvGrpSpPr/>
          <p:nvPr/>
        </p:nvGrpSpPr>
        <p:grpSpPr>
          <a:xfrm rot="0">
            <a:off x="719156" y="1702023"/>
            <a:ext cx="16849688" cy="5460932"/>
            <a:chOff x="0" y="0"/>
            <a:chExt cx="22466250" cy="7281242"/>
          </a:xfrm>
        </p:grpSpPr>
        <p:sp>
          <p:nvSpPr>
            <p:cNvPr name="Freeform 10" id="10"/>
            <p:cNvSpPr/>
            <p:nvPr/>
          </p:nvSpPr>
          <p:spPr>
            <a:xfrm flipH="false" flipV="false" rot="0">
              <a:off x="0" y="0"/>
              <a:ext cx="22466250" cy="7281242"/>
            </a:xfrm>
            <a:custGeom>
              <a:avLst/>
              <a:gdLst/>
              <a:ahLst/>
              <a:cxnLst/>
              <a:rect r="r" b="b" t="t" l="l"/>
              <a:pathLst>
                <a:path h="7281242" w="22466250">
                  <a:moveTo>
                    <a:pt x="0" y="0"/>
                  </a:moveTo>
                  <a:lnTo>
                    <a:pt x="22466250" y="0"/>
                  </a:lnTo>
                  <a:lnTo>
                    <a:pt x="22466250" y="7281242"/>
                  </a:lnTo>
                  <a:lnTo>
                    <a:pt x="0" y="7281242"/>
                  </a:lnTo>
                  <a:close/>
                </a:path>
              </a:pathLst>
            </a:custGeom>
            <a:solidFill>
              <a:srgbClr val="000000">
                <a:alpha val="0"/>
              </a:srgbClr>
            </a:solidFill>
          </p:spPr>
        </p:sp>
        <p:sp>
          <p:nvSpPr>
            <p:cNvPr name="TextBox 11" id="11"/>
            <p:cNvSpPr txBox="true"/>
            <p:nvPr/>
          </p:nvSpPr>
          <p:spPr>
            <a:xfrm>
              <a:off x="0" y="-57150"/>
              <a:ext cx="22466250" cy="7338392"/>
            </a:xfrm>
            <a:prstGeom prst="rect">
              <a:avLst/>
            </a:prstGeom>
          </p:spPr>
          <p:txBody>
            <a:bodyPr anchor="t" rtlCol="false" tIns="0" lIns="0" bIns="0" rIns="0"/>
            <a:lstStyle/>
            <a:p>
              <a:pPr algn="l">
                <a:lnSpc>
                  <a:spcPts val="3240"/>
                </a:lnSpc>
              </a:pPr>
              <a:r>
                <a:rPr lang="en-US" sz="2700" b="true">
                  <a:solidFill>
                    <a:srgbClr val="000000"/>
                  </a:solidFill>
                  <a:latin typeface="Times New Roman Bold"/>
                  <a:ea typeface="Times New Roman Bold"/>
                  <a:cs typeface="Times New Roman Bold"/>
                  <a:sym typeface="Times New Roman Bold"/>
                </a:rPr>
                <a:t>4. Reporting &amp; Logging:</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Extent Reports generate HTML test execution reports.</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Screenshots captured on failures for debugging.</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Logs track execution flow.</a:t>
              </a:r>
            </a:p>
            <a:p>
              <a:pPr algn="l">
                <a:lnSpc>
                  <a:spcPts val="3240"/>
                </a:lnSpc>
              </a:pPr>
            </a:p>
            <a:p>
              <a:pPr algn="l">
                <a:lnSpc>
                  <a:spcPts val="3240"/>
                </a:lnSpc>
              </a:pPr>
              <a:r>
                <a:rPr lang="en-US" sz="2700" b="true">
                  <a:solidFill>
                    <a:srgbClr val="000000"/>
                  </a:solidFill>
                  <a:latin typeface="Times New Roman Bold"/>
                  <a:ea typeface="Times New Roman Bold"/>
                  <a:cs typeface="Times New Roman Bold"/>
                  <a:sym typeface="Times New Roman Bold"/>
                </a:rPr>
                <a:t>5.  Jenkins</a:t>
              </a:r>
              <a:r>
                <a:rPr lang="en-US" sz="2700" b="true">
                  <a:solidFill>
                    <a:srgbClr val="000000"/>
                  </a:solidFill>
                  <a:latin typeface="Times New Roman Bold"/>
                  <a:ea typeface="Times New Roman Bold"/>
                  <a:cs typeface="Times New Roman Bold"/>
                  <a:sym typeface="Times New Roman Bold"/>
                </a:rPr>
                <a:t> Integration :</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Automated Test Execution – Jenkins is used to execute test cases and generate reports automatically.</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GitHub Integration with Jenkins – The project is stored in GitHub, and Jenkins pulls the latest code from the repository to execute the test suite, ensuring up-to-date testing.</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HTML Report Generation – Test execution results are captured and displayed using Extent Reports, which are integrated into Jenkins.</a:t>
              </a:r>
            </a:p>
            <a:p>
              <a:pPr algn="l">
                <a:lnSpc>
                  <a:spcPts val="3240"/>
                </a:lnSpc>
              </a:pPr>
            </a:p>
            <a:p>
              <a:pPr algn="l">
                <a:lnSpc>
                  <a:spcPts val="3240"/>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09612" y="317213"/>
            <a:ext cx="15153848" cy="966490"/>
            <a:chOff x="0" y="0"/>
            <a:chExt cx="20205130" cy="1288653"/>
          </a:xfrm>
        </p:grpSpPr>
        <p:sp>
          <p:nvSpPr>
            <p:cNvPr name="Freeform 3" id="3"/>
            <p:cNvSpPr/>
            <p:nvPr/>
          </p:nvSpPr>
          <p:spPr>
            <a:xfrm flipH="false" flipV="false" rot="0">
              <a:off x="0" y="0"/>
              <a:ext cx="20205129" cy="1288653"/>
            </a:xfrm>
            <a:custGeom>
              <a:avLst/>
              <a:gdLst/>
              <a:ahLst/>
              <a:cxnLst/>
              <a:rect r="r" b="b" t="t" l="l"/>
              <a:pathLst>
                <a:path h="1288653" w="20205129">
                  <a:moveTo>
                    <a:pt x="0" y="0"/>
                  </a:moveTo>
                  <a:lnTo>
                    <a:pt x="20205129" y="0"/>
                  </a:lnTo>
                  <a:lnTo>
                    <a:pt x="20205129" y="1288653"/>
                  </a:lnTo>
                  <a:lnTo>
                    <a:pt x="0" y="1288653"/>
                  </a:lnTo>
                  <a:close/>
                </a:path>
              </a:pathLst>
            </a:custGeom>
            <a:solidFill>
              <a:srgbClr val="000000">
                <a:alpha val="0"/>
              </a:srgbClr>
            </a:solidFill>
          </p:spPr>
        </p:sp>
        <p:sp>
          <p:nvSpPr>
            <p:cNvPr name="TextBox 4" id="4"/>
            <p:cNvSpPr txBox="true"/>
            <p:nvPr/>
          </p:nvSpPr>
          <p:spPr>
            <a:xfrm>
              <a:off x="0" y="0"/>
              <a:ext cx="20205130" cy="1288653"/>
            </a:xfrm>
            <a:prstGeom prst="rect">
              <a:avLst/>
            </a:prstGeom>
          </p:spPr>
          <p:txBody>
            <a:bodyPr anchor="t" rtlCol="false" tIns="0" lIns="0" bIns="0" rIns="0"/>
            <a:lstStyle/>
            <a:p>
              <a:pPr algn="l">
                <a:lnSpc>
                  <a:spcPts val="5759"/>
                </a:lnSpc>
              </a:pPr>
              <a:r>
                <a:rPr lang="en-US" sz="4800" b="true">
                  <a:solidFill>
                    <a:srgbClr val="0187CC"/>
                  </a:solidFill>
                  <a:latin typeface="HK Grotesk Bold"/>
                  <a:ea typeface="HK Grotesk Bold"/>
                  <a:cs typeface="HK Grotesk Bold"/>
                  <a:sym typeface="HK Grotesk Bold"/>
                </a:rPr>
                <a:t>Major functionalities automated</a:t>
              </a:r>
            </a:p>
          </p:txBody>
        </p:sp>
      </p:grpSp>
      <p:sp>
        <p:nvSpPr>
          <p:cNvPr name="Freeform 5" id="5" descr="Logo  Description automatically generated"/>
          <p:cNvSpPr/>
          <p:nvPr/>
        </p:nvSpPr>
        <p:spPr>
          <a:xfrm flipH="false" flipV="false" rot="0">
            <a:off x="162945" y="9596826"/>
            <a:ext cx="968649" cy="634405"/>
          </a:xfrm>
          <a:custGeom>
            <a:avLst/>
            <a:gdLst/>
            <a:ahLst/>
            <a:cxnLst/>
            <a:rect r="r" b="b" t="t" l="l"/>
            <a:pathLst>
              <a:path h="634405" w="968649">
                <a:moveTo>
                  <a:pt x="0" y="0"/>
                </a:moveTo>
                <a:lnTo>
                  <a:pt x="968649" y="0"/>
                </a:lnTo>
                <a:lnTo>
                  <a:pt x="968649" y="634406"/>
                </a:lnTo>
                <a:lnTo>
                  <a:pt x="0" y="634406"/>
                </a:lnTo>
                <a:lnTo>
                  <a:pt x="0" y="0"/>
                </a:lnTo>
                <a:close/>
              </a:path>
            </a:pathLst>
          </a:custGeom>
          <a:blipFill>
            <a:blip r:embed="rId2"/>
            <a:stretch>
              <a:fillRect l="0" t="0" r="0" b="0"/>
            </a:stretch>
          </a:blipFill>
        </p:spPr>
      </p:sp>
      <p:grpSp>
        <p:nvGrpSpPr>
          <p:cNvPr name="Group 6" id="6"/>
          <p:cNvGrpSpPr/>
          <p:nvPr/>
        </p:nvGrpSpPr>
        <p:grpSpPr>
          <a:xfrm rot="0">
            <a:off x="6637136" y="9627868"/>
            <a:ext cx="9389104" cy="360997"/>
            <a:chOff x="0" y="0"/>
            <a:chExt cx="12518806" cy="481330"/>
          </a:xfrm>
        </p:grpSpPr>
        <p:sp>
          <p:nvSpPr>
            <p:cNvPr name="Freeform 7" id="7"/>
            <p:cNvSpPr/>
            <p:nvPr/>
          </p:nvSpPr>
          <p:spPr>
            <a:xfrm flipH="false" flipV="false" rot="0">
              <a:off x="0" y="0"/>
              <a:ext cx="12518806" cy="481330"/>
            </a:xfrm>
            <a:custGeom>
              <a:avLst/>
              <a:gdLst/>
              <a:ahLst/>
              <a:cxnLst/>
              <a:rect r="r" b="b" t="t" l="l"/>
              <a:pathLst>
                <a:path h="481330" w="12518806">
                  <a:moveTo>
                    <a:pt x="0" y="0"/>
                  </a:moveTo>
                  <a:lnTo>
                    <a:pt x="12518806" y="0"/>
                  </a:lnTo>
                  <a:lnTo>
                    <a:pt x="12518806" y="481330"/>
                  </a:lnTo>
                  <a:lnTo>
                    <a:pt x="0" y="481330"/>
                  </a:lnTo>
                  <a:close/>
                </a:path>
              </a:pathLst>
            </a:custGeom>
            <a:solidFill>
              <a:srgbClr val="000000">
                <a:alpha val="0"/>
              </a:srgbClr>
            </a:solidFill>
          </p:spPr>
        </p:sp>
        <p:sp>
          <p:nvSpPr>
            <p:cNvPr name="TextBox 8" id="8"/>
            <p:cNvSpPr txBox="true"/>
            <p:nvPr/>
          </p:nvSpPr>
          <p:spPr>
            <a:xfrm>
              <a:off x="0" y="-47625"/>
              <a:ext cx="12518806" cy="528955"/>
            </a:xfrm>
            <a:prstGeom prst="rect">
              <a:avLst/>
            </a:prstGeom>
          </p:spPr>
          <p:txBody>
            <a:bodyPr anchor="t" rtlCol="false" tIns="0" lIns="0" bIns="0" rIns="0"/>
            <a:lstStyle/>
            <a:p>
              <a:pPr algn="r">
                <a:lnSpc>
                  <a:spcPts val="2940"/>
                </a:lnSpc>
              </a:pPr>
              <a:r>
                <a:rPr lang="en-US" sz="2100" spc="210">
                  <a:solidFill>
                    <a:srgbClr val="000000"/>
                  </a:solidFill>
                  <a:latin typeface="HK Grotesk Light"/>
                  <a:ea typeface="HK Grotesk Light"/>
                  <a:cs typeface="HK Grotesk Light"/>
                  <a:sym typeface="HK Grotesk Light"/>
                </a:rPr>
                <a:t>2024 - RPS Consulting all rights reserved</a:t>
              </a:r>
            </a:p>
          </p:txBody>
        </p:sp>
      </p:grpSp>
      <p:grpSp>
        <p:nvGrpSpPr>
          <p:cNvPr name="Group 9" id="9"/>
          <p:cNvGrpSpPr/>
          <p:nvPr/>
        </p:nvGrpSpPr>
        <p:grpSpPr>
          <a:xfrm rot="0">
            <a:off x="12915900" y="9534525"/>
            <a:ext cx="4114800" cy="547688"/>
            <a:chOff x="0" y="0"/>
            <a:chExt cx="5486400" cy="730250"/>
          </a:xfrm>
        </p:grpSpPr>
        <p:sp>
          <p:nvSpPr>
            <p:cNvPr name="Freeform 10" id="10"/>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11" id="11"/>
            <p:cNvSpPr txBox="true"/>
            <p:nvPr/>
          </p:nvSpPr>
          <p:spPr>
            <a:xfrm>
              <a:off x="0" y="-19050"/>
              <a:ext cx="5486400" cy="749300"/>
            </a:xfrm>
            <a:prstGeom prst="rect">
              <a:avLst/>
            </a:prstGeom>
          </p:spPr>
          <p:txBody>
            <a:bodyPr anchor="ctr" rtlCol="false" tIns="0" lIns="0" bIns="0" rIns="0"/>
            <a:lstStyle/>
            <a:p>
              <a:pPr algn="r">
                <a:lnSpc>
                  <a:spcPts val="2160"/>
                </a:lnSpc>
              </a:pPr>
              <a:r>
                <a:rPr lang="en-US" sz="1800">
                  <a:solidFill>
                    <a:srgbClr val="000000"/>
                  </a:solidFill>
                  <a:latin typeface="Arimo"/>
                  <a:ea typeface="Arimo"/>
                  <a:cs typeface="Arimo"/>
                  <a:sym typeface="Arimo"/>
                </a:rPr>
                <a:t>2</a:t>
              </a:r>
            </a:p>
          </p:txBody>
        </p:sp>
      </p:grpSp>
      <p:grpSp>
        <p:nvGrpSpPr>
          <p:cNvPr name="Group 12" id="12"/>
          <p:cNvGrpSpPr/>
          <p:nvPr/>
        </p:nvGrpSpPr>
        <p:grpSpPr>
          <a:xfrm rot="0">
            <a:off x="1131594" y="1283702"/>
            <a:ext cx="17231118" cy="9944672"/>
            <a:chOff x="0" y="0"/>
            <a:chExt cx="22974824" cy="13259562"/>
          </a:xfrm>
        </p:grpSpPr>
        <p:sp>
          <p:nvSpPr>
            <p:cNvPr name="Freeform 13" id="13"/>
            <p:cNvSpPr/>
            <p:nvPr/>
          </p:nvSpPr>
          <p:spPr>
            <a:xfrm flipH="false" flipV="false" rot="0">
              <a:off x="0" y="0"/>
              <a:ext cx="22974824" cy="13259563"/>
            </a:xfrm>
            <a:custGeom>
              <a:avLst/>
              <a:gdLst/>
              <a:ahLst/>
              <a:cxnLst/>
              <a:rect r="r" b="b" t="t" l="l"/>
              <a:pathLst>
                <a:path h="13259563" w="22974824">
                  <a:moveTo>
                    <a:pt x="0" y="0"/>
                  </a:moveTo>
                  <a:lnTo>
                    <a:pt x="22974824" y="0"/>
                  </a:lnTo>
                  <a:lnTo>
                    <a:pt x="22974824" y="13259563"/>
                  </a:lnTo>
                  <a:lnTo>
                    <a:pt x="0" y="13259563"/>
                  </a:lnTo>
                  <a:close/>
                </a:path>
              </a:pathLst>
            </a:custGeom>
            <a:solidFill>
              <a:srgbClr val="000000">
                <a:alpha val="0"/>
              </a:srgbClr>
            </a:solidFill>
          </p:spPr>
        </p:sp>
        <p:sp>
          <p:nvSpPr>
            <p:cNvPr name="TextBox 14" id="14"/>
            <p:cNvSpPr txBox="true"/>
            <p:nvPr/>
          </p:nvSpPr>
          <p:spPr>
            <a:xfrm>
              <a:off x="0" y="-57150"/>
              <a:ext cx="22974824" cy="13316712"/>
            </a:xfrm>
            <a:prstGeom prst="rect">
              <a:avLst/>
            </a:prstGeom>
          </p:spPr>
          <p:txBody>
            <a:bodyPr anchor="t" rtlCol="false" tIns="0" lIns="0" bIns="0" rIns="0"/>
            <a:lstStyle/>
            <a:p>
              <a:pPr algn="l">
                <a:lnSpc>
                  <a:spcPts val="3240"/>
                </a:lnSpc>
              </a:pPr>
              <a:r>
                <a:rPr lang="en-US" sz="2700" b="true">
                  <a:solidFill>
                    <a:srgbClr val="000000"/>
                  </a:solidFill>
                  <a:latin typeface="Times New Roman Bold"/>
                  <a:ea typeface="Times New Roman Bold"/>
                  <a:cs typeface="Times New Roman Bold"/>
                  <a:sym typeface="Times New Roman Bold"/>
                </a:rPr>
                <a:t>1. Home Page:</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Verify UI elements: Top Offers, Recommended Products, Search Bar.</a:t>
              </a:r>
            </a:p>
            <a:p>
              <a:pPr algn="l">
                <a:lnSpc>
                  <a:spcPts val="3240"/>
                </a:lnSpc>
              </a:pPr>
              <a:r>
                <a:rPr lang="en-US" sz="2700">
                  <a:solidFill>
                    <a:srgbClr val="000000"/>
                  </a:solidFill>
                  <a:latin typeface="Times New Roman"/>
                  <a:ea typeface="Times New Roman"/>
                  <a:cs typeface="Times New Roman"/>
                  <a:sym typeface="Times New Roman"/>
                </a:rPr>
                <a:t>2.</a:t>
              </a:r>
              <a:r>
                <a:rPr lang="en-US" sz="2700" b="true">
                  <a:solidFill>
                    <a:srgbClr val="000000"/>
                  </a:solidFill>
                  <a:latin typeface="Times New Roman Bold"/>
                  <a:ea typeface="Times New Roman Bold"/>
                  <a:cs typeface="Times New Roman Bold"/>
                  <a:sym typeface="Times New Roman Bold"/>
                </a:rPr>
                <a:t> Search Functionality :</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Automate product search with inputs.</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  Apply filters (New Arrivals, Price Range) and verify results.</a:t>
              </a:r>
            </a:p>
            <a:p>
              <a:pPr algn="l">
                <a:lnSpc>
                  <a:spcPts val="3240"/>
                </a:lnSpc>
              </a:pPr>
              <a:r>
                <a:rPr lang="en-US" sz="2700">
                  <a:solidFill>
                    <a:srgbClr val="000000"/>
                  </a:solidFill>
                  <a:latin typeface="Times New Roman"/>
                  <a:ea typeface="Times New Roman"/>
                  <a:cs typeface="Times New Roman"/>
                  <a:sym typeface="Times New Roman"/>
                </a:rPr>
                <a:t>3. </a:t>
              </a:r>
              <a:r>
                <a:rPr lang="en-US" sz="2700" b="true">
                  <a:solidFill>
                    <a:srgbClr val="000000"/>
                  </a:solidFill>
                  <a:latin typeface="Times New Roman Bold"/>
                  <a:ea typeface="Times New Roman Bold"/>
                  <a:cs typeface="Times New Roman Bold"/>
                  <a:sym typeface="Times New Roman Bold"/>
                </a:rPr>
                <a:t>Product Details Page:</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Validate product title, description, price, stock availability.</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  Test adding products to Wishlist &amp; Cart.</a:t>
              </a:r>
            </a:p>
            <a:p>
              <a:pPr algn="l">
                <a:lnSpc>
                  <a:spcPts val="3240"/>
                </a:lnSpc>
              </a:pPr>
              <a:r>
                <a:rPr lang="en-US" sz="2700">
                  <a:solidFill>
                    <a:srgbClr val="000000"/>
                  </a:solidFill>
                  <a:latin typeface="Times New Roman"/>
                  <a:ea typeface="Times New Roman"/>
                  <a:cs typeface="Times New Roman"/>
                  <a:sym typeface="Times New Roman"/>
                </a:rPr>
                <a:t>4. </a:t>
              </a:r>
              <a:r>
                <a:rPr lang="en-US" sz="2700" b="true">
                  <a:solidFill>
                    <a:srgbClr val="000000"/>
                  </a:solidFill>
                  <a:latin typeface="Times New Roman Bold"/>
                  <a:ea typeface="Times New Roman Bold"/>
                  <a:cs typeface="Times New Roman Bold"/>
                  <a:sym typeface="Times New Roman Bold"/>
                </a:rPr>
                <a:t>Shopping Cart:</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Verify adding multiple products, updating quantities, and removing items from cart.</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  Automate checkout initiation and redirection to the payment page.</a:t>
              </a:r>
            </a:p>
            <a:p>
              <a:pPr algn="l">
                <a:lnSpc>
                  <a:spcPts val="3240"/>
                </a:lnSpc>
              </a:pPr>
              <a:r>
                <a:rPr lang="en-US" sz="2700">
                  <a:solidFill>
                    <a:srgbClr val="000000"/>
                  </a:solidFill>
                  <a:latin typeface="Times New Roman"/>
                  <a:ea typeface="Times New Roman"/>
                  <a:cs typeface="Times New Roman"/>
                  <a:sym typeface="Times New Roman"/>
                </a:rPr>
                <a:t>5.</a:t>
              </a:r>
              <a:r>
                <a:rPr lang="en-US" sz="2700" b="true">
                  <a:solidFill>
                    <a:srgbClr val="000000"/>
                  </a:solidFill>
                  <a:latin typeface="Times New Roman Bold"/>
                  <a:ea typeface="Times New Roman Bold"/>
                  <a:cs typeface="Times New Roman Bold"/>
                  <a:sym typeface="Times New Roman Bold"/>
                </a:rPr>
                <a:t> User Registration &amp; Login:</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a:ea typeface="Times New Roman"/>
                  <a:cs typeface="Times New Roman"/>
                  <a:sym typeface="Times New Roman"/>
                </a:rPr>
                <a:t>Automate new user registration with valid data.</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  Verify login functionality with correct/incorrect credentials.</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 Test updating account settings (e.g., changing the password).</a:t>
              </a:r>
            </a:p>
            <a:p>
              <a:pPr algn="l">
                <a:lnSpc>
                  <a:spcPts val="3240"/>
                </a:lnSpc>
              </a:pPr>
              <a:r>
                <a:rPr lang="en-US" sz="2700">
                  <a:solidFill>
                    <a:srgbClr val="000000"/>
                  </a:solidFill>
                  <a:latin typeface="Times New Roman"/>
                  <a:ea typeface="Times New Roman"/>
                  <a:cs typeface="Times New Roman"/>
                  <a:sym typeface="Times New Roman"/>
                </a:rPr>
                <a:t>6. </a:t>
              </a:r>
              <a:r>
                <a:rPr lang="en-US" sz="2700" b="true">
                  <a:solidFill>
                    <a:srgbClr val="000000"/>
                  </a:solidFill>
                  <a:latin typeface="Times New Roman Bold"/>
                  <a:ea typeface="Times New Roman Bold"/>
                  <a:cs typeface="Times New Roman Bold"/>
                  <a:sym typeface="Times New Roman Bold"/>
                </a:rPr>
                <a:t>UI &amp; Cross-Browser Testing:</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Ensure responsive UI across Chrome, Firefox, Edge.</a:t>
              </a:r>
            </a:p>
            <a:p>
              <a:pPr algn="l">
                <a:lnSpc>
                  <a:spcPts val="3240"/>
                </a:lnSpc>
              </a:pPr>
              <a:r>
                <a:rPr lang="en-US" sz="2700">
                  <a:solidFill>
                    <a:srgbClr val="000000"/>
                  </a:solidFill>
                  <a:latin typeface="Times New Roman"/>
                  <a:ea typeface="Times New Roman"/>
                  <a:cs typeface="Times New Roman"/>
                  <a:sym typeface="Times New Roman"/>
                </a:rPr>
                <a:t>7</a:t>
              </a:r>
              <a:r>
                <a:rPr lang="en-US" sz="2700" b="true">
                  <a:solidFill>
                    <a:srgbClr val="000000"/>
                  </a:solidFill>
                  <a:latin typeface="Times New Roman Bold"/>
                  <a:ea typeface="Times New Roman Bold"/>
                  <a:cs typeface="Times New Roman Bold"/>
                  <a:sym typeface="Times New Roman Bold"/>
                </a:rPr>
                <a:t>. Jenkins integration &amp; Reporting:</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Execute test cases using Jenkins .</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 Generate Extent Reports for test execution summary.</a:t>
              </a:r>
            </a:p>
            <a:p>
              <a:pPr algn="l">
                <a:lnSpc>
                  <a:spcPts val="3240"/>
                </a:lnSpc>
              </a:pPr>
            </a:p>
            <a:p>
              <a:pPr algn="l">
                <a:lnSpc>
                  <a:spcPts val="3240"/>
                </a:lnSpc>
              </a:pPr>
            </a:p>
            <a:p>
              <a:pPr algn="l">
                <a:lnSpc>
                  <a:spcPts val="3240"/>
                </a:lnSpc>
              </a:pPr>
            </a:p>
            <a:p>
              <a:pPr algn="l">
                <a:lnSpc>
                  <a:spcPts val="3240"/>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09612" y="317213"/>
            <a:ext cx="15153848" cy="966490"/>
            <a:chOff x="0" y="0"/>
            <a:chExt cx="20205130" cy="1288653"/>
          </a:xfrm>
        </p:grpSpPr>
        <p:sp>
          <p:nvSpPr>
            <p:cNvPr name="Freeform 3" id="3"/>
            <p:cNvSpPr/>
            <p:nvPr/>
          </p:nvSpPr>
          <p:spPr>
            <a:xfrm flipH="false" flipV="false" rot="0">
              <a:off x="0" y="0"/>
              <a:ext cx="20205129" cy="1288653"/>
            </a:xfrm>
            <a:custGeom>
              <a:avLst/>
              <a:gdLst/>
              <a:ahLst/>
              <a:cxnLst/>
              <a:rect r="r" b="b" t="t" l="l"/>
              <a:pathLst>
                <a:path h="1288653" w="20205129">
                  <a:moveTo>
                    <a:pt x="0" y="0"/>
                  </a:moveTo>
                  <a:lnTo>
                    <a:pt x="20205129" y="0"/>
                  </a:lnTo>
                  <a:lnTo>
                    <a:pt x="20205129" y="1288653"/>
                  </a:lnTo>
                  <a:lnTo>
                    <a:pt x="0" y="1288653"/>
                  </a:lnTo>
                  <a:close/>
                </a:path>
              </a:pathLst>
            </a:custGeom>
            <a:solidFill>
              <a:srgbClr val="000000">
                <a:alpha val="0"/>
              </a:srgbClr>
            </a:solidFill>
          </p:spPr>
        </p:sp>
        <p:sp>
          <p:nvSpPr>
            <p:cNvPr name="TextBox 4" id="4"/>
            <p:cNvSpPr txBox="true"/>
            <p:nvPr/>
          </p:nvSpPr>
          <p:spPr>
            <a:xfrm>
              <a:off x="0" y="0"/>
              <a:ext cx="20205130" cy="1288653"/>
            </a:xfrm>
            <a:prstGeom prst="rect">
              <a:avLst/>
            </a:prstGeom>
          </p:spPr>
          <p:txBody>
            <a:bodyPr anchor="t" rtlCol="false" tIns="0" lIns="0" bIns="0" rIns="0"/>
            <a:lstStyle/>
            <a:p>
              <a:pPr algn="l">
                <a:lnSpc>
                  <a:spcPts val="5759"/>
                </a:lnSpc>
              </a:pPr>
              <a:r>
                <a:rPr lang="en-US" sz="4800" b="true">
                  <a:solidFill>
                    <a:srgbClr val="0187CC"/>
                  </a:solidFill>
                  <a:latin typeface="HK Grotesk Bold"/>
                  <a:ea typeface="HK Grotesk Bold"/>
                  <a:cs typeface="HK Grotesk Bold"/>
                  <a:sym typeface="HK Grotesk Bold"/>
                </a:rPr>
                <a:t>Sample feature files</a:t>
              </a:r>
            </a:p>
          </p:txBody>
        </p:sp>
      </p:grpSp>
      <p:sp>
        <p:nvSpPr>
          <p:cNvPr name="Freeform 5" id="5" descr="Logo  Description automatically generated"/>
          <p:cNvSpPr/>
          <p:nvPr/>
        </p:nvSpPr>
        <p:spPr>
          <a:xfrm flipH="false" flipV="false" rot="0">
            <a:off x="162945" y="9596826"/>
            <a:ext cx="968649" cy="634405"/>
          </a:xfrm>
          <a:custGeom>
            <a:avLst/>
            <a:gdLst/>
            <a:ahLst/>
            <a:cxnLst/>
            <a:rect r="r" b="b" t="t" l="l"/>
            <a:pathLst>
              <a:path h="634405" w="968649">
                <a:moveTo>
                  <a:pt x="0" y="0"/>
                </a:moveTo>
                <a:lnTo>
                  <a:pt x="968649" y="0"/>
                </a:lnTo>
                <a:lnTo>
                  <a:pt x="968649" y="634406"/>
                </a:lnTo>
                <a:lnTo>
                  <a:pt x="0" y="634406"/>
                </a:lnTo>
                <a:lnTo>
                  <a:pt x="0" y="0"/>
                </a:lnTo>
                <a:close/>
              </a:path>
            </a:pathLst>
          </a:custGeom>
          <a:blipFill>
            <a:blip r:embed="rId2"/>
            <a:stretch>
              <a:fillRect l="0" t="0" r="0" b="0"/>
            </a:stretch>
          </a:blipFill>
        </p:spPr>
      </p:sp>
      <p:grpSp>
        <p:nvGrpSpPr>
          <p:cNvPr name="Group 6" id="6"/>
          <p:cNvGrpSpPr/>
          <p:nvPr/>
        </p:nvGrpSpPr>
        <p:grpSpPr>
          <a:xfrm rot="0">
            <a:off x="6637136" y="9627868"/>
            <a:ext cx="9389104" cy="360997"/>
            <a:chOff x="0" y="0"/>
            <a:chExt cx="12518806" cy="481330"/>
          </a:xfrm>
        </p:grpSpPr>
        <p:sp>
          <p:nvSpPr>
            <p:cNvPr name="Freeform 7" id="7"/>
            <p:cNvSpPr/>
            <p:nvPr/>
          </p:nvSpPr>
          <p:spPr>
            <a:xfrm flipH="false" flipV="false" rot="0">
              <a:off x="0" y="0"/>
              <a:ext cx="12518806" cy="481330"/>
            </a:xfrm>
            <a:custGeom>
              <a:avLst/>
              <a:gdLst/>
              <a:ahLst/>
              <a:cxnLst/>
              <a:rect r="r" b="b" t="t" l="l"/>
              <a:pathLst>
                <a:path h="481330" w="12518806">
                  <a:moveTo>
                    <a:pt x="0" y="0"/>
                  </a:moveTo>
                  <a:lnTo>
                    <a:pt x="12518806" y="0"/>
                  </a:lnTo>
                  <a:lnTo>
                    <a:pt x="12518806" y="481330"/>
                  </a:lnTo>
                  <a:lnTo>
                    <a:pt x="0" y="481330"/>
                  </a:lnTo>
                  <a:close/>
                </a:path>
              </a:pathLst>
            </a:custGeom>
            <a:solidFill>
              <a:srgbClr val="000000">
                <a:alpha val="0"/>
              </a:srgbClr>
            </a:solidFill>
          </p:spPr>
        </p:sp>
        <p:sp>
          <p:nvSpPr>
            <p:cNvPr name="TextBox 8" id="8"/>
            <p:cNvSpPr txBox="true"/>
            <p:nvPr/>
          </p:nvSpPr>
          <p:spPr>
            <a:xfrm>
              <a:off x="0" y="-47625"/>
              <a:ext cx="12518806" cy="528955"/>
            </a:xfrm>
            <a:prstGeom prst="rect">
              <a:avLst/>
            </a:prstGeom>
          </p:spPr>
          <p:txBody>
            <a:bodyPr anchor="t" rtlCol="false" tIns="0" lIns="0" bIns="0" rIns="0"/>
            <a:lstStyle/>
            <a:p>
              <a:pPr algn="r">
                <a:lnSpc>
                  <a:spcPts val="2940"/>
                </a:lnSpc>
              </a:pPr>
              <a:r>
                <a:rPr lang="en-US" sz="2100" spc="210">
                  <a:solidFill>
                    <a:srgbClr val="000000"/>
                  </a:solidFill>
                  <a:latin typeface="HK Grotesk Light"/>
                  <a:ea typeface="HK Grotesk Light"/>
                  <a:cs typeface="HK Grotesk Light"/>
                  <a:sym typeface="HK Grotesk Light"/>
                </a:rPr>
                <a:t>2024 - RPS Consulting all rights reserved</a:t>
              </a:r>
            </a:p>
          </p:txBody>
        </p:sp>
      </p:grpSp>
      <p:grpSp>
        <p:nvGrpSpPr>
          <p:cNvPr name="Group 9" id="9"/>
          <p:cNvGrpSpPr/>
          <p:nvPr/>
        </p:nvGrpSpPr>
        <p:grpSpPr>
          <a:xfrm rot="0">
            <a:off x="12915900" y="9534525"/>
            <a:ext cx="4114800" cy="547688"/>
            <a:chOff x="0" y="0"/>
            <a:chExt cx="5486400" cy="730250"/>
          </a:xfrm>
        </p:grpSpPr>
        <p:sp>
          <p:nvSpPr>
            <p:cNvPr name="Freeform 10" id="10"/>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11" id="11"/>
            <p:cNvSpPr txBox="true"/>
            <p:nvPr/>
          </p:nvSpPr>
          <p:spPr>
            <a:xfrm>
              <a:off x="0" y="-19050"/>
              <a:ext cx="5486400" cy="749300"/>
            </a:xfrm>
            <a:prstGeom prst="rect">
              <a:avLst/>
            </a:prstGeom>
          </p:spPr>
          <p:txBody>
            <a:bodyPr anchor="ctr" rtlCol="false" tIns="0" lIns="0" bIns="0" rIns="0"/>
            <a:lstStyle/>
            <a:p>
              <a:pPr algn="r">
                <a:lnSpc>
                  <a:spcPts val="2160"/>
                </a:lnSpc>
              </a:pPr>
              <a:r>
                <a:rPr lang="en-US" sz="1800">
                  <a:solidFill>
                    <a:srgbClr val="000000"/>
                  </a:solidFill>
                  <a:latin typeface="Arimo"/>
                  <a:ea typeface="Arimo"/>
                  <a:cs typeface="Arimo"/>
                  <a:sym typeface="Arimo"/>
                </a:rPr>
                <a:t>2</a:t>
              </a:r>
            </a:p>
          </p:txBody>
        </p:sp>
      </p:grpSp>
      <p:grpSp>
        <p:nvGrpSpPr>
          <p:cNvPr name="Group 12" id="12"/>
          <p:cNvGrpSpPr/>
          <p:nvPr/>
        </p:nvGrpSpPr>
        <p:grpSpPr>
          <a:xfrm rot="0">
            <a:off x="647269" y="1283702"/>
            <a:ext cx="17231118" cy="9147107"/>
            <a:chOff x="0" y="0"/>
            <a:chExt cx="22974824" cy="12196142"/>
          </a:xfrm>
        </p:grpSpPr>
        <p:sp>
          <p:nvSpPr>
            <p:cNvPr name="Freeform 13" id="13"/>
            <p:cNvSpPr/>
            <p:nvPr/>
          </p:nvSpPr>
          <p:spPr>
            <a:xfrm flipH="false" flipV="false" rot="0">
              <a:off x="0" y="0"/>
              <a:ext cx="22974824" cy="12196142"/>
            </a:xfrm>
            <a:custGeom>
              <a:avLst/>
              <a:gdLst/>
              <a:ahLst/>
              <a:cxnLst/>
              <a:rect r="r" b="b" t="t" l="l"/>
              <a:pathLst>
                <a:path h="12196142" w="22974824">
                  <a:moveTo>
                    <a:pt x="0" y="0"/>
                  </a:moveTo>
                  <a:lnTo>
                    <a:pt x="22974824" y="0"/>
                  </a:lnTo>
                  <a:lnTo>
                    <a:pt x="22974824" y="12196142"/>
                  </a:lnTo>
                  <a:lnTo>
                    <a:pt x="0" y="12196142"/>
                  </a:lnTo>
                  <a:close/>
                </a:path>
              </a:pathLst>
            </a:custGeom>
            <a:solidFill>
              <a:srgbClr val="000000">
                <a:alpha val="0"/>
              </a:srgbClr>
            </a:solidFill>
          </p:spPr>
        </p:sp>
        <p:sp>
          <p:nvSpPr>
            <p:cNvPr name="TextBox 14" id="14"/>
            <p:cNvSpPr txBox="true"/>
            <p:nvPr/>
          </p:nvSpPr>
          <p:spPr>
            <a:xfrm>
              <a:off x="0" y="-57150"/>
              <a:ext cx="22974824" cy="12253292"/>
            </a:xfrm>
            <a:prstGeom prst="rect">
              <a:avLst/>
            </a:prstGeom>
          </p:spPr>
          <p:txBody>
            <a:bodyPr anchor="t" rtlCol="false" tIns="0" lIns="0" bIns="0" rIns="0"/>
            <a:lstStyle/>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Feature files in Cucumber (BDD) define test scenarios in Given-When-Then format.</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They serve as human-readable test scripts that automate UI functionality using Selenium WebDriver.</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Each feature file maps to Step Definition methods that execute the test steps.</a:t>
              </a:r>
            </a:p>
            <a:p>
              <a:pPr algn="l">
                <a:lnSpc>
                  <a:spcPts val="3240"/>
                </a:lnSpc>
              </a:pPr>
            </a:p>
            <a:p>
              <a:pPr algn="l">
                <a:lnSpc>
                  <a:spcPts val="3240"/>
                </a:lnSpc>
              </a:pPr>
              <a:r>
                <a:rPr lang="en-US" sz="2700" b="true">
                  <a:solidFill>
                    <a:srgbClr val="004AAD"/>
                  </a:solidFill>
                  <a:latin typeface="Times New Roman Bold"/>
                  <a:ea typeface="Times New Roman Bold"/>
                  <a:cs typeface="Times New Roman Bold"/>
                  <a:sym typeface="Times New Roman Bold"/>
                </a:rPr>
                <a:t>     - Created 5 Feature Files in urbanladder project, that are:</a:t>
              </a:r>
            </a:p>
            <a:p>
              <a:pPr algn="l">
                <a:lnSpc>
                  <a:spcPts val="3240"/>
                </a:lnSpc>
              </a:pPr>
              <a:r>
                <a:rPr lang="en-US" sz="2700">
                  <a:solidFill>
                    <a:srgbClr val="000000"/>
                  </a:solidFill>
                  <a:latin typeface="Times New Roman"/>
                  <a:ea typeface="Times New Roman"/>
                  <a:cs typeface="Times New Roman"/>
                  <a:sym typeface="Times New Roman"/>
                </a:rPr>
                <a:t>    </a:t>
              </a:r>
              <a:r>
                <a:rPr lang="en-US" sz="2700" b="true">
                  <a:solidFill>
                    <a:srgbClr val="000000"/>
                  </a:solidFill>
                  <a:latin typeface="Times New Roman Bold"/>
                  <a:ea typeface="Times New Roman Bold"/>
                  <a:cs typeface="Times New Roman Bold"/>
                  <a:sym typeface="Times New Roman Bold"/>
                </a:rPr>
                <a:t>1.  HomePage.feature:</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Validates UI elements like Top Offers, Recommended Products, and Search Bar.</a:t>
              </a:r>
            </a:p>
            <a:p>
              <a:pPr algn="l">
                <a:lnSpc>
                  <a:spcPts val="3240"/>
                </a:lnSpc>
              </a:pPr>
              <a:r>
                <a:rPr lang="en-US" sz="2700">
                  <a:solidFill>
                    <a:srgbClr val="000000"/>
                  </a:solidFill>
                  <a:latin typeface="Times New Roman"/>
                  <a:ea typeface="Times New Roman"/>
                  <a:cs typeface="Times New Roman"/>
                  <a:sym typeface="Times New Roman"/>
                </a:rPr>
                <a:t>    2</a:t>
              </a:r>
              <a:r>
                <a:rPr lang="en-US" sz="2700" b="true">
                  <a:solidFill>
                    <a:srgbClr val="000000"/>
                  </a:solidFill>
                  <a:latin typeface="Times New Roman Bold"/>
                  <a:ea typeface="Times New Roman Bold"/>
                  <a:cs typeface="Times New Roman Bold"/>
                  <a:sym typeface="Times New Roman Bold"/>
                </a:rPr>
                <a:t>. Login.feature:</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Automates user registration &amp; login with valid/invalid credentials.</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Tests account settings update (password change, profile edit).</a:t>
              </a:r>
            </a:p>
            <a:p>
              <a:pPr algn="l">
                <a:lnSpc>
                  <a:spcPts val="3240"/>
                </a:lnSpc>
              </a:pPr>
              <a:r>
                <a:rPr lang="en-US" sz="2700">
                  <a:solidFill>
                    <a:srgbClr val="000000"/>
                  </a:solidFill>
                  <a:latin typeface="Times New Roman"/>
                  <a:ea typeface="Times New Roman"/>
                  <a:cs typeface="Times New Roman"/>
                  <a:sym typeface="Times New Roman"/>
                </a:rPr>
                <a:t>    </a:t>
              </a:r>
              <a:r>
                <a:rPr lang="en-US" sz="2700" b="true">
                  <a:solidFill>
                    <a:srgbClr val="000000"/>
                  </a:solidFill>
                  <a:latin typeface="Times New Roman Bold"/>
                  <a:ea typeface="Times New Roman Bold"/>
                  <a:cs typeface="Times New Roman Bold"/>
                  <a:sym typeface="Times New Roman Bold"/>
                </a:rPr>
                <a:t> 3.  Search.feature :</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Tests product search with  inputs and validate it.</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 Automates applying filters (New Arrivals, Price Range) and verifies filtered results.</a:t>
              </a:r>
            </a:p>
            <a:p>
              <a:pPr algn="l">
                <a:lnSpc>
                  <a:spcPts val="3240"/>
                </a:lnSpc>
              </a:pPr>
              <a:r>
                <a:rPr lang="en-US" sz="2700">
                  <a:solidFill>
                    <a:srgbClr val="000000"/>
                  </a:solidFill>
                  <a:latin typeface="Times New Roman"/>
                  <a:ea typeface="Times New Roman"/>
                  <a:cs typeface="Times New Roman"/>
                  <a:sym typeface="Times New Roman"/>
                </a:rPr>
                <a:t>    4</a:t>
              </a:r>
              <a:r>
                <a:rPr lang="en-US" sz="2700" b="true">
                  <a:solidFill>
                    <a:srgbClr val="000000"/>
                  </a:solidFill>
                  <a:latin typeface="Times New Roman Bold"/>
                  <a:ea typeface="Times New Roman Bold"/>
                  <a:cs typeface="Times New Roman Bold"/>
                  <a:sym typeface="Times New Roman Bold"/>
                </a:rPr>
                <a:t>. ProductDetails.feature :</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Validates product information (title, description, price, stock availability).</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Tests and validate by adding  items from Wishlist &amp; Cart.</a:t>
              </a:r>
            </a:p>
            <a:p>
              <a:pPr algn="l">
                <a:lnSpc>
                  <a:spcPts val="3240"/>
                </a:lnSpc>
              </a:pPr>
              <a:r>
                <a:rPr lang="en-US" sz="2700">
                  <a:solidFill>
                    <a:srgbClr val="000000"/>
                  </a:solidFill>
                  <a:latin typeface="Times New Roman"/>
                  <a:ea typeface="Times New Roman"/>
                  <a:cs typeface="Times New Roman"/>
                  <a:sym typeface="Times New Roman"/>
                </a:rPr>
                <a:t>   </a:t>
              </a:r>
              <a:r>
                <a:rPr lang="en-US" sz="2700" b="true">
                  <a:solidFill>
                    <a:srgbClr val="000000"/>
                  </a:solidFill>
                  <a:latin typeface="Times New Roman Bold"/>
                  <a:ea typeface="Times New Roman Bold"/>
                  <a:cs typeface="Times New Roman Bold"/>
                  <a:sym typeface="Times New Roman Bold"/>
                </a:rPr>
                <a:t> 5.Cart.feature:</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Verifies adding/removing products in the shopping cart.</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 Tests quantity updates, clicks on checkout button and take screenshot.</a:t>
              </a:r>
            </a:p>
            <a:p>
              <a:pPr algn="l">
                <a:lnSpc>
                  <a:spcPts val="3240"/>
                </a:lnSpc>
              </a:pPr>
              <a:r>
                <a:rPr lang="en-US" sz="2700">
                  <a:solidFill>
                    <a:srgbClr val="000000"/>
                  </a:solidFill>
                  <a:latin typeface="Times New Roman"/>
                  <a:ea typeface="Times New Roman"/>
                  <a:cs typeface="Times New Roman"/>
                  <a:sym typeface="Times New Roman"/>
                </a:rPr>
                <a:t>   </a:t>
              </a:r>
            </a:p>
            <a:p>
              <a:pPr algn="l">
                <a:lnSpc>
                  <a:spcPts val="3240"/>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09612" y="317213"/>
            <a:ext cx="15153848" cy="1690390"/>
            <a:chOff x="0" y="0"/>
            <a:chExt cx="20205130" cy="2253853"/>
          </a:xfrm>
        </p:grpSpPr>
        <p:sp>
          <p:nvSpPr>
            <p:cNvPr name="Freeform 3" id="3"/>
            <p:cNvSpPr/>
            <p:nvPr/>
          </p:nvSpPr>
          <p:spPr>
            <a:xfrm flipH="false" flipV="false" rot="0">
              <a:off x="0" y="0"/>
              <a:ext cx="20205129" cy="2253853"/>
            </a:xfrm>
            <a:custGeom>
              <a:avLst/>
              <a:gdLst/>
              <a:ahLst/>
              <a:cxnLst/>
              <a:rect r="r" b="b" t="t" l="l"/>
              <a:pathLst>
                <a:path h="2253853" w="20205129">
                  <a:moveTo>
                    <a:pt x="0" y="0"/>
                  </a:moveTo>
                  <a:lnTo>
                    <a:pt x="20205129" y="0"/>
                  </a:lnTo>
                  <a:lnTo>
                    <a:pt x="20205129" y="2253853"/>
                  </a:lnTo>
                  <a:lnTo>
                    <a:pt x="0" y="2253853"/>
                  </a:lnTo>
                  <a:close/>
                </a:path>
              </a:pathLst>
            </a:custGeom>
            <a:solidFill>
              <a:srgbClr val="000000">
                <a:alpha val="0"/>
              </a:srgbClr>
            </a:solidFill>
          </p:spPr>
        </p:sp>
        <p:sp>
          <p:nvSpPr>
            <p:cNvPr name="TextBox 4" id="4"/>
            <p:cNvSpPr txBox="true"/>
            <p:nvPr/>
          </p:nvSpPr>
          <p:spPr>
            <a:xfrm>
              <a:off x="0" y="0"/>
              <a:ext cx="20205130" cy="2253853"/>
            </a:xfrm>
            <a:prstGeom prst="rect">
              <a:avLst/>
            </a:prstGeom>
          </p:spPr>
          <p:txBody>
            <a:bodyPr anchor="t" rtlCol="false" tIns="0" lIns="0" bIns="0" rIns="0"/>
            <a:lstStyle/>
            <a:p>
              <a:pPr algn="l">
                <a:lnSpc>
                  <a:spcPts val="5759"/>
                </a:lnSpc>
              </a:pPr>
              <a:r>
                <a:rPr lang="en-US" sz="4800" b="true">
                  <a:solidFill>
                    <a:srgbClr val="0187CC"/>
                  </a:solidFill>
                  <a:latin typeface="HK Grotesk Bold"/>
                  <a:ea typeface="HK Grotesk Bold"/>
                  <a:cs typeface="HK Grotesk Bold"/>
                  <a:sym typeface="HK Grotesk Bold"/>
                </a:rPr>
                <a:t>PROJECT STRUCTURE</a:t>
              </a:r>
            </a:p>
            <a:p>
              <a:pPr algn="l">
                <a:lnSpc>
                  <a:spcPts val="5759"/>
                </a:lnSpc>
              </a:pPr>
            </a:p>
          </p:txBody>
        </p:sp>
      </p:grpSp>
      <p:sp>
        <p:nvSpPr>
          <p:cNvPr name="Freeform 5" id="5" descr="Logo  Description automatically generated"/>
          <p:cNvSpPr/>
          <p:nvPr/>
        </p:nvSpPr>
        <p:spPr>
          <a:xfrm flipH="false" flipV="false" rot="0">
            <a:off x="162945" y="9596826"/>
            <a:ext cx="968649" cy="634405"/>
          </a:xfrm>
          <a:custGeom>
            <a:avLst/>
            <a:gdLst/>
            <a:ahLst/>
            <a:cxnLst/>
            <a:rect r="r" b="b" t="t" l="l"/>
            <a:pathLst>
              <a:path h="634405" w="968649">
                <a:moveTo>
                  <a:pt x="0" y="0"/>
                </a:moveTo>
                <a:lnTo>
                  <a:pt x="968649" y="0"/>
                </a:lnTo>
                <a:lnTo>
                  <a:pt x="968649" y="634406"/>
                </a:lnTo>
                <a:lnTo>
                  <a:pt x="0" y="634406"/>
                </a:lnTo>
                <a:lnTo>
                  <a:pt x="0" y="0"/>
                </a:lnTo>
                <a:close/>
              </a:path>
            </a:pathLst>
          </a:custGeom>
          <a:blipFill>
            <a:blip r:embed="rId2"/>
            <a:stretch>
              <a:fillRect l="0" t="0" r="0" b="0"/>
            </a:stretch>
          </a:blipFill>
        </p:spPr>
      </p:sp>
      <p:grpSp>
        <p:nvGrpSpPr>
          <p:cNvPr name="Group 6" id="6"/>
          <p:cNvGrpSpPr/>
          <p:nvPr/>
        </p:nvGrpSpPr>
        <p:grpSpPr>
          <a:xfrm rot="0">
            <a:off x="6637136" y="9627868"/>
            <a:ext cx="9389104" cy="360997"/>
            <a:chOff x="0" y="0"/>
            <a:chExt cx="12518806" cy="481330"/>
          </a:xfrm>
        </p:grpSpPr>
        <p:sp>
          <p:nvSpPr>
            <p:cNvPr name="Freeform 7" id="7"/>
            <p:cNvSpPr/>
            <p:nvPr/>
          </p:nvSpPr>
          <p:spPr>
            <a:xfrm flipH="false" flipV="false" rot="0">
              <a:off x="0" y="0"/>
              <a:ext cx="12518806" cy="481330"/>
            </a:xfrm>
            <a:custGeom>
              <a:avLst/>
              <a:gdLst/>
              <a:ahLst/>
              <a:cxnLst/>
              <a:rect r="r" b="b" t="t" l="l"/>
              <a:pathLst>
                <a:path h="481330" w="12518806">
                  <a:moveTo>
                    <a:pt x="0" y="0"/>
                  </a:moveTo>
                  <a:lnTo>
                    <a:pt x="12518806" y="0"/>
                  </a:lnTo>
                  <a:lnTo>
                    <a:pt x="12518806" y="481330"/>
                  </a:lnTo>
                  <a:lnTo>
                    <a:pt x="0" y="481330"/>
                  </a:lnTo>
                  <a:close/>
                </a:path>
              </a:pathLst>
            </a:custGeom>
            <a:solidFill>
              <a:srgbClr val="000000">
                <a:alpha val="0"/>
              </a:srgbClr>
            </a:solidFill>
          </p:spPr>
        </p:sp>
        <p:sp>
          <p:nvSpPr>
            <p:cNvPr name="TextBox 8" id="8"/>
            <p:cNvSpPr txBox="true"/>
            <p:nvPr/>
          </p:nvSpPr>
          <p:spPr>
            <a:xfrm>
              <a:off x="0" y="-47625"/>
              <a:ext cx="12518806" cy="528955"/>
            </a:xfrm>
            <a:prstGeom prst="rect">
              <a:avLst/>
            </a:prstGeom>
          </p:spPr>
          <p:txBody>
            <a:bodyPr anchor="t" rtlCol="false" tIns="0" lIns="0" bIns="0" rIns="0"/>
            <a:lstStyle/>
            <a:p>
              <a:pPr algn="r">
                <a:lnSpc>
                  <a:spcPts val="2940"/>
                </a:lnSpc>
              </a:pPr>
              <a:r>
                <a:rPr lang="en-US" sz="2100" spc="210">
                  <a:solidFill>
                    <a:srgbClr val="000000"/>
                  </a:solidFill>
                  <a:latin typeface="HK Grotesk Light"/>
                  <a:ea typeface="HK Grotesk Light"/>
                  <a:cs typeface="HK Grotesk Light"/>
                  <a:sym typeface="HK Grotesk Light"/>
                </a:rPr>
                <a:t>2024 - RPS Consulting all rights reserved</a:t>
              </a:r>
            </a:p>
          </p:txBody>
        </p:sp>
      </p:grpSp>
      <p:grpSp>
        <p:nvGrpSpPr>
          <p:cNvPr name="Group 9" id="9"/>
          <p:cNvGrpSpPr/>
          <p:nvPr/>
        </p:nvGrpSpPr>
        <p:grpSpPr>
          <a:xfrm rot="0">
            <a:off x="12915900" y="9534525"/>
            <a:ext cx="4114800" cy="547688"/>
            <a:chOff x="0" y="0"/>
            <a:chExt cx="5486400" cy="730250"/>
          </a:xfrm>
        </p:grpSpPr>
        <p:sp>
          <p:nvSpPr>
            <p:cNvPr name="Freeform 10" id="10"/>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11" id="11"/>
            <p:cNvSpPr txBox="true"/>
            <p:nvPr/>
          </p:nvSpPr>
          <p:spPr>
            <a:xfrm>
              <a:off x="0" y="-19050"/>
              <a:ext cx="5486400" cy="749300"/>
            </a:xfrm>
            <a:prstGeom prst="rect">
              <a:avLst/>
            </a:prstGeom>
          </p:spPr>
          <p:txBody>
            <a:bodyPr anchor="ctr" rtlCol="false" tIns="0" lIns="0" bIns="0" rIns="0"/>
            <a:lstStyle/>
            <a:p>
              <a:pPr algn="r">
                <a:lnSpc>
                  <a:spcPts val="2160"/>
                </a:lnSpc>
              </a:pPr>
              <a:r>
                <a:rPr lang="en-US" sz="1800">
                  <a:solidFill>
                    <a:srgbClr val="000000"/>
                  </a:solidFill>
                  <a:latin typeface="Arimo"/>
                  <a:ea typeface="Arimo"/>
                  <a:cs typeface="Arimo"/>
                  <a:sym typeface="Arimo"/>
                </a:rPr>
                <a:t>2</a:t>
              </a:r>
            </a:p>
          </p:txBody>
        </p:sp>
      </p:grpSp>
      <p:grpSp>
        <p:nvGrpSpPr>
          <p:cNvPr name="Group 12" id="12"/>
          <p:cNvGrpSpPr/>
          <p:nvPr/>
        </p:nvGrpSpPr>
        <p:grpSpPr>
          <a:xfrm rot="0">
            <a:off x="1028700" y="1796529"/>
            <a:ext cx="16849688" cy="9147107"/>
            <a:chOff x="0" y="0"/>
            <a:chExt cx="22466250" cy="12196142"/>
          </a:xfrm>
        </p:grpSpPr>
        <p:sp>
          <p:nvSpPr>
            <p:cNvPr name="Freeform 13" id="13"/>
            <p:cNvSpPr/>
            <p:nvPr/>
          </p:nvSpPr>
          <p:spPr>
            <a:xfrm flipH="false" flipV="false" rot="0">
              <a:off x="0" y="0"/>
              <a:ext cx="22466250" cy="12196142"/>
            </a:xfrm>
            <a:custGeom>
              <a:avLst/>
              <a:gdLst/>
              <a:ahLst/>
              <a:cxnLst/>
              <a:rect r="r" b="b" t="t" l="l"/>
              <a:pathLst>
                <a:path h="12196142" w="22466250">
                  <a:moveTo>
                    <a:pt x="0" y="0"/>
                  </a:moveTo>
                  <a:lnTo>
                    <a:pt x="22466250" y="0"/>
                  </a:lnTo>
                  <a:lnTo>
                    <a:pt x="22466250" y="12196142"/>
                  </a:lnTo>
                  <a:lnTo>
                    <a:pt x="0" y="12196142"/>
                  </a:lnTo>
                  <a:close/>
                </a:path>
              </a:pathLst>
            </a:custGeom>
            <a:solidFill>
              <a:srgbClr val="000000">
                <a:alpha val="0"/>
              </a:srgbClr>
            </a:solidFill>
          </p:spPr>
        </p:sp>
        <p:sp>
          <p:nvSpPr>
            <p:cNvPr name="TextBox 14" id="14"/>
            <p:cNvSpPr txBox="true"/>
            <p:nvPr/>
          </p:nvSpPr>
          <p:spPr>
            <a:xfrm>
              <a:off x="0" y="-57150"/>
              <a:ext cx="22466250" cy="12253292"/>
            </a:xfrm>
            <a:prstGeom prst="rect">
              <a:avLst/>
            </a:prstGeom>
          </p:spPr>
          <p:txBody>
            <a:bodyPr anchor="t" rtlCol="false" tIns="0" lIns="0" bIns="0" rIns="0"/>
            <a:lstStyle/>
            <a:p>
              <a:pPr algn="l">
                <a:lnSpc>
                  <a:spcPts val="3240"/>
                </a:lnSpc>
              </a:pPr>
              <a:r>
                <a:rPr lang="en-US" sz="2700">
                  <a:solidFill>
                    <a:srgbClr val="000000"/>
                  </a:solidFill>
                  <a:latin typeface="Times New Roman"/>
                  <a:ea typeface="Times New Roman"/>
                  <a:cs typeface="Times New Roman"/>
                  <a:sym typeface="Times New Roman"/>
                </a:rPr>
                <a:t>The project follows a structured </a:t>
              </a:r>
              <a:r>
                <a:rPr lang="en-US" sz="2700" b="true">
                  <a:solidFill>
                    <a:srgbClr val="000000"/>
                  </a:solidFill>
                  <a:latin typeface="Times New Roman Bold"/>
                  <a:ea typeface="Times New Roman Bold"/>
                  <a:cs typeface="Times New Roman Bold"/>
                  <a:sym typeface="Times New Roman Bold"/>
                </a:rPr>
                <a:t>hybrid automation framework</a:t>
              </a:r>
              <a:r>
                <a:rPr lang="en-US" sz="2700">
                  <a:solidFill>
                    <a:srgbClr val="000000"/>
                  </a:solidFill>
                  <a:latin typeface="Times New Roman"/>
                  <a:ea typeface="Times New Roman"/>
                  <a:cs typeface="Times New Roman"/>
                  <a:sym typeface="Times New Roman"/>
                </a:rPr>
                <a:t> using </a:t>
              </a:r>
              <a:r>
                <a:rPr lang="en-US" sz="2700" b="true">
                  <a:solidFill>
                    <a:srgbClr val="000000"/>
                  </a:solidFill>
                  <a:latin typeface="Times New Roman Bold"/>
                  <a:ea typeface="Times New Roman Bold"/>
                  <a:cs typeface="Times New Roman Bold"/>
                  <a:sym typeface="Times New Roman Bold"/>
                </a:rPr>
                <a:t>Page Object Model (POM) with BDD (Cucumber)</a:t>
              </a:r>
              <a:r>
                <a:rPr lang="en-US" sz="2700">
                  <a:solidFill>
                    <a:srgbClr val="000000"/>
                  </a:solidFill>
                  <a:latin typeface="Times New Roman"/>
                  <a:ea typeface="Times New Roman"/>
                  <a:cs typeface="Times New Roman"/>
                  <a:sym typeface="Times New Roman"/>
                </a:rPr>
                <a:t>. It is well-organized into different packages and directories to maintain modularity, reusability, and readability.</a:t>
              </a:r>
            </a:p>
            <a:p>
              <a:pPr algn="l">
                <a:lnSpc>
                  <a:spcPts val="3240"/>
                </a:lnSpc>
              </a:pPr>
            </a:p>
            <a:p>
              <a:pPr algn="l">
                <a:lnSpc>
                  <a:spcPts val="3240"/>
                </a:lnSpc>
              </a:pPr>
              <a:r>
                <a:rPr lang="en-US" sz="2700">
                  <a:solidFill>
                    <a:srgbClr val="004AAD"/>
                  </a:solidFill>
                  <a:latin typeface="Times New Roman"/>
                  <a:ea typeface="Times New Roman"/>
                  <a:cs typeface="Times New Roman"/>
                  <a:sym typeface="Times New Roman"/>
                </a:rPr>
                <a:t>1. src/test/java (Test Code Directory)</a:t>
              </a:r>
            </a:p>
            <a:p>
              <a:pPr algn="l">
                <a:lnSpc>
                  <a:spcPts val="3240"/>
                </a:lnSpc>
              </a:pPr>
            </a:p>
            <a:p>
              <a:pPr algn="l" marL="582930" indent="-291465" lvl="1">
                <a:lnSpc>
                  <a:spcPts val="3240"/>
                </a:lnSpc>
                <a:buFont typeface="Arial"/>
                <a:buChar char="•"/>
              </a:pPr>
              <a:r>
                <a:rPr lang="en-US" sz="2700">
                  <a:solidFill>
                    <a:srgbClr val="004AAD"/>
                  </a:solidFill>
                  <a:latin typeface="Times New Roman"/>
                  <a:ea typeface="Times New Roman"/>
                  <a:cs typeface="Times New Roman"/>
                  <a:sym typeface="Times New Roman"/>
                </a:rPr>
                <a:t> </a:t>
              </a:r>
              <a:r>
                <a:rPr lang="en-US" sz="2700">
                  <a:solidFill>
                    <a:srgbClr val="000000"/>
                  </a:solidFill>
                  <a:latin typeface="Times New Roman"/>
                  <a:ea typeface="Times New Roman"/>
                  <a:cs typeface="Times New Roman"/>
                  <a:sym typeface="Times New Roman"/>
                </a:rPr>
                <a:t>com.urbanladder.objectrepo </a:t>
              </a:r>
              <a:r>
                <a:rPr lang="en-US" sz="2700">
                  <a:solidFill>
                    <a:srgbClr val="000000"/>
                  </a:solidFill>
                  <a:latin typeface="Times New Roman"/>
                  <a:ea typeface="Times New Roman"/>
                  <a:cs typeface="Times New Roman"/>
                  <a:sym typeface="Times New Roman"/>
                </a:rPr>
                <a:t>–</a:t>
              </a: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a:ea typeface="Times New Roman"/>
                  <a:cs typeface="Times New Roman"/>
                  <a:sym typeface="Times New Roman"/>
                </a:rPr>
                <a:t>C</a:t>
              </a:r>
              <a:r>
                <a:rPr lang="en-US" sz="2700">
                  <a:solidFill>
                    <a:srgbClr val="000000"/>
                  </a:solidFill>
                  <a:latin typeface="Times New Roman"/>
                  <a:ea typeface="Times New Roman"/>
                  <a:cs typeface="Times New Roman"/>
                  <a:sym typeface="Times New Roman"/>
                </a:rPr>
                <a:t>o</a:t>
              </a:r>
              <a:r>
                <a:rPr lang="en-US" sz="2700">
                  <a:solidFill>
                    <a:srgbClr val="000000"/>
                  </a:solidFill>
                  <a:latin typeface="Times New Roman"/>
                  <a:ea typeface="Times New Roman"/>
                  <a:cs typeface="Times New Roman"/>
                  <a:sym typeface="Times New Roman"/>
                </a:rPr>
                <a:t>n</a:t>
              </a:r>
              <a:r>
                <a:rPr lang="en-US" sz="2700">
                  <a:solidFill>
                    <a:srgbClr val="000000"/>
                  </a:solidFill>
                  <a:latin typeface="Times New Roman"/>
                  <a:ea typeface="Times New Roman"/>
                  <a:cs typeface="Times New Roman"/>
                  <a:sym typeface="Times New Roman"/>
                </a:rPr>
                <a:t>t</a:t>
              </a:r>
              <a:r>
                <a:rPr lang="en-US" sz="2700">
                  <a:solidFill>
                    <a:srgbClr val="000000"/>
                  </a:solidFill>
                  <a:latin typeface="Times New Roman"/>
                  <a:ea typeface="Times New Roman"/>
                  <a:cs typeface="Times New Roman"/>
                  <a:sym typeface="Times New Roman"/>
                </a:rPr>
                <a:t>ains </a:t>
              </a:r>
              <a:r>
                <a:rPr lang="en-US" sz="2700">
                  <a:solidFill>
                    <a:srgbClr val="000000"/>
                  </a:solidFill>
                  <a:latin typeface="Times New Roman"/>
                  <a:ea typeface="Times New Roman"/>
                  <a:cs typeface="Times New Roman"/>
                  <a:sym typeface="Times New Roman"/>
                </a:rPr>
                <a:t>Locators.java</a:t>
              </a:r>
              <a:r>
                <a:rPr lang="en-US" sz="2700">
                  <a:solidFill>
                    <a:srgbClr val="000000"/>
                  </a:solidFill>
                  <a:latin typeface="Times New Roman"/>
                  <a:ea typeface="Times New Roman"/>
                  <a:cs typeface="Times New Roman"/>
                  <a:sym typeface="Times New Roman"/>
                </a:rPr>
                <a:t>,</a:t>
              </a: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a:ea typeface="Times New Roman"/>
                  <a:cs typeface="Times New Roman"/>
                  <a:sym typeface="Times New Roman"/>
                </a:rPr>
                <a:t>which stores all web element locators for easy access.</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  com.urbanladder.pages – Implements Page Object Model (POM) with individual classes for Homepage, Product Details Page, Cart Page, User Authentication Page, and Search Page to maintain reusability.</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 com.urbanladder.stepdefinition – Holds Step Definition files that link Cucumber feature files to Java methods. Hooks.java manages pre/post-test execution setup.</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a:ea typeface="Times New Roman"/>
                  <a:cs typeface="Times New Roman"/>
                  <a:sym typeface="Times New Roman"/>
                </a:rPr>
                <a:t>com.urbanladder.</a:t>
              </a:r>
              <a:r>
                <a:rPr lang="en-US" sz="2700">
                  <a:solidFill>
                    <a:srgbClr val="000000"/>
                  </a:solidFill>
                  <a:latin typeface="Times New Roman"/>
                  <a:ea typeface="Times New Roman"/>
                  <a:cs typeface="Times New Roman"/>
                  <a:sym typeface="Times New Roman"/>
                </a:rPr>
                <a:t>runn</a:t>
              </a:r>
              <a:r>
                <a:rPr lang="en-US" sz="2700">
                  <a:solidFill>
                    <a:srgbClr val="000000"/>
                  </a:solidFill>
                  <a:latin typeface="Times New Roman"/>
                  <a:ea typeface="Times New Roman"/>
                  <a:cs typeface="Times New Roman"/>
                  <a:sym typeface="Times New Roman"/>
                </a:rPr>
                <a:t>er </a:t>
              </a:r>
              <a:r>
                <a:rPr lang="en-US" sz="2700">
                  <a:solidFill>
                    <a:srgbClr val="000000"/>
                  </a:solidFill>
                  <a:latin typeface="Times New Roman"/>
                  <a:ea typeface="Times New Roman"/>
                  <a:cs typeface="Times New Roman"/>
                  <a:sym typeface="Times New Roman"/>
                </a:rPr>
                <a:t>–</a:t>
              </a: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a:ea typeface="Times New Roman"/>
                  <a:cs typeface="Times New Roman"/>
                  <a:sym typeface="Times New Roman"/>
                </a:rPr>
                <a:t>Contains TestRunner.java, which executes the feature files using Cucumber </a:t>
              </a:r>
              <a:r>
                <a:rPr lang="en-US" sz="2700">
                  <a:solidFill>
                    <a:srgbClr val="000000"/>
                  </a:solidFill>
                  <a:latin typeface="Times New Roman"/>
                  <a:ea typeface="Times New Roman"/>
                  <a:cs typeface="Times New Roman"/>
                  <a:sym typeface="Times New Roman"/>
                </a:rPr>
                <a:t>a</a:t>
              </a:r>
              <a:r>
                <a:rPr lang="en-US" sz="2700">
                  <a:solidFill>
                    <a:srgbClr val="000000"/>
                  </a:solidFill>
                  <a:latin typeface="Times New Roman"/>
                  <a:ea typeface="Times New Roman"/>
                  <a:cs typeface="Times New Roman"/>
                  <a:sym typeface="Times New Roman"/>
                </a:rPr>
                <a:t>nd</a:t>
              </a: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a:ea typeface="Times New Roman"/>
                  <a:cs typeface="Times New Roman"/>
                  <a:sym typeface="Times New Roman"/>
                </a:rPr>
                <a:t>T</a:t>
              </a:r>
              <a:r>
                <a:rPr lang="en-US" sz="2700">
                  <a:solidFill>
                    <a:srgbClr val="000000"/>
                  </a:solidFill>
                  <a:latin typeface="Times New Roman"/>
                  <a:ea typeface="Times New Roman"/>
                  <a:cs typeface="Times New Roman"/>
                  <a:sym typeface="Times New Roman"/>
                </a:rPr>
                <a:t>e</a:t>
              </a:r>
              <a:r>
                <a:rPr lang="en-US" sz="2700">
                  <a:solidFill>
                    <a:srgbClr val="000000"/>
                  </a:solidFill>
                  <a:latin typeface="Times New Roman"/>
                  <a:ea typeface="Times New Roman"/>
                  <a:cs typeface="Times New Roman"/>
                  <a:sym typeface="Times New Roman"/>
                </a:rPr>
                <a:t>s</a:t>
              </a:r>
              <a:r>
                <a:rPr lang="en-US" sz="2700">
                  <a:solidFill>
                    <a:srgbClr val="000000"/>
                  </a:solidFill>
                  <a:latin typeface="Times New Roman"/>
                  <a:ea typeface="Times New Roman"/>
                  <a:cs typeface="Times New Roman"/>
                  <a:sym typeface="Times New Roman"/>
                </a:rPr>
                <a:t>t</a:t>
              </a:r>
              <a:r>
                <a:rPr lang="en-US" sz="2700">
                  <a:solidFill>
                    <a:srgbClr val="000000"/>
                  </a:solidFill>
                  <a:latin typeface="Times New Roman"/>
                  <a:ea typeface="Times New Roman"/>
                  <a:cs typeface="Times New Roman"/>
                  <a:sym typeface="Times New Roman"/>
                </a:rPr>
                <a:t>NG.</a:t>
              </a:r>
            </a:p>
            <a:p>
              <a:pPr algn="l" marL="582930" indent="-291465" lvl="1">
                <a:lnSpc>
                  <a:spcPts val="3240"/>
                </a:lnSpc>
                <a:buFont typeface="Arial"/>
                <a:buChar char="•"/>
              </a:pP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a:ea typeface="Times New Roman"/>
                  <a:cs typeface="Times New Roman"/>
                  <a:sym typeface="Times New Roman"/>
                </a:rPr>
                <a:t>c</a:t>
              </a:r>
              <a:r>
                <a:rPr lang="en-US" sz="2700">
                  <a:solidFill>
                    <a:srgbClr val="000000"/>
                  </a:solidFill>
                  <a:latin typeface="Times New Roman"/>
                  <a:ea typeface="Times New Roman"/>
                  <a:cs typeface="Times New Roman"/>
                  <a:sym typeface="Times New Roman"/>
                </a:rPr>
                <a:t>o</a:t>
              </a:r>
              <a:r>
                <a:rPr lang="en-US" sz="2700">
                  <a:solidFill>
                    <a:srgbClr val="000000"/>
                  </a:solidFill>
                  <a:latin typeface="Times New Roman"/>
                  <a:ea typeface="Times New Roman"/>
                  <a:cs typeface="Times New Roman"/>
                  <a:sym typeface="Times New Roman"/>
                </a:rPr>
                <a:t>m.urbanlad</a:t>
              </a:r>
              <a:r>
                <a:rPr lang="en-US" sz="2700">
                  <a:solidFill>
                    <a:srgbClr val="000000"/>
                  </a:solidFill>
                  <a:latin typeface="Times New Roman"/>
                  <a:ea typeface="Times New Roman"/>
                  <a:cs typeface="Times New Roman"/>
                  <a:sym typeface="Times New Roman"/>
                </a:rPr>
                <a:t>de</a:t>
              </a:r>
              <a:r>
                <a:rPr lang="en-US" sz="2700">
                  <a:solidFill>
                    <a:srgbClr val="000000"/>
                  </a:solidFill>
                  <a:latin typeface="Times New Roman"/>
                  <a:ea typeface="Times New Roman"/>
                  <a:cs typeface="Times New Roman"/>
                  <a:sym typeface="Times New Roman"/>
                </a:rPr>
                <a:t>r.uti</a:t>
              </a:r>
              <a:r>
                <a:rPr lang="en-US" sz="2700">
                  <a:solidFill>
                    <a:srgbClr val="000000"/>
                  </a:solidFill>
                  <a:latin typeface="Times New Roman"/>
                  <a:ea typeface="Times New Roman"/>
                  <a:cs typeface="Times New Roman"/>
                  <a:sym typeface="Times New Roman"/>
                </a:rPr>
                <a:t>l</a:t>
              </a:r>
              <a:r>
                <a:rPr lang="en-US" sz="2700">
                  <a:solidFill>
                    <a:srgbClr val="000000"/>
                  </a:solidFill>
                  <a:latin typeface="Times New Roman"/>
                  <a:ea typeface="Times New Roman"/>
                  <a:cs typeface="Times New Roman"/>
                  <a:sym typeface="Times New Roman"/>
                </a:rPr>
                <a:t>s</a:t>
              </a:r>
              <a:r>
                <a:rPr lang="en-US" sz="2700">
                  <a:solidFill>
                    <a:srgbClr val="000000"/>
                  </a:solidFill>
                  <a:latin typeface="Times New Roman"/>
                  <a:ea typeface="Times New Roman"/>
                  <a:cs typeface="Times New Roman"/>
                  <a:sym typeface="Times New Roman"/>
                </a:rPr>
                <a:t> </a:t>
              </a:r>
              <a:r>
                <a:rPr lang="en-US" sz="2700">
                  <a:solidFill>
                    <a:srgbClr val="000000"/>
                  </a:solidFill>
                  <a:latin typeface="Times New Roman"/>
                  <a:ea typeface="Times New Roman"/>
                  <a:cs typeface="Times New Roman"/>
                  <a:sym typeface="Times New Roman"/>
                </a:rPr>
                <a:t>– Utility package with helper classes like Base.java (browser setup), Report.java (Extent Report integration), and PropertyReader.java (configuration handling).</a:t>
              </a:r>
            </a:p>
            <a:p>
              <a:pPr algn="l">
                <a:lnSpc>
                  <a:spcPts val="3240"/>
                </a:lnSpc>
              </a:pPr>
            </a:p>
            <a:p>
              <a:pPr algn="l">
                <a:lnSpc>
                  <a:spcPts val="3240"/>
                </a:lnSpc>
              </a:pPr>
            </a:p>
            <a:p>
              <a:pPr algn="l">
                <a:lnSpc>
                  <a:spcPts val="3240"/>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DAGhv_-tMR0</dc:identifier>
  <dcterms:modified xsi:type="dcterms:W3CDTF">2011-08-01T06:04:30Z</dcterms:modified>
  <cp:revision>1</cp:revision>
  <dc:title>RPS_Presentation Template.pptx</dc:title>
</cp:coreProperties>
</file>