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7"/>
  </p:notesMasterIdLst>
  <p:sldIdLst>
    <p:sldId id="3825" r:id="rId5"/>
    <p:sldId id="3826" r:id="rId6"/>
    <p:sldId id="3828" r:id="rId7"/>
    <p:sldId id="3827" r:id="rId8"/>
    <p:sldId id="3835" r:id="rId9"/>
    <p:sldId id="3836" r:id="rId10"/>
    <p:sldId id="3837" r:id="rId11"/>
    <p:sldId id="3838" r:id="rId12"/>
    <p:sldId id="3839" r:id="rId13"/>
    <p:sldId id="3840" r:id="rId14"/>
    <p:sldId id="3841" r:id="rId15"/>
    <p:sldId id="383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phục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bị</a:t>
            </a:r>
            <a:r>
              <a:rPr lang="en-US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endParaRPr lang="en-US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1" name="Freeform: Shape 6150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72" name="Freeform: Shape 6152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73" name="Rectangle 6154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74" name="Freeform: Shape 6156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46" name="Picture 2" descr="MyJad Android cho phép người dùng xem trước và chọn các tập tin muốn khôi phục">
            <a:extLst>
              <a:ext uri="{FF2B5EF4-FFF2-40B4-BE49-F238E27FC236}">
                <a16:creationId xmlns:a16="http://schemas.microsoft.com/office/drawing/2014/main" id="{38892300-C9FE-6F0F-BB39-66C0646C563E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>
            <a:fillRect/>
          </a:stretch>
        </p:blipFill>
        <p:spPr bwMode="auto">
          <a:xfrm>
            <a:off x="6541053" y="953955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75" name="Arc 6158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6661E6-BB1C-37A4-7A59-E7E2F14FA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Phần mềm MyJad Android</a:t>
            </a:r>
            <a:br>
              <a:rPr lang="en-US" sz="34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3AB643-247C-0E75-B0E6-94F122908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b="1" i="0">
                <a:effectLst/>
              </a:rPr>
              <a:t>Ưu điểm của MyJad Android:</a:t>
            </a:r>
            <a:endParaRPr lang="en-US" sz="1700" b="0" i="0">
              <a:effectLst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</a:rPr>
              <a:t>Dễ sử dụng.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</a:rPr>
              <a:t>Cho phép người dùng xem trước và chọn các tập tin muốn khôi phục.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</a:rPr>
              <a:t>Mọi quá trình đều có hướng dẫn cụ thể để người dùng kiểm soát được việc khôi phục dữ liệu.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b="1" i="0">
                <a:effectLst/>
              </a:rPr>
              <a:t>Nhược điểm:</a:t>
            </a:r>
            <a:endParaRPr lang="en-US" sz="1700" b="0" i="0">
              <a:effectLst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</a:rPr>
              <a:t>Nếu thiết bị là Unroot, dữ liệu sẽ không thể không phục được. 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</a:rPr>
              <a:t>Dữ liệu được lưu trong bộ nhớ trong không thể phục hồi.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</a:rPr>
              <a:t>Phiên bản miễn phí bị giới hạn nhiều chức năng.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BE98735-9035-538D-9930-AC37DEC430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9B7DCF0-73D1-4AE2-42B1-DA52B0F27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 cap="none" spc="0" baseline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233066-DA99-E73A-38FA-DE2E11AAE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  <a:defRPr/>
              </a:pPr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158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Freeform: Shape 7174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77" name="Freeform: Shape 7176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179" name="Rectangle 7178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81" name="Freeform: Shape 7180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170" name="Picture 2" descr="dr.fone - Recover là một trong những phần mềm phục hồi dữ liệu Android hiệu quả nhất trên thị trường">
            <a:extLst>
              <a:ext uri="{FF2B5EF4-FFF2-40B4-BE49-F238E27FC236}">
                <a16:creationId xmlns:a16="http://schemas.microsoft.com/office/drawing/2014/main" id="{F76F9C31-71AC-B278-3F27-A468313D4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41053" y="1849714"/>
            <a:ext cx="4777381" cy="2985863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83" name="Arc 7182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EDFB40-5719-8849-6CC5-54173955D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Phần mềm dr.fone - Recover</a:t>
            </a:r>
            <a:br>
              <a:rPr lang="en-US" sz="34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2B8F9D-8CD3-4F94-73D4-845E71F6F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i="0">
                <a:effectLst/>
              </a:rPr>
              <a:t>Ưu điểm của dr.fone - Recover:</a:t>
            </a:r>
            <a:endParaRPr lang="en-US" b="0" i="0">
              <a:effectLst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Dễ sử dụng.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Phục hồi được nhiều loại dữ liệu như video, file âm thanh, tin nhắn văn bản, hình ảnh, danh bạ, nhật ký cuộc gọi, tài liệu, tin nhắn WhatsApp…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i="0">
                <a:effectLst/>
              </a:rPr>
              <a:t>Nhược điểm:</a:t>
            </a:r>
            <a:endParaRPr lang="en-US" b="0" i="0">
              <a:effectLst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Không có phiên bản dùng thử miễn phí.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6E4A405-C1A2-660D-02F8-2AA2CCB5B7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F73B0BF-1CC5-BC16-01F5-763C25387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 cap="none" spc="0" baseline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6515C22-38F0-C3A5-593F-760B920D1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  <a:defRPr/>
              </a:pPr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485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957715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E0EB-F1F4-436B-A218-93E100A6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pic>
        <p:nvPicPr>
          <p:cNvPr id="10" name="Graphic 9" descr="Smiling Face with No Fill">
            <a:extLst>
              <a:ext uri="{FF2B5EF4-FFF2-40B4-BE49-F238E27FC236}">
                <a16:creationId xmlns:a16="http://schemas.microsoft.com/office/drawing/2014/main" id="{DC8EEF8C-F60F-72A6-9286-B3C64B5FE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3808"/>
            <a:ext cx="5850384" cy="5850384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14349" y="6356350"/>
            <a:ext cx="339078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kern="1200" cap="none" spc="0" baseline="0" noProof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0722" y="6356350"/>
            <a:ext cx="9178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D76B855D-E9CC-4FF8-AD85-6CDC7B89A0DE}" type="slidenum">
              <a:rPr lang="en-US" noProof="0">
                <a:solidFill>
                  <a:prstClr val="black">
                    <a:tint val="75000"/>
                  </a:prstClr>
                </a:solidFill>
              </a:rPr>
              <a:pPr lvl="0">
                <a:spcAft>
                  <a:spcPts val="600"/>
                </a:spcAft>
              </a:pPr>
              <a:t>12</a:t>
            </a:fld>
            <a:endParaRPr lang="en-US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Khôi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/>
              <a:t>Khôi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Icloud</a:t>
            </a:r>
            <a:r>
              <a:rPr lang="en-US" dirty="0"/>
              <a:t> (IOS),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google (Android)</a:t>
            </a:r>
          </a:p>
          <a:p>
            <a:pPr marL="514350" indent="-514350">
              <a:buAutoNum type="arabicPeriod"/>
            </a:pPr>
            <a:r>
              <a:rPr lang="en-US" dirty="0" err="1"/>
              <a:t>Khôi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</a:p>
          <a:p>
            <a:pPr marL="514350" indent="-514350">
              <a:buAutoNum type="arabicPeriod"/>
            </a:pPr>
            <a:r>
              <a:rPr lang="en-US" dirty="0" err="1"/>
              <a:t>Khôi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phục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594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Freeform: Shape 1083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3" name="Freeform: Shape 1085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04" name="Rectangle 1087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56" y="486184"/>
            <a:ext cx="5397237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 </a:t>
            </a: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Khôi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phục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dữ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liệu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từ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tài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khoản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56" y="1946684"/>
            <a:ext cx="5397237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/>
              <a:t>Trường</a:t>
            </a:r>
            <a:r>
              <a:rPr lang="en-US" dirty="0"/>
              <a:t> </a:t>
            </a:r>
            <a:r>
              <a:rPr lang="en-US"/>
              <a:t>hợp</a:t>
            </a:r>
            <a:r>
              <a:rPr lang="en-US" dirty="0"/>
              <a:t> </a:t>
            </a:r>
            <a:r>
              <a:rPr lang="en-US"/>
              <a:t>người</a:t>
            </a:r>
            <a:r>
              <a:rPr lang="en-US" dirty="0"/>
              <a:t> </a:t>
            </a:r>
            <a:r>
              <a:rPr lang="en-US"/>
              <a:t>dùng</a:t>
            </a:r>
            <a:r>
              <a:rPr lang="en-US" dirty="0"/>
              <a:t> </a:t>
            </a:r>
            <a:r>
              <a:rPr lang="en-US"/>
              <a:t>có</a:t>
            </a:r>
            <a:r>
              <a:rPr lang="en-US" dirty="0"/>
              <a:t> </a:t>
            </a:r>
            <a:r>
              <a:rPr lang="en-US"/>
              <a:t>đồng</a:t>
            </a:r>
            <a:r>
              <a:rPr lang="en-US" dirty="0"/>
              <a:t> </a:t>
            </a:r>
            <a:r>
              <a:rPr lang="en-US"/>
              <a:t>bộ</a:t>
            </a:r>
            <a:r>
              <a:rPr lang="en-US" dirty="0"/>
              <a:t> </a:t>
            </a:r>
            <a:r>
              <a:rPr lang="en-US"/>
              <a:t>hóa</a:t>
            </a:r>
            <a:r>
              <a:rPr lang="en-US" dirty="0"/>
              <a:t> </a:t>
            </a:r>
            <a:r>
              <a:rPr lang="en-US"/>
              <a:t>dữ</a:t>
            </a:r>
            <a:r>
              <a:rPr lang="en-US" dirty="0"/>
              <a:t> </a:t>
            </a:r>
            <a:r>
              <a:rPr lang="en-US"/>
              <a:t>liệu</a:t>
            </a:r>
            <a:r>
              <a:rPr lang="en-US" dirty="0"/>
              <a:t> </a:t>
            </a:r>
            <a:r>
              <a:rPr lang="en-US"/>
              <a:t>lên</a:t>
            </a:r>
            <a:r>
              <a:rPr lang="en-US" dirty="0"/>
              <a:t> </a:t>
            </a:r>
            <a:r>
              <a:rPr lang="en-US"/>
              <a:t>Icloud</a:t>
            </a:r>
            <a:r>
              <a:rPr lang="en-US" dirty="0"/>
              <a:t>, </a:t>
            </a:r>
            <a:r>
              <a:rPr lang="en-US"/>
              <a:t>tài</a:t>
            </a:r>
            <a:r>
              <a:rPr lang="en-US" dirty="0"/>
              <a:t> </a:t>
            </a:r>
            <a:r>
              <a:rPr lang="en-US"/>
              <a:t>khoản</a:t>
            </a:r>
            <a:r>
              <a:rPr lang="en-US" dirty="0"/>
              <a:t> </a:t>
            </a:r>
            <a:r>
              <a:rPr lang="en-US"/>
              <a:t>gmail</a:t>
            </a:r>
            <a:r>
              <a:rPr lang="en-US" dirty="0"/>
              <a:t> </a:t>
            </a:r>
            <a:r>
              <a:rPr lang="en-US"/>
              <a:t>thì</a:t>
            </a:r>
            <a:r>
              <a:rPr lang="en-US" dirty="0"/>
              <a:t> </a:t>
            </a:r>
            <a:r>
              <a:rPr lang="en-US"/>
              <a:t>khi</a:t>
            </a:r>
            <a:r>
              <a:rPr lang="en-US" dirty="0"/>
              <a:t> </a:t>
            </a:r>
            <a:r>
              <a:rPr lang="en-US"/>
              <a:t>mất</a:t>
            </a:r>
            <a:r>
              <a:rPr lang="en-US" dirty="0"/>
              <a:t> </a:t>
            </a:r>
            <a:r>
              <a:rPr lang="en-US"/>
              <a:t>dữ</a:t>
            </a:r>
            <a:r>
              <a:rPr lang="en-US" dirty="0"/>
              <a:t> </a:t>
            </a:r>
            <a:r>
              <a:rPr lang="en-US"/>
              <a:t>liệu</a:t>
            </a:r>
            <a:r>
              <a:rPr lang="en-US" dirty="0"/>
              <a:t>, </a:t>
            </a:r>
            <a:r>
              <a:rPr lang="en-US"/>
              <a:t>dữ</a:t>
            </a:r>
            <a:r>
              <a:rPr lang="en-US" dirty="0"/>
              <a:t> </a:t>
            </a:r>
            <a:r>
              <a:rPr lang="en-US"/>
              <a:t>liệu</a:t>
            </a:r>
            <a:r>
              <a:rPr lang="en-US" dirty="0"/>
              <a:t> </a:t>
            </a:r>
            <a:r>
              <a:rPr lang="en-US"/>
              <a:t>có</a:t>
            </a:r>
            <a:r>
              <a:rPr lang="en-US" dirty="0"/>
              <a:t> </a:t>
            </a:r>
            <a:r>
              <a:rPr lang="en-US"/>
              <a:t>thể</a:t>
            </a:r>
            <a:r>
              <a:rPr lang="en-US" dirty="0"/>
              <a:t> </a:t>
            </a:r>
            <a:r>
              <a:rPr lang="en-US"/>
              <a:t>khôi</a:t>
            </a:r>
            <a:r>
              <a:rPr lang="en-US" dirty="0"/>
              <a:t> </a:t>
            </a:r>
            <a:r>
              <a:rPr lang="en-US"/>
              <a:t>phục</a:t>
            </a:r>
            <a:r>
              <a:rPr lang="en-US" dirty="0"/>
              <a:t> </a:t>
            </a:r>
            <a:r>
              <a:rPr lang="en-US"/>
              <a:t>bằng</a:t>
            </a:r>
            <a:r>
              <a:rPr lang="en-US" dirty="0"/>
              <a:t> </a:t>
            </a:r>
            <a:r>
              <a:rPr lang="en-US"/>
              <a:t>tài</a:t>
            </a:r>
            <a:r>
              <a:rPr lang="en-US" dirty="0"/>
              <a:t> </a:t>
            </a:r>
            <a:r>
              <a:rPr lang="en-US"/>
              <a:t>khoản</a:t>
            </a:r>
            <a:r>
              <a:rPr lang="en-US" dirty="0"/>
              <a:t>.</a:t>
            </a:r>
            <a:endParaRPr lang="en-US"/>
          </a:p>
        </p:txBody>
      </p:sp>
      <p:pic>
        <p:nvPicPr>
          <p:cNvPr id="1026" name="Picture 2" descr="Cách khôi phục iCloud bằng các liên lạc đáng tin cậy trên iOS 15">
            <a:extLst>
              <a:ext uri="{FF2B5EF4-FFF2-40B4-BE49-F238E27FC236}">
                <a16:creationId xmlns:a16="http://schemas.microsoft.com/office/drawing/2014/main" id="{AA4424F9-2E23-26D2-09D0-67DA4B1F1D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75" r="7" b="17308"/>
          <a:stretch/>
        </p:blipFill>
        <p:spPr bwMode="auto">
          <a:xfrm>
            <a:off x="7327391" y="1777605"/>
            <a:ext cx="4026409" cy="3200271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5" name="Freeform: Shape 1089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4" descr="2 cách lấy lại danh bạ từ Gmail về điện thoại Android (Cập nhật 2020)">
            <a:extLst>
              <a:ext uri="{FF2B5EF4-FFF2-40B4-BE49-F238E27FC236}">
                <a16:creationId xmlns:a16="http://schemas.microsoft.com/office/drawing/2014/main" id="{03818E7E-B689-2F67-9F8F-1D2379DC2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18681" y="3377741"/>
            <a:ext cx="2448207" cy="3200270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6" name="Arc 1091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504802" flipH="1">
            <a:off x="6443172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 cap="none" spc="0" baseline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  <a:defRPr/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Freeform: Shape 2056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70" name="Freeform: Shape 2058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72" name="Rectangle 2060">
            <a:extLst>
              <a:ext uri="{FF2B5EF4-FFF2-40B4-BE49-F238E27FC236}">
                <a16:creationId xmlns:a16="http://schemas.microsoft.com/office/drawing/2014/main" id="{C9B9F33B-F0CC-4410-85D0-1B957DF43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C16FE0-DB7F-7021-F0AE-3BE7B76F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sz="4400" kern="12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Khôi</a:t>
            </a:r>
            <a:r>
              <a:rPr lang="en-US" sz="4400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kern="12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phục</a:t>
            </a:r>
            <a:r>
              <a:rPr lang="en-US" sz="4400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kern="12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4400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kern="12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sz="4400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kern="12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sz="4400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kern="12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</a:t>
            </a:r>
            <a:r>
              <a:rPr lang="en-US" sz="4400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kern="12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xóa</a:t>
            </a:r>
            <a:r>
              <a:rPr lang="en-US" sz="4400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kern="12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gần</a:t>
            </a:r>
            <a:r>
              <a:rPr lang="en-US" sz="4400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kern="12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đây</a:t>
            </a:r>
            <a:endParaRPr lang="en-US" sz="4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74" name="Freeform: Shape 2062">
            <a:extLst>
              <a:ext uri="{FF2B5EF4-FFF2-40B4-BE49-F238E27FC236}">
                <a16:creationId xmlns:a16="http://schemas.microsoft.com/office/drawing/2014/main" id="{55CB1B7E-4B0B-4E99-9560-9667270DA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B78509-5CF6-4935-4E04-F11260044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Android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IOS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xóa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gần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đây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trữ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file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bị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xóa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vòng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30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ngày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30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ngày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file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bị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xóa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toàn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khỏi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2075" name="Oval 2064">
            <a:extLst>
              <a:ext uri="{FF2B5EF4-FFF2-40B4-BE49-F238E27FC236}">
                <a16:creationId xmlns:a16="http://schemas.microsoft.com/office/drawing/2014/main" id="{C924DBCE-E731-4B22-8181-A39C1D862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631" y="2700688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Android phone Icon | Streamline UX Free Iconset | Streamline Icons">
            <a:extLst>
              <a:ext uri="{FF2B5EF4-FFF2-40B4-BE49-F238E27FC236}">
                <a16:creationId xmlns:a16="http://schemas.microsoft.com/office/drawing/2014/main" id="{DEB0C4F5-00D1-57B9-51A9-BBB596A7445F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8219558" y="852372"/>
            <a:ext cx="3096807" cy="3096807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7" name="Freeform: Shape 2066">
            <a:extLst>
              <a:ext uri="{FF2B5EF4-FFF2-40B4-BE49-F238E27FC236}">
                <a16:creationId xmlns:a16="http://schemas.microsoft.com/office/drawing/2014/main" id="{196DE3D2-178D-4017-842D-87C88CE92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3881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69" name="Straight Connector 2068">
            <a:extLst>
              <a:ext uri="{FF2B5EF4-FFF2-40B4-BE49-F238E27FC236}">
                <a16:creationId xmlns:a16="http://schemas.microsoft.com/office/drawing/2014/main" id="{43621FD4-D14D-45D5-9A57-9A2DE5E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55865" y="1026771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6EF369D-613F-00DA-2042-9EE31176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12753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BABD5A-0A94-3E72-A022-4FB773827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65692" y="6356350"/>
            <a:ext cx="256586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 kern="1200" cap="none" spc="0" baseline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AA25643-16CD-4878-4E7C-9E46E92C8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  <a:defRPr/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2" name="Picture 4" descr="Cách tùy biến hình dạng biểu tượng trên màn hình chính của Android 10">
            <a:extLst>
              <a:ext uri="{FF2B5EF4-FFF2-40B4-BE49-F238E27FC236}">
                <a16:creationId xmlns:a16="http://schemas.microsoft.com/office/drawing/2014/main" id="{1420DBF2-38E1-E689-7459-F0073A639456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3" r="5756" b="2"/>
          <a:stretch/>
        </p:blipFill>
        <p:spPr bwMode="auto">
          <a:xfrm>
            <a:off x="6723881" y="4685200"/>
            <a:ext cx="2733741" cy="2172801"/>
          </a:xfrm>
          <a:custGeom>
            <a:avLst/>
            <a:gdLst/>
            <a:ahLst/>
            <a:cxnLst/>
            <a:rect l="l" t="t" r="r" b="b"/>
            <a:pathLst>
              <a:path w="2733741" h="2172801">
                <a:moveTo>
                  <a:pt x="1366871" y="0"/>
                </a:moveTo>
                <a:cubicBezTo>
                  <a:pt x="2121772" y="0"/>
                  <a:pt x="2733741" y="595368"/>
                  <a:pt x="2733741" y="1329791"/>
                </a:cubicBezTo>
                <a:cubicBezTo>
                  <a:pt x="2733741" y="1605200"/>
                  <a:pt x="2647683" y="1861054"/>
                  <a:pt x="2500301" y="2073290"/>
                </a:cubicBezTo>
                <a:lnTo>
                  <a:pt x="2423813" y="2172801"/>
                </a:lnTo>
                <a:lnTo>
                  <a:pt x="309928" y="2172801"/>
                </a:lnTo>
                <a:lnTo>
                  <a:pt x="233440" y="2073290"/>
                </a:lnTo>
                <a:cubicBezTo>
                  <a:pt x="86058" y="1861054"/>
                  <a:pt x="0" y="1605200"/>
                  <a:pt x="0" y="1329791"/>
                </a:cubicBezTo>
                <a:cubicBezTo>
                  <a:pt x="0" y="595368"/>
                  <a:pt x="611969" y="0"/>
                  <a:pt x="136687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1" name="Arc 2070">
            <a:extLst>
              <a:ext uri="{FF2B5EF4-FFF2-40B4-BE49-F238E27FC236}">
                <a16:creationId xmlns:a16="http://schemas.microsoft.com/office/drawing/2014/main" id="{034ACCCC-54D4-4F78-9B85-4A34FEBAA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54998">
            <a:off x="6055857" y="4209253"/>
            <a:ext cx="3868217" cy="3868217"/>
          </a:xfrm>
          <a:prstGeom prst="arc">
            <a:avLst>
              <a:gd name="adj1" fmla="val 16200000"/>
              <a:gd name="adj2" fmla="val 20479261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73" name="Freeform: Shape 2072">
            <a:extLst>
              <a:ext uri="{FF2B5EF4-FFF2-40B4-BE49-F238E27FC236}">
                <a16:creationId xmlns:a16="http://schemas.microsoft.com/office/drawing/2014/main" id="{72413CFE-8B8A-45C9-B7BA-CF49986D4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6720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Freeform: Shape 2054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7" name="Arc 2056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3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407A3E-D41B-671F-D07E-5BE17CE8D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742" y="1124988"/>
            <a:ext cx="44259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 Khôi phục dữ liệu từ phần mềm bên thứ 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EF753A-6A4D-277B-7FE4-70F3AA600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742" y="3633691"/>
            <a:ext cx="4425962" cy="165576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 phần mềm phổ biến để khôi phục dữ liệu đã xóa chủ yếu dành cho android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5FC7669-363F-73FB-3644-4DEF8764AE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49215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9/3/20XX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382BE70-F14E-85AC-66D1-3F2B146F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32964" y="6356350"/>
            <a:ext cx="25537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 kern="1200" cap="none" spc="0" baseline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pic>
        <p:nvPicPr>
          <p:cNvPr id="2050" name="Picture 2" descr="Jihosoft Photo Recovery có thể khôi phục tin nhắn, hình ảnh, video, file ghi âm...">
            <a:extLst>
              <a:ext uri="{FF2B5EF4-FFF2-40B4-BE49-F238E27FC236}">
                <a16:creationId xmlns:a16="http://schemas.microsoft.com/office/drawing/2014/main" id="{52B37CF9-D3E9-E2AE-9FFC-BBE3945D0804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7" r="26487"/>
          <a:stretch/>
        </p:blipFill>
        <p:spPr bwMode="auto"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5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7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233B8C7-E575-F297-E3B1-0F6640B24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>
                <a:solidFill>
                  <a:prstClr val="white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6</a:t>
            </a:fld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8619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3" name="Freeform: Shape 3082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85" name="Rectangle 3084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A56DF9-C427-FAAA-29FD-C1AE5C736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Phần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mềm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Jihosoft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Photo Recovery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0EDD69-BD97-475A-0F8C-D2568B587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87502" cy="4351338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algn="l"/>
            <a:r>
              <a:rPr lang="vi-VN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Ưu điểm của Jihosoft Photo Recovery:</a:t>
            </a:r>
            <a:endParaRPr lang="vi-V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Tương thích với tất cả các thiết bị Android.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Phục hồi rất nhanh chóng và hiệu quả trong dữ liệu quét trên các thiết bị Android.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Giao diện đẹp, thân thiện với người dùng.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Có thể khôi phục dữ liệu trên cả bộ nhớ trong của điện thoại và thẻ SD.</a:t>
            </a:r>
          </a:p>
          <a:p>
            <a:pPr algn="l"/>
            <a:r>
              <a:rPr lang="vi-VN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Nhược điểm:</a:t>
            </a:r>
            <a:endParaRPr lang="vi-V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Phiên bản miễn phí có khả năng hạn chế hơn rất nhiều so với phiên bản mua bản quyền.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A8BA139-7E65-0A3C-AE91-CD15713ECC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8352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9/3/20XX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2ED116-6332-7F84-7E1C-4368ACB9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3253" y="6356350"/>
            <a:ext cx="30124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 kern="1200" cap="none" spc="0" baseline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pic>
        <p:nvPicPr>
          <p:cNvPr id="3076" name="Picture 4" descr="Jihosoft Photo Recovery có thể khôi phục tin nhắn, hình ảnh, video, file ghi âm...">
            <a:extLst>
              <a:ext uri="{FF2B5EF4-FFF2-40B4-BE49-F238E27FC236}">
                <a16:creationId xmlns:a16="http://schemas.microsoft.com/office/drawing/2014/main" id="{E5E4D550-F368-0EFB-2CDB-4AE74984BD15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04" r="24814"/>
          <a:stretch/>
        </p:blipFill>
        <p:spPr bwMode="auto"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7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9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7C409C-78FE-23E4-F7CD-418A03390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7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14938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Freeform: Shape 4102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14" name="Freeform: Shape 4104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15" name="Rectangle 4106">
            <a:extLst>
              <a:ext uri="{FF2B5EF4-FFF2-40B4-BE49-F238E27FC236}">
                <a16:creationId xmlns:a16="http://schemas.microsoft.com/office/drawing/2014/main" id="{77C59BEC-C4CC-4741-B975-08C543178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16" name="Arc 4108">
            <a:extLst>
              <a:ext uri="{FF2B5EF4-FFF2-40B4-BE49-F238E27FC236}">
                <a16:creationId xmlns:a16="http://schemas.microsoft.com/office/drawing/2014/main" id="{72DEF309-605D-4117-9340-6D589B6C3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6173" flipV="1">
            <a:off x="3930947" y="651615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791FF6-97E8-492C-3D98-9D063935B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Phần</a:t>
            </a:r>
            <a:r>
              <a:rPr lang="en-US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b="1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mềm</a:t>
            </a:r>
            <a:r>
              <a:rPr lang="en-US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b="1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Recuva</a:t>
            </a:r>
            <a:br>
              <a:rPr lang="en-US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C8F6FF-E1FA-A2C2-F9DB-51135D127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algn="l"/>
            <a:r>
              <a:rPr lang="vi-VN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Ưu điểm của Recuva:</a:t>
            </a:r>
            <a:endParaRPr lang="vi-V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Chương trình chạy rất nhanh trong quá trình quét và khôi phục các tập tin.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Trong trường hợp quét đầu tiên thất bại sẽ cung cấp tùy chọn của một “Deep Scan”  hiển thị đầy đủ kết quả.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Hoàn toàn miễn phí để tải về và cài đặt, sử dụng.</a:t>
            </a:r>
          </a:p>
          <a:p>
            <a:pPr algn="l"/>
            <a:r>
              <a:rPr lang="vi-VN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Nhược điểm:</a:t>
            </a:r>
            <a:endParaRPr lang="vi-V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Không có khả năng khôi phục tất cả các tập tin trên thiết bị di động của bạn.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Dữ liệu như tin nhắn WhatsApp, dữ liệu trên bộ nhớ trong của điện thoại không thể khôi phục.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117" name="Oval 4110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77008" y="5228027"/>
            <a:ext cx="1107241" cy="10772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 descr="Recuva là một phần mềm miễn phí, cho phép người dùng phục hồi dữ liệu bị xóa trên điện thoại Android.">
            <a:extLst>
              <a:ext uri="{FF2B5EF4-FFF2-40B4-BE49-F238E27FC236}">
                <a16:creationId xmlns:a16="http://schemas.microsoft.com/office/drawing/2014/main" id="{39EFD439-D390-8ABE-72EF-AD09CAE25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69761" y="2585360"/>
            <a:ext cx="4221597" cy="2437972"/>
          </a:xfrm>
          <a:custGeom>
            <a:avLst/>
            <a:gdLst/>
            <a:ahLst/>
            <a:cxnLst/>
            <a:rect l="l" t="t" r="r" b="b"/>
            <a:pathLst>
              <a:path w="4221597" h="4303912">
                <a:moveTo>
                  <a:pt x="126986" y="0"/>
                </a:moveTo>
                <a:lnTo>
                  <a:pt x="4094611" y="0"/>
                </a:lnTo>
                <a:cubicBezTo>
                  <a:pt x="4164743" y="0"/>
                  <a:pt x="4221597" y="56854"/>
                  <a:pt x="4221597" y="126986"/>
                </a:cubicBezTo>
                <a:lnTo>
                  <a:pt x="4221597" y="4176926"/>
                </a:lnTo>
                <a:cubicBezTo>
                  <a:pt x="4221597" y="4247058"/>
                  <a:pt x="4164743" y="4303912"/>
                  <a:pt x="4094611" y="4303912"/>
                </a:cubicBezTo>
                <a:lnTo>
                  <a:pt x="126986" y="4303912"/>
                </a:lnTo>
                <a:cubicBezTo>
                  <a:pt x="56854" y="4303912"/>
                  <a:pt x="0" y="4247058"/>
                  <a:pt x="0" y="4176926"/>
                </a:cubicBezTo>
                <a:lnTo>
                  <a:pt x="0" y="126986"/>
                </a:lnTo>
                <a:cubicBezTo>
                  <a:pt x="0" y="56854"/>
                  <a:pt x="56854" y="0"/>
                  <a:pt x="12698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1B98F52-0FBC-63DA-BAE3-C5ECBD1E74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A42C18A-615E-8394-394B-EB3B3F7F5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 cap="none" spc="0" baseline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5CC483-DEB8-9182-CEDC-E21A4EF97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  <a:defRPr/>
              </a:pPr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258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Freeform: Shape 5126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29" name="Freeform: Shape 5128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31" name="Rectangle 5130">
            <a:extLst>
              <a:ext uri="{FF2B5EF4-FFF2-40B4-BE49-F238E27FC236}">
                <a16:creationId xmlns:a16="http://schemas.microsoft.com/office/drawing/2014/main" id="{D3E17859-C5F0-476F-A082-A4CB8841D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75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1006B0-B206-6682-23D7-3A76FE0B9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Phần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mềm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Undeleter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dành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cho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người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dùng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Root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9F1648-581D-3BD0-7E45-F5F04020F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algn="l"/>
            <a:r>
              <a:rPr lang="vi-VN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Ưu điểm của Undeleter:</a:t>
            </a:r>
            <a:endParaRPr lang="vi-V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Rất dễ dàng để sử dụng.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Cho phép người dùng tải các tập tin phục hồi lên Google Drive hoặc Dropbox.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Có thể khôi phục các file từ thẻ SD cũng như phân vùng khối lượng nội bộ.</a:t>
            </a:r>
          </a:p>
          <a:p>
            <a:pPr algn="l"/>
            <a:r>
              <a:rPr lang="vi-VN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Nhược điểm:</a:t>
            </a:r>
            <a:endParaRPr lang="vi-V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Không thể  khôi phục dữ liệu như danh bạ và tin nhắn văn bản, tin nhắn WhatsApp.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Không có tùy chọn tìm kiếm nâng cao để cho phép phân tích thông tin dữ liệu sâu hơn.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122" name="Picture 2" descr="Undeleter đặc biệt hữu dụng nếu các thiết bị đã được bắt rễ">
            <a:extLst>
              <a:ext uri="{FF2B5EF4-FFF2-40B4-BE49-F238E27FC236}">
                <a16:creationId xmlns:a16="http://schemas.microsoft.com/office/drawing/2014/main" id="{A8BB5536-0BB7-5D38-F530-3613F5EF3BAB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" r="16378" b="1"/>
          <a:stretch/>
        </p:blipFill>
        <p:spPr bwMode="auto">
          <a:xfrm>
            <a:off x="6848918" y="1771078"/>
            <a:ext cx="4504881" cy="4504881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3933AB3-DDB8-F646-1A48-0953738B1F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9/3/20XX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DC151BD-D8AD-EA40-87E5-0219B5E56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 cap="none" spc="0" baseline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853F71D-1234-D41C-8B46-1D25931C4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9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133" name="Arc 5132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980527" y="1929807"/>
            <a:ext cx="4556632" cy="455663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35" name="Oval 5134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00988" y="1969050"/>
            <a:ext cx="666675" cy="6485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8198663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{264A980E-FA28-456D-857E-21CEA75A87FB}tf78504181_win32</Template>
  <TotalTime>44</TotalTime>
  <Words>673</Words>
  <Application>Microsoft Office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Avenir Next LT Pro</vt:lpstr>
      <vt:lpstr>Calibri</vt:lpstr>
      <vt:lpstr>Tahoma</vt:lpstr>
      <vt:lpstr>Tw Cen MT</vt:lpstr>
      <vt:lpstr>ShapesVTI</vt:lpstr>
      <vt:lpstr>Khôi phục dữ liệu</vt:lpstr>
      <vt:lpstr>Khôi phục dữ liệu</vt:lpstr>
      <vt:lpstr>Khôi phục dữ liệu</vt:lpstr>
      <vt:lpstr>1. Khôi phục dữ liệu từ tài khoản</vt:lpstr>
      <vt:lpstr>2. Khôi phục dữ liệu từ thư xóa gần đây</vt:lpstr>
      <vt:lpstr>3. Khôi phục dữ liệu từ phần mềm bên thứ 3</vt:lpstr>
      <vt:lpstr>Phần mềm Jihosoft Photo Recovery</vt:lpstr>
      <vt:lpstr>Phần mềm Recuva </vt:lpstr>
      <vt:lpstr>Phần mềm Undeleter dành cho người dùng Root</vt:lpstr>
      <vt:lpstr>Phần mềm MyJad Android </vt:lpstr>
      <vt:lpstr>Phần mềm dr.fone - Recover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Sao lưu và khôi phục dữ liệu</dc:title>
  <dc:creator>Nguyễn Trí Khanh</dc:creator>
  <cp:lastModifiedBy>Nguyễn Trí Khanh</cp:lastModifiedBy>
  <cp:revision>3</cp:revision>
  <dcterms:created xsi:type="dcterms:W3CDTF">2022-09-14T14:10:53Z</dcterms:created>
  <dcterms:modified xsi:type="dcterms:W3CDTF">2022-09-15T23:48:35Z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