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4" r:id="rId10"/>
    <p:sldId id="275" r:id="rId11"/>
    <p:sldId id="276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5AA701-F9AA-487D-8C06-3415B8AA057A}">
  <a:tblStyle styleId="{BF5AA701-F9AA-487D-8C06-3415B8AA05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39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5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9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8" Type="http://schemas.openxmlformats.org/officeDocument/2006/relationships/image" Target="../media/image16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9" Type="http://schemas.openxmlformats.org/officeDocument/2006/relationships/image" Target="../media/image123.png"/><Relationship Id="rId21" Type="http://schemas.openxmlformats.org/officeDocument/2006/relationships/image" Target="../media/image106.png"/><Relationship Id="rId34" Type="http://schemas.openxmlformats.org/officeDocument/2006/relationships/image" Target="../media/image118.png"/><Relationship Id="rId42" Type="http://schemas.openxmlformats.org/officeDocument/2006/relationships/image" Target="../media/image126.png"/><Relationship Id="rId47" Type="http://schemas.openxmlformats.org/officeDocument/2006/relationships/image" Target="../media/image131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1.png"/><Relationship Id="rId29" Type="http://schemas.openxmlformats.org/officeDocument/2006/relationships/image" Target="../media/image113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32" Type="http://schemas.openxmlformats.org/officeDocument/2006/relationships/image" Target="../media/image116.png"/><Relationship Id="rId37" Type="http://schemas.openxmlformats.org/officeDocument/2006/relationships/image" Target="../media/image121.png"/><Relationship Id="rId40" Type="http://schemas.openxmlformats.org/officeDocument/2006/relationships/image" Target="../media/image124.png"/><Relationship Id="rId45" Type="http://schemas.openxmlformats.org/officeDocument/2006/relationships/image" Target="../media/image129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112.png"/><Relationship Id="rId36" Type="http://schemas.openxmlformats.org/officeDocument/2006/relationships/image" Target="../media/image120.png"/><Relationship Id="rId49" Type="http://schemas.openxmlformats.org/officeDocument/2006/relationships/image" Target="../media/image133.png"/><Relationship Id="rId10" Type="http://schemas.openxmlformats.org/officeDocument/2006/relationships/image" Target="../media/image5.png"/><Relationship Id="rId19" Type="http://schemas.openxmlformats.org/officeDocument/2006/relationships/image" Target="../media/image104.png"/><Relationship Id="rId31" Type="http://schemas.openxmlformats.org/officeDocument/2006/relationships/image" Target="../media/image115.png"/><Relationship Id="rId44" Type="http://schemas.openxmlformats.org/officeDocument/2006/relationships/image" Target="../media/image128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4.png"/><Relationship Id="rId30" Type="http://schemas.openxmlformats.org/officeDocument/2006/relationships/image" Target="../media/image114.png"/><Relationship Id="rId35" Type="http://schemas.openxmlformats.org/officeDocument/2006/relationships/image" Target="../media/image119.png"/><Relationship Id="rId43" Type="http://schemas.openxmlformats.org/officeDocument/2006/relationships/image" Target="../media/image127.png"/><Relationship Id="rId48" Type="http://schemas.openxmlformats.org/officeDocument/2006/relationships/image" Target="../media/image132.png"/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33" Type="http://schemas.openxmlformats.org/officeDocument/2006/relationships/image" Target="../media/image117.png"/><Relationship Id="rId38" Type="http://schemas.openxmlformats.org/officeDocument/2006/relationships/image" Target="../media/image122.png"/><Relationship Id="rId46" Type="http://schemas.openxmlformats.org/officeDocument/2006/relationships/image" Target="../media/image130.png"/><Relationship Id="rId20" Type="http://schemas.openxmlformats.org/officeDocument/2006/relationships/image" Target="../media/image105.png"/><Relationship Id="rId41" Type="http://schemas.openxmlformats.org/officeDocument/2006/relationships/image" Target="../media/image1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154680" y="1307364"/>
            <a:ext cx="7733211" cy="3283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800" dirty="0" err="1"/>
              <a:t>PostgreSQL</a:t>
            </a:r>
            <a:r>
              <a:rPr lang="ru-RU" sz="4800" dirty="0"/>
              <a:t> для администраторов баз данных и разработчиков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Архитектуры</a:t>
            </a:r>
            <a:r>
              <a:rPr lang="ru-RU" sz="3000" dirty="0"/>
              <a:t> кластера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Google Shape;108;p20">
            <a:extLst>
              <a:ext uri="{FF2B5EF4-FFF2-40B4-BE49-F238E27FC236}">
                <a16:creationId xmlns:a16="http://schemas.microsoft.com/office/drawing/2014/main" id="{2F51B69C-0CDE-4294-857B-C80E67D82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739575"/>
              </p:ext>
            </p:extLst>
          </p:nvPr>
        </p:nvGraphicFramePr>
        <p:xfrm>
          <a:off x="4572000" y="1077320"/>
          <a:ext cx="4351118" cy="1762115"/>
        </p:xfrm>
        <a:graphic>
          <a:graphicData uri="http://schemas.openxmlformats.org/drawingml/2006/table">
            <a:tbl>
              <a:tblPr>
                <a:noFill/>
                <a:tableStyleId>{BF5AA701-F9AA-487D-8C06-3415B8AA057A}</a:tableStyleId>
              </a:tblPr>
              <a:tblGrid>
                <a:gridCol w="46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отдельными репликами для </a:t>
                      </a:r>
                      <a:r>
                        <a:rPr lang="en-US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backup </a:t>
                      </a: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</a:t>
                      </a: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каждой географической зоне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Свои </a:t>
                      </a:r>
                      <a:r>
                        <a:rPr lang="ru-RU" sz="1300" b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ноды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only replica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backup 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нагрузки в каждой географической зоне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Гипотеза: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↓</a:t>
                      </a:r>
                      <a:r>
                        <a:rPr lang="ru-RU" sz="1300" b="0" dirty="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Трафика между географическими зонами</a:t>
                      </a:r>
                      <a:endParaRPr sz="13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3516F6-81D5-8662-2B4C-285C2078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441" y="971733"/>
            <a:ext cx="4436559" cy="37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0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Инструмент тестирования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30;p23">
            <a:extLst>
              <a:ext uri="{FF2B5EF4-FFF2-40B4-BE49-F238E27FC236}">
                <a16:creationId xmlns:a16="http://schemas.microsoft.com/office/drawing/2014/main" id="{844EB2CC-61CF-126E-840E-E897A69398A6}"/>
              </a:ext>
            </a:extLst>
          </p:cNvPr>
          <p:cNvSpPr txBox="1"/>
          <p:nvPr/>
        </p:nvSpPr>
        <p:spPr>
          <a:xfrm>
            <a:off x="552674" y="1264350"/>
            <a:ext cx="8090775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>
              <a:lnSpc>
                <a:spcPct val="90000"/>
              </a:lnSpc>
              <a:buSzPts val="1400"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проверки гипотез разработан инструмент тестирования: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Генерирующий: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OLTP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нагрузку</a:t>
            </a:r>
            <a:endParaRPr lang="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OLAP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нагрузку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Снятие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backup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 базы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Отказ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нод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кластера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 выходными метриками: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Быстродействия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OLTP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нагрузки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Трафика между географическими зонами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600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t="18803" r="34309" b="162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{BF5AA701-F9AA-487D-8C06-3415B8AA057A}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Люди</a:t>
            </a:r>
            <a:endParaRPr sz="1500" b="1"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452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6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8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8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subTitle" idx="4294967295"/>
          </p:nvPr>
        </p:nvSpPr>
        <p:spPr>
          <a:xfrm>
            <a:off x="544250" y="112666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Обучение, исследование</a:t>
            </a:r>
            <a:endParaRPr sz="1500" b="1"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232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4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683" y="1597219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683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42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42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44017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5684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3243750" y="112666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Компьютерные игры</a:t>
            </a:r>
            <a:endParaRPr sz="1500" b="1"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13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13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1302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737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737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7370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1289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583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737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783443" y="23338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783443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4783443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584830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Технологии</a:t>
            </a:r>
            <a:endParaRPr sz="1500" b="1"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6889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68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926889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68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1520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15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152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15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6158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6158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6158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6158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4314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43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43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4314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4294967295"/>
          </p:nvPr>
        </p:nvSpPr>
        <p:spPr>
          <a:xfrm>
            <a:off x="72115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31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32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31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931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331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331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327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329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ubTitle" idx="4294967295"/>
          </p:nvPr>
        </p:nvSpPr>
        <p:spPr>
          <a:xfrm>
            <a:off x="72115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Коммуникации</a:t>
            </a:r>
            <a:endParaRPr sz="1500" b="1"/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Разное</a:t>
            </a:r>
            <a:endParaRPr sz="1500" b="1"/>
          </a:p>
        </p:txBody>
      </p:sp>
      <p:sp>
        <p:nvSpPr>
          <p:cNvPr id="284" name="Google Shape;284;p30"/>
          <p:cNvSpPr txBox="1">
            <a:spLocks noGrp="1"/>
          </p:cNvSpPr>
          <p:nvPr>
            <p:ph type="subTitle" idx="4294967295"/>
          </p:nvPr>
        </p:nvSpPr>
        <p:spPr>
          <a:xfrm>
            <a:off x="45204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Флажки/Метки</a:t>
            </a:r>
            <a:endParaRPr sz="1500" b="1"/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4631421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5173419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13766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5713766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631421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6281732" y="1643401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5173419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6281732" y="2185129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4644772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186769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727116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6295082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4644771" y="3730164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143535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4644771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5727116" y="3223610"/>
            <a:ext cx="416072" cy="41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186769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6295066" y="3223612"/>
            <a:ext cx="416073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256500" y="3691583"/>
            <a:ext cx="493236" cy="4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700013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3553824" y="23566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09553" y="2963889"/>
            <a:ext cx="1428642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Сизов Егор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185857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Инженер внедрения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ГК «Цифра», бизнес-юнит «Цифровой завод»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4572000" y="5483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572600" y="113780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572600" y="171481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4572000" y="229183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Архитектуры кластера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4572000" y="343315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Результаты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4572000" y="4010166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 rot="10800000" flipH="1" flipV="1">
            <a:off x="4572000" y="736400"/>
            <a:ext cx="600" cy="589502"/>
          </a:xfrm>
          <a:prstGeom prst="curvedConnector3">
            <a:avLst>
              <a:gd name="adj1" fmla="val -38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 rot="10800000" flipV="1">
            <a:off x="4572600" y="1325901"/>
            <a:ext cx="12700" cy="577015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rot="10800000" flipV="1">
            <a:off x="4572000" y="1902917"/>
            <a:ext cx="600" cy="577022"/>
          </a:xfrm>
          <a:prstGeom prst="curvedConnector3">
            <a:avLst>
              <a:gd name="adj1" fmla="val 382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cxnSpLocks/>
            <a:stCxn id="4" idx="1"/>
            <a:endCxn id="96" idx="1"/>
          </p:cNvCxnSpPr>
          <p:nvPr/>
        </p:nvCxnSpPr>
        <p:spPr>
          <a:xfrm rot="10800000" flipV="1">
            <a:off x="4572000" y="3044237"/>
            <a:ext cx="13300" cy="577015"/>
          </a:xfrm>
          <a:prstGeom prst="curvedConnector3">
            <a:avLst>
              <a:gd name="adj1" fmla="val 181879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 rot="10800000" flipV="1">
            <a:off x="4572000" y="3621252"/>
            <a:ext cx="12700" cy="577013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" name="Google Shape;95;p19">
            <a:extLst>
              <a:ext uri="{FF2B5EF4-FFF2-40B4-BE49-F238E27FC236}">
                <a16:creationId xmlns:a16="http://schemas.microsoft.com/office/drawing/2014/main" id="{ADF5462C-353C-EBFC-21A1-09747D646DD1}"/>
              </a:ext>
            </a:extLst>
          </p:cNvPr>
          <p:cNvSpPr/>
          <p:nvPr/>
        </p:nvSpPr>
        <p:spPr>
          <a:xfrm>
            <a:off x="4585300" y="2856138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Инструмент тестирования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Google Shape;101;p19">
            <a:extLst>
              <a:ext uri="{FF2B5EF4-FFF2-40B4-BE49-F238E27FC236}">
                <a16:creationId xmlns:a16="http://schemas.microsoft.com/office/drawing/2014/main" id="{BBF8DCCD-9773-0B45-65D0-F4EADA9D49B1}"/>
              </a:ext>
            </a:extLst>
          </p:cNvPr>
          <p:cNvCxnSpPr>
            <a:cxnSpLocks/>
            <a:stCxn id="95" idx="1"/>
            <a:endCxn id="4" idx="1"/>
          </p:cNvCxnSpPr>
          <p:nvPr/>
        </p:nvCxnSpPr>
        <p:spPr>
          <a:xfrm rot="10800000" flipH="1" flipV="1">
            <a:off x="4572000" y="2479938"/>
            <a:ext cx="13300" cy="564299"/>
          </a:xfrm>
          <a:prstGeom prst="curvedConnector3">
            <a:avLst>
              <a:gd name="adj1" fmla="val -171879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929761585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{BF5AA701-F9AA-487D-8C06-3415B8AA057A}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географически-распределенный кластер 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Выбрать оптимальную архитектуру. Критерии оптимальности: быстродействие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OLTP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нагрузки, минимизация трафика между географическими зонами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Выбор архитектуры подтвердить тестированием производительности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/>
              <a:t>Задачи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576978997"/>
              </p:ext>
            </p:extLst>
          </p:nvPr>
        </p:nvGraphicFramePr>
        <p:xfrm>
          <a:off x="952500" y="1544194"/>
          <a:ext cx="7239000" cy="1731426"/>
        </p:xfrm>
        <a:graphic>
          <a:graphicData uri="http://schemas.openxmlformats.org/drawingml/2006/table">
            <a:tbl>
              <a:tblPr>
                <a:noFill/>
                <a:tableStyleId>{BF5AA701-F9AA-487D-8C06-3415B8AA057A}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и развернуть на практике кластер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системой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proxy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теги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настройки репликации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построения оптимальной архитектуры распределенного кластера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существующие тесты производительности БД и на их основе разработать тест, генерирующий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OLTP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OLAP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нагрузку, снятие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backup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отказы инстансов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4156294578"/>
              </p:ext>
            </p:extLst>
          </p:nvPr>
        </p:nvGraphicFramePr>
        <p:xfrm>
          <a:off x="952500" y="1544194"/>
          <a:ext cx="7239000" cy="1746520"/>
        </p:xfrm>
        <a:graphic>
          <a:graphicData uri="http://schemas.openxmlformats.org/drawingml/2006/table">
            <a:tbl>
              <a:tblPr>
                <a:noFill/>
                <a:tableStyleId>{BF5AA701-F9AA-487D-8C06-3415B8AA057A}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СУБД: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Postgres15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Кластер: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ETCD: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Proxy: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HAProxy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ВМ: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Yandex Cloud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5644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Архитектуры</a:t>
            </a:r>
            <a:r>
              <a:rPr lang="ru-RU" sz="3000" dirty="0"/>
              <a:t> кластера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Google Shape;108;p20">
            <a:extLst>
              <a:ext uri="{FF2B5EF4-FFF2-40B4-BE49-F238E27FC236}">
                <a16:creationId xmlns:a16="http://schemas.microsoft.com/office/drawing/2014/main" id="{2F51B69C-0CDE-4294-857B-C80E67D82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36082"/>
              </p:ext>
            </p:extLst>
          </p:nvPr>
        </p:nvGraphicFramePr>
        <p:xfrm>
          <a:off x="4572000" y="1077320"/>
          <a:ext cx="4351118" cy="1260656"/>
        </p:xfrm>
        <a:graphic>
          <a:graphicData uri="http://schemas.openxmlformats.org/drawingml/2006/table">
            <a:tbl>
              <a:tblPr>
                <a:noFill/>
                <a:tableStyleId>{BF5AA701-F9AA-487D-8C06-3415B8AA057A}</a:tableStyleId>
              </a:tblPr>
              <a:tblGrid>
                <a:gridCol w="46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Базовая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Две географически распределённые </a:t>
                      </a:r>
                      <a:r>
                        <a:rPr lang="ru-RU" sz="1300" b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ноды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OLTP, OLAP 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backup </a:t>
                      </a:r>
                      <a:r>
                        <a:rPr lang="ru-RU" sz="1300" b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проксируется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один из двух инстансов </a:t>
                      </a:r>
                      <a:r>
                        <a:rPr lang="en-US" sz="1300" b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endParaRPr sz="13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Рисунок 7" descr="Изображение выглядит как текст, диаграмма, снимок экран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7CBACDCF-2921-85E4-EFBE-D8725D382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077320"/>
            <a:ext cx="3834368" cy="38600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Архитектуры</a:t>
            </a:r>
            <a:r>
              <a:rPr lang="ru-RU" sz="3000" dirty="0"/>
              <a:t> кластера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Google Shape;108;p20">
            <a:extLst>
              <a:ext uri="{FF2B5EF4-FFF2-40B4-BE49-F238E27FC236}">
                <a16:creationId xmlns:a16="http://schemas.microsoft.com/office/drawing/2014/main" id="{2F51B69C-0CDE-4294-857B-C80E67D82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417781"/>
              </p:ext>
            </p:extLst>
          </p:nvPr>
        </p:nvGraphicFramePr>
        <p:xfrm>
          <a:off x="4572000" y="1077320"/>
          <a:ext cx="4351118" cy="1996748"/>
        </p:xfrm>
        <a:graphic>
          <a:graphicData uri="http://schemas.openxmlformats.org/drawingml/2006/table">
            <a:tbl>
              <a:tblPr>
                <a:noFill/>
                <a:tableStyleId>{BF5AA701-F9AA-487D-8C06-3415B8AA057A}</a:tableStyleId>
              </a:tblPr>
              <a:tblGrid>
                <a:gridCol w="46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отдельной репликой для </a:t>
                      </a:r>
                      <a:r>
                        <a:rPr lang="en-US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backup </a:t>
                      </a: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</a:t>
                      </a: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нагрузки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Третья </a:t>
                      </a:r>
                      <a:r>
                        <a:rPr lang="ru-RU" sz="1300" b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нода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only replica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backup 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нагрузки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Гипотеза: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↑</a:t>
                      </a:r>
                      <a:r>
                        <a:rPr lang="ru-RU" sz="1300" b="0" dirty="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Доступности и быстродействия 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OLTP 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нагрузки за счет </a:t>
                      </a:r>
                      <a:r>
                        <a:rPr lang="ru-RU" sz="1300" b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проксирования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backup 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запросов на отдельную </a:t>
                      </a:r>
                      <a:r>
                        <a:rPr lang="ru-RU" sz="1300" b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ноду</a:t>
                      </a:r>
                      <a:endParaRPr sz="13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текст, диаграмма, снимок экран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AE6AE05F-6BAF-AE1B-0BD4-621E9EA0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935824"/>
            <a:ext cx="2956107" cy="41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76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469</Words>
  <Application>Microsoft Office PowerPoint</Application>
  <PresentationFormat>Экран (16:9)</PresentationFormat>
  <Paragraphs>121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Roboto</vt:lpstr>
      <vt:lpstr>Courier New</vt:lpstr>
      <vt:lpstr>Светлая тема</vt:lpstr>
      <vt:lpstr>PostgreSQL для администраторов баз данных и разработчиков</vt:lpstr>
      <vt:lpstr>Меня хорошо видно &amp;&amp; слышно?</vt:lpstr>
      <vt:lpstr>Защита проекта Тема:   </vt:lpstr>
      <vt:lpstr>План защиты </vt:lpstr>
      <vt:lpstr>Цели проекта</vt:lpstr>
      <vt:lpstr>Задачи проекта </vt:lpstr>
      <vt:lpstr>Используемые технологии  </vt:lpstr>
      <vt:lpstr>Архитектуры кластера   </vt:lpstr>
      <vt:lpstr>Архитектуры кластера  </vt:lpstr>
      <vt:lpstr>Архитектуры кластера </vt:lpstr>
      <vt:lpstr>Инструмент тестирования </vt:lpstr>
      <vt:lpstr>Что получилось</vt:lpstr>
      <vt:lpstr>Выводы и планы по развитию   </vt:lpstr>
      <vt:lpstr>Спасибо за внимание! 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Презентация PowerPoint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Egor Sizov</cp:lastModifiedBy>
  <cp:revision>33</cp:revision>
  <dcterms:modified xsi:type="dcterms:W3CDTF">2024-02-03T08:58:30Z</dcterms:modified>
</cp:coreProperties>
</file>