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2" r:id="rId3"/>
    <p:sldId id="257" r:id="rId4"/>
    <p:sldId id="260" r:id="rId5"/>
    <p:sldId id="261" r:id="rId6"/>
    <p:sldId id="259" r:id="rId7"/>
    <p:sldId id="268" r:id="rId8"/>
    <p:sldId id="258" r:id="rId9"/>
    <p:sldId id="262" r:id="rId10"/>
    <p:sldId id="263" r:id="rId11"/>
    <p:sldId id="264" r:id="rId12"/>
    <p:sldId id="265" r:id="rId13"/>
    <p:sldId id="269" r:id="rId14"/>
    <p:sldId id="266" r:id="rId15"/>
    <p:sldId id="267" r:id="rId16"/>
    <p:sldId id="270" r:id="rId17"/>
    <p:sldId id="271" r:id="rId18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295275" y="557213"/>
            <a:ext cx="9437688" cy="6632575"/>
            <a:chOff x="-186" y="351"/>
            <a:chExt cx="5945" cy="4178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-186" y="351"/>
              <a:ext cx="4316" cy="4178"/>
              <a:chOff x="-186" y="351"/>
              <a:chExt cx="4316" cy="4178"/>
            </a:xfrm>
          </p:grpSpPr>
          <p:grpSp>
            <p:nvGrpSpPr>
              <p:cNvPr id="3076" name="Group 4"/>
              <p:cNvGrpSpPr>
                <a:grpSpLocks/>
              </p:cNvGrpSpPr>
              <p:nvPr/>
            </p:nvGrpSpPr>
            <p:grpSpPr bwMode="auto">
              <a:xfrm>
                <a:off x="-186" y="351"/>
                <a:ext cx="4316" cy="4178"/>
                <a:chOff x="-186" y="351"/>
                <a:chExt cx="4316" cy="4178"/>
              </a:xfrm>
            </p:grpSpPr>
            <p:sp>
              <p:nvSpPr>
                <p:cNvPr id="3077" name="AutoShape 5"/>
                <p:cNvSpPr>
                  <a:spLocks noChangeArrowheads="1"/>
                </p:cNvSpPr>
                <p:nvPr/>
              </p:nvSpPr>
              <p:spPr bwMode="auto">
                <a:xfrm rot="12360000" flipH="1">
                  <a:off x="-186" y="351"/>
                  <a:ext cx="4316" cy="4178"/>
                </a:xfrm>
                <a:prstGeom prst="diamond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8" name="AutoShape 6"/>
                <p:cNvSpPr>
                  <a:spLocks noChangeArrowheads="1"/>
                </p:cNvSpPr>
                <p:nvPr/>
              </p:nvSpPr>
              <p:spPr bwMode="auto">
                <a:xfrm rot="12360000" flipH="1">
                  <a:off x="694" y="1203"/>
                  <a:ext cx="2556" cy="2474"/>
                </a:xfrm>
                <a:prstGeom prst="diamond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9" name="Rectangle 7"/>
                <p:cNvSpPr>
                  <a:spLocks noChangeArrowheads="1"/>
                </p:cNvSpPr>
                <p:nvPr/>
              </p:nvSpPr>
              <p:spPr bwMode="auto">
                <a:xfrm rot="12360000">
                  <a:off x="2249" y="2499"/>
                  <a:ext cx="649" cy="28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lang="en-US" altLang="en-US" sz="2400"/>
                </a:p>
              </p:txBody>
            </p:sp>
            <p:sp>
              <p:nvSpPr>
                <p:cNvPr id="3080" name="Oval 8"/>
                <p:cNvSpPr>
                  <a:spLocks noChangeArrowheads="1"/>
                </p:cNvSpPr>
                <p:nvPr/>
              </p:nvSpPr>
              <p:spPr bwMode="auto">
                <a:xfrm rot="12360000">
                  <a:off x="1292" y="2567"/>
                  <a:ext cx="570" cy="528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lang="en-US" altLang="en-US" sz="2400"/>
                </a:p>
              </p:txBody>
            </p:sp>
            <p:sp>
              <p:nvSpPr>
                <p:cNvPr id="3081" name="Rectangle 9"/>
                <p:cNvSpPr>
                  <a:spLocks noChangeArrowheads="1"/>
                </p:cNvSpPr>
                <p:nvPr/>
              </p:nvSpPr>
              <p:spPr bwMode="auto">
                <a:xfrm rot="12360000">
                  <a:off x="2373" y="2047"/>
                  <a:ext cx="446" cy="81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lang="en-US" altLang="en-US" sz="2400"/>
                </a:p>
              </p:txBody>
            </p:sp>
            <p:sp>
              <p:nvSpPr>
                <p:cNvPr id="3082" name="Rectangle 10"/>
                <p:cNvSpPr>
                  <a:spLocks noChangeArrowheads="1"/>
                </p:cNvSpPr>
                <p:nvPr/>
              </p:nvSpPr>
              <p:spPr bwMode="auto">
                <a:xfrm rot="12360000">
                  <a:off x="1927" y="3071"/>
                  <a:ext cx="445" cy="82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</a:pPr>
                  <a:endParaRPr lang="en-US" altLang="en-US" sz="2400"/>
                </a:p>
              </p:txBody>
            </p:sp>
            <p:sp>
              <p:nvSpPr>
                <p:cNvPr id="3083" name="Arc 11"/>
                <p:cNvSpPr>
                  <a:spLocks/>
                </p:cNvSpPr>
                <p:nvPr/>
              </p:nvSpPr>
              <p:spPr bwMode="auto">
                <a:xfrm rot="10485000">
                  <a:off x="1263" y="2241"/>
                  <a:ext cx="723" cy="856"/>
                </a:xfrm>
                <a:custGeom>
                  <a:avLst/>
                  <a:gdLst>
                    <a:gd name="G0" fmla="+- 21518 0 0"/>
                    <a:gd name="G1" fmla="+- 2258 0 0"/>
                    <a:gd name="G2" fmla="+- 21600 0 0"/>
                    <a:gd name="T0" fmla="*/ 43000 w 43118"/>
                    <a:gd name="T1" fmla="*/ 0 h 23858"/>
                    <a:gd name="T2" fmla="*/ 0 w 43118"/>
                    <a:gd name="T3" fmla="*/ 4141 h 23858"/>
                    <a:gd name="T4" fmla="*/ 21518 w 43118"/>
                    <a:gd name="T5" fmla="*/ 2258 h 23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18" h="23858" fill="none" extrusionOk="0">
                      <a:moveTo>
                        <a:pt x="42999" y="0"/>
                      </a:moveTo>
                      <a:cubicBezTo>
                        <a:pt x="43078" y="750"/>
                        <a:pt x="43118" y="1503"/>
                        <a:pt x="43118" y="2258"/>
                      </a:cubicBezTo>
                      <a:cubicBezTo>
                        <a:pt x="43118" y="14187"/>
                        <a:pt x="33447" y="23858"/>
                        <a:pt x="21518" y="23858"/>
                      </a:cubicBezTo>
                      <a:cubicBezTo>
                        <a:pt x="10318" y="23858"/>
                        <a:pt x="976" y="15297"/>
                        <a:pt x="0" y="4140"/>
                      </a:cubicBezTo>
                    </a:path>
                    <a:path w="43118" h="23858" stroke="0" extrusionOk="0">
                      <a:moveTo>
                        <a:pt x="42999" y="0"/>
                      </a:moveTo>
                      <a:cubicBezTo>
                        <a:pt x="43078" y="750"/>
                        <a:pt x="43118" y="1503"/>
                        <a:pt x="43118" y="2258"/>
                      </a:cubicBezTo>
                      <a:cubicBezTo>
                        <a:pt x="43118" y="14187"/>
                        <a:pt x="33447" y="23858"/>
                        <a:pt x="21518" y="23858"/>
                      </a:cubicBezTo>
                      <a:cubicBezTo>
                        <a:pt x="10318" y="23858"/>
                        <a:pt x="976" y="15297"/>
                        <a:pt x="0" y="4140"/>
                      </a:cubicBezTo>
                      <a:lnTo>
                        <a:pt x="21518" y="2258"/>
                      </a:lnTo>
                      <a:close/>
                    </a:path>
                  </a:pathLst>
                </a:cu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84" name="Freeform 12"/>
                <p:cNvSpPr>
                  <a:spLocks/>
                </p:cNvSpPr>
                <p:nvPr/>
              </p:nvSpPr>
              <p:spPr bwMode="auto">
                <a:xfrm>
                  <a:off x="1300" y="1374"/>
                  <a:ext cx="1035" cy="2007"/>
                </a:xfrm>
                <a:custGeom>
                  <a:avLst/>
                  <a:gdLst>
                    <a:gd name="T0" fmla="*/ 56 w 1035"/>
                    <a:gd name="T1" fmla="*/ 2006 h 2007"/>
                    <a:gd name="T2" fmla="*/ 0 w 1035"/>
                    <a:gd name="T3" fmla="*/ 1843 h 2007"/>
                    <a:gd name="T4" fmla="*/ 871 w 1035"/>
                    <a:gd name="T5" fmla="*/ 56 h 2007"/>
                    <a:gd name="T6" fmla="*/ 1034 w 1035"/>
                    <a:gd name="T7" fmla="*/ 0 h 2007"/>
                    <a:gd name="T8" fmla="*/ 56 w 1035"/>
                    <a:gd name="T9" fmla="*/ 2006 h 2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5" h="2007">
                      <a:moveTo>
                        <a:pt x="56" y="2006"/>
                      </a:moveTo>
                      <a:lnTo>
                        <a:pt x="0" y="1843"/>
                      </a:lnTo>
                      <a:lnTo>
                        <a:pt x="871" y="56"/>
                      </a:lnTo>
                      <a:lnTo>
                        <a:pt x="1034" y="0"/>
                      </a:lnTo>
                      <a:lnTo>
                        <a:pt x="56" y="2006"/>
                      </a:lnTo>
                    </a:path>
                  </a:pathLst>
                </a:custGeom>
                <a:solidFill>
                  <a:schemeClr val="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085" name="Freeform 13"/>
              <p:cNvSpPr>
                <a:spLocks/>
              </p:cNvSpPr>
              <p:nvPr/>
            </p:nvSpPr>
            <p:spPr bwMode="auto">
              <a:xfrm>
                <a:off x="2448" y="1810"/>
                <a:ext cx="324" cy="231"/>
              </a:xfrm>
              <a:custGeom>
                <a:avLst/>
                <a:gdLst>
                  <a:gd name="T0" fmla="*/ 321 w 324"/>
                  <a:gd name="T1" fmla="*/ 226 h 231"/>
                  <a:gd name="T2" fmla="*/ 287 w 324"/>
                  <a:gd name="T3" fmla="*/ 123 h 231"/>
                  <a:gd name="T4" fmla="*/ 53 w 324"/>
                  <a:gd name="T5" fmla="*/ 9 h 231"/>
                  <a:gd name="T6" fmla="*/ 35 w 324"/>
                  <a:gd name="T7" fmla="*/ 0 h 231"/>
                  <a:gd name="T8" fmla="*/ 0 w 324"/>
                  <a:gd name="T9" fmla="*/ 72 h 231"/>
                  <a:gd name="T10" fmla="*/ 323 w 324"/>
                  <a:gd name="T11" fmla="*/ 23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4" h="231">
                    <a:moveTo>
                      <a:pt x="321" y="226"/>
                    </a:moveTo>
                    <a:lnTo>
                      <a:pt x="287" y="123"/>
                    </a:lnTo>
                    <a:lnTo>
                      <a:pt x="53" y="9"/>
                    </a:lnTo>
                    <a:lnTo>
                      <a:pt x="35" y="0"/>
                    </a:lnTo>
                    <a:lnTo>
                      <a:pt x="0" y="72"/>
                    </a:lnTo>
                    <a:lnTo>
                      <a:pt x="323" y="230"/>
                    </a:lnTo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768" y="720"/>
              <a:ext cx="4991" cy="81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1217613" y="1219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 smtClean="0"/>
              <a:t>Click to edit Master title style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24400" y="2819400"/>
            <a:ext cx="4267200" cy="3200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 smtClean="0"/>
              <a:t>Click to edit Master subtitle style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4FD2B73C-BB4B-460F-93BA-A62350387D13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1D51E-13C7-43CA-997D-23DC6151889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373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533400"/>
            <a:ext cx="1943100" cy="5486400"/>
          </a:xfrm>
        </p:spPr>
        <p:txBody>
          <a:bodyPr vert="eaVert"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533400"/>
            <a:ext cx="5676900" cy="5486400"/>
          </a:xfrm>
        </p:spPr>
        <p:txBody>
          <a:bodyPr vert="eaVert"/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702F3-1523-4516-9007-99E11489AE4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2548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4ADC3-6C14-467B-A9D9-5FC9E1F86E5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0056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F6E95-009C-4328-A9F1-B5F793038D5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633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D2B2E-B809-4CA1-9F2C-E8DCCEEADE5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5674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9BEEF-197A-4653-9125-D0B7D802D56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149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CA699-6896-49CA-A002-9C0239BB73D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57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32A3A-1B48-450C-9745-C14A9E20BDC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8462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97411-188C-44FC-A4C4-677B966E0BA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0397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IN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135F8-43D0-472C-AC92-6BBEB98E6BB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657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539875" cy="6856413"/>
            <a:chOff x="0" y="0"/>
            <a:chExt cx="970" cy="4319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768" cy="4319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768" y="0"/>
              <a:ext cx="192" cy="43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576" cy="206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0" y="960"/>
              <a:ext cx="768" cy="52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en-US" altLang="en-US" sz="2400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480" y="432"/>
              <a:ext cx="144" cy="3792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0" y="672"/>
              <a:ext cx="672" cy="6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en-US" altLang="en-US" sz="2400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3024"/>
              <a:ext cx="528" cy="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en-US" altLang="en-US" sz="240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0" y="3216"/>
              <a:ext cx="528" cy="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en-US" altLang="en-US" sz="2400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0" y="3408"/>
              <a:ext cx="528" cy="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en-US" altLang="en-US" sz="2400"/>
            </a:p>
          </p:txBody>
        </p:sp>
        <p:sp>
          <p:nvSpPr>
            <p:cNvPr id="2060" name="Arc 12"/>
            <p:cNvSpPr>
              <a:spLocks/>
            </p:cNvSpPr>
            <p:nvPr/>
          </p:nvSpPr>
          <p:spPr bwMode="auto">
            <a:xfrm>
              <a:off x="768" y="2259"/>
              <a:ext cx="202" cy="1154"/>
            </a:xfrm>
            <a:custGeom>
              <a:avLst/>
              <a:gdLst>
                <a:gd name="G0" fmla="+- 754 0 0"/>
                <a:gd name="G1" fmla="+- 21600 0 0"/>
                <a:gd name="G2" fmla="+- 21600 0 0"/>
                <a:gd name="T0" fmla="*/ 0 w 22354"/>
                <a:gd name="T1" fmla="*/ 13 h 43200"/>
                <a:gd name="T2" fmla="*/ 754 w 22354"/>
                <a:gd name="T3" fmla="*/ 43200 h 43200"/>
                <a:gd name="T4" fmla="*/ 754 w 2235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54" h="43200" fill="none" extrusionOk="0">
                  <a:moveTo>
                    <a:pt x="0" y="13"/>
                  </a:moveTo>
                  <a:cubicBezTo>
                    <a:pt x="251" y="4"/>
                    <a:pt x="502" y="-1"/>
                    <a:pt x="754" y="0"/>
                  </a:cubicBezTo>
                  <a:cubicBezTo>
                    <a:pt x="12683" y="0"/>
                    <a:pt x="22354" y="9670"/>
                    <a:pt x="22354" y="21600"/>
                  </a:cubicBezTo>
                  <a:cubicBezTo>
                    <a:pt x="22354" y="33529"/>
                    <a:pt x="12683" y="43199"/>
                    <a:pt x="754" y="43200"/>
                  </a:cubicBezTo>
                </a:path>
                <a:path w="22354" h="43200" stroke="0" extrusionOk="0">
                  <a:moveTo>
                    <a:pt x="0" y="13"/>
                  </a:moveTo>
                  <a:cubicBezTo>
                    <a:pt x="251" y="4"/>
                    <a:pt x="502" y="-1"/>
                    <a:pt x="754" y="0"/>
                  </a:cubicBezTo>
                  <a:cubicBezTo>
                    <a:pt x="12683" y="0"/>
                    <a:pt x="22354" y="9670"/>
                    <a:pt x="22354" y="21600"/>
                  </a:cubicBezTo>
                  <a:cubicBezTo>
                    <a:pt x="22354" y="33529"/>
                    <a:pt x="12683" y="43199"/>
                    <a:pt x="754" y="43200"/>
                  </a:cubicBezTo>
                  <a:lnTo>
                    <a:pt x="754" y="21600"/>
                  </a:ln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6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533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text styles</a:t>
            </a:r>
          </a:p>
          <a:p>
            <a:pPr lvl="1"/>
            <a:r>
              <a:rPr lang="en-IN" altLang="en-US" smtClean="0"/>
              <a:t>Second level</a:t>
            </a:r>
          </a:p>
          <a:p>
            <a:pPr lvl="2"/>
            <a:r>
              <a:rPr lang="en-IN" altLang="en-US" smtClean="0"/>
              <a:t>Third level</a:t>
            </a:r>
          </a:p>
          <a:p>
            <a:pPr lvl="3"/>
            <a:r>
              <a:rPr lang="en-IN" altLang="en-US" smtClean="0"/>
              <a:t>Fourth level</a:t>
            </a:r>
          </a:p>
          <a:p>
            <a:pPr lvl="4"/>
            <a:r>
              <a:rPr lang="en-IN" altLang="en-US" smtClean="0"/>
              <a:t>Fifth level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endParaRPr lang="en-IN" alt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endParaRPr lang="en-IN" alt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5E3F76F4-43F0-4AC6-88FE-D2D7B0A95028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043608" y="980728"/>
            <a:ext cx="7082309" cy="1381472"/>
          </a:xfrm>
        </p:spPr>
        <p:txBody>
          <a:bodyPr/>
          <a:lstStyle/>
          <a:p>
            <a:r>
              <a:rPr lang="en-IN" dirty="0" smtClean="0"/>
              <a:t>	EC2 Instance Creation – Section 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sz="4800" dirty="0" smtClean="0"/>
              <a:t>Cloud Formation Template (CFT)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90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7724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96752"/>
            <a:ext cx="7772400" cy="4968552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 smtClean="0"/>
              <a:t>"</a:t>
            </a:r>
            <a:r>
              <a:rPr lang="en-IN" sz="1800" dirty="0" err="1" smtClean="0"/>
              <a:t>InstanceType</a:t>
            </a:r>
            <a:r>
              <a:rPr lang="en-IN" sz="1800" dirty="0" smtClean="0"/>
              <a:t>" : {</a:t>
            </a:r>
          </a:p>
          <a:p>
            <a:pPr marL="0" indent="0">
              <a:buNone/>
            </a:pPr>
            <a:r>
              <a:rPr lang="en-IN" sz="1800" dirty="0" smtClean="0"/>
              <a:t>     "Description" : "</a:t>
            </a:r>
            <a:r>
              <a:rPr lang="en-IN" sz="1800" dirty="0" err="1" smtClean="0"/>
              <a:t>WebServer</a:t>
            </a:r>
            <a:r>
              <a:rPr lang="en-IN" sz="1800" dirty="0" smtClean="0"/>
              <a:t> EC2 instance type",</a:t>
            </a:r>
          </a:p>
          <a:p>
            <a:pPr marL="0" indent="0">
              <a:buNone/>
            </a:pPr>
            <a:r>
              <a:rPr lang="en-IN" sz="1800" dirty="0" smtClean="0"/>
              <a:t>     "Type" : "String",</a:t>
            </a:r>
          </a:p>
          <a:p>
            <a:pPr marL="0" indent="0">
              <a:buNone/>
            </a:pPr>
            <a:r>
              <a:rPr lang="en-IN" sz="1800" dirty="0" smtClean="0"/>
              <a:t>     "Default" : "t2.small",</a:t>
            </a:r>
          </a:p>
          <a:p>
            <a:pPr marL="0" indent="0">
              <a:buNone/>
            </a:pPr>
            <a:r>
              <a:rPr lang="en-IN" sz="1800" dirty="0" smtClean="0"/>
              <a:t>      "</a:t>
            </a:r>
            <a:r>
              <a:rPr lang="en-IN" sz="1800" dirty="0" err="1" smtClean="0"/>
              <a:t>AllowedValues</a:t>
            </a:r>
            <a:r>
              <a:rPr lang="en-IN" sz="1800" dirty="0" smtClean="0"/>
              <a:t>" : [ "t1.micro", "t2.nano", "t2.micro“]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NoEcho</a:t>
            </a:r>
            <a:r>
              <a:rPr lang="en-IN" sz="1800" dirty="0"/>
              <a:t>: </a:t>
            </a:r>
            <a:r>
              <a:rPr lang="en-IN" sz="1800" dirty="0" smtClean="0"/>
              <a:t>true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/>
              <a:t>Description: The database admin account </a:t>
            </a:r>
            <a:r>
              <a:rPr lang="en-IN" sz="1800" dirty="0" smtClean="0"/>
              <a:t>password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/>
              <a:t>Type: </a:t>
            </a:r>
            <a:r>
              <a:rPr lang="en-IN" sz="1800" dirty="0" smtClean="0"/>
              <a:t>String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 err="1"/>
              <a:t>MinLength</a:t>
            </a:r>
            <a:r>
              <a:rPr lang="en-IN" sz="1800" dirty="0"/>
              <a:t>: </a:t>
            </a:r>
            <a:r>
              <a:rPr lang="en-IN" sz="1800" dirty="0" smtClean="0"/>
              <a:t>1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 err="1"/>
              <a:t>MaxLength</a:t>
            </a:r>
            <a:r>
              <a:rPr lang="en-IN" sz="1800" dirty="0"/>
              <a:t>: 41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err="1" smtClean="0"/>
              <a:t>AllowedPattern</a:t>
            </a:r>
            <a:r>
              <a:rPr lang="en-IN" sz="1800" dirty="0"/>
              <a:t>: ^[a-zA-Z0-9]*$</a:t>
            </a:r>
          </a:p>
        </p:txBody>
      </p:sp>
    </p:spTree>
    <p:extLst>
      <p:ext uri="{BB962C8B-B14F-4D97-AF65-F5344CB8AC3E}">
        <p14:creationId xmlns:p14="http://schemas.microsoft.com/office/powerpoint/2010/main" val="16620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772400" cy="1143000"/>
          </a:xfrm>
        </p:spPr>
        <p:txBody>
          <a:bodyPr/>
          <a:lstStyle/>
          <a:p>
            <a:r>
              <a:rPr lang="en-IN" dirty="0" smtClean="0"/>
              <a:t>Mappings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24744"/>
            <a:ext cx="7808168" cy="5544616"/>
          </a:xfrm>
        </p:spPr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set values based on a </a:t>
            </a:r>
            <a:r>
              <a:rPr lang="en-IN" dirty="0" smtClean="0"/>
              <a:t>region/</a:t>
            </a:r>
            <a:r>
              <a:rPr lang="en-IN" dirty="0" err="1" smtClean="0"/>
              <a:t>Enviorment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sz="1600" dirty="0" smtClean="0"/>
              <a:t>example : “</a:t>
            </a:r>
            <a:r>
              <a:rPr lang="en-IN" sz="1600" dirty="0" err="1" smtClean="0"/>
              <a:t>InstanceType</a:t>
            </a:r>
            <a:r>
              <a:rPr lang="en-IN" sz="1600" dirty="0" smtClean="0"/>
              <a:t> :{“</a:t>
            </a:r>
            <a:r>
              <a:rPr lang="en-IN" sz="1600" dirty="0" err="1" smtClean="0"/>
              <a:t>dev</a:t>
            </a:r>
            <a:r>
              <a:rPr lang="en-IN" sz="1600" dirty="0" smtClean="0"/>
              <a:t>” : “t2.micro” “qa”:”m4.large” ,”prod”:”c4.large”}</a:t>
            </a:r>
          </a:p>
          <a:p>
            <a:r>
              <a:rPr lang="en-IN" dirty="0" smtClean="0"/>
              <a:t>Frequently used prams.</a:t>
            </a:r>
          </a:p>
          <a:p>
            <a:pPr marL="0" indent="0">
              <a:buNone/>
            </a:pPr>
            <a:r>
              <a:rPr lang="en-IN" sz="1800" dirty="0" smtClean="0"/>
              <a:t>	"ImageId"                     : [ String, ... ], </a:t>
            </a:r>
          </a:p>
          <a:p>
            <a:pPr marL="0" indent="0">
              <a:buNone/>
            </a:pPr>
            <a:r>
              <a:rPr lang="en-IN" sz="1800" dirty="0" smtClean="0"/>
              <a:t>	"</a:t>
            </a:r>
            <a:r>
              <a:rPr lang="en-IN" sz="1800" dirty="0" err="1" smtClean="0"/>
              <a:t>InstanceType</a:t>
            </a:r>
            <a:r>
              <a:rPr lang="en-IN" sz="1800" dirty="0" smtClean="0"/>
              <a:t>"             : [ String, ... ], </a:t>
            </a:r>
          </a:p>
          <a:p>
            <a:pPr marL="0" indent="0">
              <a:buNone/>
            </a:pPr>
            <a:r>
              <a:rPr lang="en-IN" sz="1800" dirty="0" smtClean="0"/>
              <a:t>	“</a:t>
            </a:r>
            <a:r>
              <a:rPr lang="en-IN" sz="1800" dirty="0" err="1" smtClean="0"/>
              <a:t>MinCapicity</a:t>
            </a:r>
            <a:r>
              <a:rPr lang="en-IN" sz="1800" dirty="0" smtClean="0"/>
              <a:t>”              : [ </a:t>
            </a:r>
            <a:r>
              <a:rPr lang="en-IN" sz="1800" dirty="0" err="1" smtClean="0"/>
              <a:t>Interger</a:t>
            </a:r>
            <a:r>
              <a:rPr lang="en-IN" sz="1800" dirty="0" smtClean="0"/>
              <a:t>, ... ], </a:t>
            </a:r>
          </a:p>
          <a:p>
            <a:pPr marL="0" indent="0">
              <a:buNone/>
            </a:pPr>
            <a:r>
              <a:rPr lang="en-IN" sz="1800" dirty="0" smtClean="0"/>
              <a:t>	“</a:t>
            </a:r>
            <a:r>
              <a:rPr lang="en-IN" sz="1800" dirty="0" err="1" smtClean="0"/>
              <a:t>MaxCapicity</a:t>
            </a:r>
            <a:r>
              <a:rPr lang="en-IN" sz="1800" dirty="0" smtClean="0"/>
              <a:t>”              : [</a:t>
            </a:r>
            <a:r>
              <a:rPr lang="en-IN" sz="1800" dirty="0" err="1" smtClean="0"/>
              <a:t>Interger</a:t>
            </a:r>
            <a:r>
              <a:rPr lang="en-IN" sz="1800" dirty="0" smtClean="0"/>
              <a:t>, ... ], 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“</a:t>
            </a:r>
            <a:r>
              <a:rPr lang="en-IN" sz="1800" dirty="0" err="1" smtClean="0"/>
              <a:t>Iampolicy</a:t>
            </a:r>
            <a:r>
              <a:rPr lang="en-IN" sz="1800" dirty="0" smtClean="0"/>
              <a:t>                     : [String, ... ],</a:t>
            </a:r>
          </a:p>
          <a:p>
            <a:pPr marL="0" indent="0">
              <a:buNone/>
            </a:pPr>
            <a:r>
              <a:rPr lang="en-IN" sz="1800" dirty="0" smtClean="0"/>
              <a:t>	“</a:t>
            </a:r>
            <a:r>
              <a:rPr lang="en-IN" sz="1800" dirty="0" err="1" smtClean="0"/>
              <a:t>SecurityGroups</a:t>
            </a:r>
            <a:r>
              <a:rPr lang="en-IN" sz="1800" dirty="0" smtClean="0"/>
              <a:t>"          : [ String, ... ],</a:t>
            </a:r>
          </a:p>
          <a:p>
            <a:pPr marL="0" indent="0">
              <a:buNone/>
            </a:pPr>
            <a:r>
              <a:rPr lang="en-IN" sz="1800" dirty="0" smtClean="0"/>
              <a:t>	“</a:t>
            </a:r>
            <a:r>
              <a:rPr lang="en-IN" sz="1800" dirty="0" err="1" smtClean="0"/>
              <a:t>SnapshotId</a:t>
            </a:r>
            <a:r>
              <a:rPr lang="en-IN" sz="1800" dirty="0" smtClean="0"/>
              <a:t>”                 : [ String, ... ],</a:t>
            </a:r>
          </a:p>
          <a:p>
            <a:pPr marL="0" indent="0">
              <a:buNone/>
            </a:pPr>
            <a:r>
              <a:rPr lang="en-IN" sz="1800" dirty="0" smtClean="0"/>
              <a:t>	 “Subnet”                       : [ String, ... ],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SNSAppNotifyTopic</a:t>
            </a:r>
            <a:r>
              <a:rPr lang="en-IN" sz="1800" dirty="0" smtClean="0"/>
              <a:t>”   : [ String, ... ],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SNSOpsNotifyTopic</a:t>
            </a:r>
            <a:r>
              <a:rPr lang="en-IN" sz="1800" dirty="0" smtClean="0"/>
              <a:t>”   : [ String, ... ],</a:t>
            </a:r>
          </a:p>
          <a:p>
            <a:pPr marL="0" indent="0">
              <a:buNone/>
            </a:pPr>
            <a:r>
              <a:rPr lang="en-IN" sz="1800" dirty="0" smtClean="0"/>
              <a:t>	“</a:t>
            </a:r>
            <a:r>
              <a:rPr lang="en-IN" sz="1800" dirty="0" err="1" smtClean="0"/>
              <a:t>SecurityDomains</a:t>
            </a:r>
            <a:r>
              <a:rPr lang="en-IN" sz="1800" dirty="0" smtClean="0"/>
              <a:t>"        : [ String, ... ],</a:t>
            </a:r>
          </a:p>
          <a:p>
            <a:pPr marL="0" indent="0">
              <a:buNone/>
            </a:pPr>
            <a:r>
              <a:rPr lang="en-IN" sz="1800" dirty="0" smtClean="0"/>
              <a:t>	"KeyName"                    : [ String, ... ], </a:t>
            </a:r>
          </a:p>
          <a:p>
            <a:pPr marL="0" indent="0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42757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243408"/>
            <a:ext cx="7772400" cy="1143000"/>
          </a:xfrm>
        </p:spPr>
        <p:txBody>
          <a:bodyPr/>
          <a:lstStyle/>
          <a:p>
            <a:r>
              <a:rPr lang="en-IN" dirty="0" smtClean="0"/>
              <a:t>Conditions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20688"/>
            <a:ext cx="7772400" cy="6237312"/>
          </a:xfrm>
        </p:spPr>
        <p:txBody>
          <a:bodyPr/>
          <a:lstStyle/>
          <a:p>
            <a:r>
              <a:rPr lang="en-IN" sz="2600" dirty="0" smtClean="0"/>
              <a:t>If condition </a:t>
            </a:r>
            <a:r>
              <a:rPr lang="en-IN" sz="2600" dirty="0"/>
              <a:t>is </a:t>
            </a:r>
            <a:r>
              <a:rPr lang="en-IN" sz="2600" dirty="0" smtClean="0"/>
              <a:t>true  then only </a:t>
            </a:r>
            <a:r>
              <a:rPr lang="en-IN" sz="2600" dirty="0"/>
              <a:t>creates the resource or output </a:t>
            </a:r>
            <a:r>
              <a:rPr lang="en-IN" sz="2600" dirty="0" smtClean="0"/>
              <a:t>.</a:t>
            </a:r>
          </a:p>
          <a:p>
            <a:r>
              <a:rPr lang="en-IN" sz="2600" dirty="0" smtClean="0"/>
              <a:t>On Basis of True/False </a:t>
            </a:r>
            <a:r>
              <a:rPr lang="en-IN" sz="2600" dirty="0"/>
              <a:t>Associate </a:t>
            </a:r>
            <a:r>
              <a:rPr lang="en-IN" sz="2600" dirty="0" smtClean="0"/>
              <a:t>sets </a:t>
            </a:r>
            <a:r>
              <a:rPr lang="en-IN" sz="2600" dirty="0"/>
              <a:t>the property to a specific </a:t>
            </a:r>
            <a:r>
              <a:rPr lang="en-IN" sz="2600" dirty="0" smtClean="0"/>
              <a:t>value will be applied.</a:t>
            </a:r>
          </a:p>
          <a:p>
            <a:r>
              <a:rPr lang="en-IN" sz="2600" dirty="0" smtClean="0"/>
              <a:t>Conditions use for Environment type/</a:t>
            </a:r>
            <a:r>
              <a:rPr lang="en-IN" sz="2600" dirty="0" err="1" smtClean="0"/>
              <a:t>Centrify</a:t>
            </a:r>
            <a:r>
              <a:rPr lang="en-IN" sz="2600" dirty="0" smtClean="0"/>
              <a:t> User groups.</a:t>
            </a:r>
          </a:p>
          <a:p>
            <a:r>
              <a:rPr lang="en-IN" sz="2600" dirty="0"/>
              <a:t>M</a:t>
            </a:r>
            <a:r>
              <a:rPr lang="en-IN" sz="2600" dirty="0" smtClean="0"/>
              <a:t>ust </a:t>
            </a:r>
            <a:r>
              <a:rPr lang="en-IN" sz="2600" dirty="0"/>
              <a:t>include statements in </a:t>
            </a:r>
            <a:r>
              <a:rPr lang="en-IN" sz="2600" dirty="0" smtClean="0"/>
              <a:t> the one of section</a:t>
            </a:r>
            <a:r>
              <a:rPr lang="en-IN" sz="2600" dirty="0"/>
              <a:t> </a:t>
            </a:r>
            <a:r>
              <a:rPr lang="en-IN" sz="2600" dirty="0" smtClean="0"/>
              <a:t>Conditions</a:t>
            </a:r>
            <a:r>
              <a:rPr lang="en-IN" sz="2600" dirty="0"/>
              <a:t> </a:t>
            </a:r>
            <a:r>
              <a:rPr lang="en-IN" sz="2600" dirty="0" smtClean="0"/>
              <a:t>,Parameters</a:t>
            </a:r>
            <a:r>
              <a:rPr lang="en-IN" sz="2600" dirty="0"/>
              <a:t> </a:t>
            </a:r>
            <a:r>
              <a:rPr lang="en-IN" sz="2600" dirty="0"/>
              <a:t>, Resources and </a:t>
            </a:r>
            <a:r>
              <a:rPr lang="en-IN" sz="2600" dirty="0" smtClean="0"/>
              <a:t>Outputs.</a:t>
            </a:r>
          </a:p>
          <a:p>
            <a:r>
              <a:rPr lang="en-IN" sz="2600" dirty="0"/>
              <a:t>Condition </a:t>
            </a:r>
            <a:r>
              <a:rPr lang="en-IN" sz="2600" dirty="0"/>
              <a:t>Intrinsic </a:t>
            </a:r>
            <a:r>
              <a:rPr lang="en-IN" sz="2600" dirty="0" smtClean="0"/>
              <a:t>Functions  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1600" dirty="0" err="1" smtClean="0"/>
              <a:t>Fn</a:t>
            </a:r>
            <a:r>
              <a:rPr lang="en-IN" sz="1600" dirty="0"/>
              <a:t>::</a:t>
            </a:r>
            <a:r>
              <a:rPr lang="en-IN" sz="1600" dirty="0" smtClean="0"/>
              <a:t>And  </a:t>
            </a:r>
            <a:r>
              <a:rPr lang="en-IN" sz="1600" dirty="0" err="1"/>
              <a:t>Fn</a:t>
            </a:r>
            <a:r>
              <a:rPr lang="en-IN" sz="1600" dirty="0"/>
              <a:t>::</a:t>
            </a:r>
            <a:r>
              <a:rPr lang="en-IN" sz="1600" dirty="0" smtClean="0"/>
              <a:t>Equals  </a:t>
            </a:r>
            <a:r>
              <a:rPr lang="en-IN" sz="1600" dirty="0" err="1"/>
              <a:t>Fn</a:t>
            </a:r>
            <a:r>
              <a:rPr lang="en-IN" sz="1600" dirty="0"/>
              <a:t>::</a:t>
            </a:r>
            <a:r>
              <a:rPr lang="en-IN" sz="1600" dirty="0" smtClean="0"/>
              <a:t>If   </a:t>
            </a:r>
            <a:r>
              <a:rPr lang="en-IN" sz="1600" dirty="0" err="1"/>
              <a:t>Fn</a:t>
            </a:r>
            <a:r>
              <a:rPr lang="en-IN" sz="1600" dirty="0"/>
              <a:t>::</a:t>
            </a:r>
            <a:r>
              <a:rPr lang="en-IN" sz="1600" dirty="0" smtClean="0"/>
              <a:t>Not   </a:t>
            </a:r>
            <a:r>
              <a:rPr lang="en-IN" sz="1600" dirty="0" err="1"/>
              <a:t>Fn</a:t>
            </a:r>
            <a:r>
              <a:rPr lang="en-IN" sz="1600" dirty="0"/>
              <a:t>::</a:t>
            </a:r>
            <a:r>
              <a:rPr lang="en-IN" sz="1600" dirty="0" smtClean="0"/>
              <a:t>Or</a:t>
            </a:r>
          </a:p>
          <a:p>
            <a:r>
              <a:rPr lang="en-IN" sz="2600" dirty="0"/>
              <a:t>Conditions { </a:t>
            </a:r>
            <a:r>
              <a:rPr lang="en-IN" sz="2600" dirty="0" smtClean="0"/>
              <a:t>“scheduler”: “</a:t>
            </a:r>
            <a:r>
              <a:rPr lang="en-IN" sz="2600" dirty="0" err="1" smtClean="0"/>
              <a:t>Fn</a:t>
            </a:r>
            <a:r>
              <a:rPr lang="en-IN" sz="2600" dirty="0" smtClean="0"/>
              <a:t>:”Equals”: [{</a:t>
            </a:r>
            <a:r>
              <a:rPr lang="en-IN" sz="2600" dirty="0" err="1" smtClean="0"/>
              <a:t>Ref:Scheduler</a:t>
            </a:r>
            <a:r>
              <a:rPr lang="en-IN" sz="2600" dirty="0" smtClean="0"/>
              <a:t>”},true]}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783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7772400" cy="1143000"/>
          </a:xfrm>
        </p:spPr>
        <p:txBody>
          <a:bodyPr/>
          <a:lstStyle/>
          <a:p>
            <a:r>
              <a:rPr lang="en-IN" dirty="0"/>
              <a:t>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08720"/>
            <a:ext cx="7772400" cy="594928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Will use to </a:t>
            </a:r>
            <a:r>
              <a:rPr lang="en-IN" dirty="0"/>
              <a:t>declare one or more macros within a template.</a:t>
            </a:r>
            <a:endParaRPr lang="en-IN" dirty="0"/>
          </a:p>
          <a:p>
            <a:r>
              <a:rPr lang="en-IN" dirty="0" smtClean="0"/>
              <a:t>CFT Support below </a:t>
            </a:r>
          </a:p>
          <a:p>
            <a:r>
              <a:rPr lang="en-IN" dirty="0" smtClean="0"/>
              <a:t>AWS</a:t>
            </a:r>
            <a:r>
              <a:rPr lang="en-IN" dirty="0"/>
              <a:t>::Serverless  </a:t>
            </a:r>
            <a:r>
              <a:rPr lang="en-IN" dirty="0" smtClean="0"/>
              <a:t>(</a:t>
            </a:r>
            <a:r>
              <a:rPr lang="en-IN" sz="1800" dirty="0"/>
              <a:t>specifies the version of the AWS Serverless Application Model (AWS SAM) to use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AWS::Include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880" y="40"/>
            <a:ext cx="7772400" cy="1143000"/>
          </a:xfrm>
        </p:spPr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80728"/>
            <a:ext cx="7772400" cy="576064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2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204864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IN" sz="9600" dirty="0" smtClean="0"/>
              <a:t>FQA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13962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492896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IN" sz="9600" dirty="0" smtClean="0"/>
              <a:t>Thank  YOU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886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Formats</a:t>
            </a:r>
          </a:p>
          <a:p>
            <a:r>
              <a:rPr lang="en-IN" dirty="0" smtClean="0"/>
              <a:t>Template Anatomy</a:t>
            </a:r>
          </a:p>
          <a:p>
            <a:r>
              <a:rPr lang="en-IN" dirty="0"/>
              <a:t>Walkthroughs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69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60648"/>
            <a:ext cx="7772400" cy="6696744"/>
          </a:xfrm>
        </p:spPr>
        <p:txBody>
          <a:bodyPr/>
          <a:lstStyle/>
          <a:p>
            <a:r>
              <a:rPr lang="en-IN" sz="2800" dirty="0" smtClean="0"/>
              <a:t>Template can be a </a:t>
            </a:r>
            <a:r>
              <a:rPr lang="en-IN" sz="2800" dirty="0"/>
              <a:t>JSON- or YAML-formatted text </a:t>
            </a:r>
            <a:r>
              <a:rPr lang="en-IN" sz="2800" dirty="0" smtClean="0"/>
              <a:t>file.</a:t>
            </a:r>
            <a:endParaRPr lang="en-IN" sz="2800" b="1" dirty="0" smtClean="0"/>
          </a:p>
          <a:p>
            <a:r>
              <a:rPr lang="en-IN" b="1" dirty="0"/>
              <a:t> </a:t>
            </a:r>
            <a:r>
              <a:rPr lang="en-IN" b="1" dirty="0" smtClean="0"/>
              <a:t>Example </a:t>
            </a:r>
          </a:p>
          <a:p>
            <a:r>
              <a:rPr lang="en-IN" sz="1800" b="1" u="sng" dirty="0" smtClean="0"/>
              <a:t>Json  </a:t>
            </a:r>
          </a:p>
          <a:p>
            <a:r>
              <a:rPr lang="en-IN" sz="1800" b="1" dirty="0" smtClean="0"/>
              <a:t>Example :-</a:t>
            </a:r>
            <a:r>
              <a:rPr lang="en-IN" sz="1800" dirty="0" smtClean="0"/>
              <a:t> </a:t>
            </a:r>
          </a:p>
          <a:p>
            <a:r>
              <a:rPr lang="en-IN" sz="1800" dirty="0" smtClean="0"/>
              <a:t>"</a:t>
            </a:r>
            <a:r>
              <a:rPr lang="en-IN" sz="1800" dirty="0"/>
              <a:t>MyEC2Instance" : </a:t>
            </a:r>
            <a:r>
              <a:rPr lang="en-IN" sz="1800" dirty="0" smtClean="0">
                <a:solidFill>
                  <a:srgbClr val="FF00FF"/>
                </a:solidFill>
              </a:rPr>
              <a:t>------------</a:t>
            </a:r>
            <a:r>
              <a:rPr lang="en-IN" sz="1800" dirty="0" smtClean="0">
                <a:solidFill>
                  <a:srgbClr val="FF00FF"/>
                </a:solidFill>
                <a:sym typeface="Wingdings" panose="05000000000000000000" pitchFamily="2" charset="2"/>
              </a:rPr>
              <a:t></a:t>
            </a:r>
            <a:r>
              <a:rPr lang="en-IN" sz="1800" dirty="0">
                <a:solidFill>
                  <a:srgbClr val="FF00FF"/>
                </a:solidFill>
              </a:rPr>
              <a:t> </a:t>
            </a:r>
            <a:r>
              <a:rPr lang="en-IN" sz="1800" dirty="0" smtClean="0">
                <a:solidFill>
                  <a:srgbClr val="FF00FF"/>
                </a:solidFill>
              </a:rPr>
              <a:t>Logical </a:t>
            </a:r>
            <a:r>
              <a:rPr lang="en-IN" sz="1800" dirty="0">
                <a:solidFill>
                  <a:srgbClr val="FF00FF"/>
                </a:solidFill>
              </a:rPr>
              <a:t>ID</a:t>
            </a:r>
            <a:endParaRPr lang="en-IN" sz="1800" dirty="0" smtClean="0">
              <a:solidFill>
                <a:srgbClr val="FF00FF"/>
              </a:solidFill>
            </a:endParaRPr>
          </a:p>
          <a:p>
            <a:r>
              <a:rPr lang="en-IN" sz="1800" dirty="0" smtClean="0"/>
              <a:t>{</a:t>
            </a:r>
          </a:p>
          <a:p>
            <a:r>
              <a:rPr lang="en-IN" sz="1800" dirty="0" smtClean="0"/>
              <a:t> </a:t>
            </a:r>
            <a:r>
              <a:rPr lang="en-IN" sz="1800" dirty="0"/>
              <a:t>"Type" : "AWS::EC2::Instance", </a:t>
            </a:r>
            <a:r>
              <a:rPr lang="en-IN" sz="1800" dirty="0" smtClean="0"/>
              <a:t> </a:t>
            </a:r>
          </a:p>
          <a:p>
            <a:r>
              <a:rPr lang="en-IN" sz="1800" dirty="0" smtClean="0"/>
              <a:t>"Properties" : { "ImageId" : "ami-79fd7eee", "KeyName" : "testkey",} </a:t>
            </a:r>
          </a:p>
          <a:p>
            <a:r>
              <a:rPr lang="en-IN" sz="1800" dirty="0" smtClean="0"/>
              <a:t>}  </a:t>
            </a:r>
            <a:r>
              <a:rPr lang="en-IN" sz="1800" dirty="0" smtClean="0">
                <a:solidFill>
                  <a:srgbClr val="FF00FF"/>
                </a:solidFill>
              </a:rPr>
              <a:t>---------------------- </a:t>
            </a:r>
            <a:r>
              <a:rPr lang="en-IN" sz="1800" dirty="0" smtClean="0">
                <a:solidFill>
                  <a:srgbClr val="FF00FF"/>
                </a:solidFill>
                <a:sym typeface="Wingdings" panose="05000000000000000000" pitchFamily="2" charset="2"/>
              </a:rPr>
              <a:t></a:t>
            </a:r>
            <a:r>
              <a:rPr lang="en-IN" sz="1800" dirty="0" smtClean="0">
                <a:solidFill>
                  <a:srgbClr val="FF00FF"/>
                </a:solidFill>
                <a:sym typeface="Wingdings" panose="05000000000000000000" pitchFamily="2" charset="2"/>
              </a:rPr>
              <a:t>Instructions </a:t>
            </a:r>
            <a:r>
              <a:rPr lang="en-IN" sz="1800" dirty="0">
                <a:solidFill>
                  <a:srgbClr val="FF00FF"/>
                </a:solidFill>
              </a:rPr>
              <a:t>function</a:t>
            </a:r>
          </a:p>
          <a:p>
            <a:endParaRPr lang="en-IN" sz="1800" b="1" dirty="0" smtClean="0"/>
          </a:p>
          <a:p>
            <a:r>
              <a:rPr lang="en-IN" sz="1800" b="1" u="sng" dirty="0" smtClean="0"/>
              <a:t>YAML</a:t>
            </a:r>
            <a:endParaRPr lang="en-IN" sz="1800" b="1" u="sng" dirty="0"/>
          </a:p>
          <a:p>
            <a:r>
              <a:rPr lang="en-IN" sz="1800" dirty="0"/>
              <a:t>MyEC2Instance: </a:t>
            </a:r>
            <a:r>
              <a:rPr lang="en-IN" sz="1800" dirty="0">
                <a:solidFill>
                  <a:srgbClr val="FF00FF"/>
                </a:solidFill>
              </a:rPr>
              <a:t>------------</a:t>
            </a:r>
            <a:r>
              <a:rPr lang="en-IN" sz="1800" dirty="0">
                <a:solidFill>
                  <a:srgbClr val="FF00FF"/>
                </a:solidFill>
                <a:sym typeface="Wingdings" panose="05000000000000000000" pitchFamily="2" charset="2"/>
              </a:rPr>
              <a:t></a:t>
            </a:r>
            <a:r>
              <a:rPr lang="en-IN" sz="1800" dirty="0">
                <a:solidFill>
                  <a:srgbClr val="FF00FF"/>
                </a:solidFill>
              </a:rPr>
              <a:t> Logical ID</a:t>
            </a:r>
            <a:endParaRPr lang="en-IN" sz="1800" dirty="0" smtClean="0"/>
          </a:p>
          <a:p>
            <a:r>
              <a:rPr lang="en-IN" sz="1800" dirty="0" smtClean="0"/>
              <a:t>Type</a:t>
            </a:r>
            <a:r>
              <a:rPr lang="en-IN" sz="1800" dirty="0"/>
              <a:t>: </a:t>
            </a:r>
            <a:r>
              <a:rPr lang="en-IN" sz="1800" dirty="0" smtClean="0"/>
              <a:t>AWS</a:t>
            </a:r>
            <a:r>
              <a:rPr lang="en-IN" sz="1800" dirty="0"/>
              <a:t>::EC2::Instance </a:t>
            </a:r>
            <a:endParaRPr lang="en-IN" sz="1800" dirty="0" smtClean="0"/>
          </a:p>
          <a:p>
            <a:r>
              <a:rPr lang="en-IN" sz="1800" dirty="0" smtClean="0"/>
              <a:t>Properties</a:t>
            </a:r>
            <a:r>
              <a:rPr lang="en-IN" sz="1800" dirty="0"/>
              <a:t>: ImageId: "</a:t>
            </a:r>
            <a:r>
              <a:rPr lang="en-IN" sz="1800" dirty="0" smtClean="0"/>
              <a:t>ami-79fd7eee“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                </a:t>
            </a:r>
            <a:r>
              <a:rPr lang="en-IN" sz="1800" dirty="0" smtClean="0"/>
              <a:t> </a:t>
            </a:r>
            <a:r>
              <a:rPr lang="en-IN" sz="1800" dirty="0"/>
              <a:t>KeyName: "</a:t>
            </a:r>
            <a:r>
              <a:rPr lang="en-IN" sz="1800" dirty="0" smtClean="0"/>
              <a:t>testkey“  </a:t>
            </a:r>
            <a:r>
              <a:rPr lang="en-IN" sz="1800" dirty="0" smtClean="0">
                <a:solidFill>
                  <a:srgbClr val="FF00FF"/>
                </a:solidFill>
              </a:rPr>
              <a:t>---------------------- </a:t>
            </a:r>
            <a:r>
              <a:rPr lang="en-IN" sz="1800" dirty="0">
                <a:solidFill>
                  <a:srgbClr val="FF00FF"/>
                </a:solidFill>
                <a:sym typeface="Wingdings" panose="05000000000000000000" pitchFamily="2" charset="2"/>
              </a:rPr>
              <a:t></a:t>
            </a:r>
            <a:r>
              <a:rPr lang="en-IN" sz="1800" dirty="0" smtClean="0">
                <a:solidFill>
                  <a:srgbClr val="FF00FF"/>
                </a:solidFill>
                <a:sym typeface="Wingdings" panose="05000000000000000000" pitchFamily="2" charset="2"/>
              </a:rPr>
              <a:t>Instructions </a:t>
            </a:r>
            <a:r>
              <a:rPr lang="en-IN" sz="1800" dirty="0">
                <a:solidFill>
                  <a:srgbClr val="FF00FF"/>
                </a:solidFill>
              </a:rPr>
              <a:t>function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266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052736"/>
            <a:ext cx="7772400" cy="5688632"/>
          </a:xfrm>
        </p:spPr>
        <p:txBody>
          <a:bodyPr/>
          <a:lstStyle/>
          <a:p>
            <a:r>
              <a:rPr lang="en-IN" sz="2800" dirty="0"/>
              <a:t>{ </a:t>
            </a:r>
            <a:endParaRPr lang="en-IN" sz="2800" dirty="0" smtClean="0"/>
          </a:p>
          <a:p>
            <a:r>
              <a:rPr lang="en-IN" sz="2800" dirty="0" smtClean="0"/>
              <a:t>"</a:t>
            </a:r>
            <a:r>
              <a:rPr lang="en-IN" sz="2800" dirty="0"/>
              <a:t>AWSTemplateFormatVersion" : "version date", </a:t>
            </a:r>
            <a:endParaRPr lang="en-IN" sz="2800" dirty="0" smtClean="0"/>
          </a:p>
          <a:p>
            <a:r>
              <a:rPr lang="en-IN" sz="2800" dirty="0" smtClean="0"/>
              <a:t>"</a:t>
            </a:r>
            <a:r>
              <a:rPr lang="en-IN" sz="2800" dirty="0"/>
              <a:t>Description" : "JSON string", </a:t>
            </a:r>
            <a:endParaRPr lang="en-IN" sz="2800" dirty="0" smtClean="0"/>
          </a:p>
          <a:p>
            <a:r>
              <a:rPr lang="en-IN" sz="2800" dirty="0" smtClean="0"/>
              <a:t>"</a:t>
            </a:r>
            <a:r>
              <a:rPr lang="en-IN" sz="2800" dirty="0"/>
              <a:t>Metadata" : { </a:t>
            </a:r>
            <a:r>
              <a:rPr lang="en-IN" sz="2800" dirty="0" smtClean="0"/>
              <a:t>template metadata</a:t>
            </a:r>
            <a:r>
              <a:rPr lang="en-IN" sz="2800" dirty="0"/>
              <a:t> </a:t>
            </a:r>
            <a:r>
              <a:rPr lang="en-IN" sz="2800" dirty="0" smtClean="0"/>
              <a:t>},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"Parameters" : { </a:t>
            </a:r>
            <a:r>
              <a:rPr lang="en-IN" sz="2800" dirty="0" smtClean="0"/>
              <a:t>set of parameters</a:t>
            </a:r>
            <a:r>
              <a:rPr lang="en-IN" sz="2800" dirty="0"/>
              <a:t> }, </a:t>
            </a:r>
            <a:endParaRPr lang="en-IN" sz="2800" dirty="0" smtClean="0"/>
          </a:p>
          <a:p>
            <a:r>
              <a:rPr lang="en-IN" sz="2800" dirty="0" smtClean="0"/>
              <a:t>"</a:t>
            </a:r>
            <a:r>
              <a:rPr lang="en-IN" sz="2800" dirty="0"/>
              <a:t>Mappings" : { </a:t>
            </a:r>
            <a:r>
              <a:rPr lang="en-IN" sz="2800" dirty="0" smtClean="0"/>
              <a:t>set of mappings</a:t>
            </a:r>
            <a:r>
              <a:rPr lang="en-IN" sz="2800" dirty="0"/>
              <a:t> }, </a:t>
            </a:r>
            <a:endParaRPr lang="en-IN" sz="2800" dirty="0" smtClean="0"/>
          </a:p>
          <a:p>
            <a:r>
              <a:rPr lang="en-IN" sz="2800" dirty="0" smtClean="0"/>
              <a:t>"</a:t>
            </a:r>
            <a:r>
              <a:rPr lang="en-IN" sz="2800" dirty="0"/>
              <a:t>Conditions" : { </a:t>
            </a:r>
            <a:r>
              <a:rPr lang="en-IN" sz="2800" dirty="0" smtClean="0"/>
              <a:t>set of conditions</a:t>
            </a:r>
            <a:r>
              <a:rPr lang="en-IN" sz="2800" dirty="0"/>
              <a:t> }, </a:t>
            </a:r>
            <a:endParaRPr lang="en-IN" sz="2800" dirty="0" smtClean="0"/>
          </a:p>
          <a:p>
            <a:r>
              <a:rPr lang="en-IN" sz="2800" dirty="0" smtClean="0"/>
              <a:t>"</a:t>
            </a:r>
            <a:r>
              <a:rPr lang="en-IN" sz="2800" dirty="0"/>
              <a:t>Transform" : { </a:t>
            </a:r>
            <a:r>
              <a:rPr lang="en-IN" sz="2800" dirty="0" smtClean="0"/>
              <a:t>set of transforms</a:t>
            </a:r>
            <a:r>
              <a:rPr lang="en-IN" sz="2800" dirty="0"/>
              <a:t> }, </a:t>
            </a:r>
            <a:endParaRPr lang="en-IN" sz="2800" dirty="0" smtClean="0"/>
          </a:p>
          <a:p>
            <a:r>
              <a:rPr lang="en-IN" sz="2800" dirty="0" smtClean="0">
                <a:solidFill>
                  <a:srgbClr val="FF00FF"/>
                </a:solidFill>
              </a:rPr>
              <a:t>"</a:t>
            </a:r>
            <a:r>
              <a:rPr lang="en-IN" sz="2800" dirty="0">
                <a:solidFill>
                  <a:srgbClr val="FF00FF"/>
                </a:solidFill>
              </a:rPr>
              <a:t>Resources" : { </a:t>
            </a:r>
            <a:r>
              <a:rPr lang="en-IN" sz="2800" dirty="0" smtClean="0">
                <a:solidFill>
                  <a:srgbClr val="FF00FF"/>
                </a:solidFill>
              </a:rPr>
              <a:t>set of resources</a:t>
            </a:r>
            <a:r>
              <a:rPr lang="en-IN" sz="2800" dirty="0">
                <a:solidFill>
                  <a:srgbClr val="FF00FF"/>
                </a:solidFill>
              </a:rPr>
              <a:t> }, </a:t>
            </a:r>
            <a:endParaRPr lang="en-IN" sz="2800" dirty="0" smtClean="0">
              <a:solidFill>
                <a:srgbClr val="FF00FF"/>
              </a:solidFill>
            </a:endParaRPr>
          </a:p>
          <a:p>
            <a:r>
              <a:rPr lang="en-IN" sz="2800" dirty="0" smtClean="0"/>
              <a:t>"</a:t>
            </a:r>
            <a:r>
              <a:rPr lang="en-IN" sz="2800" dirty="0"/>
              <a:t>Outputs" : { </a:t>
            </a:r>
            <a:r>
              <a:rPr lang="en-IN" sz="2800" dirty="0" smtClean="0"/>
              <a:t>set of outputs</a:t>
            </a:r>
            <a:r>
              <a:rPr lang="en-IN" sz="2800" dirty="0"/>
              <a:t> } </a:t>
            </a:r>
            <a:endParaRPr lang="en-IN" sz="2800" dirty="0" smtClean="0"/>
          </a:p>
          <a:p>
            <a:r>
              <a:rPr lang="en-IN" sz="2800" dirty="0" smtClean="0"/>
              <a:t>}</a:t>
            </a:r>
            <a:endParaRPr lang="en-IN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9632" y="22904"/>
            <a:ext cx="7772400" cy="1143000"/>
          </a:xfrm>
        </p:spPr>
        <p:txBody>
          <a:bodyPr/>
          <a:lstStyle/>
          <a:p>
            <a:r>
              <a:rPr lang="en-IN" sz="3600" dirty="0"/>
              <a:t>JSON-formatted template fragment.</a:t>
            </a:r>
            <a:endParaRPr lang="en-IN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00808"/>
            <a:ext cx="7772400" cy="4318992"/>
          </a:xfrm>
        </p:spPr>
        <p:txBody>
          <a:bodyPr/>
          <a:lstStyle/>
          <a:p>
            <a:r>
              <a:rPr lang="en-IN" sz="2800" dirty="0"/>
              <a:t>AWSTemplateFormatVersion: "version date" Description: String </a:t>
            </a:r>
            <a:endParaRPr lang="en-IN" sz="2800" dirty="0" smtClean="0"/>
          </a:p>
          <a:p>
            <a:r>
              <a:rPr lang="en-IN" sz="2800" dirty="0" smtClean="0"/>
              <a:t>Metadata</a:t>
            </a:r>
            <a:r>
              <a:rPr lang="en-IN" sz="2800" dirty="0"/>
              <a:t>: template</a:t>
            </a:r>
            <a:r>
              <a:rPr lang="en-IN" sz="2800" dirty="0" smtClean="0"/>
              <a:t> metadata </a:t>
            </a:r>
          </a:p>
          <a:p>
            <a:r>
              <a:rPr lang="en-IN" sz="2800" dirty="0" smtClean="0"/>
              <a:t>Parameters</a:t>
            </a:r>
            <a:r>
              <a:rPr lang="en-IN" sz="2800" dirty="0"/>
              <a:t>: set</a:t>
            </a:r>
            <a:r>
              <a:rPr lang="en-IN" sz="2800" dirty="0" smtClean="0"/>
              <a:t> </a:t>
            </a:r>
            <a:r>
              <a:rPr lang="en-IN" sz="2800" dirty="0"/>
              <a:t>of</a:t>
            </a:r>
            <a:r>
              <a:rPr lang="en-IN" sz="2800" dirty="0" smtClean="0"/>
              <a:t> </a:t>
            </a:r>
            <a:r>
              <a:rPr lang="en-IN" sz="2800" dirty="0"/>
              <a:t>parameters </a:t>
            </a:r>
            <a:endParaRPr lang="en-IN" sz="2800" dirty="0" smtClean="0"/>
          </a:p>
          <a:p>
            <a:r>
              <a:rPr lang="en-IN" sz="2800" dirty="0" smtClean="0"/>
              <a:t>Mappings</a:t>
            </a:r>
            <a:r>
              <a:rPr lang="en-IN" sz="2800" dirty="0"/>
              <a:t>: set</a:t>
            </a:r>
            <a:r>
              <a:rPr lang="en-IN" sz="2800" dirty="0" smtClean="0"/>
              <a:t> </a:t>
            </a:r>
            <a:r>
              <a:rPr lang="en-IN" sz="2800" dirty="0"/>
              <a:t>of</a:t>
            </a:r>
            <a:r>
              <a:rPr lang="en-IN" sz="2800" dirty="0" smtClean="0"/>
              <a:t> mappings</a:t>
            </a:r>
          </a:p>
          <a:p>
            <a:r>
              <a:rPr lang="en-IN" sz="2800" dirty="0" smtClean="0"/>
              <a:t>Conditions</a:t>
            </a:r>
            <a:r>
              <a:rPr lang="en-IN" sz="2800" dirty="0"/>
              <a:t>: set</a:t>
            </a:r>
            <a:r>
              <a:rPr lang="en-IN" sz="2800" dirty="0" smtClean="0"/>
              <a:t> </a:t>
            </a:r>
            <a:r>
              <a:rPr lang="en-IN" sz="2800" dirty="0"/>
              <a:t>of</a:t>
            </a:r>
            <a:r>
              <a:rPr lang="en-IN" sz="2800" dirty="0" smtClean="0"/>
              <a:t> </a:t>
            </a:r>
            <a:r>
              <a:rPr lang="en-IN" sz="2800" dirty="0"/>
              <a:t>conditions </a:t>
            </a:r>
            <a:endParaRPr lang="en-IN" sz="2800" dirty="0" smtClean="0"/>
          </a:p>
          <a:p>
            <a:r>
              <a:rPr lang="en-IN" sz="2800" dirty="0" smtClean="0"/>
              <a:t>Transform</a:t>
            </a:r>
            <a:r>
              <a:rPr lang="en-IN" sz="2800" dirty="0"/>
              <a:t>: set</a:t>
            </a:r>
            <a:r>
              <a:rPr lang="en-IN" sz="2800" dirty="0" smtClean="0"/>
              <a:t> </a:t>
            </a:r>
            <a:r>
              <a:rPr lang="en-IN" sz="2800" dirty="0"/>
              <a:t>of</a:t>
            </a:r>
            <a:r>
              <a:rPr lang="en-IN" sz="2800" dirty="0" smtClean="0"/>
              <a:t> </a:t>
            </a:r>
            <a:r>
              <a:rPr lang="en-IN" sz="2800" dirty="0"/>
              <a:t>transforms </a:t>
            </a:r>
            <a:endParaRPr lang="en-IN" sz="2800" dirty="0" smtClean="0"/>
          </a:p>
          <a:p>
            <a:r>
              <a:rPr lang="en-IN" sz="2800" dirty="0" smtClean="0">
                <a:solidFill>
                  <a:srgbClr val="FF00FF"/>
                </a:solidFill>
              </a:rPr>
              <a:t>Resources</a:t>
            </a:r>
            <a:r>
              <a:rPr lang="en-IN" sz="2800" dirty="0">
                <a:solidFill>
                  <a:srgbClr val="FF00FF"/>
                </a:solidFill>
              </a:rPr>
              <a:t>: set</a:t>
            </a:r>
            <a:r>
              <a:rPr lang="en-IN" sz="2800" dirty="0" smtClean="0">
                <a:solidFill>
                  <a:srgbClr val="FF00FF"/>
                </a:solidFill>
              </a:rPr>
              <a:t> </a:t>
            </a:r>
            <a:r>
              <a:rPr lang="en-IN" sz="2800" dirty="0">
                <a:solidFill>
                  <a:srgbClr val="FF00FF"/>
                </a:solidFill>
              </a:rPr>
              <a:t>of</a:t>
            </a:r>
            <a:r>
              <a:rPr lang="en-IN" sz="2800" dirty="0" smtClean="0">
                <a:solidFill>
                  <a:srgbClr val="FF00FF"/>
                </a:solidFill>
              </a:rPr>
              <a:t> </a:t>
            </a:r>
            <a:r>
              <a:rPr lang="en-IN" sz="2800" dirty="0">
                <a:solidFill>
                  <a:srgbClr val="FF00FF"/>
                </a:solidFill>
              </a:rPr>
              <a:t>resources </a:t>
            </a:r>
            <a:endParaRPr lang="en-IN" sz="2800" dirty="0" smtClean="0">
              <a:solidFill>
                <a:srgbClr val="FF00FF"/>
              </a:solidFill>
            </a:endParaRPr>
          </a:p>
          <a:p>
            <a:r>
              <a:rPr lang="en-IN" sz="2800" dirty="0" smtClean="0"/>
              <a:t>Outputs</a:t>
            </a:r>
            <a:r>
              <a:rPr lang="en-IN" sz="2800" dirty="0"/>
              <a:t>: set</a:t>
            </a:r>
            <a:r>
              <a:rPr lang="en-IN" sz="2800" dirty="0" smtClean="0"/>
              <a:t> </a:t>
            </a:r>
            <a:r>
              <a:rPr lang="en-IN" sz="2800" dirty="0"/>
              <a:t>of</a:t>
            </a:r>
            <a:r>
              <a:rPr lang="en-IN" sz="2800" dirty="0" smtClean="0"/>
              <a:t> </a:t>
            </a:r>
            <a:r>
              <a:rPr lang="en-IN" sz="2800" dirty="0"/>
              <a:t>outputs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772400" cy="1143000"/>
          </a:xfrm>
        </p:spPr>
        <p:txBody>
          <a:bodyPr/>
          <a:lstStyle/>
          <a:p>
            <a:r>
              <a:rPr lang="en-IN" sz="3600" dirty="0"/>
              <a:t>YAML-formatted template fragment.</a:t>
            </a:r>
          </a:p>
        </p:txBody>
      </p:sp>
    </p:spTree>
    <p:extLst>
      <p:ext uri="{BB962C8B-B14F-4D97-AF65-F5344CB8AC3E}">
        <p14:creationId xmlns:p14="http://schemas.microsoft.com/office/powerpoint/2010/main" val="12589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92" y="1052736"/>
            <a:ext cx="7772400" cy="6048672"/>
          </a:xfrm>
        </p:spPr>
        <p:txBody>
          <a:bodyPr/>
          <a:lstStyle/>
          <a:p>
            <a:pPr marL="36000">
              <a:spcBef>
                <a:spcPts val="0"/>
              </a:spcBef>
            </a:pPr>
            <a:r>
              <a:rPr lang="en-IN" sz="2400" dirty="0" smtClean="0"/>
              <a:t>In template expect the</a:t>
            </a:r>
            <a:r>
              <a:rPr lang="en-IN" sz="2400" dirty="0"/>
              <a:t> </a:t>
            </a:r>
            <a:r>
              <a:rPr lang="en-IN" sz="2400" dirty="0" smtClean="0"/>
              <a:t>Resources</a:t>
            </a:r>
            <a:r>
              <a:rPr lang="en-IN" sz="2400" dirty="0"/>
              <a:t> section </a:t>
            </a:r>
            <a:r>
              <a:rPr lang="en-IN" sz="2400" dirty="0" smtClean="0"/>
              <a:t>all  are optional .</a:t>
            </a:r>
          </a:p>
          <a:p>
            <a:pPr marL="36000">
              <a:spcBef>
                <a:spcPts val="0"/>
              </a:spcBef>
            </a:pPr>
            <a:r>
              <a:rPr lang="en-IN" sz="2400" dirty="0" smtClean="0"/>
              <a:t>In a template sections can be in any order, but good follow the template format.</a:t>
            </a:r>
          </a:p>
          <a:p>
            <a:pPr marL="36000">
              <a:spcBef>
                <a:spcPts val="0"/>
              </a:spcBef>
            </a:pPr>
            <a:endParaRPr lang="en-IN" sz="2400" dirty="0" smtClean="0"/>
          </a:p>
          <a:p>
            <a:pPr marL="36000">
              <a:spcBef>
                <a:spcPts val="0"/>
              </a:spcBef>
            </a:pPr>
            <a:r>
              <a:rPr lang="en-IN" sz="2400" dirty="0" smtClean="0"/>
              <a:t>Template always starts with the  version tag  and 2010-09-09 is the valid  value as of now.</a:t>
            </a:r>
          </a:p>
          <a:p>
            <a:pPr marL="36000" indent="0">
              <a:spcBef>
                <a:spcPts val="0"/>
              </a:spcBef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</a:t>
            </a:r>
            <a:r>
              <a:rPr lang="en-IN" sz="1800" dirty="0" smtClean="0"/>
              <a:t>AWSTemplateFormatVersion  : “2010-09-09” </a:t>
            </a:r>
          </a:p>
          <a:p>
            <a:pPr marL="36000" indent="0">
              <a:spcBef>
                <a:spcPts val="0"/>
              </a:spcBef>
              <a:buNone/>
            </a:pPr>
            <a:endParaRPr lang="en-IN" sz="1800" dirty="0" smtClean="0"/>
          </a:p>
          <a:p>
            <a:pPr>
              <a:spcBef>
                <a:spcPts val="0"/>
              </a:spcBef>
            </a:pPr>
            <a:r>
              <a:rPr lang="en-IN" sz="2400" dirty="0" smtClean="0"/>
              <a:t>Description  section  :include comments about your template and this section must always follow the template format version section.</a:t>
            </a:r>
          </a:p>
          <a:p>
            <a:pPr>
              <a:spcBef>
                <a:spcPts val="0"/>
              </a:spcBef>
            </a:pPr>
            <a:endParaRPr lang="en-IN" sz="2400" dirty="0" smtClean="0"/>
          </a:p>
          <a:p>
            <a:pPr marL="378900">
              <a:spcBef>
                <a:spcPts val="0"/>
              </a:spcBef>
            </a:pPr>
            <a:r>
              <a:rPr lang="en-IN" sz="2400" dirty="0" smtClean="0"/>
              <a:t> </a:t>
            </a:r>
            <a:r>
              <a:rPr lang="en-IN" sz="2400" dirty="0"/>
              <a:t>"Description" : "AWS </a:t>
            </a:r>
            <a:r>
              <a:rPr lang="en-IN" sz="2400" dirty="0" smtClean="0"/>
              <a:t>Cloud Formation </a:t>
            </a:r>
            <a:r>
              <a:rPr lang="en-IN" sz="2400" dirty="0"/>
              <a:t>Sample Template </a:t>
            </a:r>
            <a:r>
              <a:rPr lang="en-IN" sz="2400" dirty="0" smtClean="0"/>
              <a:t>for demo purpose:”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9632" y="9184"/>
            <a:ext cx="7772400" cy="1143000"/>
          </a:xfrm>
        </p:spPr>
        <p:txBody>
          <a:bodyPr/>
          <a:lstStyle/>
          <a:p>
            <a:r>
              <a:rPr lang="en-IN" dirty="0" smtClean="0"/>
              <a:t>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8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772400" cy="1143000"/>
          </a:xfrm>
        </p:spPr>
        <p:txBody>
          <a:bodyPr/>
          <a:lstStyle/>
          <a:p>
            <a:r>
              <a:rPr lang="en-IN" dirty="0" smtClean="0"/>
              <a:t>Metadata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880" y="1268760"/>
            <a:ext cx="7772400" cy="5184576"/>
          </a:xfrm>
        </p:spPr>
        <p:txBody>
          <a:bodyPr/>
          <a:lstStyle/>
          <a:p>
            <a:r>
              <a:rPr lang="en-IN" sz="2800" dirty="0" err="1" smtClean="0"/>
              <a:t>MetaData</a:t>
            </a:r>
            <a:r>
              <a:rPr lang="en-IN" sz="2800" dirty="0" smtClean="0"/>
              <a:t> : : Keys</a:t>
            </a:r>
          </a:p>
          <a:p>
            <a:pPr marL="0" indent="0">
              <a:buNone/>
            </a:pPr>
            <a:r>
              <a:rPr lang="en-IN" sz="2800" dirty="0" smtClean="0"/>
              <a:t>             </a:t>
            </a:r>
          </a:p>
          <a:p>
            <a:pPr marL="0" indent="0">
              <a:buNone/>
            </a:pPr>
            <a:r>
              <a:rPr lang="en-IN" sz="2800" dirty="0" smtClean="0"/>
              <a:t> AWS::</a:t>
            </a:r>
            <a:r>
              <a:rPr lang="en-IN" sz="2800" dirty="0" err="1" smtClean="0"/>
              <a:t>CloudFormation</a:t>
            </a:r>
            <a:r>
              <a:rPr lang="en-IN" sz="2800" dirty="0" smtClean="0"/>
              <a:t>::</a:t>
            </a:r>
            <a:r>
              <a:rPr lang="en-IN" sz="2800" dirty="0" err="1" smtClean="0"/>
              <a:t>Init</a:t>
            </a:r>
            <a:endParaRPr lang="en-IN" sz="2800" dirty="0" smtClean="0"/>
          </a:p>
          <a:p>
            <a:pPr marL="0" indent="0">
              <a:buNone/>
            </a:pPr>
            <a:r>
              <a:rPr lang="en-IN" sz="2000" dirty="0" smtClean="0"/>
              <a:t>Scripts  calls :- </a:t>
            </a:r>
            <a:r>
              <a:rPr lang="en-IN" sz="2000" dirty="0" err="1" smtClean="0"/>
              <a:t>cfn-init</a:t>
            </a:r>
            <a:r>
              <a:rPr lang="en-IN" sz="2000" dirty="0" smtClean="0"/>
              <a:t>, </a:t>
            </a:r>
            <a:r>
              <a:rPr lang="en-IN" sz="2000" dirty="0" err="1" smtClean="0"/>
              <a:t>cfn</a:t>
            </a:r>
            <a:r>
              <a:rPr lang="en-IN" sz="2000" dirty="0" smtClean="0"/>
              <a:t>-signal, </a:t>
            </a:r>
            <a:r>
              <a:rPr lang="en-IN" sz="2000" dirty="0" err="1" smtClean="0"/>
              <a:t>cfn</a:t>
            </a:r>
            <a:r>
              <a:rPr lang="en-IN" sz="2000" dirty="0" smtClean="0"/>
              <a:t>-get-metadata, and </a:t>
            </a:r>
            <a:r>
              <a:rPr lang="en-IN" sz="2000" dirty="0" err="1" smtClean="0"/>
              <a:t>cfn-hup</a:t>
            </a:r>
            <a:endParaRPr lang="en-IN" sz="2000" dirty="0" smtClean="0"/>
          </a:p>
          <a:p>
            <a:pPr marL="0" indent="0">
              <a:buNone/>
            </a:pPr>
            <a:r>
              <a:rPr lang="en-IN" sz="2800" dirty="0" smtClean="0"/>
              <a:t>	</a:t>
            </a:r>
          </a:p>
          <a:p>
            <a:pPr marL="0" indent="0">
              <a:buNone/>
            </a:pPr>
            <a:r>
              <a:rPr lang="en-IN" sz="2800" dirty="0" smtClean="0"/>
              <a:t>AWS::</a:t>
            </a:r>
            <a:r>
              <a:rPr lang="en-IN" sz="2800" dirty="0" err="1" smtClean="0"/>
              <a:t>CloudFormation</a:t>
            </a:r>
            <a:r>
              <a:rPr lang="en-IN" sz="2800" dirty="0" smtClean="0"/>
              <a:t>::Interface</a:t>
            </a:r>
          </a:p>
          <a:p>
            <a:pPr marL="0" indent="0">
              <a:buNone/>
            </a:pPr>
            <a:r>
              <a:rPr lang="en-IN" sz="2000" dirty="0" smtClean="0"/>
              <a:t>Metadata </a:t>
            </a:r>
            <a:r>
              <a:rPr lang="en-IN" sz="2000" dirty="0"/>
              <a:t>key that defines how parameters are grouped and sorted in the AWS </a:t>
            </a:r>
            <a:r>
              <a:rPr lang="en-IN" sz="2000" dirty="0" err="1"/>
              <a:t>CloudFormation</a:t>
            </a:r>
            <a:r>
              <a:rPr lang="en-IN" sz="2000" dirty="0"/>
              <a:t> console.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</a:p>
          <a:p>
            <a:pPr marL="0" indent="0">
              <a:buNone/>
            </a:pPr>
            <a:r>
              <a:rPr lang="en-IN" sz="2800" dirty="0" smtClean="0"/>
              <a:t>AWS::</a:t>
            </a:r>
            <a:r>
              <a:rPr lang="en-IN" sz="2800" dirty="0" err="1" smtClean="0"/>
              <a:t>CloudFormation</a:t>
            </a:r>
            <a:r>
              <a:rPr lang="en-IN" sz="2800" dirty="0" smtClean="0"/>
              <a:t>::Designer</a:t>
            </a:r>
          </a:p>
          <a:p>
            <a:pPr marL="0" indent="0">
              <a:buNone/>
            </a:pPr>
            <a:r>
              <a:rPr lang="en-IN" sz="2000" dirty="0"/>
              <a:t>Designer automatically adds this information when you use it to create and update templates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6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908720"/>
            <a:ext cx="7772400" cy="6021288"/>
          </a:xfrm>
        </p:spPr>
        <p:txBody>
          <a:bodyPr/>
          <a:lstStyle/>
          <a:p>
            <a:r>
              <a:rPr lang="en-IN" sz="2400" dirty="0"/>
              <a:t>E</a:t>
            </a:r>
            <a:r>
              <a:rPr lang="en-IN" sz="2400" dirty="0" smtClean="0"/>
              <a:t>nable to </a:t>
            </a:r>
            <a:r>
              <a:rPr lang="en-IN" sz="2400" dirty="0"/>
              <a:t>input custom values to your </a:t>
            </a:r>
            <a:r>
              <a:rPr lang="en-IN" sz="2400" dirty="0" smtClean="0"/>
              <a:t>template.</a:t>
            </a:r>
          </a:p>
          <a:p>
            <a:r>
              <a:rPr lang="en-IN" sz="2400" dirty="0" smtClean="0"/>
              <a:t>Maximum </a:t>
            </a:r>
            <a:r>
              <a:rPr lang="en-IN" sz="2400" dirty="0"/>
              <a:t>of 60 parameters </a:t>
            </a:r>
            <a:r>
              <a:rPr lang="en-IN" sz="2400" dirty="0" smtClean="0"/>
              <a:t>are allowed  </a:t>
            </a:r>
            <a:r>
              <a:rPr lang="en-IN" sz="2400" dirty="0"/>
              <a:t>AWS </a:t>
            </a:r>
            <a:r>
              <a:rPr lang="en-IN" sz="2400" dirty="0" smtClean="0"/>
              <a:t>CFT.</a:t>
            </a:r>
            <a:endParaRPr lang="en-IN" sz="2400" dirty="0"/>
          </a:p>
          <a:p>
            <a:r>
              <a:rPr lang="en-IN" sz="2400" dirty="0"/>
              <a:t>Each parameter must be given a logical name </a:t>
            </a:r>
            <a:r>
              <a:rPr lang="en-IN" sz="2400" dirty="0" smtClean="0"/>
              <a:t>or logical ID.</a:t>
            </a:r>
          </a:p>
          <a:p>
            <a:r>
              <a:rPr lang="en-IN" sz="2400" dirty="0" smtClean="0"/>
              <a:t>And </a:t>
            </a:r>
            <a:r>
              <a:rPr lang="en-IN" sz="2400" dirty="0"/>
              <a:t>must be alphanumeric and unique among all logical names within the </a:t>
            </a:r>
            <a:r>
              <a:rPr lang="en-IN" sz="2400" dirty="0" smtClean="0"/>
              <a:t>template.</a:t>
            </a:r>
          </a:p>
          <a:p>
            <a:r>
              <a:rPr lang="en-IN" sz="2400" dirty="0" smtClean="0"/>
              <a:t>Parameter type is Mandatory  and it should a </a:t>
            </a:r>
            <a:r>
              <a:rPr lang="en-IN" sz="2400" dirty="0"/>
              <a:t>that is supported by AWS </a:t>
            </a:r>
            <a:r>
              <a:rPr lang="en-IN" sz="2400" dirty="0" smtClean="0"/>
              <a:t>CFT.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String, Number, List&lt;Number&gt;, CommaDelimitedList ,AWS-Specific Parameter Types,  SSM Parameter Types (</a:t>
            </a:r>
            <a:r>
              <a:rPr lang="en-IN" sz="1600" dirty="0"/>
              <a:t> Systems Manager </a:t>
            </a:r>
            <a:r>
              <a:rPr lang="en-IN" sz="1600" dirty="0" smtClean="0"/>
              <a:t>Parameter)</a:t>
            </a:r>
          </a:p>
          <a:p>
            <a:r>
              <a:rPr lang="en-IN" sz="2400" dirty="0" smtClean="0"/>
              <a:t>Parameter </a:t>
            </a:r>
            <a:r>
              <a:rPr lang="en-IN" sz="2400" dirty="0"/>
              <a:t>must be assigned a value at runtime for AWS </a:t>
            </a:r>
            <a:r>
              <a:rPr lang="en-IN" sz="2400" dirty="0" smtClean="0"/>
              <a:t>CFT.</a:t>
            </a:r>
          </a:p>
          <a:p>
            <a:r>
              <a:rPr lang="en-IN" sz="2400" dirty="0" smtClean="0"/>
              <a:t>Parameters </a:t>
            </a:r>
            <a:r>
              <a:rPr lang="en-IN" sz="2400" dirty="0"/>
              <a:t>must be declared and referenced from within the same </a:t>
            </a:r>
            <a:r>
              <a:rPr lang="en-IN" sz="2400" dirty="0" smtClean="0"/>
              <a:t>template</a:t>
            </a:r>
            <a:r>
              <a:rPr lang="en-IN" sz="2400" dirty="0"/>
              <a:t> </a:t>
            </a:r>
            <a:r>
              <a:rPr lang="en-IN" sz="2400" dirty="0" smtClean="0"/>
              <a:t>,so that it can be used as  </a:t>
            </a:r>
            <a:r>
              <a:rPr lang="en-IN" sz="2400" dirty="0"/>
              <a:t>reference parameters from the </a:t>
            </a:r>
            <a:r>
              <a:rPr lang="en-IN" sz="2400" dirty="0" smtClean="0"/>
              <a:t>Resources</a:t>
            </a:r>
            <a:r>
              <a:rPr lang="en-IN" sz="2400" dirty="0"/>
              <a:t> and </a:t>
            </a:r>
            <a:r>
              <a:rPr lang="en-IN" sz="2400" dirty="0" smtClean="0"/>
              <a:t>Outputs</a:t>
            </a:r>
            <a:r>
              <a:rPr lang="en-IN" sz="2400" dirty="0"/>
              <a:t> </a:t>
            </a:r>
            <a:r>
              <a:rPr lang="en-IN" sz="2400" dirty="0" smtClean="0"/>
              <a:t>sections.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7624" y="-171400"/>
            <a:ext cx="7772400" cy="1143000"/>
          </a:xfrm>
        </p:spPr>
        <p:txBody>
          <a:bodyPr/>
          <a:lstStyle/>
          <a:p>
            <a:r>
              <a:rPr lang="en-IN" dirty="0" smtClean="0"/>
              <a:t>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5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9184"/>
            <a:ext cx="7772400" cy="1143000"/>
          </a:xfrm>
        </p:spPr>
        <p:txBody>
          <a:bodyPr/>
          <a:lstStyle/>
          <a:p>
            <a:r>
              <a:rPr lang="en-IN" dirty="0" smtClean="0"/>
              <a:t>Parameters Properties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08720"/>
            <a:ext cx="7772400" cy="5832648"/>
          </a:xfrm>
        </p:spPr>
        <p:txBody>
          <a:bodyPr/>
          <a:lstStyle/>
          <a:p>
            <a:r>
              <a:rPr lang="en-IN" sz="2800" dirty="0" smtClean="0"/>
              <a:t>Description (up to 4000)</a:t>
            </a:r>
          </a:p>
          <a:p>
            <a:r>
              <a:rPr lang="en-IN" sz="2800" dirty="0" smtClean="0">
                <a:solidFill>
                  <a:srgbClr val="FF00FF"/>
                </a:solidFill>
              </a:rPr>
              <a:t>Type (</a:t>
            </a:r>
            <a:r>
              <a:rPr lang="en-IN" sz="2800" dirty="0" err="1" smtClean="0">
                <a:solidFill>
                  <a:srgbClr val="FF00FF"/>
                </a:solidFill>
              </a:rPr>
              <a:t>DataType</a:t>
            </a:r>
            <a:r>
              <a:rPr lang="en-IN" sz="2800" dirty="0" smtClean="0">
                <a:solidFill>
                  <a:srgbClr val="FF00FF"/>
                </a:solidFill>
              </a:rPr>
              <a:t>)  : Required: Yes</a:t>
            </a:r>
          </a:p>
          <a:p>
            <a:r>
              <a:rPr lang="en-IN" sz="2800" dirty="0" err="1" smtClean="0"/>
              <a:t>MaxLength</a:t>
            </a:r>
            <a:r>
              <a:rPr lang="en-IN" sz="2800" dirty="0" smtClean="0"/>
              <a:t> (</a:t>
            </a:r>
            <a:r>
              <a:rPr lang="en-IN" sz="2800" dirty="0" err="1" smtClean="0"/>
              <a:t>Int</a:t>
            </a:r>
            <a:r>
              <a:rPr lang="en-IN" sz="2800" dirty="0" smtClean="0"/>
              <a:t>)</a:t>
            </a:r>
          </a:p>
          <a:p>
            <a:r>
              <a:rPr lang="en-IN" sz="2800" dirty="0" err="1" smtClean="0"/>
              <a:t>MinLength</a:t>
            </a:r>
            <a:r>
              <a:rPr lang="en-IN" sz="2800" dirty="0" smtClean="0"/>
              <a:t> (</a:t>
            </a:r>
            <a:r>
              <a:rPr lang="en-IN" sz="2800" dirty="0" err="1" smtClean="0"/>
              <a:t>Int</a:t>
            </a:r>
            <a:r>
              <a:rPr lang="en-IN" sz="2800" dirty="0" smtClean="0"/>
              <a:t>)</a:t>
            </a:r>
          </a:p>
          <a:p>
            <a:r>
              <a:rPr lang="en-IN" sz="2800" dirty="0" err="1" smtClean="0"/>
              <a:t>MaxValue</a:t>
            </a:r>
            <a:r>
              <a:rPr lang="en-IN" sz="2800" dirty="0" smtClean="0"/>
              <a:t> (</a:t>
            </a:r>
            <a:r>
              <a:rPr lang="en-IN" sz="2800" dirty="0" err="1" smtClean="0"/>
              <a:t>Int</a:t>
            </a:r>
            <a:r>
              <a:rPr lang="en-IN" sz="2800" dirty="0" smtClean="0"/>
              <a:t>)</a:t>
            </a:r>
          </a:p>
          <a:p>
            <a:r>
              <a:rPr lang="en-IN" sz="2800" dirty="0" err="1" smtClean="0"/>
              <a:t>MinValue</a:t>
            </a:r>
            <a:r>
              <a:rPr lang="en-IN" sz="2800" dirty="0" smtClean="0"/>
              <a:t> (</a:t>
            </a:r>
            <a:r>
              <a:rPr lang="en-IN" sz="2800" dirty="0" err="1" smtClean="0"/>
              <a:t>Int</a:t>
            </a:r>
            <a:r>
              <a:rPr lang="en-IN" sz="2800" dirty="0" smtClean="0"/>
              <a:t>)</a:t>
            </a:r>
          </a:p>
          <a:p>
            <a:r>
              <a:rPr lang="en-IN" sz="2800" dirty="0" err="1" smtClean="0"/>
              <a:t>AllowedPattern</a:t>
            </a:r>
            <a:endParaRPr lang="en-IN" sz="2800" dirty="0" smtClean="0"/>
          </a:p>
          <a:p>
            <a:r>
              <a:rPr lang="en-IN" sz="2800" dirty="0" err="1" smtClean="0"/>
              <a:t>AllowedValues</a:t>
            </a:r>
            <a:endParaRPr lang="en-IN" sz="2800" dirty="0" smtClean="0"/>
          </a:p>
          <a:p>
            <a:r>
              <a:rPr lang="en-IN" sz="2800" dirty="0" smtClean="0"/>
              <a:t>Default</a:t>
            </a:r>
          </a:p>
          <a:p>
            <a:r>
              <a:rPr lang="en-IN" sz="2800" dirty="0" err="1" smtClean="0"/>
              <a:t>NoEcho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5518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 design template">
  <a:themeElements>
    <a:clrScheme name="Office Theme 1">
      <a:dk1>
        <a:srgbClr val="00354E"/>
      </a:dk1>
      <a:lt1>
        <a:srgbClr val="EAEAEA"/>
      </a:lt1>
      <a:dk2>
        <a:srgbClr val="006699"/>
      </a:dk2>
      <a:lt2>
        <a:srgbClr val="CCECFF"/>
      </a:lt2>
      <a:accent1>
        <a:srgbClr val="006699"/>
      </a:accent1>
      <a:accent2>
        <a:srgbClr val="6699FF"/>
      </a:accent2>
      <a:accent3>
        <a:srgbClr val="AAB8CA"/>
      </a:accent3>
      <a:accent4>
        <a:srgbClr val="C8C8C8"/>
      </a:accent4>
      <a:accent5>
        <a:srgbClr val="AAB8CA"/>
      </a:accent5>
      <a:accent6>
        <a:srgbClr val="5C8AE7"/>
      </a:accent6>
      <a:hlink>
        <a:srgbClr val="CCCCFF"/>
      </a:hlink>
      <a:folHlink>
        <a:srgbClr val="5E6FD4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EAEAEA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CCFF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319C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wave design template</Template>
  <TotalTime>2360</TotalTime>
  <Words>550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Blue wave design template</vt:lpstr>
      <vt:lpstr> EC2 Instance Creation – Section I</vt:lpstr>
      <vt:lpstr>PowerPoint Presentation</vt:lpstr>
      <vt:lpstr>PowerPoint Presentation</vt:lpstr>
      <vt:lpstr>JSON-formatted template fragment.</vt:lpstr>
      <vt:lpstr>YAML-formatted template fragment.</vt:lpstr>
      <vt:lpstr>Description</vt:lpstr>
      <vt:lpstr>Metadata</vt:lpstr>
      <vt:lpstr>Parameters</vt:lpstr>
      <vt:lpstr>Parameters Properties  </vt:lpstr>
      <vt:lpstr>Example</vt:lpstr>
      <vt:lpstr>Mappings</vt:lpstr>
      <vt:lpstr>Conditions</vt:lpstr>
      <vt:lpstr>Transform</vt:lpstr>
      <vt:lpstr>Resources</vt:lpstr>
      <vt:lpstr>Outputs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services</dc:title>
  <dc:creator>Sankara narayana</dc:creator>
  <cp:lastModifiedBy>Sankara narayana</cp:lastModifiedBy>
  <cp:revision>62</cp:revision>
  <cp:lastPrinted>1601-01-01T00:00:00Z</cp:lastPrinted>
  <dcterms:created xsi:type="dcterms:W3CDTF">2020-06-03T12:52:41Z</dcterms:created>
  <dcterms:modified xsi:type="dcterms:W3CDTF">2020-06-05T15:07:33Z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TC010689881033</vt:lpwstr>
  </property>
</Properties>
</file>