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8" r:id="rId4"/>
    <p:sldId id="259" r:id="rId5"/>
    <p:sldId id="257" r:id="rId6"/>
    <p:sldId id="260" r:id="rId7"/>
    <p:sldId id="261" r:id="rId8"/>
    <p:sldId id="262" r:id="rId9"/>
    <p:sldId id="269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532" autoAdjust="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8F3B-D00B-4A6F-A24D-FE2E3ED48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29448-BF7C-4329-A88A-E495A957B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E9DAA-4C56-4E2D-95FA-E5D3599B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A2B1-F8D2-4272-B300-6892670749FD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8748C-08A5-4BBB-B6C5-1DE5E1A78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78A3E-115C-4C8E-B116-FBB7207E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5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2B27-1E05-4C0E-BB19-44A7BB13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9C83F-091E-4CC7-9331-7EBA11A58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F6EE7-6999-4267-92AA-4E2B135C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A2B1-F8D2-4272-B300-6892670749FD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74F18-0F20-4663-B537-7741A077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39900-FA3C-407C-8229-17A21B85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5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CEA42-9D95-4886-827D-157F88561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CB142-85D9-4FD9-A50F-5BBA10346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443FD-BCBC-4A30-AFB7-6BB30D43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A2B1-F8D2-4272-B300-6892670749FD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0B954-ACA1-4145-8C19-9B880812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88B17-F9B1-4E03-831D-D65FD574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0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2152-C8FE-4F60-8631-31381474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2A6DD-F144-4589-B697-4B9D8C531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34-3F4A-4439-9C99-8CA60CD1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A2B1-F8D2-4272-B300-6892670749FD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448CB-6575-46C6-A0DF-DAF6773A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CD6A6-2551-45C1-B21A-0E05C175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8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99E6-7A47-499C-B1FB-5BC255366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41566-0B25-4C1E-BFA1-BDA3F3922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CD1D7-8AF9-4261-AC4F-3A1E092B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A2B1-F8D2-4272-B300-6892670749FD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073AF-BCA6-41BD-BE68-0DB25903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D666F-0F03-465D-BFB4-9AE0B2DC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4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3BB0-3F29-4B47-B7E3-CB26FF7D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CD6A7-7DBD-473A-83F2-B6AB3C13F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9AD0A-C7F0-485B-8FB1-EDA3B1BA5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F9597-D5F7-4B88-8693-481D2ACD5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A2B1-F8D2-4272-B300-6892670749FD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2C8E7-C309-49B4-BA8E-F9BA781B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EBDFB-E3E3-4709-807C-0561F5BD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B9BB-9F9B-45DD-BBE1-CFD2917D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DA3CA-9E44-4E24-BACC-0AD10345A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99F43-085D-4048-AA4D-417B687C7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4D735A-735C-4774-9159-4CF161915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5EF66-13B9-44AC-9CF0-EA2AFABF3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87E15-941A-45FA-B5E6-BE860E4CC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A2B1-F8D2-4272-B300-6892670749FD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9154E1-754C-4159-947D-3F88DE17C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C41CC-4C39-40E1-8680-814E4843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1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96DE-AC1F-4E35-85AF-964419F6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CD389-2E81-4989-80C3-8A8F0ABD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A2B1-F8D2-4272-B300-6892670749FD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0070F-70A9-47A1-8E85-4E4157512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4585E-9458-4352-9BD1-667642EB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2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83F23-F843-48D1-B902-FBBB94EF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A2B1-F8D2-4272-B300-6892670749FD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82E43-FCD4-4B65-9B62-B9A2BB88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0DD7E-3FC2-4925-BED5-29F75D4B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8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978E-CFA7-4BDD-A5B2-80B89719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BDAEF-4AB6-42B0-A4F3-661EE5096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D954D-D28C-411F-8193-68A4470C8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B27E9-6A6D-4EF8-974C-D20A4543C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A2B1-F8D2-4272-B300-6892670749FD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56F5B-4143-480F-9A18-216CFF43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37FED-18E2-4E63-BA3D-1BB36714B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7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F830-0545-4BAA-9543-146AB7A9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F3F667-21D8-4EF8-B855-D752CF7B8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77DED-B392-463A-99FE-B1A2266DF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86DA9-5239-4D87-AB00-E2ACE170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A2B1-F8D2-4272-B300-6892670749FD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92B27-BD6D-4DC9-97B6-026EB7AA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9153E-653A-4B13-8505-20E15983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1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52B49-9C36-45A9-9854-AE563AED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E54FD-F042-4DAD-B98D-DF2719604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FE8A-A133-4317-AFEE-80B8F5381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8A2B1-F8D2-4272-B300-6892670749FD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9764B-D501-4D13-A746-F2EB737AE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9D2FD-E5FF-47F2-8D46-1F34B180D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0491-F628-49AF-B23F-8A22A63CE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9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B7DDD3-F5D3-4BD4-922A-431C23A4EE9A}"/>
              </a:ext>
            </a:extLst>
          </p:cNvPr>
          <p:cNvSpPr txBox="1"/>
          <p:nvPr/>
        </p:nvSpPr>
        <p:spPr>
          <a:xfrm>
            <a:off x="3437338" y="2684890"/>
            <a:ext cx="5508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Front End Roadmap &amp; </a:t>
            </a:r>
            <a:r>
              <a:rPr lang="en-US" sz="2400" b="1" dirty="0" err="1"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 Dasar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2D5485-F3E5-415F-ADF1-29CAFAD31D4B}"/>
              </a:ext>
            </a:extLst>
          </p:cNvPr>
          <p:cNvSpPr txBox="1"/>
          <p:nvPr/>
        </p:nvSpPr>
        <p:spPr>
          <a:xfrm>
            <a:off x="3437338" y="3759113"/>
            <a:ext cx="550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Maret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Minggu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Pertama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Pertemuan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ke-1</a:t>
            </a:r>
          </a:p>
        </p:txBody>
      </p:sp>
    </p:spTree>
    <p:extLst>
      <p:ext uri="{BB962C8B-B14F-4D97-AF65-F5344CB8AC3E}">
        <p14:creationId xmlns:p14="http://schemas.microsoft.com/office/powerpoint/2010/main" val="3972661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8B6A60-C10E-472E-BB7C-E0A957A9F2F8}"/>
              </a:ext>
            </a:extLst>
          </p:cNvPr>
          <p:cNvSpPr txBox="1"/>
          <p:nvPr/>
        </p:nvSpPr>
        <p:spPr>
          <a:xfrm>
            <a:off x="4752523" y="3259723"/>
            <a:ext cx="2686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Live Coding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Tipe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Data 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10D5B-83B5-43A0-B1AB-9C65FF69F7E0}"/>
              </a:ext>
            </a:extLst>
          </p:cNvPr>
          <p:cNvSpPr txBox="1"/>
          <p:nvPr/>
        </p:nvSpPr>
        <p:spPr>
          <a:xfrm>
            <a:off x="785998" y="6330251"/>
            <a:ext cx="2877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“Code </a:t>
            </a:r>
            <a:r>
              <a:rPr lang="en-US" sz="1000" i="1" dirty="0" err="1">
                <a:latin typeface="Poppins" panose="00000500000000000000" pitchFamily="2" charset="0"/>
                <a:cs typeface="Poppins" panose="00000500000000000000" pitchFamily="2" charset="0"/>
              </a:rPr>
              <a:t>selalu</a:t>
            </a:r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i="1" dirty="0" err="1">
                <a:latin typeface="Poppins" panose="00000500000000000000" pitchFamily="2" charset="0"/>
                <a:cs typeface="Poppins" panose="00000500000000000000" pitchFamily="2" charset="0"/>
              </a:rPr>
              <a:t>berjalan</a:t>
            </a:r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i="1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i="1" dirty="0" err="1">
                <a:latin typeface="Poppins" panose="00000500000000000000" pitchFamily="2" charset="0"/>
                <a:cs typeface="Poppins" panose="00000500000000000000" pitchFamily="2" charset="0"/>
              </a:rPr>
              <a:t>atas</a:t>
            </a:r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i="1" dirty="0" err="1">
                <a:latin typeface="Poppins" panose="00000500000000000000" pitchFamily="2" charset="0"/>
                <a:cs typeface="Poppins" panose="00000500000000000000" pitchFamily="2" charset="0"/>
              </a:rPr>
              <a:t>ke</a:t>
            </a:r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i="1" dirty="0" err="1">
                <a:latin typeface="Poppins" panose="00000500000000000000" pitchFamily="2" charset="0"/>
                <a:cs typeface="Poppins" panose="00000500000000000000" pitchFamily="2" charset="0"/>
              </a:rPr>
              <a:t>bawah</a:t>
            </a:r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8319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1319EA-663B-46ED-9632-DF40E31B64D5}"/>
              </a:ext>
            </a:extLst>
          </p:cNvPr>
          <p:cNvSpPr txBox="1"/>
          <p:nvPr/>
        </p:nvSpPr>
        <p:spPr>
          <a:xfrm>
            <a:off x="699389" y="425084"/>
            <a:ext cx="137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Conditional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FFD87-EA64-47E0-B256-140447A9E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971" y="1791555"/>
            <a:ext cx="5227856" cy="1930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967373-7C3B-48EC-99DE-C02664510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5485" y="1664430"/>
            <a:ext cx="5106347" cy="218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38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90F19B-8B27-4AF3-9CC2-BF7D0DA60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1091" y="2054312"/>
            <a:ext cx="4410075" cy="1374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162726-DDFA-4B28-83E2-5688FB7B6998}"/>
              </a:ext>
            </a:extLst>
          </p:cNvPr>
          <p:cNvSpPr txBox="1"/>
          <p:nvPr/>
        </p:nvSpPr>
        <p:spPr>
          <a:xfrm>
            <a:off x="699389" y="425084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Looping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52D5EE-8F59-4341-98DC-F5A219FE2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4396" y="2054312"/>
            <a:ext cx="3922990" cy="137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24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4F8190-FB80-4B90-83C8-200464789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193" y="1460165"/>
            <a:ext cx="4900157" cy="15274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391A35-4FC3-4A2B-AF6C-3CC07F0CC12C}"/>
              </a:ext>
            </a:extLst>
          </p:cNvPr>
          <p:cNvSpPr txBox="1"/>
          <p:nvPr/>
        </p:nvSpPr>
        <p:spPr>
          <a:xfrm>
            <a:off x="699389" y="425084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Function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A0175F-7D11-431C-9992-20AA0029760A}"/>
              </a:ext>
            </a:extLst>
          </p:cNvPr>
          <p:cNvCxnSpPr>
            <a:cxnSpLocks/>
          </p:cNvCxnSpPr>
          <p:nvPr/>
        </p:nvCxnSpPr>
        <p:spPr>
          <a:xfrm flipV="1">
            <a:off x="3291840" y="1105232"/>
            <a:ext cx="151075" cy="914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8D9F19-A542-45E7-A853-258447203E82}"/>
              </a:ext>
            </a:extLst>
          </p:cNvPr>
          <p:cNvCxnSpPr>
            <a:cxnSpLocks/>
          </p:cNvCxnSpPr>
          <p:nvPr/>
        </p:nvCxnSpPr>
        <p:spPr>
          <a:xfrm flipH="1">
            <a:off x="1725433" y="2130950"/>
            <a:ext cx="6599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90FC70-B949-4A3A-A407-CFEB9DDE57FA}"/>
              </a:ext>
            </a:extLst>
          </p:cNvPr>
          <p:cNvSpPr txBox="1"/>
          <p:nvPr/>
        </p:nvSpPr>
        <p:spPr>
          <a:xfrm>
            <a:off x="3029179" y="859011"/>
            <a:ext cx="827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argument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C559B9-3FD9-4D83-95C1-51B22ED8A7C0}"/>
              </a:ext>
            </a:extLst>
          </p:cNvPr>
          <p:cNvSpPr txBox="1"/>
          <p:nvPr/>
        </p:nvSpPr>
        <p:spPr>
          <a:xfrm>
            <a:off x="622246" y="2019632"/>
            <a:ext cx="1103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Block Function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A07AA7-BFE6-4CD2-BF26-71DCCFE016C6}"/>
              </a:ext>
            </a:extLst>
          </p:cNvPr>
          <p:cNvCxnSpPr>
            <a:cxnSpLocks/>
          </p:cNvCxnSpPr>
          <p:nvPr/>
        </p:nvCxnSpPr>
        <p:spPr>
          <a:xfrm flipH="1">
            <a:off x="1566407" y="2468218"/>
            <a:ext cx="818986" cy="3703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89019D0-DB15-4920-8249-F312E6C13C0C}"/>
              </a:ext>
            </a:extLst>
          </p:cNvPr>
          <p:cNvSpPr txBox="1"/>
          <p:nvPr/>
        </p:nvSpPr>
        <p:spPr>
          <a:xfrm>
            <a:off x="463220" y="2768659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Panggil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4AD6B0-61DC-4932-B014-88A12A05F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118" y="3342249"/>
            <a:ext cx="4804742" cy="205558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67FCEA-7518-415D-9809-D125FFD2E281}"/>
              </a:ext>
            </a:extLst>
          </p:cNvPr>
          <p:cNvCxnSpPr>
            <a:cxnSpLocks/>
          </p:cNvCxnSpPr>
          <p:nvPr/>
        </p:nvCxnSpPr>
        <p:spPr>
          <a:xfrm flipH="1">
            <a:off x="6003235" y="4759519"/>
            <a:ext cx="8282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FA1F87-8D08-4908-9ABB-1AEEF2C1C64F}"/>
              </a:ext>
            </a:extLst>
          </p:cNvPr>
          <p:cNvSpPr txBox="1"/>
          <p:nvPr/>
        </p:nvSpPr>
        <p:spPr>
          <a:xfrm>
            <a:off x="3763885" y="4559464"/>
            <a:ext cx="2239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Function yang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mengembalikan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901C79C-DEC2-46FC-9C22-D3E51B41830A}"/>
              </a:ext>
            </a:extLst>
          </p:cNvPr>
          <p:cNvCxnSpPr>
            <a:cxnSpLocks/>
          </p:cNvCxnSpPr>
          <p:nvPr/>
        </p:nvCxnSpPr>
        <p:spPr>
          <a:xfrm flipH="1">
            <a:off x="6003235" y="3997519"/>
            <a:ext cx="8282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A2D0235-F2A2-4889-AEB3-A1C5AB0ACC4C}"/>
              </a:ext>
            </a:extLst>
          </p:cNvPr>
          <p:cNvSpPr txBox="1"/>
          <p:nvPr/>
        </p:nvSpPr>
        <p:spPr>
          <a:xfrm>
            <a:off x="3856650" y="3778355"/>
            <a:ext cx="2239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Nilai pada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age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tergantung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function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getAge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68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37F38B-DFAE-49D1-BAFA-D383FD1E2DE9}"/>
              </a:ext>
            </a:extLst>
          </p:cNvPr>
          <p:cNvSpPr txBox="1"/>
          <p:nvPr/>
        </p:nvSpPr>
        <p:spPr>
          <a:xfrm>
            <a:off x="4501651" y="2849920"/>
            <a:ext cx="3188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Pertanyaan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pernyataan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126" name="Picture 6" descr="50+] Riddler Question Mark Wallpaper on WallpaperSafari">
            <a:extLst>
              <a:ext uri="{FF2B5EF4-FFF2-40B4-BE49-F238E27FC236}">
                <a16:creationId xmlns:a16="http://schemas.microsoft.com/office/drawing/2014/main" id="{223F1329-9215-44FA-9A56-2790CB402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175" y="3188474"/>
            <a:ext cx="1351647" cy="203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69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EF5B4C-A053-4D71-9E41-8A91075883E3}"/>
              </a:ext>
            </a:extLst>
          </p:cNvPr>
          <p:cNvSpPr txBox="1"/>
          <p:nvPr/>
        </p:nvSpPr>
        <p:spPr>
          <a:xfrm>
            <a:off x="429044" y="377376"/>
            <a:ext cx="3307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Front End Developer Roadmap</a:t>
            </a:r>
          </a:p>
        </p:txBody>
      </p:sp>
      <p:pic>
        <p:nvPicPr>
          <p:cNvPr id="1026" name="Picture 2" descr="JavaScript PNG, Transparent JS Logo Free Download - Free Transparent PNG  Logos">
            <a:extLst>
              <a:ext uri="{FF2B5EF4-FFF2-40B4-BE49-F238E27FC236}">
                <a16:creationId xmlns:a16="http://schemas.microsoft.com/office/drawing/2014/main" id="{F03857E3-30B2-4556-BBF5-4D87023AA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237" y="2168542"/>
            <a:ext cx="974589" cy="54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06A7088-A6E5-48A9-8F95-14592036F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054" y="2003767"/>
            <a:ext cx="611505" cy="61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D6AA658-68E5-4BC9-9503-E8A26E9A1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80" y="3012452"/>
            <a:ext cx="451171" cy="63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AA79100-4726-4FF2-9ADF-717B4F089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847" y="2621040"/>
            <a:ext cx="672799" cy="58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ngularJS Authentication, the Easy Way - Auth0">
            <a:extLst>
              <a:ext uri="{FF2B5EF4-FFF2-40B4-BE49-F238E27FC236}">
                <a16:creationId xmlns:a16="http://schemas.microsoft.com/office/drawing/2014/main" id="{ACC0F796-6F1A-4D99-8CF9-6101DFBC5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132" y="1279519"/>
            <a:ext cx="506996" cy="53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014BFDD-647C-49C0-BEA9-219BE213C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368" y="2023272"/>
            <a:ext cx="534896" cy="46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00244817-FD6D-458B-944B-16DE9EB40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784" y="3816208"/>
            <a:ext cx="687992" cy="54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FC666593-0C93-482B-83A6-9DD220D5C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403" y="4378069"/>
            <a:ext cx="861300" cy="86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6F165C76-AA7F-4E28-998D-5C4D8DB5178D}"/>
              </a:ext>
            </a:extLst>
          </p:cNvPr>
          <p:cNvSpPr/>
          <p:nvPr/>
        </p:nvSpPr>
        <p:spPr>
          <a:xfrm>
            <a:off x="4510812" y="1404932"/>
            <a:ext cx="2397659" cy="23976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9FFF16-F187-4939-A2A5-92A7F331E248}"/>
              </a:ext>
            </a:extLst>
          </p:cNvPr>
          <p:cNvSpPr/>
          <p:nvPr/>
        </p:nvSpPr>
        <p:spPr>
          <a:xfrm>
            <a:off x="3013483" y="1125032"/>
            <a:ext cx="2397659" cy="23976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44" name="Picture 20" descr="Branding Guidelines | webpack">
            <a:extLst>
              <a:ext uri="{FF2B5EF4-FFF2-40B4-BE49-F238E27FC236}">
                <a16:creationId xmlns:a16="http://schemas.microsoft.com/office/drawing/2014/main" id="{CFAF7A08-DADC-4963-A011-55E913B38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12530" y="440413"/>
            <a:ext cx="1106770" cy="110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69E1F4DB-58B8-4C0B-944C-253E34686EBB}"/>
              </a:ext>
            </a:extLst>
          </p:cNvPr>
          <p:cNvSpPr/>
          <p:nvPr/>
        </p:nvSpPr>
        <p:spPr>
          <a:xfrm>
            <a:off x="4655224" y="2857638"/>
            <a:ext cx="2397659" cy="23976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339FC3-0A56-4C09-8E73-C95DC1327782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6557342" y="1404932"/>
            <a:ext cx="1250839" cy="351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22">
            <a:extLst>
              <a:ext uri="{FF2B5EF4-FFF2-40B4-BE49-F238E27FC236}">
                <a16:creationId xmlns:a16="http://schemas.microsoft.com/office/drawing/2014/main" id="{44C92142-34D1-458E-B245-910CE6784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795" y="3898744"/>
            <a:ext cx="630804" cy="47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Postman Logo Download Vector">
            <a:extLst>
              <a:ext uri="{FF2B5EF4-FFF2-40B4-BE49-F238E27FC236}">
                <a16:creationId xmlns:a16="http://schemas.microsoft.com/office/drawing/2014/main" id="{CC47E5BF-99F9-4E7C-AE83-7AC878F3C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808" y="1404932"/>
            <a:ext cx="809393" cy="72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Download Github Logo Icon | Dave Gandy Fill Style">
            <a:extLst>
              <a:ext uri="{FF2B5EF4-FFF2-40B4-BE49-F238E27FC236}">
                <a16:creationId xmlns:a16="http://schemas.microsoft.com/office/drawing/2014/main" id="{FE6EB90F-3DD1-4C92-B407-304A06684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412" y="1515401"/>
            <a:ext cx="563365" cy="56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84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DE3D4C9-E19E-408F-8869-C0B1D9FFE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90071"/>
            <a:ext cx="5248275" cy="2343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C9830E-97EA-4FFF-9BC8-3837B648CFD7}"/>
              </a:ext>
            </a:extLst>
          </p:cNvPr>
          <p:cNvSpPr txBox="1"/>
          <p:nvPr/>
        </p:nvSpPr>
        <p:spPr>
          <a:xfrm>
            <a:off x="1138064" y="2410668"/>
            <a:ext cx="38972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- </a:t>
            </a:r>
            <a:r>
              <a:rPr lang="en-US" sz="1050" dirty="0" err="1">
                <a:latin typeface="Poppins" panose="00000500000000000000" pitchFamily="2" charset="0"/>
                <a:cs typeface="Poppins" panose="00000500000000000000" pitchFamily="2" charset="0"/>
              </a:rPr>
              <a:t>Implementasi</a:t>
            </a:r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50" dirty="0" err="1">
                <a:latin typeface="Poppins" panose="00000500000000000000" pitchFamily="2" charset="0"/>
                <a:cs typeface="Poppins" panose="00000500000000000000" pitchFamily="2" charset="0"/>
              </a:rPr>
              <a:t>hasil</a:t>
            </a:r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 design UI </a:t>
            </a:r>
            <a:r>
              <a:rPr lang="en-US" sz="1050" dirty="0" err="1">
                <a:latin typeface="Poppins" panose="00000500000000000000" pitchFamily="2" charset="0"/>
                <a:cs typeface="Poppins" panose="00000500000000000000" pitchFamily="2" charset="0"/>
              </a:rPr>
              <a:t>menjadi</a:t>
            </a:r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50" dirty="0" err="1">
                <a:latin typeface="Poppins" panose="00000500000000000000" pitchFamily="2" charset="0"/>
                <a:cs typeface="Poppins" panose="00000500000000000000" pitchFamily="2" charset="0"/>
              </a:rPr>
              <a:t>sebuah</a:t>
            </a:r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8499E2-B3E4-43B2-B729-E98393DFC227}"/>
              </a:ext>
            </a:extLst>
          </p:cNvPr>
          <p:cNvSpPr txBox="1"/>
          <p:nvPr/>
        </p:nvSpPr>
        <p:spPr>
          <a:xfrm>
            <a:off x="1138064" y="2672278"/>
            <a:ext cx="23551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- </a:t>
            </a:r>
            <a:r>
              <a:rPr lang="en-US" sz="1050" dirty="0" err="1">
                <a:latin typeface="Poppins" panose="00000500000000000000" pitchFamily="2" charset="0"/>
                <a:cs typeface="Poppins" panose="00000500000000000000" pitchFamily="2" charset="0"/>
              </a:rPr>
              <a:t>Bertanggung</a:t>
            </a:r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50" dirty="0" err="1">
                <a:latin typeface="Poppins" panose="00000500000000000000" pitchFamily="2" charset="0"/>
                <a:cs typeface="Poppins" panose="00000500000000000000" pitchFamily="2" charset="0"/>
              </a:rPr>
              <a:t>jawab</a:t>
            </a:r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 client side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C945EEF-7EFA-4F1E-AF4E-8CF1EC789FF3}"/>
              </a:ext>
            </a:extLst>
          </p:cNvPr>
          <p:cNvCxnSpPr>
            <a:cxnSpLocks/>
          </p:cNvCxnSpPr>
          <p:nvPr/>
        </p:nvCxnSpPr>
        <p:spPr>
          <a:xfrm>
            <a:off x="6329522" y="4365903"/>
            <a:ext cx="0" cy="461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5D02741-DCAE-404B-A2AC-A2EE474DCE67}"/>
              </a:ext>
            </a:extLst>
          </p:cNvPr>
          <p:cNvSpPr txBox="1"/>
          <p:nvPr/>
        </p:nvSpPr>
        <p:spPr>
          <a:xfrm>
            <a:off x="5785142" y="4876902"/>
            <a:ext cx="1088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UI (Front End)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57F8EB-3CBB-402E-9C11-45DF318EE4FC}"/>
              </a:ext>
            </a:extLst>
          </p:cNvPr>
          <p:cNvSpPr txBox="1"/>
          <p:nvPr/>
        </p:nvSpPr>
        <p:spPr>
          <a:xfrm>
            <a:off x="9641924" y="3790954"/>
            <a:ext cx="3882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API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943857-8269-4B10-9ED9-3803B8989F51}"/>
              </a:ext>
            </a:extLst>
          </p:cNvPr>
          <p:cNvCxnSpPr>
            <a:cxnSpLocks/>
          </p:cNvCxnSpPr>
          <p:nvPr/>
        </p:nvCxnSpPr>
        <p:spPr>
          <a:xfrm>
            <a:off x="9836048" y="3146883"/>
            <a:ext cx="0" cy="461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03298D5-8757-4FA2-90C7-BA5A262273CC}"/>
              </a:ext>
            </a:extLst>
          </p:cNvPr>
          <p:cNvSpPr txBox="1"/>
          <p:nvPr/>
        </p:nvSpPr>
        <p:spPr>
          <a:xfrm>
            <a:off x="10574512" y="4108972"/>
            <a:ext cx="7697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Poppins" panose="00000500000000000000" pitchFamily="2" charset="0"/>
                <a:cs typeface="Poppins" panose="00000500000000000000" pitchFamily="2" charset="0"/>
              </a:rPr>
              <a:t>Backend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9A15C6-D756-4016-BF01-8FAB57FE9219}"/>
              </a:ext>
            </a:extLst>
          </p:cNvPr>
          <p:cNvCxnSpPr>
            <a:cxnSpLocks/>
          </p:cNvCxnSpPr>
          <p:nvPr/>
        </p:nvCxnSpPr>
        <p:spPr>
          <a:xfrm>
            <a:off x="10952166" y="3480838"/>
            <a:ext cx="0" cy="461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B5467AF-3DD9-4155-AF33-C738D2A8F07C}"/>
              </a:ext>
            </a:extLst>
          </p:cNvPr>
          <p:cNvSpPr/>
          <p:nvPr/>
        </p:nvSpPr>
        <p:spPr>
          <a:xfrm>
            <a:off x="7871791" y="1809442"/>
            <a:ext cx="3824577" cy="30674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8CE749-FB4D-4BF3-95F6-532E9732D346}"/>
              </a:ext>
            </a:extLst>
          </p:cNvPr>
          <p:cNvSpPr/>
          <p:nvPr/>
        </p:nvSpPr>
        <p:spPr>
          <a:xfrm>
            <a:off x="5573872" y="1809442"/>
            <a:ext cx="2297919" cy="306745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674A9E-B860-477B-81FE-CF5BAA2836EA}"/>
              </a:ext>
            </a:extLst>
          </p:cNvPr>
          <p:cNvSpPr/>
          <p:nvPr/>
        </p:nvSpPr>
        <p:spPr>
          <a:xfrm flipV="1">
            <a:off x="9571639" y="1503214"/>
            <a:ext cx="21244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49330B-18E0-42AF-8BD2-682AEB182DF4}"/>
              </a:ext>
            </a:extLst>
          </p:cNvPr>
          <p:cNvSpPr/>
          <p:nvPr/>
        </p:nvSpPr>
        <p:spPr>
          <a:xfrm flipV="1">
            <a:off x="9571639" y="1646803"/>
            <a:ext cx="21244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BFAF97-947C-43CF-85F2-A085BFDB744F}"/>
              </a:ext>
            </a:extLst>
          </p:cNvPr>
          <p:cNvSpPr txBox="1"/>
          <p:nvPr/>
        </p:nvSpPr>
        <p:spPr>
          <a:xfrm>
            <a:off x="9784079" y="1414118"/>
            <a:ext cx="657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Poppins" panose="00000500000000000000" pitchFamily="2" charset="0"/>
                <a:cs typeface="Poppins" panose="00000500000000000000" pitchFamily="2" charset="0"/>
              </a:rPr>
              <a:t>Front 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205416-5A6D-4F72-A5D2-94FCA6ECAC08}"/>
              </a:ext>
            </a:extLst>
          </p:cNvPr>
          <p:cNvSpPr txBox="1"/>
          <p:nvPr/>
        </p:nvSpPr>
        <p:spPr>
          <a:xfrm>
            <a:off x="9789689" y="1561940"/>
            <a:ext cx="6463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Poppins" panose="00000500000000000000" pitchFamily="2" charset="0"/>
                <a:cs typeface="Poppins" panose="00000500000000000000" pitchFamily="2" charset="0"/>
              </a:rPr>
              <a:t>Back End</a:t>
            </a:r>
          </a:p>
        </p:txBody>
      </p:sp>
    </p:spTree>
    <p:extLst>
      <p:ext uri="{BB962C8B-B14F-4D97-AF65-F5344CB8AC3E}">
        <p14:creationId xmlns:p14="http://schemas.microsoft.com/office/powerpoint/2010/main" val="368075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69D6888-0D78-454B-9AB8-075BADF4DA50}"/>
              </a:ext>
            </a:extLst>
          </p:cNvPr>
          <p:cNvSpPr/>
          <p:nvPr/>
        </p:nvSpPr>
        <p:spPr>
          <a:xfrm>
            <a:off x="955869" y="2277067"/>
            <a:ext cx="159291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SASS (CSS </a:t>
            </a:r>
            <a:r>
              <a:rPr lang="en-US" sz="10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precompiler</a:t>
            </a: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Framework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DC62B40-C49B-4D30-9448-BBE6F2CD259B}"/>
              </a:ext>
            </a:extLst>
          </p:cNvPr>
          <p:cNvSpPr/>
          <p:nvPr/>
        </p:nvSpPr>
        <p:spPr>
          <a:xfrm>
            <a:off x="8946543" y="4480553"/>
            <a:ext cx="1592910" cy="9770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Promise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Async Await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8B4763D-15D0-4BA5-BDBB-DC98AE02C6B0}"/>
              </a:ext>
            </a:extLst>
          </p:cNvPr>
          <p:cNvSpPr/>
          <p:nvPr/>
        </p:nvSpPr>
        <p:spPr>
          <a:xfrm>
            <a:off x="6217920" y="922352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Dasar </a:t>
            </a:r>
            <a:r>
              <a:rPr lang="en-US" sz="10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endParaRPr lang="en-US" sz="10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801D850-7917-4290-A64D-535E342BAACD}"/>
              </a:ext>
            </a:extLst>
          </p:cNvPr>
          <p:cNvSpPr/>
          <p:nvPr/>
        </p:nvSpPr>
        <p:spPr>
          <a:xfrm>
            <a:off x="5351231" y="2108420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5190CB-CCDC-4114-BED4-A16C4931326F}"/>
              </a:ext>
            </a:extLst>
          </p:cNvPr>
          <p:cNvSpPr/>
          <p:nvPr/>
        </p:nvSpPr>
        <p:spPr>
          <a:xfrm>
            <a:off x="7169427" y="2108420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ES6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7B9A54C-F047-4A31-8526-E6D658D16985}"/>
              </a:ext>
            </a:extLst>
          </p:cNvPr>
          <p:cNvSpPr/>
          <p:nvPr/>
        </p:nvSpPr>
        <p:spPr>
          <a:xfrm>
            <a:off x="3132043" y="2108420"/>
            <a:ext cx="159291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Event Handler</a:t>
            </a:r>
          </a:p>
          <a:p>
            <a:pPr marL="171450" indent="-171450" algn="ctr">
              <a:buFontTx/>
              <a:buChar char="-"/>
            </a:pPr>
            <a:r>
              <a:rPr lang="en-US" sz="10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Manipulasi</a:t>
            </a: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Dom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4E15DC-A48F-4EB4-BDE0-E1132862C753}"/>
              </a:ext>
            </a:extLst>
          </p:cNvPr>
          <p:cNvCxnSpPr>
            <a:cxnSpLocks/>
          </p:cNvCxnSpPr>
          <p:nvPr/>
        </p:nvCxnSpPr>
        <p:spPr>
          <a:xfrm>
            <a:off x="4701872" y="2585879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AE3F67-80F1-40D7-BCE0-C9CF1E6CEBB8}"/>
              </a:ext>
            </a:extLst>
          </p:cNvPr>
          <p:cNvCxnSpPr>
            <a:cxnSpLocks/>
          </p:cNvCxnSpPr>
          <p:nvPr/>
        </p:nvCxnSpPr>
        <p:spPr>
          <a:xfrm>
            <a:off x="5027878" y="2585879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4316625-2FEC-4452-B57C-89FF35E65FD6}"/>
              </a:ext>
            </a:extLst>
          </p:cNvPr>
          <p:cNvSpPr/>
          <p:nvPr/>
        </p:nvSpPr>
        <p:spPr>
          <a:xfrm>
            <a:off x="9330861" y="2157421"/>
            <a:ext cx="1872527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Arrow function</a:t>
            </a:r>
          </a:p>
          <a:p>
            <a:pPr marL="171450" indent="-171450" algn="ctr">
              <a:buFontTx/>
              <a:buChar char="-"/>
            </a:pPr>
            <a:r>
              <a:rPr lang="en-US" sz="10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Filter,Map,Reduce</a:t>
            </a:r>
            <a:endParaRPr lang="en-US" sz="10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Template literals</a:t>
            </a: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Modul JS</a:t>
            </a: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Error Handling</a:t>
            </a: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Functional programming (</a:t>
            </a:r>
            <a:r>
              <a:rPr lang="en-US" sz="10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callback,closure</a:t>
            </a: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766399F-B7B8-4550-97D0-8748BF989EBE}"/>
              </a:ext>
            </a:extLst>
          </p:cNvPr>
          <p:cNvCxnSpPr>
            <a:cxnSpLocks/>
          </p:cNvCxnSpPr>
          <p:nvPr/>
        </p:nvCxnSpPr>
        <p:spPr>
          <a:xfrm>
            <a:off x="8678849" y="2585879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5B17409-244D-4583-AAFD-E84C973DDE95}"/>
              </a:ext>
            </a:extLst>
          </p:cNvPr>
          <p:cNvCxnSpPr>
            <a:cxnSpLocks/>
          </p:cNvCxnSpPr>
          <p:nvPr/>
        </p:nvCxnSpPr>
        <p:spPr>
          <a:xfrm>
            <a:off x="9004855" y="2585879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6015E45-8342-4285-9CCC-E204ECEE04F5}"/>
              </a:ext>
            </a:extLst>
          </p:cNvPr>
          <p:cNvSpPr/>
          <p:nvPr/>
        </p:nvSpPr>
        <p:spPr>
          <a:xfrm>
            <a:off x="6239123" y="3294488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Bundler</a:t>
            </a:r>
          </a:p>
        </p:txBody>
      </p:sp>
      <p:pic>
        <p:nvPicPr>
          <p:cNvPr id="39" name="Picture 20" descr="Branding Guidelines | webpack">
            <a:extLst>
              <a:ext uri="{FF2B5EF4-FFF2-40B4-BE49-F238E27FC236}">
                <a16:creationId xmlns:a16="http://schemas.microsoft.com/office/drawing/2014/main" id="{68ED1010-24C5-45D1-A7B1-4C77FB0B4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59311" y="3254138"/>
            <a:ext cx="1106770" cy="110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87197A4-B7E6-4D50-8692-1A3E2589BC91}"/>
              </a:ext>
            </a:extLst>
          </p:cNvPr>
          <p:cNvCxnSpPr>
            <a:cxnSpLocks/>
          </p:cNvCxnSpPr>
          <p:nvPr/>
        </p:nvCxnSpPr>
        <p:spPr>
          <a:xfrm>
            <a:off x="7726018" y="3783023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DF87B9-C8C1-4A1B-B18C-20087515CB69}"/>
              </a:ext>
            </a:extLst>
          </p:cNvPr>
          <p:cNvCxnSpPr>
            <a:cxnSpLocks/>
          </p:cNvCxnSpPr>
          <p:nvPr/>
        </p:nvCxnSpPr>
        <p:spPr>
          <a:xfrm>
            <a:off x="8052024" y="3783023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042F402-1D64-4C70-8B50-20808D1DE750}"/>
              </a:ext>
            </a:extLst>
          </p:cNvPr>
          <p:cNvSpPr/>
          <p:nvPr/>
        </p:nvSpPr>
        <p:spPr>
          <a:xfrm>
            <a:off x="5295572" y="4969089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Frameworks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E4FD151-64CF-4AD6-A21A-73AA91437A6F}"/>
              </a:ext>
            </a:extLst>
          </p:cNvPr>
          <p:cNvSpPr/>
          <p:nvPr/>
        </p:nvSpPr>
        <p:spPr>
          <a:xfrm>
            <a:off x="7174728" y="4480554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Asynchronous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BAA049F-2FBB-4410-BB62-59DFF83CD49E}"/>
              </a:ext>
            </a:extLst>
          </p:cNvPr>
          <p:cNvCxnSpPr>
            <a:cxnSpLocks/>
          </p:cNvCxnSpPr>
          <p:nvPr/>
        </p:nvCxnSpPr>
        <p:spPr>
          <a:xfrm>
            <a:off x="8678849" y="4969089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FB1E94-4F6B-4CAF-B38A-527DA896F1A9}"/>
              </a:ext>
            </a:extLst>
          </p:cNvPr>
          <p:cNvCxnSpPr>
            <a:cxnSpLocks/>
          </p:cNvCxnSpPr>
          <p:nvPr/>
        </p:nvCxnSpPr>
        <p:spPr>
          <a:xfrm>
            <a:off x="9004855" y="4969089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938A914-B3CA-440E-BBA9-78C3462F3FD4}"/>
              </a:ext>
            </a:extLst>
          </p:cNvPr>
          <p:cNvSpPr/>
          <p:nvPr/>
        </p:nvSpPr>
        <p:spPr>
          <a:xfrm>
            <a:off x="3953124" y="3254138"/>
            <a:ext cx="159291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Web component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7D7F51-5CF8-4480-8A25-1E87F3B649A1}"/>
              </a:ext>
            </a:extLst>
          </p:cNvPr>
          <p:cNvCxnSpPr>
            <a:cxnSpLocks/>
          </p:cNvCxnSpPr>
          <p:nvPr/>
        </p:nvCxnSpPr>
        <p:spPr>
          <a:xfrm>
            <a:off x="5546034" y="3731598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982D932-9788-4E70-8D70-595D66F9946F}"/>
              </a:ext>
            </a:extLst>
          </p:cNvPr>
          <p:cNvCxnSpPr>
            <a:cxnSpLocks/>
          </p:cNvCxnSpPr>
          <p:nvPr/>
        </p:nvCxnSpPr>
        <p:spPr>
          <a:xfrm>
            <a:off x="5872040" y="3731598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AEE023D-B9A6-4A97-8666-C52AE698D814}"/>
              </a:ext>
            </a:extLst>
          </p:cNvPr>
          <p:cNvSpPr/>
          <p:nvPr/>
        </p:nvSpPr>
        <p:spPr>
          <a:xfrm>
            <a:off x="8212373" y="895256"/>
            <a:ext cx="159291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sz="10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endParaRPr lang="en-US" sz="10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Types</a:t>
            </a: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Looping</a:t>
            </a: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Conditional</a:t>
            </a: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Function</a:t>
            </a:r>
          </a:p>
          <a:p>
            <a:pPr marL="171450" indent="-171450" algn="ctr">
              <a:buFontTx/>
              <a:buChar char="-"/>
            </a:pPr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Class &amp; Object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2F005A4-28CE-4930-9D4C-6449A481B304}"/>
              </a:ext>
            </a:extLst>
          </p:cNvPr>
          <p:cNvCxnSpPr>
            <a:cxnSpLocks/>
          </p:cNvCxnSpPr>
          <p:nvPr/>
        </p:nvCxnSpPr>
        <p:spPr>
          <a:xfrm>
            <a:off x="7752520" y="1410888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3CDEA2C-54E7-4C1E-8D77-BCDD8DAB5801}"/>
              </a:ext>
            </a:extLst>
          </p:cNvPr>
          <p:cNvCxnSpPr>
            <a:cxnSpLocks/>
          </p:cNvCxnSpPr>
          <p:nvPr/>
        </p:nvCxnSpPr>
        <p:spPr>
          <a:xfrm>
            <a:off x="8078526" y="1410888"/>
            <a:ext cx="2676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2A5CB99-7E1F-46CB-B66E-E7E7E6DE8913}"/>
              </a:ext>
            </a:extLst>
          </p:cNvPr>
          <p:cNvSpPr/>
          <p:nvPr/>
        </p:nvSpPr>
        <p:spPr>
          <a:xfrm>
            <a:off x="3465447" y="786144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HTML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1D93FB1-53D2-4094-83BA-920802E1380E}"/>
              </a:ext>
            </a:extLst>
          </p:cNvPr>
          <p:cNvSpPr/>
          <p:nvPr/>
        </p:nvSpPr>
        <p:spPr>
          <a:xfrm>
            <a:off x="1061506" y="792048"/>
            <a:ext cx="1423280" cy="977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CSS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10DB5C9-28DA-4CE8-A890-34166166AB25}"/>
              </a:ext>
            </a:extLst>
          </p:cNvPr>
          <p:cNvCxnSpPr>
            <a:cxnSpLocks/>
          </p:cNvCxnSpPr>
          <p:nvPr/>
        </p:nvCxnSpPr>
        <p:spPr>
          <a:xfrm>
            <a:off x="1773146" y="1816314"/>
            <a:ext cx="0" cy="226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E545087-85BD-4D77-8D6A-CECB9292C5BD}"/>
              </a:ext>
            </a:extLst>
          </p:cNvPr>
          <p:cNvCxnSpPr>
            <a:cxnSpLocks/>
          </p:cNvCxnSpPr>
          <p:nvPr/>
        </p:nvCxnSpPr>
        <p:spPr>
          <a:xfrm>
            <a:off x="1773146" y="2140489"/>
            <a:ext cx="0" cy="226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Animated gif about tom hiddleston in T-Hiddle☺️☺️ by gabi✿">
            <a:extLst>
              <a:ext uri="{FF2B5EF4-FFF2-40B4-BE49-F238E27FC236}">
                <a16:creationId xmlns:a16="http://schemas.microsoft.com/office/drawing/2014/main" id="{FBA1EECD-5DFF-48BD-A7C9-35A06315279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47" y="3470745"/>
            <a:ext cx="1986879" cy="198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958ED3FE-D686-4B70-B6AD-0587B8171660}"/>
              </a:ext>
            </a:extLst>
          </p:cNvPr>
          <p:cNvSpPr txBox="1"/>
          <p:nvPr/>
        </p:nvSpPr>
        <p:spPr>
          <a:xfrm>
            <a:off x="1483793" y="5935147"/>
            <a:ext cx="15840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Front End Developer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40EE5D0-AEE6-4C54-A51F-020CBCD10DC8}"/>
              </a:ext>
            </a:extLst>
          </p:cNvPr>
          <p:cNvSpPr txBox="1"/>
          <p:nvPr/>
        </p:nvSpPr>
        <p:spPr>
          <a:xfrm>
            <a:off x="1987731" y="5673537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I AM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3F2C445-82BC-4AE0-A4A5-143B7F078057}"/>
              </a:ext>
            </a:extLst>
          </p:cNvPr>
          <p:cNvCxnSpPr>
            <a:cxnSpLocks/>
          </p:cNvCxnSpPr>
          <p:nvPr/>
        </p:nvCxnSpPr>
        <p:spPr>
          <a:xfrm>
            <a:off x="3530662" y="4969088"/>
            <a:ext cx="1566509" cy="506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23A0F01-669A-41AD-A642-473FA5587297}"/>
              </a:ext>
            </a:extLst>
          </p:cNvPr>
          <p:cNvSpPr txBox="1"/>
          <p:nvPr/>
        </p:nvSpPr>
        <p:spPr>
          <a:xfrm rot="1150233">
            <a:off x="3940233" y="5221095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419317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44E87C-B386-4AAF-9ACE-D4E3914D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2" y="919174"/>
            <a:ext cx="6954082" cy="41656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5C385F-E0EF-46AE-808A-A3B91D251D87}"/>
              </a:ext>
            </a:extLst>
          </p:cNvPr>
          <p:cNvSpPr txBox="1"/>
          <p:nvPr/>
        </p:nvSpPr>
        <p:spPr>
          <a:xfrm>
            <a:off x="2854521" y="5164060"/>
            <a:ext cx="2502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Source: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stackoverflow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100" dirty="0" err="1">
                <a:latin typeface="Poppins" panose="00000500000000000000" pitchFamily="2" charset="0"/>
                <a:cs typeface="Poppins" panose="00000500000000000000" pitchFamily="2" charset="0"/>
              </a:rPr>
              <a:t>survei</a:t>
            </a:r>
            <a:r>
              <a:rPr lang="en-US" sz="1100" dirty="0">
                <a:latin typeface="Poppins" panose="00000500000000000000" pitchFamily="2" charset="0"/>
                <a:cs typeface="Poppins" panose="00000500000000000000" pitchFamily="2" charset="0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4075683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B5179E-CB10-4EDE-8FFD-4693A6454F70}"/>
              </a:ext>
            </a:extLst>
          </p:cNvPr>
          <p:cNvSpPr txBox="1"/>
          <p:nvPr/>
        </p:nvSpPr>
        <p:spPr>
          <a:xfrm>
            <a:off x="5134037" y="3259723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Dasar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8E6C9-122C-446A-A0B0-CC8B38D12263}"/>
              </a:ext>
            </a:extLst>
          </p:cNvPr>
          <p:cNvSpPr txBox="1"/>
          <p:nvPr/>
        </p:nvSpPr>
        <p:spPr>
          <a:xfrm>
            <a:off x="785998" y="6330251"/>
            <a:ext cx="1636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Poppins" panose="00000500000000000000" pitchFamily="2" charset="0"/>
                <a:cs typeface="Poppins" panose="00000500000000000000" pitchFamily="2" charset="0"/>
              </a:rPr>
              <a:t>“Don’t repeat yourself”</a:t>
            </a:r>
          </a:p>
        </p:txBody>
      </p:sp>
    </p:spTree>
    <p:extLst>
      <p:ext uri="{BB962C8B-B14F-4D97-AF65-F5344CB8AC3E}">
        <p14:creationId xmlns:p14="http://schemas.microsoft.com/office/powerpoint/2010/main" val="2912291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4DAB37-304D-4FD8-8BE2-8C26B85A2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0005" y="2579099"/>
            <a:ext cx="5491990" cy="13959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9732BA-3503-4425-89C7-96154D7FCF74}"/>
              </a:ext>
            </a:extLst>
          </p:cNvPr>
          <p:cNvSpPr txBox="1"/>
          <p:nvPr/>
        </p:nvSpPr>
        <p:spPr>
          <a:xfrm>
            <a:off x="770950" y="377376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ADF6D0-4075-4CFA-B26D-D5450704E187}"/>
              </a:ext>
            </a:extLst>
          </p:cNvPr>
          <p:cNvCxnSpPr>
            <a:cxnSpLocks/>
          </p:cNvCxnSpPr>
          <p:nvPr/>
        </p:nvCxnSpPr>
        <p:spPr>
          <a:xfrm flipV="1">
            <a:off x="3870296" y="2587051"/>
            <a:ext cx="858741" cy="6122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3AC383-2CA5-44A5-97C4-F782C6A2B101}"/>
              </a:ext>
            </a:extLst>
          </p:cNvPr>
          <p:cNvSpPr txBox="1"/>
          <p:nvPr/>
        </p:nvSpPr>
        <p:spPr>
          <a:xfrm>
            <a:off x="4619708" y="2213744"/>
            <a:ext cx="1226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lama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1FEC3-A90D-4082-854A-2D49986B94C2}"/>
              </a:ext>
            </a:extLst>
          </p:cNvPr>
          <p:cNvCxnSpPr>
            <a:cxnSpLocks/>
          </p:cNvCxnSpPr>
          <p:nvPr/>
        </p:nvCxnSpPr>
        <p:spPr>
          <a:xfrm flipV="1">
            <a:off x="2590799" y="3449366"/>
            <a:ext cx="1011141" cy="1417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5F0F07A-7E68-431B-9C50-A9CC7628DF1B}"/>
              </a:ext>
            </a:extLst>
          </p:cNvPr>
          <p:cNvSpPr/>
          <p:nvPr/>
        </p:nvSpPr>
        <p:spPr>
          <a:xfrm>
            <a:off x="3713258" y="3277087"/>
            <a:ext cx="314077" cy="3140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81E773-3E6A-462E-A020-88C42F459387}"/>
              </a:ext>
            </a:extLst>
          </p:cNvPr>
          <p:cNvSpPr txBox="1"/>
          <p:nvPr/>
        </p:nvSpPr>
        <p:spPr>
          <a:xfrm>
            <a:off x="2183315" y="3483294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ES6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FE9A89-4B5E-4C50-BDB8-975EE3AF7614}"/>
              </a:ext>
            </a:extLst>
          </p:cNvPr>
          <p:cNvSpPr txBox="1"/>
          <p:nvPr/>
        </p:nvSpPr>
        <p:spPr>
          <a:xfrm>
            <a:off x="1569852" y="4673063"/>
            <a:ext cx="4989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Setiap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selalu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disimpan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kedalam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memori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oleh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komputer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65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621E6B-0D71-4A1E-8AEE-42FF7A9EF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9120" y="2439222"/>
            <a:ext cx="6369160" cy="24783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7489C6-926A-4CD3-BC2D-40BBCD36887D}"/>
              </a:ext>
            </a:extLst>
          </p:cNvPr>
          <p:cNvSpPr txBox="1"/>
          <p:nvPr/>
        </p:nvSpPr>
        <p:spPr>
          <a:xfrm>
            <a:off x="699389" y="425084"/>
            <a:ext cx="133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Data Types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12E524-D36B-4A97-B6DE-C02E80D4AFB6}"/>
              </a:ext>
            </a:extLst>
          </p:cNvPr>
          <p:cNvCxnSpPr>
            <a:cxnSpLocks/>
          </p:cNvCxnSpPr>
          <p:nvPr/>
        </p:nvCxnSpPr>
        <p:spPr>
          <a:xfrm flipH="1" flipV="1">
            <a:off x="4874150" y="2282024"/>
            <a:ext cx="154368" cy="8489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90C7F5-32AC-4A92-A663-21EF14E6D80F}"/>
              </a:ext>
            </a:extLst>
          </p:cNvPr>
          <p:cNvSpPr txBox="1"/>
          <p:nvPr/>
        </p:nvSpPr>
        <p:spPr>
          <a:xfrm>
            <a:off x="3898164" y="1960420"/>
            <a:ext cx="36311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String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ketika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menuliskan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kata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kalimat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EC852E-8A16-435E-B4D5-F76DB49E8BB9}"/>
              </a:ext>
            </a:extLst>
          </p:cNvPr>
          <p:cNvCxnSpPr>
            <a:cxnSpLocks/>
          </p:cNvCxnSpPr>
          <p:nvPr/>
        </p:nvCxnSpPr>
        <p:spPr>
          <a:xfrm flipH="1" flipV="1">
            <a:off x="2888197" y="2910118"/>
            <a:ext cx="1890540" cy="4122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9917B1-F359-4946-B662-7AFF1DF35AF2}"/>
              </a:ext>
            </a:extLst>
          </p:cNvPr>
          <p:cNvSpPr txBox="1"/>
          <p:nvPr/>
        </p:nvSpPr>
        <p:spPr>
          <a:xfrm>
            <a:off x="699389" y="2477588"/>
            <a:ext cx="3288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Integer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ketika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menulis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bilangan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bulat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39FEA-5A39-4C19-944F-B066F7D7A9CC}"/>
              </a:ext>
            </a:extLst>
          </p:cNvPr>
          <p:cNvSpPr txBox="1"/>
          <p:nvPr/>
        </p:nvSpPr>
        <p:spPr>
          <a:xfrm>
            <a:off x="576481" y="3252465"/>
            <a:ext cx="282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Integer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ketika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menulis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bilangan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koma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9D4D35-DDBC-418C-925F-448FAB8C85D3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3399449" y="3452520"/>
            <a:ext cx="1387238" cy="82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4C03DDF-96DF-4C98-81D6-C7C9BF722D27}"/>
              </a:ext>
            </a:extLst>
          </p:cNvPr>
          <p:cNvSpPr txBox="1"/>
          <p:nvPr/>
        </p:nvSpPr>
        <p:spPr>
          <a:xfrm>
            <a:off x="507328" y="3920029"/>
            <a:ext cx="282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Array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ketika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ingin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menyimpan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sekumpulan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0A3F13-7276-4DDC-970D-0E59491DC4F1}"/>
              </a:ext>
            </a:extLst>
          </p:cNvPr>
          <p:cNvSpPr txBox="1"/>
          <p:nvPr/>
        </p:nvSpPr>
        <p:spPr>
          <a:xfrm>
            <a:off x="536469" y="4454592"/>
            <a:ext cx="282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Object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ketika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ingin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menyimpan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data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key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5B17F5-E70C-4F1C-93B1-E4558F8BBD0E}"/>
              </a:ext>
            </a:extLst>
          </p:cNvPr>
          <p:cNvCxnSpPr>
            <a:cxnSpLocks/>
          </p:cNvCxnSpPr>
          <p:nvPr/>
        </p:nvCxnSpPr>
        <p:spPr>
          <a:xfrm flipH="1">
            <a:off x="3330296" y="3593361"/>
            <a:ext cx="1485529" cy="3881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7516ED-C834-41B1-A4F7-47CA51DA5A70}"/>
              </a:ext>
            </a:extLst>
          </p:cNvPr>
          <p:cNvCxnSpPr>
            <a:cxnSpLocks/>
          </p:cNvCxnSpPr>
          <p:nvPr/>
        </p:nvCxnSpPr>
        <p:spPr>
          <a:xfrm flipH="1">
            <a:off x="3399449" y="3767627"/>
            <a:ext cx="1416376" cy="8336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33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A9D4CB-75E5-476C-A9E5-3CFFFB16AC44}"/>
              </a:ext>
            </a:extLst>
          </p:cNvPr>
          <p:cNvSpPr txBox="1"/>
          <p:nvPr/>
        </p:nvSpPr>
        <p:spPr>
          <a:xfrm>
            <a:off x="699389" y="425084"/>
            <a:ext cx="1986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Array (sequence)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2FB84E-F3D5-4873-92D2-06C633B3E817}"/>
              </a:ext>
            </a:extLst>
          </p:cNvPr>
          <p:cNvSpPr txBox="1"/>
          <p:nvPr/>
        </p:nvSpPr>
        <p:spPr>
          <a:xfrm>
            <a:off x="1435865" y="2169026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Animals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2A187E-E621-439D-8E8F-B73ACB0C45A6}"/>
              </a:ext>
            </a:extLst>
          </p:cNvPr>
          <p:cNvSpPr txBox="1"/>
          <p:nvPr/>
        </p:nvSpPr>
        <p:spPr>
          <a:xfrm>
            <a:off x="2140050" y="2169027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=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9C6EE9-6FA8-4D0D-81DC-03FE9A5C7845}"/>
              </a:ext>
            </a:extLst>
          </p:cNvPr>
          <p:cNvGrpSpPr/>
          <p:nvPr/>
        </p:nvGrpSpPr>
        <p:grpSpPr>
          <a:xfrm>
            <a:off x="2417690" y="2090618"/>
            <a:ext cx="2008782" cy="403036"/>
            <a:chOff x="4059743" y="3099515"/>
            <a:chExt cx="2008782" cy="40303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34D4569-0618-4948-A2E7-7B98C9361235}"/>
                </a:ext>
              </a:extLst>
            </p:cNvPr>
            <p:cNvSpPr/>
            <p:nvPr/>
          </p:nvSpPr>
          <p:spPr>
            <a:xfrm>
              <a:off x="4059743" y="3099515"/>
              <a:ext cx="403036" cy="403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FBDBEB2-904F-4F34-A1F8-DF6A812A7192}"/>
                </a:ext>
              </a:extLst>
            </p:cNvPr>
            <p:cNvSpPr/>
            <p:nvPr/>
          </p:nvSpPr>
          <p:spPr>
            <a:xfrm>
              <a:off x="4462718" y="3099515"/>
              <a:ext cx="403036" cy="403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67E6F9-BC71-4CFF-83ED-59A708A8E0DD}"/>
                </a:ext>
              </a:extLst>
            </p:cNvPr>
            <p:cNvSpPr/>
            <p:nvPr/>
          </p:nvSpPr>
          <p:spPr>
            <a:xfrm>
              <a:off x="4865693" y="3099515"/>
              <a:ext cx="403036" cy="403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6EACF38-EAC2-444C-B181-61A18EA7093C}"/>
                </a:ext>
              </a:extLst>
            </p:cNvPr>
            <p:cNvSpPr/>
            <p:nvPr/>
          </p:nvSpPr>
          <p:spPr>
            <a:xfrm>
              <a:off x="5265670" y="3099515"/>
              <a:ext cx="403036" cy="403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7C4B309-1CC4-4889-952C-E10EBC861928}"/>
                </a:ext>
              </a:extLst>
            </p:cNvPr>
            <p:cNvSpPr/>
            <p:nvPr/>
          </p:nvSpPr>
          <p:spPr>
            <a:xfrm>
              <a:off x="5665489" y="3099515"/>
              <a:ext cx="403036" cy="403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at - Free animals icons">
              <a:extLst>
                <a:ext uri="{FF2B5EF4-FFF2-40B4-BE49-F238E27FC236}">
                  <a16:creationId xmlns:a16="http://schemas.microsoft.com/office/drawing/2014/main" id="{45CB0075-1415-4389-AD22-11BCE2DA7A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8181" y="3140713"/>
              <a:ext cx="320639" cy="320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Twitter Bird 1 icon PNG, ICO or ICNS | Free vector icons">
              <a:extLst>
                <a:ext uri="{FF2B5EF4-FFF2-40B4-BE49-F238E27FC236}">
                  <a16:creationId xmlns:a16="http://schemas.microsoft.com/office/drawing/2014/main" id="{9A24D62D-4DBF-434F-998A-22BC007DDB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8933" y="3099515"/>
              <a:ext cx="403036" cy="403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Chicken Icon - Download in Flat Style">
              <a:extLst>
                <a:ext uri="{FF2B5EF4-FFF2-40B4-BE49-F238E27FC236}">
                  <a16:creationId xmlns:a16="http://schemas.microsoft.com/office/drawing/2014/main" id="{7B2B0084-933C-44AE-8349-74703D53CA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032" y="3156715"/>
              <a:ext cx="288633" cy="288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Crocodile Free Icon - Icon-Icons.com">
              <a:extLst>
                <a:ext uri="{FF2B5EF4-FFF2-40B4-BE49-F238E27FC236}">
                  <a16:creationId xmlns:a16="http://schemas.microsoft.com/office/drawing/2014/main" id="{2771C404-9A84-4204-892A-03C97F07A6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775" y="3144889"/>
              <a:ext cx="316463" cy="316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Fish - Free animals icons">
              <a:extLst>
                <a:ext uri="{FF2B5EF4-FFF2-40B4-BE49-F238E27FC236}">
                  <a16:creationId xmlns:a16="http://schemas.microsoft.com/office/drawing/2014/main" id="{76D9350C-45C1-422D-BAA7-370D08BDE1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8798" y="3164490"/>
              <a:ext cx="296862" cy="296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9203377-9925-44A6-9475-B8515BB524F3}"/>
              </a:ext>
            </a:extLst>
          </p:cNvPr>
          <p:cNvSpPr txBox="1"/>
          <p:nvPr/>
        </p:nvSpPr>
        <p:spPr>
          <a:xfrm>
            <a:off x="2487894" y="2493653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6405F8-2485-4FF0-B46A-E5B692A5BFD1}"/>
              </a:ext>
            </a:extLst>
          </p:cNvPr>
          <p:cNvSpPr txBox="1"/>
          <p:nvPr/>
        </p:nvSpPr>
        <p:spPr>
          <a:xfrm>
            <a:off x="2905809" y="2493653"/>
            <a:ext cx="2263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F83072-0AB8-4EE0-8C90-E46CE12DCF60}"/>
              </a:ext>
            </a:extLst>
          </p:cNvPr>
          <p:cNvSpPr txBox="1"/>
          <p:nvPr/>
        </p:nvSpPr>
        <p:spPr>
          <a:xfrm>
            <a:off x="3308784" y="2493653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00928B-FC9F-494E-A9CB-22C1A55BB285}"/>
              </a:ext>
            </a:extLst>
          </p:cNvPr>
          <p:cNvSpPr txBox="1"/>
          <p:nvPr/>
        </p:nvSpPr>
        <p:spPr>
          <a:xfrm>
            <a:off x="3695052" y="2494160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41D2BA-ACDF-4EFC-B4F0-346828FB857A}"/>
              </a:ext>
            </a:extLst>
          </p:cNvPr>
          <p:cNvSpPr txBox="1"/>
          <p:nvPr/>
        </p:nvSpPr>
        <p:spPr>
          <a:xfrm>
            <a:off x="4082924" y="2493653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11F0F7-EB26-40CF-894C-A0FB077B9BB7}"/>
              </a:ext>
            </a:extLst>
          </p:cNvPr>
          <p:cNvSpPr txBox="1"/>
          <p:nvPr/>
        </p:nvSpPr>
        <p:spPr>
          <a:xfrm>
            <a:off x="4732984" y="2131817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=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07155E-3C56-47B7-840E-99FE5D481952}"/>
              </a:ext>
            </a:extLst>
          </p:cNvPr>
          <p:cNvSpPr txBox="1"/>
          <p:nvPr/>
        </p:nvSpPr>
        <p:spPr>
          <a:xfrm>
            <a:off x="4865589" y="2131818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DF5839-9BED-4FEE-916A-24FD331712D1}"/>
              </a:ext>
            </a:extLst>
          </p:cNvPr>
          <p:cNvSpPr txBox="1"/>
          <p:nvPr/>
        </p:nvSpPr>
        <p:spPr>
          <a:xfrm>
            <a:off x="4589552" y="2131816"/>
            <a:ext cx="274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D4FBE5-86AF-4006-BC00-DB39BEB35E81}"/>
              </a:ext>
            </a:extLst>
          </p:cNvPr>
          <p:cNvSpPr txBox="1"/>
          <p:nvPr/>
        </p:nvSpPr>
        <p:spPr>
          <a:xfrm>
            <a:off x="7121282" y="2492250"/>
            <a:ext cx="4280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Key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B49FA2-E8F6-4016-A900-408AA022BFF1}"/>
              </a:ext>
            </a:extLst>
          </p:cNvPr>
          <p:cNvSpPr txBox="1"/>
          <p:nvPr/>
        </p:nvSpPr>
        <p:spPr>
          <a:xfrm>
            <a:off x="860216" y="3333364"/>
            <a:ext cx="4091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1 Array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selalu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berjalan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konstan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Tx/>
              <a:buChar char="-"/>
            </a:pP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Keseluruhan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array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berjalan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secara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linear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Array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selalu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disimpan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secara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berdampingan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Tx/>
              <a:buChar char="-"/>
            </a:pP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Tipe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data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array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dicampur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satu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tipe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saja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D8921D-A360-493C-9E29-DD366F3525B3}"/>
              </a:ext>
            </a:extLst>
          </p:cNvPr>
          <p:cNvSpPr txBox="1"/>
          <p:nvPr/>
        </p:nvSpPr>
        <p:spPr>
          <a:xfrm>
            <a:off x="6917309" y="425084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Object (set)</a:t>
            </a:r>
          </a:p>
        </p:txBody>
      </p:sp>
      <p:pic>
        <p:nvPicPr>
          <p:cNvPr id="44" name="Picture 2" descr="Cat - Free animals icons">
            <a:extLst>
              <a:ext uri="{FF2B5EF4-FFF2-40B4-BE49-F238E27FC236}">
                <a16:creationId xmlns:a16="http://schemas.microsoft.com/office/drawing/2014/main" id="{B7EBC0E6-91AB-420D-BEA0-D8B76FCD6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367" y="1738928"/>
            <a:ext cx="320639" cy="32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51281D7-4592-4925-9D8A-B9A088FFEB66}"/>
              </a:ext>
            </a:extLst>
          </p:cNvPr>
          <p:cNvSpPr txBox="1"/>
          <p:nvPr/>
        </p:nvSpPr>
        <p:spPr>
          <a:xfrm>
            <a:off x="8021613" y="1776136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=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EC9A44-EB8E-4058-97EB-7748F091ABA2}"/>
              </a:ext>
            </a:extLst>
          </p:cNvPr>
          <p:cNvSpPr txBox="1"/>
          <p:nvPr/>
        </p:nvSpPr>
        <p:spPr>
          <a:xfrm>
            <a:off x="8414860" y="1776136"/>
            <a:ext cx="15240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tipe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: angora</a:t>
            </a:r>
          </a:p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nama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: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kucing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makanan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: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whiskas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B44EA0-B918-49C0-A00E-DACB10C92F72}"/>
              </a:ext>
            </a:extLst>
          </p:cNvPr>
          <p:cNvSpPr txBox="1"/>
          <p:nvPr/>
        </p:nvSpPr>
        <p:spPr>
          <a:xfrm>
            <a:off x="7021867" y="3333364"/>
            <a:ext cx="4118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Tipe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data object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identik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key dan value</a:t>
            </a:r>
          </a:p>
          <a:p>
            <a:pPr marL="171450" indent="-171450">
              <a:buFontTx/>
              <a:buChar char="-"/>
            </a:pP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Tipe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data value object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dicampur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satu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tipe</a:t>
            </a:r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000" dirty="0" err="1">
                <a:latin typeface="Poppins" panose="00000500000000000000" pitchFamily="2" charset="0"/>
                <a:cs typeface="Poppins" panose="00000500000000000000" pitchFamily="2" charset="0"/>
              </a:rPr>
              <a:t>saja</a:t>
            </a:r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221A388-F1AA-460D-9286-B18E71CFDB0E}"/>
              </a:ext>
            </a:extLst>
          </p:cNvPr>
          <p:cNvCxnSpPr>
            <a:cxnSpLocks/>
          </p:cNvCxnSpPr>
          <p:nvPr/>
        </p:nvCxnSpPr>
        <p:spPr>
          <a:xfrm flipH="1">
            <a:off x="7335327" y="1917838"/>
            <a:ext cx="1079534" cy="5186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ECC64C6-7E31-4CB1-A286-CFB04B858F4A}"/>
              </a:ext>
            </a:extLst>
          </p:cNvPr>
          <p:cNvCxnSpPr>
            <a:cxnSpLocks/>
          </p:cNvCxnSpPr>
          <p:nvPr/>
        </p:nvCxnSpPr>
        <p:spPr>
          <a:xfrm flipH="1" flipV="1">
            <a:off x="9399180" y="1898413"/>
            <a:ext cx="1132571" cy="5380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4716682-63BD-4EF1-978F-1EC032ADE44F}"/>
              </a:ext>
            </a:extLst>
          </p:cNvPr>
          <p:cNvSpPr txBox="1"/>
          <p:nvPr/>
        </p:nvSpPr>
        <p:spPr>
          <a:xfrm>
            <a:off x="10317706" y="2446690"/>
            <a:ext cx="5798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oppins" panose="00000500000000000000" pitchFamily="2" charset="0"/>
                <a:cs typeface="Poppins" panose="00000500000000000000" pitchFamily="2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44072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272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Saddam Satria Ardh</dc:creator>
  <cp:lastModifiedBy>Saddam Satria Ardh</cp:lastModifiedBy>
  <cp:revision>27</cp:revision>
  <dcterms:created xsi:type="dcterms:W3CDTF">2022-02-28T11:51:53Z</dcterms:created>
  <dcterms:modified xsi:type="dcterms:W3CDTF">2022-03-04T13:56:33Z</dcterms:modified>
</cp:coreProperties>
</file>