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handoutMasterIdLst>
    <p:handoutMasterId r:id="rId13"/>
  </p:handoutMasterIdLst>
  <p:sldIdLst>
    <p:sldId id="265" r:id="rId2"/>
    <p:sldId id="320" r:id="rId3"/>
    <p:sldId id="323" r:id="rId4"/>
    <p:sldId id="313" r:id="rId5"/>
    <p:sldId id="316" r:id="rId6"/>
    <p:sldId id="321" r:id="rId7"/>
    <p:sldId id="322" r:id="rId8"/>
    <p:sldId id="324" r:id="rId9"/>
    <p:sldId id="325" r:id="rId10"/>
    <p:sldId id="326" r:id="rId11"/>
  </p:sldIdLst>
  <p:sldSz cx="12188825" cy="6858000"/>
  <p:notesSz cx="6858000" cy="9144000"/>
  <p:custDataLst>
    <p:tags r:id="rId14"/>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29" autoAdjust="0"/>
  </p:normalViewPr>
  <p:slideViewPr>
    <p:cSldViewPr showGuides="1">
      <p:cViewPr varScale="1">
        <p:scale>
          <a:sx n="82" d="100"/>
          <a:sy n="82" d="100"/>
        </p:scale>
        <p:origin x="720" y="72"/>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Attrition Rate</c:v>
                </c:pt>
              </c:strCache>
            </c:strRef>
          </c:tx>
          <c:dPt>
            <c:idx val="0"/>
            <c:bubble3D val="0"/>
            <c:spPr>
              <a:gradFill rotWithShape="1">
                <a:gsLst>
                  <a:gs pos="0">
                    <a:schemeClr val="accent2">
                      <a:shade val="50000"/>
                      <a:satMod val="103000"/>
                      <a:lumMod val="102000"/>
                      <a:tint val="94000"/>
                    </a:schemeClr>
                  </a:gs>
                  <a:gs pos="50000">
                    <a:schemeClr val="accent2">
                      <a:shade val="50000"/>
                      <a:satMod val="110000"/>
                      <a:lumMod val="100000"/>
                      <a:shade val="100000"/>
                    </a:schemeClr>
                  </a:gs>
                  <a:gs pos="100000">
                    <a:schemeClr val="accent2">
                      <a:shade val="50000"/>
                      <a:lumMod val="99000"/>
                      <a:satMod val="120000"/>
                      <a:shade val="7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c:spPr>
            <c:extLst>
              <c:ext xmlns:c16="http://schemas.microsoft.com/office/drawing/2014/chart" uri="{C3380CC4-5D6E-409C-BE32-E72D297353CC}">
                <c16:uniqueId val="{00000001-B286-49DF-BE8A-81028719A476}"/>
              </c:ext>
            </c:extLst>
          </c:dPt>
          <c:dPt>
            <c:idx val="1"/>
            <c:bubble3D val="0"/>
            <c:spPr>
              <a:gradFill rotWithShape="1">
                <a:gsLst>
                  <a:gs pos="0">
                    <a:schemeClr val="accent2">
                      <a:shade val="70000"/>
                      <a:satMod val="103000"/>
                      <a:lumMod val="102000"/>
                      <a:tint val="94000"/>
                    </a:schemeClr>
                  </a:gs>
                  <a:gs pos="50000">
                    <a:schemeClr val="accent2">
                      <a:shade val="70000"/>
                      <a:satMod val="110000"/>
                      <a:lumMod val="100000"/>
                      <a:shade val="100000"/>
                    </a:schemeClr>
                  </a:gs>
                  <a:gs pos="100000">
                    <a:schemeClr val="accent2">
                      <a:shade val="70000"/>
                      <a:lumMod val="99000"/>
                      <a:satMod val="120000"/>
                      <a:shade val="7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c:spPr>
            <c:extLst>
              <c:ext xmlns:c16="http://schemas.microsoft.com/office/drawing/2014/chart" uri="{C3380CC4-5D6E-409C-BE32-E72D297353CC}">
                <c16:uniqueId val="{00000003-B286-49DF-BE8A-81028719A476}"/>
              </c:ext>
            </c:extLst>
          </c:dPt>
          <c:dPt>
            <c:idx val="2"/>
            <c:bubble3D val="0"/>
            <c:explosion val="33"/>
            <c:spPr>
              <a:gradFill rotWithShape="1">
                <a:gsLst>
                  <a:gs pos="0">
                    <a:schemeClr val="accent2">
                      <a:shade val="90000"/>
                      <a:satMod val="103000"/>
                      <a:lumMod val="102000"/>
                      <a:tint val="94000"/>
                    </a:schemeClr>
                  </a:gs>
                  <a:gs pos="50000">
                    <a:schemeClr val="accent2">
                      <a:shade val="90000"/>
                      <a:satMod val="110000"/>
                      <a:lumMod val="100000"/>
                      <a:shade val="100000"/>
                    </a:schemeClr>
                  </a:gs>
                  <a:gs pos="100000">
                    <a:schemeClr val="accent2">
                      <a:shade val="90000"/>
                      <a:lumMod val="99000"/>
                      <a:satMod val="120000"/>
                      <a:shade val="7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c:spPr>
            <c:extLst>
              <c:ext xmlns:c16="http://schemas.microsoft.com/office/drawing/2014/chart" uri="{C3380CC4-5D6E-409C-BE32-E72D297353CC}">
                <c16:uniqueId val="{00000002-E989-4D9C-99F5-90F2B9B46930}"/>
              </c:ext>
            </c:extLst>
          </c:dPt>
          <c:dPt>
            <c:idx val="3"/>
            <c:bubble3D val="0"/>
            <c:spPr>
              <a:gradFill rotWithShape="1">
                <a:gsLst>
                  <a:gs pos="0">
                    <a:schemeClr val="accent2">
                      <a:tint val="90000"/>
                      <a:tint val="98000"/>
                      <a:lumMod val="100000"/>
                    </a:schemeClr>
                  </a:gs>
                  <a:gs pos="100000">
                    <a:schemeClr val="accent2">
                      <a:tint val="90000"/>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c:spPr>
            <c:extLst>
              <c:ext xmlns:c16="http://schemas.microsoft.com/office/drawing/2014/chart" uri="{C3380CC4-5D6E-409C-BE32-E72D297353CC}">
                <c16:uniqueId val="{00000007-B286-49DF-BE8A-81028719A476}"/>
              </c:ext>
            </c:extLst>
          </c:dPt>
          <c:dPt>
            <c:idx val="4"/>
            <c:bubble3D val="0"/>
            <c:spPr>
              <a:gradFill rotWithShape="1">
                <a:gsLst>
                  <a:gs pos="0">
                    <a:schemeClr val="accent2">
                      <a:tint val="70000"/>
                      <a:satMod val="103000"/>
                      <a:lumMod val="102000"/>
                      <a:tint val="94000"/>
                    </a:schemeClr>
                  </a:gs>
                  <a:gs pos="50000">
                    <a:schemeClr val="accent2">
                      <a:tint val="70000"/>
                      <a:satMod val="110000"/>
                      <a:lumMod val="100000"/>
                      <a:shade val="100000"/>
                    </a:schemeClr>
                  </a:gs>
                  <a:gs pos="100000">
                    <a:schemeClr val="accent2">
                      <a:tint val="70000"/>
                      <a:lumMod val="99000"/>
                      <a:satMod val="120000"/>
                      <a:shade val="7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c:spPr>
            <c:extLst>
              <c:ext xmlns:c16="http://schemas.microsoft.com/office/drawing/2014/chart" uri="{C3380CC4-5D6E-409C-BE32-E72D297353CC}">
                <c16:uniqueId val="{00000009-B286-49DF-BE8A-81028719A476}"/>
              </c:ext>
            </c:extLst>
          </c:dPt>
          <c:dPt>
            <c:idx val="5"/>
            <c:bubble3D val="0"/>
            <c:spPr>
              <a:gradFill rotWithShape="1">
                <a:gsLst>
                  <a:gs pos="0">
                    <a:schemeClr val="accent2">
                      <a:tint val="50000"/>
                      <a:tint val="98000"/>
                      <a:lumMod val="100000"/>
                    </a:schemeClr>
                  </a:gs>
                  <a:gs pos="100000">
                    <a:schemeClr val="accent2">
                      <a:tint val="50000"/>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c:spPr>
            <c:extLst>
              <c:ext xmlns:c16="http://schemas.microsoft.com/office/drawing/2014/chart" uri="{C3380CC4-5D6E-409C-BE32-E72D297353CC}">
                <c16:uniqueId val="{0000000B-B286-49DF-BE8A-81028719A476}"/>
              </c:ext>
            </c:extLst>
          </c:dPt>
          <c:dLbls>
            <c:dLbl>
              <c:idx val="2"/>
              <c:layout>
                <c:manualLayout>
                  <c:x val="6.5565848586268211E-2"/>
                  <c:y val="7.8350421334017709E-3"/>
                </c:manualLayout>
              </c:layout>
              <c:dLblPos val="bestFit"/>
              <c:showLegendKey val="0"/>
              <c:showVal val="1"/>
              <c:showCatName val="1"/>
              <c:showSerName val="0"/>
              <c:showPercent val="0"/>
              <c:showBubbleSize val="0"/>
              <c:extLst>
                <c:ext xmlns:c15="http://schemas.microsoft.com/office/drawing/2012/chart" uri="{CE6537A1-D6FC-4f65-9D91-7224C49458BB}">
                  <c15:layout>
                    <c:manualLayout>
                      <c:w val="0.22252649011220976"/>
                      <c:h val="0.18345751155360249"/>
                    </c:manualLayout>
                  </c15:layout>
                </c:ext>
                <c:ext xmlns:c16="http://schemas.microsoft.com/office/drawing/2014/chart" uri="{C3380CC4-5D6E-409C-BE32-E72D297353CC}">
                  <c16:uniqueId val="{00000002-E989-4D9C-99F5-90F2B9B46930}"/>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solidFill>
                    <a:latin typeface="+mn-lt"/>
                    <a:ea typeface="+mn-ea"/>
                    <a:cs typeface="+mn-cs"/>
                  </a:defRPr>
                </a:pPr>
                <a:endParaRPr lang="en-US"/>
              </a:p>
            </c:txPr>
            <c:dLblPos val="outEnd"/>
            <c:showLegendKey val="0"/>
            <c:showVal val="1"/>
            <c:showCatName val="1"/>
            <c:showSerName val="0"/>
            <c:showPercent val="0"/>
            <c:showBubbleSize val="0"/>
            <c:showLeaderLines val="0"/>
            <c:extLst>
              <c:ext xmlns:c15="http://schemas.microsoft.com/office/drawing/2012/chart" uri="{CE6537A1-D6FC-4f65-9D91-7224C49458BB}"/>
            </c:extLst>
          </c:dLbls>
          <c:cat>
            <c:strRef>
              <c:f>Sheet1!$A$2:$A$7</c:f>
              <c:strCache>
                <c:ptCount val="6"/>
                <c:pt idx="0">
                  <c:v>Hardware</c:v>
                </c:pt>
                <c:pt idx="1">
                  <c:v>Human Resources</c:v>
                </c:pt>
                <c:pt idx="2">
                  <c:v>Research &amp; Development</c:v>
                </c:pt>
                <c:pt idx="3">
                  <c:v>Sales</c:v>
                </c:pt>
                <c:pt idx="4">
                  <c:v>Software</c:v>
                </c:pt>
                <c:pt idx="5">
                  <c:v>Support</c:v>
                </c:pt>
              </c:strCache>
            </c:strRef>
          </c:cat>
          <c:val>
            <c:numRef>
              <c:f>Sheet1!$B$2:$B$7</c:f>
              <c:numCache>
                <c:formatCode>0.00%</c:formatCode>
                <c:ptCount val="6"/>
                <c:pt idx="0">
                  <c:v>0.49443016281062552</c:v>
                </c:pt>
                <c:pt idx="1">
                  <c:v>0.49857448325017817</c:v>
                </c:pt>
                <c:pt idx="2">
                  <c:v>0.51208077893977644</c:v>
                </c:pt>
                <c:pt idx="3">
                  <c:v>0.50017745179226314</c:v>
                </c:pt>
                <c:pt idx="4">
                  <c:v>0.50539827255278313</c:v>
                </c:pt>
                <c:pt idx="5">
                  <c:v>0.5018663455749548</c:v>
                </c:pt>
              </c:numCache>
            </c:numRef>
          </c:val>
          <c:extLst>
            <c:ext xmlns:c16="http://schemas.microsoft.com/office/drawing/2014/chart" uri="{C3380CC4-5D6E-409C-BE32-E72D297353CC}">
              <c16:uniqueId val="{00000000-E989-4D9C-99F5-90F2B9B46930}"/>
            </c:ext>
          </c:extLst>
        </c:ser>
        <c:dLbls>
          <c:dLblPos val="outEnd"/>
          <c:showLegendKey val="0"/>
          <c:showVal val="0"/>
          <c:showCatName val="1"/>
          <c:showSerName val="0"/>
          <c:showPercent val="0"/>
          <c:showBubbleSize val="0"/>
          <c:showLeaderLines val="0"/>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345">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3/30/2024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3/30/2024</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5651" cy="6856214"/>
          </a:xfrm>
          <a:prstGeom prst="rect">
            <a:avLst/>
          </a:prstGeom>
        </p:spPr>
      </p:pic>
      <p:sp>
        <p:nvSpPr>
          <p:cNvPr id="2" name="Title 1"/>
          <p:cNvSpPr>
            <a:spLocks noGrp="1"/>
          </p:cNvSpPr>
          <p:nvPr>
            <p:ph type="ctrTitle"/>
          </p:nvPr>
        </p:nvSpPr>
        <p:spPr>
          <a:xfrm>
            <a:off x="3961367" y="1964267"/>
            <a:ext cx="7195852" cy="2421464"/>
          </a:xfrm>
        </p:spPr>
        <p:txBody>
          <a:bodyPr anchor="b">
            <a:normAutofit/>
          </a:bodyPr>
          <a:lstStyle>
            <a:lvl1pPr algn="r">
              <a:defRPr sz="4799">
                <a:effectLst/>
              </a:defRPr>
            </a:lvl1pPr>
          </a:lstStyle>
          <a:p>
            <a:r>
              <a:rPr lang="en-US"/>
              <a:t>Click to edit Master title style</a:t>
            </a:r>
            <a:endParaRPr lang="en-US" dirty="0"/>
          </a:p>
        </p:txBody>
      </p:sp>
      <p:sp>
        <p:nvSpPr>
          <p:cNvPr id="3" name="Subtitle 2"/>
          <p:cNvSpPr>
            <a:spLocks noGrp="1"/>
          </p:cNvSpPr>
          <p:nvPr>
            <p:ph type="subTitle" idx="1"/>
          </p:nvPr>
        </p:nvSpPr>
        <p:spPr>
          <a:xfrm>
            <a:off x="3961367" y="4385733"/>
            <a:ext cx="7195852" cy="1405467"/>
          </a:xfrm>
        </p:spPr>
        <p:txBody>
          <a:bodyPr anchor="t">
            <a:normAutofit/>
          </a:bodyPr>
          <a:lstStyle>
            <a:lvl1pPr marL="0" indent="0" algn="r">
              <a:buNone/>
              <a:defRPr sz="1799" cap="all">
                <a:solidFill>
                  <a:schemeClr val="tx1"/>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0232" y="5870576"/>
            <a:ext cx="1599783" cy="377825"/>
          </a:xfrm>
        </p:spPr>
        <p:txBody>
          <a:bodyPr/>
          <a:lstStyle/>
          <a:p>
            <a:fld id="{B61BEF0D-F0BB-DE4B-95CE-6DB70DBA9567}" type="datetimeFigureOut">
              <a:rPr lang="en-US" dirty="0"/>
              <a:pPr/>
              <a:t>3/30/2024</a:t>
            </a:fld>
            <a:endParaRPr lang="en-US" dirty="0"/>
          </a:p>
        </p:txBody>
      </p:sp>
      <p:sp>
        <p:nvSpPr>
          <p:cNvPr id="5" name="Footer Placeholder 4"/>
          <p:cNvSpPr>
            <a:spLocks noGrp="1"/>
          </p:cNvSpPr>
          <p:nvPr>
            <p:ph type="ftr" sz="quarter" idx="11"/>
          </p:nvPr>
        </p:nvSpPr>
        <p:spPr>
          <a:xfrm>
            <a:off x="3961367" y="5870576"/>
            <a:ext cx="4892684" cy="377825"/>
          </a:xfrm>
        </p:spPr>
        <p:txBody>
          <a:bodyPr/>
          <a:lstStyle/>
          <a:p>
            <a:endParaRPr lang="en-US" dirty="0"/>
          </a:p>
        </p:txBody>
      </p:sp>
      <p:sp>
        <p:nvSpPr>
          <p:cNvPr id="6" name="Slide Number Placeholder 5"/>
          <p:cNvSpPr>
            <a:spLocks noGrp="1"/>
          </p:cNvSpPr>
          <p:nvPr>
            <p:ph type="sldNum" sz="quarter" idx="12"/>
          </p:nvPr>
        </p:nvSpPr>
        <p:spPr>
          <a:xfrm>
            <a:off x="10606196" y="5870576"/>
            <a:ext cx="551023" cy="3778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981826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5651" cy="6856214"/>
          </a:xfrm>
          <a:prstGeom prst="rect">
            <a:avLst/>
          </a:prstGeom>
        </p:spPr>
      </p:pic>
      <p:sp>
        <p:nvSpPr>
          <p:cNvPr id="2" name="Title 1"/>
          <p:cNvSpPr>
            <a:spLocks noGrp="1"/>
          </p:cNvSpPr>
          <p:nvPr>
            <p:ph type="title"/>
          </p:nvPr>
        </p:nvSpPr>
        <p:spPr>
          <a:xfrm>
            <a:off x="685622" y="4732865"/>
            <a:ext cx="10128789" cy="566738"/>
          </a:xfrm>
        </p:spPr>
        <p:txBody>
          <a:bodyPr anchor="b">
            <a:normAutofit/>
          </a:bodyPr>
          <a:lstStyle>
            <a:lvl1pPr algn="l">
              <a:defRPr sz="23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243" y="932112"/>
            <a:ext cx="8757546"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622" y="5299603"/>
            <a:ext cx="10128789" cy="493712"/>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F41C87-7AD9-4845-A077-840E4A0F3F06}" type="datetimeFigureOut">
              <a:rPr lang="en-US" smtClean="0"/>
              <a:pPr/>
              <a:t>3/30/2024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411590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5651" cy="6856214"/>
          </a:xfrm>
          <a:prstGeom prst="rect">
            <a:avLst/>
          </a:prstGeom>
        </p:spPr>
      </p:pic>
      <p:sp>
        <p:nvSpPr>
          <p:cNvPr id="2" name="Title 1"/>
          <p:cNvSpPr>
            <a:spLocks noGrp="1"/>
          </p:cNvSpPr>
          <p:nvPr>
            <p:ph type="title"/>
          </p:nvPr>
        </p:nvSpPr>
        <p:spPr>
          <a:xfrm>
            <a:off x="685623" y="609602"/>
            <a:ext cx="10128789" cy="3124199"/>
          </a:xfrm>
        </p:spPr>
        <p:txBody>
          <a:bodyPr anchor="ctr">
            <a:normAutofit/>
          </a:bodyPr>
          <a:lstStyle>
            <a:lvl1pPr algn="l">
              <a:defRPr sz="3199" b="0" cap="none"/>
            </a:lvl1pPr>
          </a:lstStyle>
          <a:p>
            <a:r>
              <a:rPr lang="en-US"/>
              <a:t>Click to edit Master title style</a:t>
            </a:r>
            <a:endParaRPr lang="en-US" dirty="0"/>
          </a:p>
        </p:txBody>
      </p:sp>
      <p:sp>
        <p:nvSpPr>
          <p:cNvPr id="3" name="Text Placeholder 2"/>
          <p:cNvSpPr>
            <a:spLocks noGrp="1"/>
          </p:cNvSpPr>
          <p:nvPr>
            <p:ph type="body" idx="1"/>
          </p:nvPr>
        </p:nvSpPr>
        <p:spPr>
          <a:xfrm>
            <a:off x="685621" y="4343400"/>
            <a:ext cx="10128790" cy="1447800"/>
          </a:xfrm>
        </p:spPr>
        <p:txBody>
          <a:bodyPr anchor="ctr">
            <a:normAutofit/>
          </a:bodyPr>
          <a:lstStyle>
            <a:lvl1pPr marL="0" indent="0" algn="l">
              <a:buNone/>
              <a:defRPr sz="19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pPr/>
              <a:t>3/30/2024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19493776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5651" cy="6856214"/>
          </a:xfrm>
          <a:prstGeom prst="rect">
            <a:avLst/>
          </a:prstGeom>
        </p:spPr>
      </p:pic>
      <p:sp>
        <p:nvSpPr>
          <p:cNvPr id="15" name="TextBox 14"/>
          <p:cNvSpPr txBox="1"/>
          <p:nvPr/>
        </p:nvSpPr>
        <p:spPr>
          <a:xfrm>
            <a:off x="10235201" y="2743200"/>
            <a:ext cx="609441" cy="584776"/>
          </a:xfrm>
          <a:prstGeom prst="rect">
            <a:avLst/>
          </a:prstGeom>
        </p:spPr>
        <p:txBody>
          <a:bodyPr vert="horz" lIns="91416" tIns="45708" rIns="91416" bIns="457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998" dirty="0">
                <a:solidFill>
                  <a:schemeClr val="tx1"/>
                </a:solidFill>
                <a:effectLst/>
              </a:rPr>
              <a:t>”</a:t>
            </a:r>
          </a:p>
        </p:txBody>
      </p:sp>
      <p:sp>
        <p:nvSpPr>
          <p:cNvPr id="11" name="TextBox 10"/>
          <p:cNvSpPr txBox="1"/>
          <p:nvPr/>
        </p:nvSpPr>
        <p:spPr>
          <a:xfrm>
            <a:off x="488148" y="823337"/>
            <a:ext cx="609441" cy="584776"/>
          </a:xfrm>
          <a:prstGeom prst="rect">
            <a:avLst/>
          </a:prstGeom>
        </p:spPr>
        <p:txBody>
          <a:bodyPr vert="horz" lIns="91416" tIns="45708" rIns="91416" bIns="457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998" dirty="0">
                <a:solidFill>
                  <a:schemeClr val="tx1"/>
                </a:solidFill>
                <a:effectLst/>
              </a:rPr>
              <a:t>“</a:t>
            </a:r>
          </a:p>
        </p:txBody>
      </p:sp>
      <p:sp>
        <p:nvSpPr>
          <p:cNvPr id="2" name="Title 1"/>
          <p:cNvSpPr>
            <a:spLocks noGrp="1"/>
          </p:cNvSpPr>
          <p:nvPr>
            <p:ph type="title"/>
          </p:nvPr>
        </p:nvSpPr>
        <p:spPr>
          <a:xfrm>
            <a:off x="992009" y="609602"/>
            <a:ext cx="9547912" cy="2743199"/>
          </a:xfrm>
        </p:spPr>
        <p:txBody>
          <a:bodyPr anchor="ctr">
            <a:normAutofit/>
          </a:bodyPr>
          <a:lstStyle>
            <a:lvl1pPr algn="l">
              <a:defRPr sz="3199"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589" y="3352800"/>
            <a:ext cx="9336752" cy="381000"/>
          </a:xfrm>
        </p:spPr>
        <p:txBody>
          <a:bodyPr anchor="ctr"/>
          <a:lstStyle>
            <a:lvl1pPr marL="0" indent="0">
              <a:buFontTx/>
              <a:buNone/>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Click to edit Master text styles</a:t>
            </a:r>
          </a:p>
        </p:txBody>
      </p:sp>
      <p:sp>
        <p:nvSpPr>
          <p:cNvPr id="3" name="Text Placeholder 2"/>
          <p:cNvSpPr>
            <a:spLocks noGrp="1"/>
          </p:cNvSpPr>
          <p:nvPr>
            <p:ph type="body" idx="1"/>
          </p:nvPr>
        </p:nvSpPr>
        <p:spPr>
          <a:xfrm>
            <a:off x="687287" y="4343400"/>
            <a:ext cx="10149723" cy="1447800"/>
          </a:xfrm>
        </p:spPr>
        <p:txBody>
          <a:bodyPr anchor="ctr">
            <a:normAutofit/>
          </a:bodyPr>
          <a:lstStyle>
            <a:lvl1pPr marL="0" indent="0" algn="l">
              <a:buNone/>
              <a:defRPr sz="19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pPr/>
              <a:t>3/30/2024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4006696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5651" cy="6856214"/>
          </a:xfrm>
          <a:prstGeom prst="rect">
            <a:avLst/>
          </a:prstGeom>
        </p:spPr>
      </p:pic>
      <p:sp>
        <p:nvSpPr>
          <p:cNvPr id="2" name="Title 1"/>
          <p:cNvSpPr>
            <a:spLocks noGrp="1"/>
          </p:cNvSpPr>
          <p:nvPr>
            <p:ph type="title"/>
          </p:nvPr>
        </p:nvSpPr>
        <p:spPr>
          <a:xfrm>
            <a:off x="685624" y="3308581"/>
            <a:ext cx="10128787" cy="1468800"/>
          </a:xfrm>
        </p:spPr>
        <p:txBody>
          <a:bodyPr anchor="b">
            <a:normAutofit/>
          </a:bodyPr>
          <a:lstStyle>
            <a:lvl1pPr algn="l">
              <a:defRPr sz="3199" b="0" cap="none"/>
            </a:lvl1pPr>
          </a:lstStyle>
          <a:p>
            <a:r>
              <a:rPr lang="en-US"/>
              <a:t>Click to edit Master title style</a:t>
            </a:r>
            <a:endParaRPr lang="en-US" dirty="0"/>
          </a:p>
        </p:txBody>
      </p:sp>
      <p:sp>
        <p:nvSpPr>
          <p:cNvPr id="3" name="Text Placeholder 2"/>
          <p:cNvSpPr>
            <a:spLocks noGrp="1"/>
          </p:cNvSpPr>
          <p:nvPr>
            <p:ph type="body" idx="1"/>
          </p:nvPr>
        </p:nvSpPr>
        <p:spPr>
          <a:xfrm>
            <a:off x="685622" y="4777381"/>
            <a:ext cx="10128788" cy="860400"/>
          </a:xfrm>
        </p:spPr>
        <p:txBody>
          <a:bodyPr anchor="t">
            <a:normAutofit/>
          </a:bodyPr>
          <a:lstStyle>
            <a:lvl1pPr marL="0" indent="0" algn="l">
              <a:buNone/>
              <a:defRPr sz="19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pPr/>
              <a:t>3/30/2024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11802403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5651" cy="6856214"/>
          </a:xfrm>
          <a:prstGeom prst="rect">
            <a:avLst/>
          </a:prstGeom>
        </p:spPr>
      </p:pic>
      <p:sp>
        <p:nvSpPr>
          <p:cNvPr id="13" name="TextBox 12"/>
          <p:cNvSpPr txBox="1"/>
          <p:nvPr/>
        </p:nvSpPr>
        <p:spPr>
          <a:xfrm>
            <a:off x="10235201" y="2743200"/>
            <a:ext cx="609441" cy="584776"/>
          </a:xfrm>
          <a:prstGeom prst="rect">
            <a:avLst/>
          </a:prstGeom>
        </p:spPr>
        <p:txBody>
          <a:bodyPr vert="horz" lIns="91416" tIns="45708" rIns="91416" bIns="457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998" dirty="0">
                <a:solidFill>
                  <a:schemeClr val="tx1"/>
                </a:solidFill>
                <a:effectLst/>
              </a:rPr>
              <a:t>”</a:t>
            </a:r>
          </a:p>
        </p:txBody>
      </p:sp>
      <p:sp>
        <p:nvSpPr>
          <p:cNvPr id="14" name="TextBox 13"/>
          <p:cNvSpPr txBox="1"/>
          <p:nvPr/>
        </p:nvSpPr>
        <p:spPr>
          <a:xfrm>
            <a:off x="488148" y="823337"/>
            <a:ext cx="609441" cy="584776"/>
          </a:xfrm>
          <a:prstGeom prst="rect">
            <a:avLst/>
          </a:prstGeom>
        </p:spPr>
        <p:txBody>
          <a:bodyPr vert="horz" lIns="91416" tIns="45708" rIns="91416" bIns="457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998" dirty="0">
                <a:solidFill>
                  <a:schemeClr val="tx1"/>
                </a:solidFill>
                <a:effectLst/>
              </a:rPr>
              <a:t>“</a:t>
            </a:r>
          </a:p>
        </p:txBody>
      </p:sp>
      <p:sp>
        <p:nvSpPr>
          <p:cNvPr id="16" name="Title 1"/>
          <p:cNvSpPr>
            <a:spLocks noGrp="1"/>
          </p:cNvSpPr>
          <p:nvPr>
            <p:ph type="title"/>
          </p:nvPr>
        </p:nvSpPr>
        <p:spPr>
          <a:xfrm>
            <a:off x="992009" y="609602"/>
            <a:ext cx="9547912" cy="2743199"/>
          </a:xfrm>
        </p:spPr>
        <p:txBody>
          <a:bodyPr anchor="ctr">
            <a:normAutofit/>
          </a:bodyPr>
          <a:lstStyle>
            <a:lvl1pPr algn="l">
              <a:defRPr sz="3199"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621" y="3886200"/>
            <a:ext cx="10132797" cy="889000"/>
          </a:xfrm>
        </p:spPr>
        <p:txBody>
          <a:bodyPr vert="horz" lIns="91440" tIns="45720" rIns="91440" bIns="45720" rtlCol="0" anchor="b">
            <a:normAutofit/>
          </a:bodyPr>
          <a:lstStyle>
            <a:lvl1pPr>
              <a:buNone/>
              <a:defRPr lang="en-US" sz="2399"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620" y="4775200"/>
            <a:ext cx="10132797" cy="1016000"/>
          </a:xfrm>
        </p:spPr>
        <p:txBody>
          <a:bodyPr anchor="t">
            <a:normAutofit/>
          </a:bodyPr>
          <a:lstStyle>
            <a:lvl1pPr marL="0" indent="0" algn="l">
              <a:buNone/>
              <a:defRPr sz="17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pPr/>
              <a:t>3/30/2024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4560236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5651" cy="6856214"/>
          </a:xfrm>
          <a:prstGeom prst="rect">
            <a:avLst/>
          </a:prstGeom>
        </p:spPr>
      </p:pic>
      <p:sp>
        <p:nvSpPr>
          <p:cNvPr id="2" name="Title 1"/>
          <p:cNvSpPr>
            <a:spLocks noGrp="1"/>
          </p:cNvSpPr>
          <p:nvPr>
            <p:ph type="title"/>
          </p:nvPr>
        </p:nvSpPr>
        <p:spPr>
          <a:xfrm>
            <a:off x="685623" y="609602"/>
            <a:ext cx="1012878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622" y="3505200"/>
            <a:ext cx="10128790" cy="838200"/>
          </a:xfrm>
        </p:spPr>
        <p:txBody>
          <a:bodyPr vert="horz" lIns="91440" tIns="45720" rIns="91440" bIns="45720" rtlCol="0" anchor="b">
            <a:normAutofit/>
          </a:bodyPr>
          <a:lstStyle>
            <a:lvl1pPr>
              <a:buNone/>
              <a:defRPr lang="en-US" sz="2799"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621" y="4343400"/>
            <a:ext cx="10128790" cy="1447800"/>
          </a:xfrm>
        </p:spPr>
        <p:txBody>
          <a:bodyPr anchor="t">
            <a:normAutofit/>
          </a:bodyPr>
          <a:lstStyle>
            <a:lvl1pPr marL="0" indent="0" algn="l">
              <a:buNone/>
              <a:defRPr sz="17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pPr/>
              <a:t>3/30/2024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4453820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5651"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t>3/30/2024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a:p>
        </p:txBody>
      </p:sp>
      <p:sp>
        <p:nvSpPr>
          <p:cNvPr id="8" name="Title 1"/>
          <p:cNvSpPr>
            <a:spLocks noGrp="1"/>
          </p:cNvSpPr>
          <p:nvPr>
            <p:ph type="title"/>
          </p:nvPr>
        </p:nvSpPr>
        <p:spPr>
          <a:xfrm>
            <a:off x="685623" y="609601"/>
            <a:ext cx="10128787"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3165287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5651" cy="6856214"/>
          </a:xfrm>
          <a:prstGeom prst="rect">
            <a:avLst/>
          </a:prstGeom>
        </p:spPr>
      </p:pic>
      <p:sp>
        <p:nvSpPr>
          <p:cNvPr id="2" name="Vertical Title 1"/>
          <p:cNvSpPr>
            <a:spLocks noGrp="1"/>
          </p:cNvSpPr>
          <p:nvPr>
            <p:ph type="title" orient="vert"/>
          </p:nvPr>
        </p:nvSpPr>
        <p:spPr>
          <a:xfrm>
            <a:off x="8656420" y="609600"/>
            <a:ext cx="2157990"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622" y="609600"/>
            <a:ext cx="783007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t>3/30/2024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2700672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5651"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t>3/30/2024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1598226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5651" cy="6856214"/>
          </a:xfrm>
          <a:prstGeom prst="rect">
            <a:avLst/>
          </a:prstGeom>
        </p:spPr>
      </p:pic>
      <p:sp>
        <p:nvSpPr>
          <p:cNvPr id="2" name="Title 1"/>
          <p:cNvSpPr>
            <a:spLocks noGrp="1"/>
          </p:cNvSpPr>
          <p:nvPr>
            <p:ph type="title"/>
          </p:nvPr>
        </p:nvSpPr>
        <p:spPr>
          <a:xfrm>
            <a:off x="685622" y="3308581"/>
            <a:ext cx="10128789" cy="1468800"/>
          </a:xfrm>
        </p:spPr>
        <p:txBody>
          <a:bodyPr anchor="b"/>
          <a:lstStyle>
            <a:lvl1pPr algn="l">
              <a:defRPr sz="3999" b="0" cap="all"/>
            </a:lvl1pPr>
          </a:lstStyle>
          <a:p>
            <a:r>
              <a:rPr lang="en-US"/>
              <a:t>Click to edit Master title style</a:t>
            </a:r>
            <a:endParaRPr lang="en-US" dirty="0"/>
          </a:p>
        </p:txBody>
      </p:sp>
      <p:sp>
        <p:nvSpPr>
          <p:cNvPr id="3" name="Text Placeholder 2"/>
          <p:cNvSpPr>
            <a:spLocks noGrp="1"/>
          </p:cNvSpPr>
          <p:nvPr>
            <p:ph type="body" idx="1"/>
          </p:nvPr>
        </p:nvSpPr>
        <p:spPr>
          <a:xfrm>
            <a:off x="685620" y="4777381"/>
            <a:ext cx="10128790" cy="860400"/>
          </a:xfrm>
        </p:spPr>
        <p:txBody>
          <a:bodyPr anchor="t">
            <a:normAutofit/>
          </a:bodyPr>
          <a:lstStyle>
            <a:lvl1pPr marL="0" indent="0" algn="l">
              <a:buNone/>
              <a:defRPr sz="1999" cap="all">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t>3/30/2024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564273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5651"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623" y="2142067"/>
            <a:ext cx="4994033"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0379" y="2142068"/>
            <a:ext cx="4994031"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F41C87-7AD9-4845-A077-840E4A0F3F06}" type="datetimeFigureOut">
              <a:rPr lang="en-US" smtClean="0"/>
              <a:t>3/30/2024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4100232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416" y="2218267"/>
            <a:ext cx="4707828" cy="576262"/>
          </a:xfrm>
        </p:spPr>
        <p:txBody>
          <a:bodyPr anchor="b">
            <a:noAutofit/>
          </a:bodyPr>
          <a:lstStyle>
            <a:lvl1pPr marL="0" indent="0">
              <a:buNone/>
              <a:defRPr sz="27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685623" y="2870201"/>
            <a:ext cx="4995622"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416" y="2226734"/>
            <a:ext cx="4721583" cy="576262"/>
          </a:xfrm>
        </p:spPr>
        <p:txBody>
          <a:bodyPr anchor="b">
            <a:noAutofit/>
          </a:bodyPr>
          <a:lstStyle>
            <a:lvl1pPr marL="0" indent="0">
              <a:buNone/>
              <a:defRPr sz="27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1967" y="2870201"/>
            <a:ext cx="499403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F41C87-7AD9-4845-A077-840E4A0F3F06}" type="datetimeFigureOut">
              <a:rPr lang="en-US" smtClean="0"/>
              <a:t>3/30/2024</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3076689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5651"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F41C87-7AD9-4845-A077-840E4A0F3F06}" type="datetimeFigureOut">
              <a:rPr lang="en-US" smtClean="0"/>
              <a:t>3/30/2024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241195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5651" cy="6856214"/>
          </a:xfrm>
          <a:prstGeom prst="rect">
            <a:avLst/>
          </a:prstGeom>
        </p:spPr>
      </p:pic>
      <p:sp>
        <p:nvSpPr>
          <p:cNvPr id="2" name="Date Placeholder 1"/>
          <p:cNvSpPr>
            <a:spLocks noGrp="1"/>
          </p:cNvSpPr>
          <p:nvPr>
            <p:ph type="dt" sz="half" idx="10"/>
          </p:nvPr>
        </p:nvSpPr>
        <p:spPr/>
        <p:txBody>
          <a:bodyPr/>
          <a:lstStyle/>
          <a:p>
            <a:fld id="{03F41C87-7AD9-4845-A077-840E4A0F3F06}" type="datetimeFigureOut">
              <a:rPr lang="en-US" smtClean="0"/>
              <a:t>3/30/2024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4268184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5651" cy="6856214"/>
          </a:xfrm>
          <a:prstGeom prst="rect">
            <a:avLst/>
          </a:prstGeom>
        </p:spPr>
      </p:pic>
      <p:sp>
        <p:nvSpPr>
          <p:cNvPr id="2" name="Title 1"/>
          <p:cNvSpPr>
            <a:spLocks noGrp="1"/>
          </p:cNvSpPr>
          <p:nvPr>
            <p:ph type="title"/>
          </p:nvPr>
        </p:nvSpPr>
        <p:spPr>
          <a:xfrm>
            <a:off x="685622" y="2074333"/>
            <a:ext cx="3679926" cy="1371600"/>
          </a:xfrm>
        </p:spPr>
        <p:txBody>
          <a:bodyPr anchor="b">
            <a:normAutofit/>
          </a:bodyPr>
          <a:lstStyle>
            <a:lvl1pPr algn="l">
              <a:defRPr sz="2399" b="0"/>
            </a:lvl1pPr>
          </a:lstStyle>
          <a:p>
            <a:r>
              <a:rPr lang="en-US"/>
              <a:t>Click to edit Master title style</a:t>
            </a:r>
            <a:endParaRPr lang="en-US" dirty="0"/>
          </a:p>
        </p:txBody>
      </p:sp>
      <p:sp>
        <p:nvSpPr>
          <p:cNvPr id="3" name="Content Placeholder 2"/>
          <p:cNvSpPr>
            <a:spLocks noGrp="1"/>
          </p:cNvSpPr>
          <p:nvPr>
            <p:ph idx="1"/>
          </p:nvPr>
        </p:nvSpPr>
        <p:spPr>
          <a:xfrm>
            <a:off x="4646991" y="609601"/>
            <a:ext cx="6167419"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622" y="3445933"/>
            <a:ext cx="3679926" cy="1828800"/>
          </a:xfrm>
        </p:spPr>
        <p:txBody>
          <a:bodyPr anchor="t">
            <a:normAutofit/>
          </a:bodyPr>
          <a:lstStyle>
            <a:lvl1pPr marL="0" indent="0">
              <a:buNone/>
              <a:defRPr sz="16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F41C87-7AD9-4845-A077-840E4A0F3F06}" type="datetimeFigureOut">
              <a:rPr lang="en-US" smtClean="0"/>
              <a:t>3/30/2024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793061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5651" cy="6856214"/>
          </a:xfrm>
          <a:prstGeom prst="rect">
            <a:avLst/>
          </a:prstGeom>
        </p:spPr>
      </p:pic>
      <p:sp>
        <p:nvSpPr>
          <p:cNvPr id="2" name="Title 1"/>
          <p:cNvSpPr>
            <a:spLocks noGrp="1"/>
          </p:cNvSpPr>
          <p:nvPr>
            <p:ph type="title"/>
          </p:nvPr>
        </p:nvSpPr>
        <p:spPr>
          <a:xfrm>
            <a:off x="685622" y="1600200"/>
            <a:ext cx="6163048" cy="1371600"/>
          </a:xfrm>
        </p:spPr>
        <p:txBody>
          <a:bodyPr anchor="b">
            <a:normAutofit/>
          </a:bodyPr>
          <a:lstStyle>
            <a:lvl1pPr algn="l">
              <a:defRPr sz="2799"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4290" y="914400"/>
            <a:ext cx="3280120"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622" y="2971800"/>
            <a:ext cx="6163048" cy="1828800"/>
          </a:xfrm>
        </p:spPr>
        <p:txBody>
          <a:bodyPr anchor="t">
            <a:normAutofit/>
          </a:bodyPr>
          <a:lstStyle>
            <a:lvl1pPr marL="0" indent="0">
              <a:buNone/>
              <a:defRPr sz="17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F41C87-7AD9-4845-A077-840E4A0F3F06}" type="datetimeFigureOut">
              <a:rPr lang="en-US" smtClean="0"/>
              <a:pPr/>
              <a:t>3/30/2024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3330805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623" y="609601"/>
            <a:ext cx="10128787"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623" y="2142068"/>
            <a:ext cx="10128787"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7423" y="5870576"/>
            <a:ext cx="1599783"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3F41C87-7AD9-4845-A077-840E4A0F3F06}" type="datetimeFigureOut">
              <a:rPr lang="en-US" smtClean="0"/>
              <a:pPr/>
              <a:t>3/30/2024</a:t>
            </a:fld>
            <a:endParaRPr lang="en-US"/>
          </a:p>
        </p:txBody>
      </p:sp>
      <p:sp>
        <p:nvSpPr>
          <p:cNvPr id="5" name="Footer Placeholder 4"/>
          <p:cNvSpPr>
            <a:spLocks noGrp="1"/>
          </p:cNvSpPr>
          <p:nvPr>
            <p:ph type="ftr" sz="quarter" idx="3"/>
          </p:nvPr>
        </p:nvSpPr>
        <p:spPr>
          <a:xfrm>
            <a:off x="685622" y="5870576"/>
            <a:ext cx="7825621"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3387" y="5870576"/>
            <a:ext cx="551023"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22677941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063" rtl="0" eaLnBrk="1" latinLnBrk="0" hangingPunct="1">
        <a:spcBef>
          <a:spcPct val="0"/>
        </a:spcBef>
        <a:buNone/>
        <a:defRPr sz="3599"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664" indent="-285664" algn="l" defTabSz="457063" rtl="0" eaLnBrk="1" latinLnBrk="0" hangingPunct="1">
        <a:spcBef>
          <a:spcPts val="0"/>
        </a:spcBef>
        <a:spcAft>
          <a:spcPts val="1000"/>
        </a:spcAft>
        <a:buClr>
          <a:schemeClr val="tx1"/>
        </a:buClr>
        <a:buSzPct val="100000"/>
        <a:buFont typeface="Arial"/>
        <a:buChar char="•"/>
        <a:defRPr sz="1799" kern="1200" cap="none">
          <a:solidFill>
            <a:schemeClr val="tx1"/>
          </a:solidFill>
          <a:effectLst/>
          <a:latin typeface="+mn-lt"/>
          <a:ea typeface="+mn-ea"/>
          <a:cs typeface="+mn-cs"/>
        </a:defRPr>
      </a:lvl1pPr>
      <a:lvl2pPr marL="742727" indent="-285664" algn="l" defTabSz="457063"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199790" indent="-285664" algn="l" defTabSz="457063"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2587" indent="-171399" algn="l" defTabSz="457063"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1999650" indent="-171399" algn="l" defTabSz="457063"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3846" indent="-228531" algn="l" defTabSz="457063"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0908" indent="-228531" algn="l" defTabSz="457063"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7971" indent="-228531" algn="l" defTabSz="457063"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5034" indent="-228531" algn="l" defTabSz="457063"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5878387" y="4800600"/>
            <a:ext cx="3416425" cy="1219200"/>
          </a:xfrm>
        </p:spPr>
        <p:txBody>
          <a:bodyPr>
            <a:normAutofit/>
          </a:bodyPr>
          <a:lstStyle/>
          <a:p>
            <a:r>
              <a:rPr lang="it-IT" sz="3600" dirty="0">
                <a:latin typeface="Arial Black" panose="020B0A04020102020204" pitchFamily="34" charset="0"/>
              </a:rPr>
              <a:t>Group 3</a:t>
            </a:r>
          </a:p>
        </p:txBody>
      </p:sp>
      <p:sp>
        <p:nvSpPr>
          <p:cNvPr id="2" name="Rectangle 1">
            <a:extLst>
              <a:ext uri="{FF2B5EF4-FFF2-40B4-BE49-F238E27FC236}">
                <a16:creationId xmlns:a16="http://schemas.microsoft.com/office/drawing/2014/main" id="{61E9A8FE-B642-483F-96AA-8C38B02DE3E4}"/>
              </a:ext>
            </a:extLst>
          </p:cNvPr>
          <p:cNvSpPr/>
          <p:nvPr/>
        </p:nvSpPr>
        <p:spPr>
          <a:xfrm>
            <a:off x="549796" y="2967335"/>
            <a:ext cx="10800000" cy="1107996"/>
          </a:xfrm>
          <a:prstGeom prst="rect">
            <a:avLst/>
          </a:prstGeom>
          <a:noFill/>
        </p:spPr>
        <p:txBody>
          <a:bodyPr wrap="square" lIns="91440" tIns="45720" rIns="91440" bIns="45720">
            <a:spAutoFit/>
            <a:scene3d>
              <a:camera prst="perspectiveFront"/>
              <a:lightRig rig="threePt" dir="t"/>
            </a:scene3d>
          </a:bodyPr>
          <a:lstStyle/>
          <a:p>
            <a:pPr algn="ctr"/>
            <a:r>
              <a:rPr lang="en-IN" sz="6600" dirty="0">
                <a:ln w="0">
                  <a:solidFill>
                    <a:schemeClr val="tx1"/>
                  </a:solidFill>
                </a:ln>
                <a:effectLst>
                  <a:glow rad="101600">
                    <a:schemeClr val="bg2">
                      <a:lumMod val="75000"/>
                      <a:lumOff val="25000"/>
                      <a:alpha val="60000"/>
                    </a:schemeClr>
                  </a:glow>
                  <a:outerShdw blurRad="63500" sx="102000" sy="102000" algn="ctr" rotWithShape="0">
                    <a:prstClr val="black">
                      <a:alpha val="40000"/>
                    </a:prstClr>
                  </a:outerShdw>
                  <a:reflection blurRad="6350" stA="50000" endA="300" endPos="50000" dist="60007" dir="5400000" sy="-100000" algn="bl" rotWithShape="0"/>
                </a:effectLst>
                <a:latin typeface="Algerian" panose="04020705040A02060702" pitchFamily="82" charset="0"/>
              </a:rPr>
              <a:t>EMPLOYEE RETENTION</a:t>
            </a:r>
            <a:endParaRPr lang="en-US" sz="6600" dirty="0">
              <a:ln w="0">
                <a:solidFill>
                  <a:schemeClr val="tx1"/>
                </a:solidFill>
              </a:ln>
              <a:effectLst>
                <a:glow rad="101600">
                  <a:schemeClr val="bg2">
                    <a:lumMod val="75000"/>
                    <a:lumOff val="25000"/>
                    <a:alpha val="60000"/>
                  </a:schemeClr>
                </a:glow>
                <a:outerShdw blurRad="63500" sx="102000" sy="102000" algn="ctr" rotWithShape="0">
                  <a:prstClr val="black">
                    <a:alpha val="40000"/>
                  </a:prstClr>
                </a:outerShdw>
                <a:reflection blurRad="6350" stA="50000" endA="300" endPos="50000" dist="60007" dir="5400000" sy="-100000" algn="bl" rotWithShape="0"/>
              </a:effectLst>
              <a:latin typeface="Algerian" panose="04020705040A02060702" pitchFamily="82" charset="0"/>
            </a:endParaRP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CCE8A-2F2C-4B0B-BE17-A3D47C328D63}"/>
              </a:ext>
            </a:extLst>
          </p:cNvPr>
          <p:cNvSpPr>
            <a:spLocks noGrp="1"/>
          </p:cNvSpPr>
          <p:nvPr>
            <p:ph type="title"/>
          </p:nvPr>
        </p:nvSpPr>
        <p:spPr>
          <a:xfrm>
            <a:off x="261764" y="188641"/>
            <a:ext cx="11521280" cy="792088"/>
          </a:xfrm>
        </p:spPr>
        <p:txBody>
          <a:bodyPr>
            <a:normAutofit/>
          </a:bodyPr>
          <a:lstStyle/>
          <a:p>
            <a:pPr algn="ctr"/>
            <a:r>
              <a:rPr lang="en-US" sz="2400" dirty="0">
                <a:latin typeface="Cambria" panose="02040503050406030204" pitchFamily="18" charset="0"/>
                <a:ea typeface="Cambria" panose="02040503050406030204" pitchFamily="18" charset="0"/>
              </a:rPr>
              <a:t>A</a:t>
            </a:r>
            <a:r>
              <a:rPr lang="en-US" sz="2400" cap="none" dirty="0">
                <a:latin typeface="Cambria" panose="02040503050406030204" pitchFamily="18" charset="0"/>
                <a:ea typeface="Cambria" panose="02040503050406030204" pitchFamily="18" charset="0"/>
              </a:rPr>
              <a:t>ttrition</a:t>
            </a:r>
            <a:r>
              <a:rPr lang="en-US" sz="2400" dirty="0">
                <a:latin typeface="Cambria" panose="02040503050406030204" pitchFamily="18" charset="0"/>
                <a:ea typeface="Cambria" panose="02040503050406030204" pitchFamily="18" charset="0"/>
              </a:rPr>
              <a:t> r</a:t>
            </a:r>
            <a:r>
              <a:rPr lang="en-US" sz="2400" cap="none" dirty="0">
                <a:latin typeface="Cambria" panose="02040503050406030204" pitchFamily="18" charset="0"/>
                <a:ea typeface="Cambria" panose="02040503050406030204" pitchFamily="18" charset="0"/>
              </a:rPr>
              <a:t>ate</a:t>
            </a:r>
            <a:r>
              <a:rPr lang="en-US" sz="2400" dirty="0">
                <a:latin typeface="Cambria" panose="02040503050406030204" pitchFamily="18" charset="0"/>
                <a:ea typeface="Cambria" panose="02040503050406030204" pitchFamily="18" charset="0"/>
              </a:rPr>
              <a:t> v</a:t>
            </a:r>
            <a:r>
              <a:rPr lang="en-US" sz="2400" cap="none" dirty="0">
                <a:latin typeface="Cambria" panose="02040503050406030204" pitchFamily="18" charset="0"/>
                <a:ea typeface="Cambria" panose="02040503050406030204" pitchFamily="18" charset="0"/>
              </a:rPr>
              <a:t>s</a:t>
            </a:r>
            <a:r>
              <a:rPr lang="en-US" sz="2400" dirty="0">
                <a:latin typeface="Cambria" panose="02040503050406030204" pitchFamily="18" charset="0"/>
                <a:ea typeface="Cambria" panose="02040503050406030204" pitchFamily="18" charset="0"/>
              </a:rPr>
              <a:t> y</a:t>
            </a:r>
            <a:r>
              <a:rPr lang="en-US" sz="2400" cap="none" dirty="0">
                <a:latin typeface="Cambria" panose="02040503050406030204" pitchFamily="18" charset="0"/>
                <a:ea typeface="Cambria" panose="02040503050406030204" pitchFamily="18" charset="0"/>
              </a:rPr>
              <a:t>ears</a:t>
            </a:r>
            <a:r>
              <a:rPr lang="en-US" sz="2400" dirty="0">
                <a:latin typeface="Cambria" panose="02040503050406030204" pitchFamily="18" charset="0"/>
                <a:ea typeface="Cambria" panose="02040503050406030204" pitchFamily="18" charset="0"/>
              </a:rPr>
              <a:t> s</a:t>
            </a:r>
            <a:r>
              <a:rPr lang="en-US" sz="2400" cap="none" dirty="0">
                <a:latin typeface="Cambria" panose="02040503050406030204" pitchFamily="18" charset="0"/>
                <a:ea typeface="Cambria" panose="02040503050406030204" pitchFamily="18" charset="0"/>
              </a:rPr>
              <a:t>ince</a:t>
            </a:r>
            <a:r>
              <a:rPr lang="en-US" sz="2400" dirty="0">
                <a:latin typeface="Cambria" panose="02040503050406030204" pitchFamily="18" charset="0"/>
                <a:ea typeface="Cambria" panose="02040503050406030204" pitchFamily="18" charset="0"/>
              </a:rPr>
              <a:t> l</a:t>
            </a:r>
            <a:r>
              <a:rPr lang="en-US" sz="2400" cap="none" dirty="0">
                <a:latin typeface="Cambria" panose="02040503050406030204" pitchFamily="18" charset="0"/>
                <a:ea typeface="Cambria" panose="02040503050406030204" pitchFamily="18" charset="0"/>
              </a:rPr>
              <a:t>ast</a:t>
            </a:r>
            <a:r>
              <a:rPr lang="en-US" sz="2400" dirty="0">
                <a:latin typeface="Cambria" panose="02040503050406030204" pitchFamily="18" charset="0"/>
                <a:ea typeface="Cambria" panose="02040503050406030204" pitchFamily="18" charset="0"/>
              </a:rPr>
              <a:t> p</a:t>
            </a:r>
            <a:r>
              <a:rPr lang="en-US" sz="2400" cap="none" dirty="0">
                <a:latin typeface="Cambria" panose="02040503050406030204" pitchFamily="18" charset="0"/>
                <a:ea typeface="Cambria" panose="02040503050406030204" pitchFamily="18" charset="0"/>
              </a:rPr>
              <a:t>romotions</a:t>
            </a:r>
            <a:endParaRPr lang="en-US" sz="2400" dirty="0">
              <a:latin typeface="Cambria" panose="02040503050406030204" pitchFamily="18" charset="0"/>
              <a:ea typeface="Cambria" panose="02040503050406030204" pitchFamily="18" charset="0"/>
            </a:endParaRPr>
          </a:p>
        </p:txBody>
      </p:sp>
      <p:pic>
        <p:nvPicPr>
          <p:cNvPr id="6" name="Picture 5">
            <a:extLst>
              <a:ext uri="{FF2B5EF4-FFF2-40B4-BE49-F238E27FC236}">
                <a16:creationId xmlns:a16="http://schemas.microsoft.com/office/drawing/2014/main" id="{35EF5815-AD74-6D9E-51B8-AC46F8F858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4452" y="764703"/>
            <a:ext cx="5616624" cy="3274321"/>
          </a:xfrm>
          <a:prstGeom prst="rect">
            <a:avLst/>
          </a:prstGeom>
        </p:spPr>
      </p:pic>
      <p:sp>
        <p:nvSpPr>
          <p:cNvPr id="7" name="TextBox 6">
            <a:extLst>
              <a:ext uri="{FF2B5EF4-FFF2-40B4-BE49-F238E27FC236}">
                <a16:creationId xmlns:a16="http://schemas.microsoft.com/office/drawing/2014/main" id="{29938CF5-9010-6022-EC0C-3EA5CDF9FF83}"/>
              </a:ext>
            </a:extLst>
          </p:cNvPr>
          <p:cNvSpPr txBox="1"/>
          <p:nvPr/>
        </p:nvSpPr>
        <p:spPr>
          <a:xfrm>
            <a:off x="230831" y="955171"/>
            <a:ext cx="5760640" cy="2616101"/>
          </a:xfrm>
          <a:prstGeom prst="rect">
            <a:avLst/>
          </a:prstGeom>
          <a:noFill/>
        </p:spPr>
        <p:txBody>
          <a:bodyPr wrap="square" rtlCol="0">
            <a:spAutoFit/>
          </a:bodyPr>
          <a:lstStyle/>
          <a:p>
            <a:r>
              <a:rPr lang="en-IN" sz="2000" b="1" dirty="0"/>
              <a:t>Observation:-</a:t>
            </a:r>
          </a:p>
          <a:p>
            <a:r>
              <a:rPr lang="en-IN" dirty="0"/>
              <a:t>- According to the observations we can see that attrition rates vary within range around 32.0%-77.8%.</a:t>
            </a:r>
          </a:p>
          <a:p>
            <a:r>
              <a:rPr lang="en-IN" dirty="0"/>
              <a:t>-There is not clear linear or consistent trend in attrition rate as year since last promotion increase.</a:t>
            </a:r>
          </a:p>
          <a:p>
            <a:r>
              <a:rPr lang="en-IN" dirty="0"/>
              <a:t>-It might be worth considering other factor that could influence attrition such as job role, department, Monthly income stats, work life balance overall Job Market conditions.	</a:t>
            </a:r>
          </a:p>
        </p:txBody>
      </p:sp>
      <p:sp>
        <p:nvSpPr>
          <p:cNvPr id="8" name="TextBox 7">
            <a:extLst>
              <a:ext uri="{FF2B5EF4-FFF2-40B4-BE49-F238E27FC236}">
                <a16:creationId xmlns:a16="http://schemas.microsoft.com/office/drawing/2014/main" id="{19C5A6BF-930C-703A-9319-13D15330A9A1}"/>
              </a:ext>
            </a:extLst>
          </p:cNvPr>
          <p:cNvSpPr txBox="1"/>
          <p:nvPr/>
        </p:nvSpPr>
        <p:spPr>
          <a:xfrm>
            <a:off x="76674" y="3789040"/>
            <a:ext cx="5657699" cy="2031325"/>
          </a:xfrm>
          <a:prstGeom prst="rect">
            <a:avLst/>
          </a:prstGeom>
          <a:noFill/>
        </p:spPr>
        <p:txBody>
          <a:bodyPr wrap="square" rtlCol="0">
            <a:spAutoFit/>
          </a:bodyPr>
          <a:lstStyle/>
          <a:p>
            <a:r>
              <a:rPr lang="en-IN" dirty="0"/>
              <a:t>Conclusion:-</a:t>
            </a:r>
          </a:p>
          <a:p>
            <a:r>
              <a:rPr lang="en-IN" dirty="0"/>
              <a:t>Even though there is no clear relation between attrition and year since last promotion and there may be other factor that could be influencing attrition. We can conclude that employees getting promoted early are not leaving the company, so company should promote employees within 10 years periods.</a:t>
            </a:r>
          </a:p>
        </p:txBody>
      </p:sp>
    </p:spTree>
    <p:extLst>
      <p:ext uri="{BB962C8B-B14F-4D97-AF65-F5344CB8AC3E}">
        <p14:creationId xmlns:p14="http://schemas.microsoft.com/office/powerpoint/2010/main" val="1269477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0E494-9F89-43F0-9CB3-68457E199A1A}"/>
              </a:ext>
            </a:extLst>
          </p:cNvPr>
          <p:cNvSpPr>
            <a:spLocks noGrp="1"/>
          </p:cNvSpPr>
          <p:nvPr>
            <p:ph type="title"/>
          </p:nvPr>
        </p:nvSpPr>
        <p:spPr/>
        <p:txBody>
          <a:bodyPr/>
          <a:lstStyle/>
          <a:p>
            <a:pPr algn="ctr"/>
            <a:r>
              <a:rPr lang="en-US" b="1" dirty="0">
                <a:latin typeface="+mn-lt"/>
              </a:rPr>
              <a:t>GROUP MEMBERS</a:t>
            </a:r>
          </a:p>
        </p:txBody>
      </p:sp>
      <p:sp>
        <p:nvSpPr>
          <p:cNvPr id="4" name="TextBox 3">
            <a:extLst>
              <a:ext uri="{FF2B5EF4-FFF2-40B4-BE49-F238E27FC236}">
                <a16:creationId xmlns:a16="http://schemas.microsoft.com/office/drawing/2014/main" id="{5C8AA108-728D-4DED-AF14-7F4261EAA797}"/>
              </a:ext>
            </a:extLst>
          </p:cNvPr>
          <p:cNvSpPr txBox="1"/>
          <p:nvPr/>
        </p:nvSpPr>
        <p:spPr>
          <a:xfrm>
            <a:off x="981844" y="2132856"/>
            <a:ext cx="8784976"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Cambria" panose="02040503050406030204" pitchFamily="18" charset="0"/>
                <a:ea typeface="Cambria" panose="02040503050406030204" pitchFamily="18" charset="0"/>
              </a:rPr>
              <a:t>PINKI RAJEESH</a:t>
            </a:r>
          </a:p>
          <a:p>
            <a:endParaRPr lang="en-US" sz="2400"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sz="2400" dirty="0">
                <a:latin typeface="Cambria" panose="02040503050406030204" pitchFamily="18" charset="0"/>
                <a:ea typeface="Cambria" panose="02040503050406030204" pitchFamily="18" charset="0"/>
              </a:rPr>
              <a:t>ASRITH</a:t>
            </a:r>
          </a:p>
          <a:p>
            <a:pPr marL="285750" indent="-285750">
              <a:buFont typeface="Arial" panose="020B0604020202020204" pitchFamily="34" charset="0"/>
              <a:buChar char="•"/>
            </a:pPr>
            <a:endParaRPr lang="en-US" sz="2400"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sz="2400" dirty="0">
                <a:latin typeface="Cambria" panose="02040503050406030204" pitchFamily="18" charset="0"/>
                <a:ea typeface="Cambria" panose="02040503050406030204" pitchFamily="18" charset="0"/>
              </a:rPr>
              <a:t>JIJO</a:t>
            </a:r>
          </a:p>
          <a:p>
            <a:endParaRPr lang="en-US" sz="2400"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sz="2400" dirty="0">
                <a:latin typeface="Cambria" panose="02040503050406030204" pitchFamily="18" charset="0"/>
                <a:ea typeface="Cambria" panose="02040503050406030204" pitchFamily="18" charset="0"/>
              </a:rPr>
              <a:t>Saddam</a:t>
            </a:r>
          </a:p>
        </p:txBody>
      </p:sp>
    </p:spTree>
    <p:extLst>
      <p:ext uri="{BB962C8B-B14F-4D97-AF65-F5344CB8AC3E}">
        <p14:creationId xmlns:p14="http://schemas.microsoft.com/office/powerpoint/2010/main" val="3183021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FF89FF0-F91E-4690-8611-9AD7539ED15B}"/>
              </a:ext>
            </a:extLst>
          </p:cNvPr>
          <p:cNvSpPr>
            <a:spLocks noGrp="1"/>
          </p:cNvSpPr>
          <p:nvPr>
            <p:ph idx="1"/>
          </p:nvPr>
        </p:nvSpPr>
        <p:spPr>
          <a:xfrm>
            <a:off x="693812" y="627720"/>
            <a:ext cx="10128250" cy="5602560"/>
          </a:xfrm>
        </p:spPr>
        <p:txBody>
          <a:bodyPr>
            <a:normAutofit/>
          </a:bodyPr>
          <a:lstStyle/>
          <a:p>
            <a:pPr marL="0" indent="0" algn="ctr">
              <a:buNone/>
            </a:pPr>
            <a:r>
              <a:rPr lang="en-US" sz="2400" b="1" dirty="0">
                <a:latin typeface="Cambria" panose="02040503050406030204" pitchFamily="18" charset="0"/>
                <a:ea typeface="Cambria" panose="02040503050406030204" pitchFamily="18" charset="0"/>
              </a:rPr>
              <a:t>HR Analytics – Employee Retention</a:t>
            </a:r>
          </a:p>
          <a:p>
            <a:pPr marL="0" indent="0" algn="ctr">
              <a:buNone/>
            </a:pPr>
            <a:endParaRPr lang="en-US" sz="2400" b="1" dirty="0">
              <a:latin typeface="Cambria" panose="02040503050406030204" pitchFamily="18" charset="0"/>
              <a:ea typeface="Cambria" panose="02040503050406030204" pitchFamily="18" charset="0"/>
            </a:endParaRPr>
          </a:p>
          <a:p>
            <a:pPr marL="0" indent="0" algn="ctr">
              <a:buNone/>
            </a:pPr>
            <a:endParaRPr lang="en-US" sz="2400" b="1" dirty="0">
              <a:latin typeface="Cambria" panose="02040503050406030204" pitchFamily="18" charset="0"/>
              <a:ea typeface="Cambria" panose="02040503050406030204" pitchFamily="18" charset="0"/>
            </a:endParaRPr>
          </a:p>
          <a:p>
            <a:pPr>
              <a:lnSpc>
                <a:spcPct val="150000"/>
              </a:lnSpc>
            </a:pPr>
            <a:r>
              <a:rPr lang="en-US" sz="2000" dirty="0">
                <a:latin typeface="Cambria" panose="02040503050406030204" pitchFamily="18" charset="0"/>
                <a:ea typeface="Cambria" panose="02040503050406030204" pitchFamily="18" charset="0"/>
              </a:rPr>
              <a:t>Departments – </a:t>
            </a:r>
            <a:r>
              <a:rPr lang="en-US" sz="2000" b="1" dirty="0">
                <a:latin typeface="Cambria" panose="02040503050406030204" pitchFamily="18" charset="0"/>
                <a:ea typeface="Cambria" panose="02040503050406030204" pitchFamily="18" charset="0"/>
              </a:rPr>
              <a:t>6</a:t>
            </a:r>
          </a:p>
          <a:p>
            <a:pPr>
              <a:lnSpc>
                <a:spcPct val="150000"/>
              </a:lnSpc>
            </a:pPr>
            <a:r>
              <a:rPr lang="en-US" sz="2000" dirty="0">
                <a:latin typeface="Cambria" panose="02040503050406030204" pitchFamily="18" charset="0"/>
                <a:ea typeface="Cambria" panose="02040503050406030204" pitchFamily="18" charset="0"/>
              </a:rPr>
              <a:t>Job Role’s offered - </a:t>
            </a:r>
            <a:r>
              <a:rPr lang="en-US" sz="2000" b="1" dirty="0">
                <a:latin typeface="Cambria" panose="02040503050406030204" pitchFamily="18" charset="0"/>
                <a:ea typeface="Cambria" panose="02040503050406030204" pitchFamily="18" charset="0"/>
              </a:rPr>
              <a:t>10</a:t>
            </a:r>
          </a:p>
          <a:p>
            <a:pPr algn="just">
              <a:lnSpc>
                <a:spcPct val="150000"/>
              </a:lnSpc>
            </a:pPr>
            <a:r>
              <a:rPr lang="en-US" sz="2000" dirty="0">
                <a:latin typeface="Cambria" panose="02040503050406030204" pitchFamily="18" charset="0"/>
                <a:ea typeface="Cambria" panose="02040503050406030204" pitchFamily="18" charset="0"/>
              </a:rPr>
              <a:t>Total no. of Employees – </a:t>
            </a:r>
            <a:r>
              <a:rPr lang="en-US" sz="2000" b="1" dirty="0">
                <a:latin typeface="Cambria" panose="02040503050406030204" pitchFamily="18" charset="0"/>
                <a:ea typeface="Cambria" panose="02040503050406030204" pitchFamily="18" charset="0"/>
              </a:rPr>
              <a:t>50,000</a:t>
            </a:r>
          </a:p>
          <a:p>
            <a:pPr algn="just">
              <a:lnSpc>
                <a:spcPct val="150000"/>
              </a:lnSpc>
            </a:pPr>
            <a:r>
              <a:rPr lang="en-US" sz="2000" dirty="0">
                <a:latin typeface="Cambria" panose="02040503050406030204" pitchFamily="18" charset="0"/>
                <a:ea typeface="Cambria" panose="02040503050406030204" pitchFamily="18" charset="0"/>
              </a:rPr>
              <a:t>Male Employees – </a:t>
            </a:r>
            <a:r>
              <a:rPr lang="en-US" sz="2000" b="1" dirty="0">
                <a:latin typeface="Cambria" panose="02040503050406030204" pitchFamily="18" charset="0"/>
                <a:ea typeface="Cambria" panose="02040503050406030204" pitchFamily="18" charset="0"/>
              </a:rPr>
              <a:t>25,059</a:t>
            </a:r>
          </a:p>
          <a:p>
            <a:pPr algn="just">
              <a:lnSpc>
                <a:spcPct val="150000"/>
              </a:lnSpc>
            </a:pPr>
            <a:r>
              <a:rPr lang="en-US" sz="2000" dirty="0">
                <a:latin typeface="Cambria" panose="02040503050406030204" pitchFamily="18" charset="0"/>
                <a:ea typeface="Cambria" panose="02040503050406030204" pitchFamily="18" charset="0"/>
              </a:rPr>
              <a:t>Female Employees – </a:t>
            </a:r>
            <a:r>
              <a:rPr lang="en-US" sz="2000" b="1" dirty="0">
                <a:latin typeface="Cambria" panose="02040503050406030204" pitchFamily="18" charset="0"/>
                <a:ea typeface="Cambria" panose="02040503050406030204" pitchFamily="18" charset="0"/>
              </a:rPr>
              <a:t>24,941</a:t>
            </a:r>
          </a:p>
          <a:p>
            <a:pPr algn="just">
              <a:lnSpc>
                <a:spcPct val="150000"/>
              </a:lnSpc>
            </a:pPr>
            <a:r>
              <a:rPr lang="en-US" sz="2000" dirty="0">
                <a:latin typeface="Cambria" panose="02040503050406030204" pitchFamily="18" charset="0"/>
                <a:ea typeface="Cambria" panose="02040503050406030204" pitchFamily="18" charset="0"/>
              </a:rPr>
              <a:t>Active Employees – </a:t>
            </a:r>
            <a:r>
              <a:rPr lang="en-US" sz="2000" b="1" dirty="0">
                <a:latin typeface="Cambria" panose="02040503050406030204" pitchFamily="18" charset="0"/>
                <a:ea typeface="Cambria" panose="02040503050406030204" pitchFamily="18" charset="0"/>
              </a:rPr>
              <a:t>24,895</a:t>
            </a:r>
          </a:p>
          <a:p>
            <a:pPr marL="0" indent="0" algn="just">
              <a:buNone/>
            </a:pPr>
            <a:endParaRPr lang="en-US" dirty="0">
              <a:latin typeface="Cambria" panose="02040503050406030204" pitchFamily="18" charset="0"/>
              <a:ea typeface="Cambria" panose="02040503050406030204" pitchFamily="18" charset="0"/>
            </a:endParaRPr>
          </a:p>
          <a:p>
            <a:pPr algn="just"/>
            <a:endParaRPr lang="en-IN" dirty="0">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DDF2CB70-48CC-40ED-9D36-E9D60A8C6537}"/>
              </a:ext>
            </a:extLst>
          </p:cNvPr>
          <p:cNvPicPr>
            <a:picLocks noChangeAspect="1"/>
          </p:cNvPicPr>
          <p:nvPr/>
        </p:nvPicPr>
        <p:blipFill>
          <a:blip r:embed="rId2"/>
          <a:stretch>
            <a:fillRect/>
          </a:stretch>
        </p:blipFill>
        <p:spPr>
          <a:xfrm>
            <a:off x="5478460" y="2204864"/>
            <a:ext cx="6016553" cy="3024336"/>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202131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144001" cy="527720"/>
          </a:xfrm>
        </p:spPr>
        <p:txBody>
          <a:bodyPr>
            <a:noAutofit/>
          </a:bodyPr>
          <a:lstStyle/>
          <a:p>
            <a:pPr algn="ctr"/>
            <a:r>
              <a:rPr lang="en-US" sz="2400" b="1" dirty="0">
                <a:latin typeface="Cambria" panose="02040503050406030204" pitchFamily="18" charset="0"/>
                <a:ea typeface="Cambria" panose="02040503050406030204" pitchFamily="18" charset="0"/>
              </a:rPr>
              <a:t>D</a:t>
            </a:r>
            <a:r>
              <a:rPr lang="en-US" sz="2400" b="1" cap="none" dirty="0">
                <a:latin typeface="Cambria" panose="02040503050406030204" pitchFamily="18" charset="0"/>
                <a:ea typeface="Cambria" panose="02040503050406030204" pitchFamily="18" charset="0"/>
              </a:rPr>
              <a:t>epartment</a:t>
            </a:r>
            <a:r>
              <a:rPr lang="en-US" sz="2400" b="1" dirty="0">
                <a:latin typeface="Cambria" panose="02040503050406030204" pitchFamily="18" charset="0"/>
                <a:ea typeface="Cambria" panose="02040503050406030204" pitchFamily="18" charset="0"/>
              </a:rPr>
              <a:t>  W</a:t>
            </a:r>
            <a:r>
              <a:rPr lang="en-US" sz="2400" b="1" cap="none" dirty="0">
                <a:latin typeface="Cambria" panose="02040503050406030204" pitchFamily="18" charset="0"/>
                <a:ea typeface="Cambria" panose="02040503050406030204" pitchFamily="18" charset="0"/>
              </a:rPr>
              <a:t>ise</a:t>
            </a:r>
            <a:r>
              <a:rPr lang="en-US" sz="2400" b="1" dirty="0">
                <a:latin typeface="Cambria" panose="02040503050406030204" pitchFamily="18" charset="0"/>
                <a:ea typeface="Cambria" panose="02040503050406030204" pitchFamily="18" charset="0"/>
              </a:rPr>
              <a:t>  A</a:t>
            </a:r>
            <a:r>
              <a:rPr lang="en-US" sz="2400" b="1" cap="none" dirty="0">
                <a:latin typeface="Cambria" panose="02040503050406030204" pitchFamily="18" charset="0"/>
                <a:ea typeface="Cambria" panose="02040503050406030204" pitchFamily="18" charset="0"/>
              </a:rPr>
              <a:t>ttrition</a:t>
            </a:r>
            <a:r>
              <a:rPr lang="en-US" sz="2400" b="1" dirty="0">
                <a:latin typeface="Cambria" panose="02040503050406030204" pitchFamily="18" charset="0"/>
                <a:ea typeface="Cambria" panose="02040503050406030204" pitchFamily="18" charset="0"/>
              </a:rPr>
              <a:t> r</a:t>
            </a:r>
            <a:r>
              <a:rPr lang="en-US" sz="2400" b="1" cap="none" dirty="0">
                <a:latin typeface="Cambria" panose="02040503050406030204" pitchFamily="18" charset="0"/>
                <a:ea typeface="Cambria" panose="02040503050406030204" pitchFamily="18" charset="0"/>
              </a:rPr>
              <a:t>ate</a:t>
            </a:r>
            <a:endParaRPr lang="en-US" sz="2400" b="1" dirty="0">
              <a:latin typeface="Cambria" panose="02040503050406030204" pitchFamily="18" charset="0"/>
              <a:ea typeface="Cambria" panose="02040503050406030204" pitchFamily="18" charset="0"/>
            </a:endParaRPr>
          </a:p>
        </p:txBody>
      </p:sp>
      <p:sp>
        <p:nvSpPr>
          <p:cNvPr id="3" name="Content Placeholder 2"/>
          <p:cNvSpPr>
            <a:spLocks noGrp="1"/>
          </p:cNvSpPr>
          <p:nvPr>
            <p:ph sz="half" idx="1"/>
          </p:nvPr>
        </p:nvSpPr>
        <p:spPr>
          <a:xfrm>
            <a:off x="333772" y="1299034"/>
            <a:ext cx="6624736" cy="2387724"/>
          </a:xfrm>
        </p:spPr>
        <p:txBody>
          <a:bodyPr/>
          <a:lstStyle/>
          <a:p>
            <a:r>
              <a:rPr lang="en-US" dirty="0">
                <a:latin typeface="Cambria" panose="02040503050406030204" pitchFamily="18" charset="0"/>
                <a:ea typeface="Cambria" panose="02040503050406030204" pitchFamily="18" charset="0"/>
              </a:rPr>
              <a:t>Consistent attrition rate across all department.</a:t>
            </a:r>
          </a:p>
          <a:p>
            <a:r>
              <a:rPr lang="en-US" dirty="0">
                <a:latin typeface="Cambria" panose="02040503050406030204" pitchFamily="18" charset="0"/>
                <a:ea typeface="Cambria" panose="02040503050406030204" pitchFamily="18" charset="0"/>
              </a:rPr>
              <a:t>Research &amp; Development department have </a:t>
            </a:r>
            <a:r>
              <a:rPr lang="en-US" b="1" dirty="0">
                <a:latin typeface="Cambria" panose="02040503050406030204" pitchFamily="18" charset="0"/>
                <a:ea typeface="Cambria" panose="02040503050406030204" pitchFamily="18" charset="0"/>
              </a:rPr>
              <a:t>high attrition rate</a:t>
            </a:r>
          </a:p>
          <a:p>
            <a:r>
              <a:rPr lang="en-US" i="0" dirty="0">
                <a:effectLst/>
                <a:latin typeface="Cambria" panose="02040503050406030204" pitchFamily="18" charset="0"/>
                <a:ea typeface="Cambria" panose="02040503050406030204" pitchFamily="18" charset="0"/>
              </a:rPr>
              <a:t>The data indicates that certain departments in the company have a </a:t>
            </a:r>
            <a:r>
              <a:rPr lang="en-US" b="1" i="0" dirty="0">
                <a:effectLst/>
                <a:latin typeface="Cambria" panose="02040503050406030204" pitchFamily="18" charset="0"/>
                <a:ea typeface="Cambria" panose="02040503050406030204" pitchFamily="18" charset="0"/>
              </a:rPr>
              <a:t>high attrition rate </a:t>
            </a:r>
            <a:r>
              <a:rPr lang="en-US" i="0" dirty="0">
                <a:effectLst/>
                <a:latin typeface="Cambria" panose="02040503050406030204" pitchFamily="18" charset="0"/>
                <a:ea typeface="Cambria" panose="02040503050406030204" pitchFamily="18" charset="0"/>
              </a:rPr>
              <a:t>and </a:t>
            </a:r>
            <a:r>
              <a:rPr lang="en-US" b="1" i="0" dirty="0">
                <a:effectLst/>
                <a:latin typeface="Cambria" panose="02040503050406030204" pitchFamily="18" charset="0"/>
                <a:ea typeface="Cambria" panose="02040503050406030204" pitchFamily="18" charset="0"/>
              </a:rPr>
              <a:t>low work-life balance.</a:t>
            </a:r>
            <a:r>
              <a:rPr lang="en-US" b="0" i="0" dirty="0">
                <a:effectLst/>
                <a:latin typeface="Cambria" panose="02040503050406030204" pitchFamily="18" charset="0"/>
                <a:ea typeface="Cambria" panose="02040503050406030204" pitchFamily="18" charset="0"/>
              </a:rPr>
              <a:t> </a:t>
            </a:r>
            <a:endParaRPr lang="en-US" dirty="0">
              <a:latin typeface="Cambria" panose="02040503050406030204" pitchFamily="18" charset="0"/>
              <a:ea typeface="Cambria" panose="02040503050406030204" pitchFamily="18" charset="0"/>
            </a:endParaRPr>
          </a:p>
        </p:txBody>
      </p:sp>
      <p:graphicFrame>
        <p:nvGraphicFramePr>
          <p:cNvPr id="8" name="Content Placeholder 7">
            <a:extLst>
              <a:ext uri="{FF2B5EF4-FFF2-40B4-BE49-F238E27FC236}">
                <a16:creationId xmlns:a16="http://schemas.microsoft.com/office/drawing/2014/main" id="{D0ABB779-8481-4E09-A4D9-AC71FD7D99F4}"/>
              </a:ext>
            </a:extLst>
          </p:cNvPr>
          <p:cNvGraphicFramePr>
            <a:graphicFrameLocks noGrp="1"/>
          </p:cNvGraphicFramePr>
          <p:nvPr>
            <p:ph sz="half" idx="2"/>
            <p:extLst>
              <p:ext uri="{D42A27DB-BD31-4B8C-83A1-F6EECF244321}">
                <p14:modId xmlns:p14="http://schemas.microsoft.com/office/powerpoint/2010/main" val="3202349856"/>
              </p:ext>
            </p:extLst>
          </p:nvPr>
        </p:nvGraphicFramePr>
        <p:xfrm>
          <a:off x="6958508" y="1051250"/>
          <a:ext cx="4608512" cy="3241846"/>
        </p:xfrm>
        <a:graphic>
          <a:graphicData uri="http://schemas.openxmlformats.org/drawingml/2006/chart">
            <c:chart xmlns:c="http://schemas.openxmlformats.org/drawingml/2006/chart" xmlns:r="http://schemas.openxmlformats.org/officeDocument/2006/relationships" r:id="rId2"/>
          </a:graphicData>
        </a:graphic>
      </p:graphicFrame>
      <p:pic>
        <p:nvPicPr>
          <p:cNvPr id="5" name="Picture 4">
            <a:extLst>
              <a:ext uri="{FF2B5EF4-FFF2-40B4-BE49-F238E27FC236}">
                <a16:creationId xmlns:a16="http://schemas.microsoft.com/office/drawing/2014/main" id="{0EC40812-F46D-40B5-86F6-4D2AC1108C70}"/>
              </a:ext>
            </a:extLst>
          </p:cNvPr>
          <p:cNvPicPr>
            <a:picLocks noChangeAspect="1"/>
          </p:cNvPicPr>
          <p:nvPr/>
        </p:nvPicPr>
        <p:blipFill rotWithShape="1">
          <a:blip r:embed="rId3"/>
          <a:srcRect r="6494"/>
          <a:stretch/>
        </p:blipFill>
        <p:spPr>
          <a:xfrm>
            <a:off x="1845939" y="4077072"/>
            <a:ext cx="8820475" cy="2387724"/>
          </a:xfrm>
          <a:prstGeom prst="rect">
            <a:avLst/>
          </a:prstGeom>
        </p:spPr>
      </p:pic>
    </p:spTree>
    <p:extLst>
      <p:ext uri="{BB962C8B-B14F-4D97-AF65-F5344CB8AC3E}">
        <p14:creationId xmlns:p14="http://schemas.microsoft.com/office/powerpoint/2010/main" val="4206988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1333E8F5-7BB5-42CF-84AE-C87B8387568D}"/>
              </a:ext>
            </a:extLst>
          </p:cNvPr>
          <p:cNvSpPr txBox="1"/>
          <p:nvPr/>
        </p:nvSpPr>
        <p:spPr>
          <a:xfrm>
            <a:off x="0" y="835254"/>
            <a:ext cx="5184576" cy="2031325"/>
          </a:xfrm>
          <a:prstGeom prst="rect">
            <a:avLst/>
          </a:prstGeom>
          <a:noFill/>
        </p:spPr>
        <p:txBody>
          <a:bodyPr wrap="square" rtlCol="0">
            <a:spAutoFit/>
          </a:bodyPr>
          <a:lstStyle/>
          <a:p>
            <a:endParaRPr lang="en-US" i="0" dirty="0">
              <a:effectLst/>
              <a:latin typeface="source-serif-pro"/>
            </a:endParaRPr>
          </a:p>
          <a:p>
            <a:pPr marL="285750" indent="-285750">
              <a:buFont typeface="Arial" panose="020B0604020202020204" pitchFamily="34" charset="0"/>
              <a:buChar char="•"/>
            </a:pPr>
            <a:r>
              <a:rPr lang="en-US" i="0" dirty="0">
                <a:effectLst/>
                <a:latin typeface="Cambria" panose="02040503050406030204" pitchFamily="18" charset="0"/>
                <a:ea typeface="Cambria" panose="02040503050406030204" pitchFamily="18" charset="0"/>
              </a:rPr>
              <a:t>One of the reason for increasing Attrition rate is job satisfaction</a:t>
            </a:r>
          </a:p>
          <a:p>
            <a:endParaRPr lang="en-US" i="0" dirty="0">
              <a:effectLst/>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i="0" dirty="0">
                <a:effectLst/>
                <a:latin typeface="Cambria" panose="02040503050406030204" pitchFamily="18" charset="0"/>
                <a:ea typeface="Cambria" panose="02040503050406030204" pitchFamily="18" charset="0"/>
              </a:rPr>
              <a:t>Low job satisfaction, it potentially influencing attrition Rate.</a:t>
            </a:r>
          </a:p>
          <a:p>
            <a:endParaRPr lang="en-US" dirty="0">
              <a:latin typeface="source-serif-pro"/>
            </a:endParaRPr>
          </a:p>
        </p:txBody>
      </p:sp>
      <p:sp>
        <p:nvSpPr>
          <p:cNvPr id="13" name="TextBox 12">
            <a:extLst>
              <a:ext uri="{FF2B5EF4-FFF2-40B4-BE49-F238E27FC236}">
                <a16:creationId xmlns:a16="http://schemas.microsoft.com/office/drawing/2014/main" id="{9085A6C7-3754-482B-B70D-3D8506890314}"/>
              </a:ext>
            </a:extLst>
          </p:cNvPr>
          <p:cNvSpPr txBox="1"/>
          <p:nvPr/>
        </p:nvSpPr>
        <p:spPr>
          <a:xfrm>
            <a:off x="405780" y="3595195"/>
            <a:ext cx="11377264" cy="1754326"/>
          </a:xfrm>
          <a:prstGeom prst="rect">
            <a:avLst/>
          </a:prstGeom>
          <a:noFill/>
        </p:spPr>
        <p:txBody>
          <a:bodyPr wrap="square" rtlCol="0">
            <a:spAutoFit/>
          </a:bodyPr>
          <a:lstStyle/>
          <a:p>
            <a:r>
              <a:rPr lang="en-US" b="1" i="0" dirty="0">
                <a:effectLst/>
                <a:latin typeface="Cambria" panose="02040503050406030204" pitchFamily="18" charset="0"/>
                <a:ea typeface="Cambria" panose="02040503050406030204" pitchFamily="18" charset="0"/>
              </a:rPr>
              <a:t>CONCLUSION</a:t>
            </a:r>
          </a:p>
          <a:p>
            <a:endParaRPr lang="en-US" b="1" i="0" dirty="0">
              <a:effectLst/>
              <a:latin typeface="Cambria" panose="02040503050406030204" pitchFamily="18" charset="0"/>
              <a:ea typeface="Cambria" panose="02040503050406030204" pitchFamily="18" charset="0"/>
            </a:endParaRPr>
          </a:p>
          <a:p>
            <a:pPr algn="just"/>
            <a:r>
              <a:rPr lang="en-US" i="0" dirty="0">
                <a:effectLst/>
                <a:latin typeface="Cambria" panose="02040503050406030204" pitchFamily="18" charset="0"/>
                <a:ea typeface="Cambria" panose="02040503050406030204" pitchFamily="18" charset="0"/>
              </a:rPr>
              <a:t>The company can implement measures to improve employee satisfaction and retention, such as providing opportunities for professional growth and development, flexible work hours. </a:t>
            </a:r>
            <a:r>
              <a:rPr lang="en-US" dirty="0">
                <a:latin typeface="Cambria" panose="02040503050406030204" pitchFamily="18" charset="0"/>
                <a:ea typeface="Cambria" panose="02040503050406030204" pitchFamily="18" charset="0"/>
              </a:rPr>
              <a:t>C</a:t>
            </a:r>
            <a:r>
              <a:rPr lang="en-US" i="0" dirty="0">
                <a:effectLst/>
                <a:latin typeface="Cambria" panose="02040503050406030204" pitchFamily="18" charset="0"/>
                <a:ea typeface="Cambria" panose="02040503050406030204" pitchFamily="18" charset="0"/>
              </a:rPr>
              <a:t>ompany have a </a:t>
            </a:r>
            <a:r>
              <a:rPr lang="en-US" b="1" i="0" dirty="0">
                <a:effectLst/>
                <a:latin typeface="Cambria" panose="02040503050406030204" pitchFamily="18" charset="0"/>
                <a:ea typeface="Cambria" panose="02040503050406030204" pitchFamily="18" charset="0"/>
              </a:rPr>
              <a:t>high attrition rate </a:t>
            </a:r>
            <a:r>
              <a:rPr lang="en-US" i="0" dirty="0">
                <a:effectLst/>
                <a:latin typeface="Cambria" panose="02040503050406030204" pitchFamily="18" charset="0"/>
                <a:ea typeface="Cambria" panose="02040503050406030204" pitchFamily="18" charset="0"/>
              </a:rPr>
              <a:t>and </a:t>
            </a:r>
            <a:r>
              <a:rPr lang="en-US" b="1" i="0" dirty="0">
                <a:effectLst/>
                <a:latin typeface="Cambria" panose="02040503050406030204" pitchFamily="18" charset="0"/>
                <a:ea typeface="Cambria" panose="02040503050406030204" pitchFamily="18" charset="0"/>
              </a:rPr>
              <a:t>low work-life balance </a:t>
            </a:r>
            <a:r>
              <a:rPr lang="en-US" b="0" i="0" dirty="0">
                <a:effectLst/>
                <a:latin typeface="Cambria" panose="02040503050406030204" pitchFamily="18" charset="0"/>
                <a:ea typeface="Cambria" panose="02040503050406030204" pitchFamily="18" charset="0"/>
              </a:rPr>
              <a:t>issues  can be achieved by evaluating the reasons behind the low work-life balance and implementing measures to improve it.</a:t>
            </a:r>
            <a:endParaRPr lang="en-US" dirty="0">
              <a:latin typeface="Cambria" panose="02040503050406030204" pitchFamily="18" charset="0"/>
              <a:ea typeface="Cambria" panose="02040503050406030204" pitchFamily="18" charset="0"/>
            </a:endParaRPr>
          </a:p>
        </p:txBody>
      </p:sp>
      <p:pic>
        <p:nvPicPr>
          <p:cNvPr id="6" name="Picture 5">
            <a:extLst>
              <a:ext uri="{FF2B5EF4-FFF2-40B4-BE49-F238E27FC236}">
                <a16:creationId xmlns:a16="http://schemas.microsoft.com/office/drawing/2014/main" id="{CD89C696-D6FA-4D57-A893-198D0B4F94F8}"/>
              </a:ext>
            </a:extLst>
          </p:cNvPr>
          <p:cNvPicPr>
            <a:picLocks noChangeAspect="1"/>
          </p:cNvPicPr>
          <p:nvPr/>
        </p:nvPicPr>
        <p:blipFill rotWithShape="1">
          <a:blip r:embed="rId2"/>
          <a:srcRect t="2181" r="8081" b="2177"/>
          <a:stretch/>
        </p:blipFill>
        <p:spPr>
          <a:xfrm>
            <a:off x="5086300" y="1188232"/>
            <a:ext cx="6984777" cy="2074573"/>
          </a:xfrm>
          <a:prstGeom prst="rect">
            <a:avLst/>
          </a:prstGeom>
        </p:spPr>
      </p:pic>
    </p:spTree>
    <p:extLst>
      <p:ext uri="{BB962C8B-B14F-4D97-AF65-F5344CB8AC3E}">
        <p14:creationId xmlns:p14="http://schemas.microsoft.com/office/powerpoint/2010/main" val="2590506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939F8-999E-4716-AFC2-E50E4388735F}"/>
              </a:ext>
            </a:extLst>
          </p:cNvPr>
          <p:cNvSpPr>
            <a:spLocks noGrp="1"/>
          </p:cNvSpPr>
          <p:nvPr>
            <p:ph type="title"/>
          </p:nvPr>
        </p:nvSpPr>
        <p:spPr>
          <a:xfrm>
            <a:off x="693812" y="207085"/>
            <a:ext cx="10128787" cy="653845"/>
          </a:xfrm>
        </p:spPr>
        <p:txBody>
          <a:bodyPr>
            <a:normAutofit/>
          </a:bodyPr>
          <a:lstStyle/>
          <a:p>
            <a:pPr algn="ctr"/>
            <a:r>
              <a:rPr lang="en-US" sz="2400" dirty="0">
                <a:latin typeface="Cambria" panose="02040503050406030204" pitchFamily="18" charset="0"/>
                <a:ea typeface="Cambria" panose="02040503050406030204" pitchFamily="18" charset="0"/>
              </a:rPr>
              <a:t> </a:t>
            </a:r>
            <a:r>
              <a:rPr lang="en-US" sz="2400" b="1" dirty="0">
                <a:latin typeface="Cambria" panose="02040503050406030204" pitchFamily="18" charset="0"/>
                <a:ea typeface="Cambria" panose="02040503050406030204" pitchFamily="18" charset="0"/>
              </a:rPr>
              <a:t>A</a:t>
            </a:r>
            <a:r>
              <a:rPr lang="en-US" sz="2400" b="1" cap="none" dirty="0">
                <a:latin typeface="Cambria" panose="02040503050406030204" pitchFamily="18" charset="0"/>
                <a:ea typeface="Cambria" panose="02040503050406030204" pitchFamily="18" charset="0"/>
              </a:rPr>
              <a:t>verage</a:t>
            </a:r>
            <a:r>
              <a:rPr lang="en-US" sz="2400" b="1" dirty="0">
                <a:latin typeface="Cambria" panose="02040503050406030204" pitchFamily="18" charset="0"/>
                <a:ea typeface="Cambria" panose="02040503050406030204" pitchFamily="18" charset="0"/>
              </a:rPr>
              <a:t> H</a:t>
            </a:r>
            <a:r>
              <a:rPr lang="en-US" sz="2400" b="1" cap="none" dirty="0">
                <a:latin typeface="Cambria" panose="02040503050406030204" pitchFamily="18" charset="0"/>
                <a:ea typeface="Cambria" panose="02040503050406030204" pitchFamily="18" charset="0"/>
              </a:rPr>
              <a:t>ourly</a:t>
            </a:r>
            <a:r>
              <a:rPr lang="en-US" sz="2400" b="1" dirty="0">
                <a:latin typeface="Cambria" panose="02040503050406030204" pitchFamily="18" charset="0"/>
                <a:ea typeface="Cambria" panose="02040503050406030204" pitchFamily="18" charset="0"/>
              </a:rPr>
              <a:t> </a:t>
            </a:r>
            <a:r>
              <a:rPr lang="en-US" sz="2400" b="1" cap="none" dirty="0">
                <a:latin typeface="Cambria" panose="02040503050406030204" pitchFamily="18" charset="0"/>
                <a:ea typeface="Cambria" panose="02040503050406030204" pitchFamily="18" charset="0"/>
              </a:rPr>
              <a:t>rate</a:t>
            </a:r>
            <a:r>
              <a:rPr lang="en-US" sz="2400" b="1" dirty="0">
                <a:latin typeface="Cambria" panose="02040503050406030204" pitchFamily="18" charset="0"/>
                <a:ea typeface="Cambria" panose="02040503050406030204" pitchFamily="18" charset="0"/>
              </a:rPr>
              <a:t> </a:t>
            </a:r>
            <a:r>
              <a:rPr lang="en-US" sz="2400" b="1" cap="none" dirty="0">
                <a:latin typeface="Cambria" panose="02040503050406030204" pitchFamily="18" charset="0"/>
                <a:ea typeface="Cambria" panose="02040503050406030204" pitchFamily="18" charset="0"/>
              </a:rPr>
              <a:t>of</a:t>
            </a:r>
            <a:r>
              <a:rPr lang="en-US" sz="2400" b="1" dirty="0">
                <a:latin typeface="Cambria" panose="02040503050406030204" pitchFamily="18" charset="0"/>
                <a:ea typeface="Cambria" panose="02040503050406030204" pitchFamily="18" charset="0"/>
              </a:rPr>
              <a:t> M</a:t>
            </a:r>
            <a:r>
              <a:rPr lang="en-US" sz="2400" b="1" cap="none" dirty="0">
                <a:latin typeface="Cambria" panose="02040503050406030204" pitchFamily="18" charset="0"/>
                <a:ea typeface="Cambria" panose="02040503050406030204" pitchFamily="18" charset="0"/>
              </a:rPr>
              <a:t>ale </a:t>
            </a:r>
            <a:r>
              <a:rPr lang="en-US" sz="2400" b="1" dirty="0">
                <a:latin typeface="Cambria" panose="02040503050406030204" pitchFamily="18" charset="0"/>
                <a:ea typeface="Cambria" panose="02040503050406030204" pitchFamily="18" charset="0"/>
              </a:rPr>
              <a:t>R</a:t>
            </a:r>
            <a:r>
              <a:rPr lang="en-US" sz="2400" b="1" cap="none" dirty="0">
                <a:latin typeface="Cambria" panose="02040503050406030204" pitchFamily="18" charset="0"/>
                <a:ea typeface="Cambria" panose="02040503050406030204" pitchFamily="18" charset="0"/>
              </a:rPr>
              <a:t>esearch</a:t>
            </a:r>
            <a:r>
              <a:rPr lang="en-US" sz="2400" b="1" dirty="0">
                <a:latin typeface="Cambria" panose="02040503050406030204" pitchFamily="18" charset="0"/>
                <a:ea typeface="Cambria" panose="02040503050406030204" pitchFamily="18" charset="0"/>
              </a:rPr>
              <a:t> S</a:t>
            </a:r>
            <a:r>
              <a:rPr lang="en-US" sz="2400" b="1" cap="none" dirty="0">
                <a:latin typeface="Cambria" panose="02040503050406030204" pitchFamily="18" charset="0"/>
                <a:ea typeface="Cambria" panose="02040503050406030204" pitchFamily="18" charset="0"/>
              </a:rPr>
              <a:t>cientist</a:t>
            </a:r>
            <a:endParaRPr lang="en-US" sz="2400" b="1" dirty="0">
              <a:latin typeface="Cambria" panose="02040503050406030204" pitchFamily="18" charset="0"/>
              <a:ea typeface="Cambria" panose="02040503050406030204" pitchFamily="18" charset="0"/>
            </a:endParaRPr>
          </a:p>
        </p:txBody>
      </p:sp>
      <p:sp>
        <p:nvSpPr>
          <p:cNvPr id="4" name="TextBox 3">
            <a:extLst>
              <a:ext uri="{FF2B5EF4-FFF2-40B4-BE49-F238E27FC236}">
                <a16:creationId xmlns:a16="http://schemas.microsoft.com/office/drawing/2014/main" id="{C4B71EC7-EEC0-4C65-AF2C-6DE109002381}"/>
              </a:ext>
            </a:extLst>
          </p:cNvPr>
          <p:cNvSpPr txBox="1"/>
          <p:nvPr/>
        </p:nvSpPr>
        <p:spPr>
          <a:xfrm>
            <a:off x="549796" y="2185594"/>
            <a:ext cx="6120680" cy="3970318"/>
          </a:xfrm>
          <a:prstGeom prst="rect">
            <a:avLst/>
          </a:prstGeom>
          <a:noFill/>
        </p:spPr>
        <p:txBody>
          <a:bodyPr wrap="square" rtlCol="0">
            <a:spAutoFit/>
          </a:bodyPr>
          <a:lstStyle/>
          <a:p>
            <a:pPr marL="0" indent="0" algn="just">
              <a:buNone/>
            </a:pPr>
            <a:r>
              <a:rPr lang="en-US" b="1" dirty="0">
                <a:latin typeface="Cambria" panose="02040503050406030204" pitchFamily="18" charset="0"/>
                <a:ea typeface="Cambria" panose="02040503050406030204" pitchFamily="18" charset="0"/>
              </a:rPr>
              <a:t>Observation</a:t>
            </a:r>
          </a:p>
          <a:p>
            <a:pPr marL="0" indent="0" algn="just">
              <a:buNone/>
            </a:pPr>
            <a:endParaRPr lang="en-US" b="1" dirty="0">
              <a:latin typeface="Cambria" panose="02040503050406030204" pitchFamily="18" charset="0"/>
              <a:ea typeface="Cambria" panose="02040503050406030204" pitchFamily="18" charset="0"/>
            </a:endParaRPr>
          </a:p>
          <a:p>
            <a:pPr algn="just"/>
            <a:r>
              <a:rPr lang="en-US" dirty="0">
                <a:latin typeface="Cambria" panose="02040503050406030204" pitchFamily="18" charset="0"/>
                <a:ea typeface="Cambria" panose="02040503050406030204" pitchFamily="18" charset="0"/>
              </a:rPr>
              <a:t>Average Hourly rate for all depart is almost similar.</a:t>
            </a:r>
          </a:p>
          <a:p>
            <a:pPr algn="just"/>
            <a:r>
              <a:rPr lang="en-US" dirty="0">
                <a:latin typeface="Cambria" panose="02040503050406030204" pitchFamily="18" charset="0"/>
                <a:ea typeface="Cambria" panose="02040503050406030204" pitchFamily="18" charset="0"/>
              </a:rPr>
              <a:t>For male research scientist is 114.45</a:t>
            </a:r>
          </a:p>
          <a:p>
            <a:pPr algn="just"/>
            <a:r>
              <a:rPr lang="en-US" dirty="0">
                <a:latin typeface="Cambria" panose="02040503050406030204" pitchFamily="18" charset="0"/>
                <a:ea typeface="Cambria" panose="02040503050406030204" pitchFamily="18" charset="0"/>
              </a:rPr>
              <a:t>Sales Representative have lowest Hourly rate</a:t>
            </a:r>
          </a:p>
          <a:p>
            <a:pPr algn="just"/>
            <a:r>
              <a:rPr lang="en-US" dirty="0">
                <a:latin typeface="Cambria" panose="02040503050406030204" pitchFamily="18" charset="0"/>
                <a:ea typeface="Cambria" panose="02040503050406030204" pitchFamily="18" charset="0"/>
              </a:rPr>
              <a:t>Male have lowest hourly rate compare to women</a:t>
            </a:r>
          </a:p>
          <a:p>
            <a:pPr algn="just"/>
            <a:r>
              <a:rPr lang="en-US" dirty="0">
                <a:latin typeface="Cambria" panose="02040503050406030204" pitchFamily="18" charset="0"/>
                <a:ea typeface="Cambria" panose="02040503050406030204" pitchFamily="18" charset="0"/>
              </a:rPr>
              <a:t>Less the hourly  rate high the attrition rate.</a:t>
            </a:r>
          </a:p>
          <a:p>
            <a:pPr algn="just"/>
            <a:endParaRPr lang="en-US" dirty="0">
              <a:latin typeface="Cambria" panose="02040503050406030204" pitchFamily="18" charset="0"/>
              <a:ea typeface="Cambria" panose="02040503050406030204" pitchFamily="18" charset="0"/>
            </a:endParaRPr>
          </a:p>
          <a:p>
            <a:pPr marL="0" indent="0" algn="just">
              <a:buNone/>
            </a:pPr>
            <a:r>
              <a:rPr lang="en-US" b="1" dirty="0">
                <a:latin typeface="Cambria" panose="02040503050406030204" pitchFamily="18" charset="0"/>
                <a:ea typeface="Cambria" panose="02040503050406030204" pitchFamily="18" charset="0"/>
              </a:rPr>
              <a:t>Conclusion</a:t>
            </a:r>
          </a:p>
          <a:p>
            <a:pPr marL="0" indent="0" algn="just">
              <a:buNone/>
            </a:pPr>
            <a:endParaRPr lang="en-US" b="1" dirty="0">
              <a:latin typeface="Cambria" panose="02040503050406030204" pitchFamily="18" charset="0"/>
              <a:ea typeface="Cambria" panose="02040503050406030204" pitchFamily="18" charset="0"/>
            </a:endParaRPr>
          </a:p>
          <a:p>
            <a:pPr algn="just"/>
            <a:r>
              <a:rPr lang="en-US" dirty="0">
                <a:latin typeface="Cambria" panose="02040503050406030204" pitchFamily="18" charset="0"/>
                <a:ea typeface="Cambria" panose="02040503050406030204" pitchFamily="18" charset="0"/>
              </a:rPr>
              <a:t>If we want to decrease the attrition rate we have </a:t>
            </a:r>
          </a:p>
          <a:p>
            <a:pPr marL="0" indent="0" algn="just">
              <a:buNone/>
            </a:pPr>
            <a:r>
              <a:rPr lang="en-US" dirty="0">
                <a:latin typeface="Cambria" panose="02040503050406030204" pitchFamily="18" charset="0"/>
                <a:ea typeface="Cambria" panose="02040503050406030204" pitchFamily="18" charset="0"/>
              </a:rPr>
              <a:t>to improve hourly rate for all the department.</a:t>
            </a:r>
          </a:p>
          <a:p>
            <a:pPr algn="just"/>
            <a:r>
              <a:rPr lang="en-US" dirty="0">
                <a:latin typeface="Cambria" panose="02040503050406030204" pitchFamily="18" charset="0"/>
                <a:ea typeface="Cambria" panose="02040503050406030204" pitchFamily="18" charset="0"/>
              </a:rPr>
              <a:t>In each department if the attrition rate is high </a:t>
            </a:r>
          </a:p>
          <a:p>
            <a:pPr marL="0" indent="0" algn="just">
              <a:buNone/>
            </a:pPr>
            <a:r>
              <a:rPr lang="en-US" dirty="0">
                <a:latin typeface="Cambria" panose="02040503050406030204" pitchFamily="18" charset="0"/>
                <a:ea typeface="Cambria" panose="02040503050406030204" pitchFamily="18" charset="0"/>
              </a:rPr>
              <a:t>and hourly rate is also high then improve the others aspects</a:t>
            </a:r>
          </a:p>
        </p:txBody>
      </p:sp>
      <p:pic>
        <p:nvPicPr>
          <p:cNvPr id="5" name="Picture 4">
            <a:extLst>
              <a:ext uri="{FF2B5EF4-FFF2-40B4-BE49-F238E27FC236}">
                <a16:creationId xmlns:a16="http://schemas.microsoft.com/office/drawing/2014/main" id="{C072B81A-3A37-4F6E-9828-9421DE89789B}"/>
              </a:ext>
            </a:extLst>
          </p:cNvPr>
          <p:cNvPicPr>
            <a:picLocks noChangeAspect="1"/>
          </p:cNvPicPr>
          <p:nvPr/>
        </p:nvPicPr>
        <p:blipFill>
          <a:blip r:embed="rId2"/>
          <a:stretch>
            <a:fillRect/>
          </a:stretch>
        </p:blipFill>
        <p:spPr>
          <a:xfrm>
            <a:off x="4726260" y="1058510"/>
            <a:ext cx="7097813" cy="1146354"/>
          </a:xfrm>
          <a:prstGeom prst="rect">
            <a:avLst/>
          </a:prstGeom>
        </p:spPr>
      </p:pic>
      <p:pic>
        <p:nvPicPr>
          <p:cNvPr id="6" name="Picture 5">
            <a:extLst>
              <a:ext uri="{FF2B5EF4-FFF2-40B4-BE49-F238E27FC236}">
                <a16:creationId xmlns:a16="http://schemas.microsoft.com/office/drawing/2014/main" id="{22428748-9058-4ABD-A48F-9B14B2A471E4}"/>
              </a:ext>
            </a:extLst>
          </p:cNvPr>
          <p:cNvPicPr>
            <a:picLocks noChangeAspect="1"/>
          </p:cNvPicPr>
          <p:nvPr/>
        </p:nvPicPr>
        <p:blipFill>
          <a:blip r:embed="rId3"/>
          <a:stretch>
            <a:fillRect/>
          </a:stretch>
        </p:blipFill>
        <p:spPr>
          <a:xfrm>
            <a:off x="7030516" y="2402444"/>
            <a:ext cx="4969329" cy="4050891"/>
          </a:xfrm>
          <a:prstGeom prst="rect">
            <a:avLst/>
          </a:prstGeom>
        </p:spPr>
      </p:pic>
    </p:spTree>
    <p:extLst>
      <p:ext uri="{BB962C8B-B14F-4D97-AF65-F5344CB8AC3E}">
        <p14:creationId xmlns:p14="http://schemas.microsoft.com/office/powerpoint/2010/main" val="3980208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7C4E4-857E-4A9E-AD02-774E312C2067}"/>
              </a:ext>
            </a:extLst>
          </p:cNvPr>
          <p:cNvSpPr>
            <a:spLocks noGrp="1"/>
          </p:cNvSpPr>
          <p:nvPr>
            <p:ph type="title"/>
          </p:nvPr>
        </p:nvSpPr>
        <p:spPr>
          <a:xfrm>
            <a:off x="685623" y="116633"/>
            <a:ext cx="10128787" cy="792087"/>
          </a:xfrm>
        </p:spPr>
        <p:txBody>
          <a:bodyPr>
            <a:normAutofit/>
          </a:bodyPr>
          <a:lstStyle/>
          <a:p>
            <a:pPr algn="ctr"/>
            <a:r>
              <a:rPr lang="en-US" sz="2400" b="1" dirty="0">
                <a:latin typeface="Calibri" panose="020F0502020204030204" pitchFamily="34" charset="0"/>
                <a:ea typeface="Cambria" panose="02040503050406030204" pitchFamily="18" charset="0"/>
                <a:cs typeface="Calibri" panose="020F0502020204030204" pitchFamily="34" charset="0"/>
              </a:rPr>
              <a:t>A</a:t>
            </a:r>
            <a:r>
              <a:rPr lang="en-US" sz="2400" b="1" cap="none" dirty="0">
                <a:latin typeface="Calibri" panose="020F0502020204030204" pitchFamily="34" charset="0"/>
                <a:ea typeface="Cambria" panose="02040503050406030204" pitchFamily="18" charset="0"/>
                <a:cs typeface="Calibri" panose="020F0502020204030204" pitchFamily="34" charset="0"/>
              </a:rPr>
              <a:t>ttrition</a:t>
            </a:r>
            <a:r>
              <a:rPr lang="en-US" sz="2400" b="1" dirty="0">
                <a:latin typeface="Calibri" panose="020F0502020204030204" pitchFamily="34" charset="0"/>
                <a:ea typeface="Cambria" panose="02040503050406030204" pitchFamily="18" charset="0"/>
                <a:cs typeface="Calibri" panose="020F0502020204030204" pitchFamily="34" charset="0"/>
              </a:rPr>
              <a:t> R</a:t>
            </a:r>
            <a:r>
              <a:rPr lang="en-US" sz="2400" b="1" cap="none" dirty="0">
                <a:latin typeface="Calibri" panose="020F0502020204030204" pitchFamily="34" charset="0"/>
                <a:ea typeface="Cambria" panose="02040503050406030204" pitchFamily="18" charset="0"/>
                <a:cs typeface="Calibri" panose="020F0502020204030204" pitchFamily="34" charset="0"/>
              </a:rPr>
              <a:t>ate</a:t>
            </a:r>
            <a:r>
              <a:rPr lang="en-US" sz="2400" b="1" dirty="0">
                <a:latin typeface="Calibri" panose="020F0502020204030204" pitchFamily="34" charset="0"/>
                <a:ea typeface="Cambria" panose="02040503050406030204" pitchFamily="18" charset="0"/>
                <a:cs typeface="Calibri" panose="020F0502020204030204" pitchFamily="34" charset="0"/>
              </a:rPr>
              <a:t> V</a:t>
            </a:r>
            <a:r>
              <a:rPr lang="en-US" sz="2400" b="1" cap="none" dirty="0">
                <a:latin typeface="Calibri" panose="020F0502020204030204" pitchFamily="34" charset="0"/>
                <a:ea typeface="Cambria" panose="02040503050406030204" pitchFamily="18" charset="0"/>
                <a:cs typeface="Calibri" panose="020F0502020204030204" pitchFamily="34" charset="0"/>
              </a:rPr>
              <a:t>s</a:t>
            </a:r>
            <a:r>
              <a:rPr lang="en-US" sz="2400" b="1" dirty="0">
                <a:latin typeface="Calibri" panose="020F0502020204030204" pitchFamily="34" charset="0"/>
                <a:ea typeface="Cambria" panose="02040503050406030204" pitchFamily="18" charset="0"/>
                <a:cs typeface="Calibri" panose="020F0502020204030204" pitchFamily="34" charset="0"/>
              </a:rPr>
              <a:t> M</a:t>
            </a:r>
            <a:r>
              <a:rPr lang="en-US" sz="2400" b="1" cap="none" dirty="0">
                <a:latin typeface="Calibri" panose="020F0502020204030204" pitchFamily="34" charset="0"/>
                <a:ea typeface="Cambria" panose="02040503050406030204" pitchFamily="18" charset="0"/>
                <a:cs typeface="Calibri" panose="020F0502020204030204" pitchFamily="34" charset="0"/>
              </a:rPr>
              <a:t>onthly</a:t>
            </a:r>
            <a:r>
              <a:rPr lang="en-US" sz="2400" b="1" dirty="0">
                <a:latin typeface="Calibri" panose="020F0502020204030204" pitchFamily="34" charset="0"/>
                <a:ea typeface="Cambria" panose="02040503050406030204" pitchFamily="18" charset="0"/>
                <a:cs typeface="Calibri" panose="020F0502020204030204" pitchFamily="34" charset="0"/>
              </a:rPr>
              <a:t> I</a:t>
            </a:r>
            <a:r>
              <a:rPr lang="en-US" sz="2400" b="1" cap="none" dirty="0">
                <a:latin typeface="Calibri" panose="020F0502020204030204" pitchFamily="34" charset="0"/>
                <a:ea typeface="Cambria" panose="02040503050406030204" pitchFamily="18" charset="0"/>
                <a:cs typeface="Calibri" panose="020F0502020204030204" pitchFamily="34" charset="0"/>
              </a:rPr>
              <a:t>ncome</a:t>
            </a:r>
            <a:endParaRPr lang="en-US" sz="2400" b="1" dirty="0">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721BC316-B13E-4E52-855D-8B4215FBE55F}"/>
              </a:ext>
            </a:extLst>
          </p:cNvPr>
          <p:cNvSpPr txBox="1"/>
          <p:nvPr/>
        </p:nvSpPr>
        <p:spPr>
          <a:xfrm>
            <a:off x="405780" y="836712"/>
            <a:ext cx="11233248" cy="1785104"/>
          </a:xfrm>
          <a:prstGeom prst="rect">
            <a:avLst/>
          </a:prstGeom>
          <a:noFill/>
        </p:spPr>
        <p:txBody>
          <a:bodyPr wrap="square" rtlCol="0">
            <a:spAutoFit/>
          </a:bodyPr>
          <a:lstStyle/>
          <a:p>
            <a:pPr marL="0" indent="0" algn="just">
              <a:buNone/>
            </a:pPr>
            <a:r>
              <a:rPr lang="en-US" sz="2000" b="1" dirty="0">
                <a:latin typeface="Cambria" panose="02040503050406030204" pitchFamily="18" charset="0"/>
                <a:ea typeface="Cambria" panose="02040503050406030204" pitchFamily="18" charset="0"/>
              </a:rPr>
              <a:t>Observations :</a:t>
            </a:r>
          </a:p>
          <a:p>
            <a:pPr algn="just">
              <a:buFont typeface="Arial" panose="020B0604020202020204" pitchFamily="34" charset="0"/>
              <a:buChar char="•"/>
            </a:pPr>
            <a:r>
              <a:rPr lang="en-US" dirty="0">
                <a:latin typeface="Cambria" panose="02040503050406030204" pitchFamily="18" charset="0"/>
                <a:ea typeface="Cambria" panose="02040503050406030204" pitchFamily="18" charset="0"/>
              </a:rPr>
              <a:t> </a:t>
            </a:r>
            <a:r>
              <a:rPr lang="en-US" dirty="0">
                <a:solidFill>
                  <a:schemeClr val="tx1"/>
                </a:solidFill>
                <a:latin typeface="Cambria" panose="02040503050406030204" pitchFamily="18" charset="0"/>
                <a:ea typeface="Cambria" panose="02040503050406030204" pitchFamily="18" charset="0"/>
              </a:rPr>
              <a:t>Attrition Rate shows minor variations, around 50% across all the departments but there is no clear    correlation               when compared with Avg monthly income.</a:t>
            </a:r>
          </a:p>
          <a:p>
            <a:pPr algn="just">
              <a:buFont typeface="Arial" panose="020B0604020202020204" pitchFamily="34" charset="0"/>
              <a:buChar char="•"/>
            </a:pPr>
            <a:r>
              <a:rPr lang="en-US" dirty="0">
                <a:solidFill>
                  <a:schemeClr val="tx1"/>
                </a:solidFill>
                <a:latin typeface="Cambria" panose="02040503050406030204" pitchFamily="18" charset="0"/>
                <a:ea typeface="Cambria" panose="02040503050406030204" pitchFamily="18" charset="0"/>
              </a:rPr>
              <a:t>Because departments having higher avg salary had significantly higher attrition rate in some cases. </a:t>
            </a:r>
          </a:p>
          <a:p>
            <a:pPr algn="just"/>
            <a:r>
              <a:rPr lang="en-US" dirty="0">
                <a:solidFill>
                  <a:schemeClr val="tx1"/>
                </a:solidFill>
                <a:latin typeface="Cambria" panose="02040503050406030204" pitchFamily="18" charset="0"/>
                <a:ea typeface="Cambria" panose="02040503050406030204" pitchFamily="18" charset="0"/>
              </a:rPr>
              <a:t>So we compared Avg hourly rate and Avg salary hike % .</a:t>
            </a:r>
          </a:p>
          <a:p>
            <a:endParaRPr lang="en-US" dirty="0"/>
          </a:p>
        </p:txBody>
      </p:sp>
      <p:sp>
        <p:nvSpPr>
          <p:cNvPr id="5" name="TextBox 4">
            <a:extLst>
              <a:ext uri="{FF2B5EF4-FFF2-40B4-BE49-F238E27FC236}">
                <a16:creationId xmlns:a16="http://schemas.microsoft.com/office/drawing/2014/main" id="{9D888B13-2A3F-415E-A178-75CE265177C0}"/>
              </a:ext>
            </a:extLst>
          </p:cNvPr>
          <p:cNvSpPr txBox="1"/>
          <p:nvPr/>
        </p:nvSpPr>
        <p:spPr>
          <a:xfrm>
            <a:off x="405780" y="2981856"/>
            <a:ext cx="6096000" cy="3416320"/>
          </a:xfrm>
          <a:prstGeom prst="rect">
            <a:avLst/>
          </a:prstGeom>
          <a:noFill/>
        </p:spPr>
        <p:txBody>
          <a:bodyPr wrap="square">
            <a:spAutoFit/>
          </a:bodyPr>
          <a:lstStyle/>
          <a:p>
            <a:r>
              <a:rPr lang="en-US" b="1" dirty="0">
                <a:latin typeface="Cambria" panose="02040503050406030204" pitchFamily="18" charset="0"/>
                <a:ea typeface="Cambria" panose="02040503050406030204" pitchFamily="18" charset="0"/>
              </a:rPr>
              <a:t>Recommendations :</a:t>
            </a:r>
          </a:p>
          <a:p>
            <a:endParaRPr lang="en-US" b="1" dirty="0">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US" sz="2000" dirty="0">
                <a:latin typeface="Cambria" panose="02040503050406030204" pitchFamily="18" charset="0"/>
                <a:ea typeface="Cambria" panose="02040503050406030204" pitchFamily="18" charset="0"/>
              </a:rPr>
              <a:t>If we want to decrease  the attrition rate we need to consider increasing there salary’s.</a:t>
            </a:r>
          </a:p>
          <a:p>
            <a:pPr marL="285750" indent="-285750" algn="just">
              <a:buFont typeface="Arial" panose="020B0604020202020204" pitchFamily="34" charset="0"/>
              <a:buChar char="•"/>
            </a:pPr>
            <a:r>
              <a:rPr lang="en-US" sz="2000" dirty="0">
                <a:latin typeface="Cambria" panose="02040503050406030204" pitchFamily="18" charset="0"/>
                <a:ea typeface="Cambria" panose="02040503050406030204" pitchFamily="18" charset="0"/>
              </a:rPr>
              <a:t> We need to increase the salary based on the Hourly rate for each department.</a:t>
            </a:r>
          </a:p>
          <a:p>
            <a:pPr marL="285750" indent="-285750" algn="just">
              <a:buFont typeface="Arial" panose="020B0604020202020204" pitchFamily="34" charset="0"/>
              <a:buChar char="•"/>
            </a:pPr>
            <a:r>
              <a:rPr lang="en-US" sz="2000" dirty="0">
                <a:latin typeface="Cambria" panose="02040503050406030204" pitchFamily="18" charset="0"/>
                <a:ea typeface="Cambria" panose="02040503050406030204" pitchFamily="18" charset="0"/>
              </a:rPr>
              <a:t>Focus on salary analysis for competitiveness</a:t>
            </a:r>
          </a:p>
          <a:p>
            <a:pPr marL="285750" indent="-285750" algn="just">
              <a:buFont typeface="Arial" panose="020B0604020202020204" pitchFamily="34" charset="0"/>
              <a:buChar char="•"/>
            </a:pPr>
            <a:r>
              <a:rPr lang="en-US" sz="2000" dirty="0">
                <a:latin typeface="Cambria" panose="02040503050406030204" pitchFamily="18" charset="0"/>
                <a:ea typeface="Cambria" panose="02040503050406030204" pitchFamily="18" charset="0"/>
              </a:rPr>
              <a:t>Exit interviews to know the reasons of quitting the organization</a:t>
            </a:r>
          </a:p>
          <a:p>
            <a:pPr marL="285750" indent="-285750" algn="just">
              <a:buFont typeface="Arial" panose="020B0604020202020204" pitchFamily="34" charset="0"/>
              <a:buChar char="•"/>
            </a:pPr>
            <a:r>
              <a:rPr lang="en-IN" sz="2000" dirty="0">
                <a:latin typeface="Cambria" panose="02040503050406030204" pitchFamily="18" charset="0"/>
                <a:ea typeface="Cambria" panose="02040503050406030204" pitchFamily="18" charset="0"/>
              </a:rPr>
              <a:t>Retention programs like mentorship and Career development will help to reduce attrition rate.</a:t>
            </a:r>
          </a:p>
        </p:txBody>
      </p:sp>
      <p:pic>
        <p:nvPicPr>
          <p:cNvPr id="6" name="Picture 5">
            <a:extLst>
              <a:ext uri="{FF2B5EF4-FFF2-40B4-BE49-F238E27FC236}">
                <a16:creationId xmlns:a16="http://schemas.microsoft.com/office/drawing/2014/main" id="{F02810E1-5F74-4F24-A95A-D48B95B73D27}"/>
              </a:ext>
            </a:extLst>
          </p:cNvPr>
          <p:cNvPicPr>
            <a:picLocks noChangeAspect="1"/>
          </p:cNvPicPr>
          <p:nvPr/>
        </p:nvPicPr>
        <p:blipFill>
          <a:blip r:embed="rId2"/>
          <a:stretch>
            <a:fillRect/>
          </a:stretch>
        </p:blipFill>
        <p:spPr>
          <a:xfrm>
            <a:off x="6759017" y="4510853"/>
            <a:ext cx="5288983" cy="2253873"/>
          </a:xfrm>
          <a:prstGeom prst="rect">
            <a:avLst/>
          </a:prstGeom>
          <a:ln>
            <a:solidFill>
              <a:schemeClr val="tx1"/>
            </a:solidFill>
          </a:ln>
        </p:spPr>
      </p:pic>
      <p:pic>
        <p:nvPicPr>
          <p:cNvPr id="7" name="Picture 6">
            <a:extLst>
              <a:ext uri="{FF2B5EF4-FFF2-40B4-BE49-F238E27FC236}">
                <a16:creationId xmlns:a16="http://schemas.microsoft.com/office/drawing/2014/main" id="{866ED8C7-56B5-41CC-87D0-5219259E37DD}"/>
              </a:ext>
            </a:extLst>
          </p:cNvPr>
          <p:cNvPicPr>
            <a:picLocks noChangeAspect="1"/>
          </p:cNvPicPr>
          <p:nvPr/>
        </p:nvPicPr>
        <p:blipFill>
          <a:blip r:embed="rId3"/>
          <a:stretch>
            <a:fillRect/>
          </a:stretch>
        </p:blipFill>
        <p:spPr>
          <a:xfrm>
            <a:off x="6759016" y="2132856"/>
            <a:ext cx="5288983" cy="2253873"/>
          </a:xfrm>
          <a:prstGeom prst="rect">
            <a:avLst/>
          </a:prstGeom>
          <a:ln>
            <a:solidFill>
              <a:schemeClr val="tx1"/>
            </a:solidFill>
          </a:ln>
        </p:spPr>
      </p:pic>
    </p:spTree>
    <p:extLst>
      <p:ext uri="{BB962C8B-B14F-4D97-AF65-F5344CB8AC3E}">
        <p14:creationId xmlns:p14="http://schemas.microsoft.com/office/powerpoint/2010/main" val="1531712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F95AE-7BAA-45DB-A02C-B74B796D0745}"/>
              </a:ext>
            </a:extLst>
          </p:cNvPr>
          <p:cNvSpPr>
            <a:spLocks noGrp="1"/>
          </p:cNvSpPr>
          <p:nvPr>
            <p:ph type="title"/>
          </p:nvPr>
        </p:nvSpPr>
        <p:spPr>
          <a:xfrm>
            <a:off x="709284" y="238054"/>
            <a:ext cx="10128787" cy="706926"/>
          </a:xfrm>
        </p:spPr>
        <p:txBody>
          <a:bodyPr>
            <a:normAutofit/>
          </a:bodyPr>
          <a:lstStyle/>
          <a:p>
            <a:pPr algn="ctr"/>
            <a:r>
              <a:rPr lang="en-IN" sz="2400" b="1" dirty="0">
                <a:latin typeface="Cambria" panose="02040503050406030204" pitchFamily="18" charset="0"/>
                <a:ea typeface="Cambria" panose="02040503050406030204" pitchFamily="18" charset="0"/>
              </a:rPr>
              <a:t>A</a:t>
            </a:r>
            <a:r>
              <a:rPr lang="en-IN" sz="2400" b="1" cap="none" dirty="0">
                <a:latin typeface="Cambria" panose="02040503050406030204" pitchFamily="18" charset="0"/>
                <a:ea typeface="Cambria" panose="02040503050406030204" pitchFamily="18" charset="0"/>
              </a:rPr>
              <a:t>verage</a:t>
            </a:r>
            <a:r>
              <a:rPr lang="en-IN" sz="2400" b="1" dirty="0">
                <a:latin typeface="Cambria" panose="02040503050406030204" pitchFamily="18" charset="0"/>
                <a:ea typeface="Cambria" panose="02040503050406030204" pitchFamily="18" charset="0"/>
              </a:rPr>
              <a:t> w</a:t>
            </a:r>
            <a:r>
              <a:rPr lang="en-IN" sz="2400" b="1" cap="none" dirty="0">
                <a:latin typeface="Cambria" panose="02040503050406030204" pitchFamily="18" charset="0"/>
                <a:ea typeface="Cambria" panose="02040503050406030204" pitchFamily="18" charset="0"/>
              </a:rPr>
              <a:t>orking</a:t>
            </a:r>
            <a:r>
              <a:rPr lang="en-IN" sz="2400" b="1" dirty="0">
                <a:latin typeface="Cambria" panose="02040503050406030204" pitchFamily="18" charset="0"/>
                <a:ea typeface="Cambria" panose="02040503050406030204" pitchFamily="18" charset="0"/>
              </a:rPr>
              <a:t> y</a:t>
            </a:r>
            <a:r>
              <a:rPr lang="en-IN" sz="2400" b="1" cap="none" dirty="0">
                <a:latin typeface="Cambria" panose="02040503050406030204" pitchFamily="18" charset="0"/>
                <a:ea typeface="Cambria" panose="02040503050406030204" pitchFamily="18" charset="0"/>
              </a:rPr>
              <a:t>ears</a:t>
            </a:r>
            <a:r>
              <a:rPr lang="en-IN" sz="2400" b="1" dirty="0">
                <a:latin typeface="Cambria" panose="02040503050406030204" pitchFamily="18" charset="0"/>
                <a:ea typeface="Cambria" panose="02040503050406030204" pitchFamily="18" charset="0"/>
              </a:rPr>
              <a:t> </a:t>
            </a:r>
            <a:r>
              <a:rPr lang="en-IN" sz="2400" b="1" cap="none" dirty="0">
                <a:latin typeface="Cambria" panose="02040503050406030204" pitchFamily="18" charset="0"/>
                <a:ea typeface="Cambria" panose="02040503050406030204" pitchFamily="18" charset="0"/>
              </a:rPr>
              <a:t>for</a:t>
            </a:r>
            <a:r>
              <a:rPr lang="en-IN" sz="2400" b="1" dirty="0">
                <a:latin typeface="Cambria" panose="02040503050406030204" pitchFamily="18" charset="0"/>
                <a:ea typeface="Cambria" panose="02040503050406030204" pitchFamily="18" charset="0"/>
              </a:rPr>
              <a:t> e</a:t>
            </a:r>
            <a:r>
              <a:rPr lang="en-IN" sz="2400" b="1" cap="none" dirty="0">
                <a:latin typeface="Cambria" panose="02040503050406030204" pitchFamily="18" charset="0"/>
                <a:ea typeface="Cambria" panose="02040503050406030204" pitchFamily="18" charset="0"/>
              </a:rPr>
              <a:t>ach</a:t>
            </a:r>
            <a:r>
              <a:rPr lang="en-IN" sz="2400" b="1" dirty="0">
                <a:latin typeface="Cambria" panose="02040503050406030204" pitchFamily="18" charset="0"/>
                <a:ea typeface="Cambria" panose="02040503050406030204" pitchFamily="18" charset="0"/>
              </a:rPr>
              <a:t> D</a:t>
            </a:r>
            <a:r>
              <a:rPr lang="en-IN" sz="2400" b="1" cap="none" dirty="0">
                <a:latin typeface="Cambria" panose="02040503050406030204" pitchFamily="18" charset="0"/>
                <a:ea typeface="Cambria" panose="02040503050406030204" pitchFamily="18" charset="0"/>
              </a:rPr>
              <a:t>epartment</a:t>
            </a:r>
            <a:endParaRPr lang="en-US" sz="2400" b="1" dirty="0">
              <a:latin typeface="Cambria" panose="02040503050406030204" pitchFamily="18" charset="0"/>
              <a:ea typeface="Cambria" panose="02040503050406030204" pitchFamily="18" charset="0"/>
            </a:endParaRPr>
          </a:p>
        </p:txBody>
      </p:sp>
      <p:sp>
        <p:nvSpPr>
          <p:cNvPr id="9" name="TextBox 8">
            <a:extLst>
              <a:ext uri="{FF2B5EF4-FFF2-40B4-BE49-F238E27FC236}">
                <a16:creationId xmlns:a16="http://schemas.microsoft.com/office/drawing/2014/main" id="{5C0C8405-2767-4972-229D-625F0A40452C}"/>
              </a:ext>
            </a:extLst>
          </p:cNvPr>
          <p:cNvSpPr txBox="1"/>
          <p:nvPr/>
        </p:nvSpPr>
        <p:spPr>
          <a:xfrm>
            <a:off x="621804" y="4715852"/>
            <a:ext cx="6096000" cy="369332"/>
          </a:xfrm>
          <a:prstGeom prst="rect">
            <a:avLst/>
          </a:prstGeom>
          <a:noFill/>
        </p:spPr>
        <p:txBody>
          <a:bodyPr wrap="square">
            <a:spAutoFit/>
          </a:bodyPr>
          <a:lstStyle/>
          <a:p>
            <a:r>
              <a:rPr lang="en-US" b="1" i="0" dirty="0">
                <a:solidFill>
                  <a:schemeClr val="tx1">
                    <a:lumMod val="95000"/>
                  </a:schemeClr>
                </a:solidFill>
                <a:effectLst/>
                <a:latin typeface="Cambria" panose="02040503050406030204" pitchFamily="18" charset="0"/>
                <a:ea typeface="Cambria" panose="02040503050406030204" pitchFamily="18" charset="0"/>
              </a:rPr>
              <a:t>Conclusion:</a:t>
            </a:r>
            <a:endParaRPr lang="en-IN" dirty="0">
              <a:solidFill>
                <a:schemeClr val="tx1">
                  <a:lumMod val="95000"/>
                </a:schemeClr>
              </a:solidFill>
              <a:latin typeface="Cambria" panose="02040503050406030204" pitchFamily="18" charset="0"/>
              <a:ea typeface="Cambria" panose="02040503050406030204" pitchFamily="18" charset="0"/>
            </a:endParaRPr>
          </a:p>
        </p:txBody>
      </p:sp>
      <p:sp>
        <p:nvSpPr>
          <p:cNvPr id="11" name="TextBox 10">
            <a:extLst>
              <a:ext uri="{FF2B5EF4-FFF2-40B4-BE49-F238E27FC236}">
                <a16:creationId xmlns:a16="http://schemas.microsoft.com/office/drawing/2014/main" id="{060E94DA-0CF4-03B7-7CE0-EB031022E787}"/>
              </a:ext>
            </a:extLst>
          </p:cNvPr>
          <p:cNvSpPr txBox="1"/>
          <p:nvPr/>
        </p:nvSpPr>
        <p:spPr>
          <a:xfrm>
            <a:off x="667141" y="5085184"/>
            <a:ext cx="6096000" cy="923330"/>
          </a:xfrm>
          <a:prstGeom prst="rect">
            <a:avLst/>
          </a:prstGeom>
          <a:noFill/>
        </p:spPr>
        <p:txBody>
          <a:bodyPr wrap="square">
            <a:spAutoFit/>
          </a:bodyPr>
          <a:lstStyle/>
          <a:p>
            <a:r>
              <a:rPr lang="en-US" b="0" i="0" dirty="0">
                <a:solidFill>
                  <a:schemeClr val="tx1">
                    <a:lumMod val="95000"/>
                  </a:schemeClr>
                </a:solidFill>
                <a:effectLst/>
                <a:latin typeface="Cambria" panose="02040503050406030204" pitchFamily="18" charset="0"/>
                <a:ea typeface="Cambria" panose="02040503050406030204" pitchFamily="18" charset="0"/>
              </a:rPr>
              <a:t>The Sales &amp; </a:t>
            </a:r>
            <a:r>
              <a:rPr lang="en-US" dirty="0">
                <a:solidFill>
                  <a:schemeClr val="tx1">
                    <a:lumMod val="95000"/>
                  </a:schemeClr>
                </a:solidFill>
                <a:latin typeface="Cambria" panose="02040503050406030204" pitchFamily="18" charset="0"/>
                <a:ea typeface="Cambria" panose="02040503050406030204" pitchFamily="18" charset="0"/>
              </a:rPr>
              <a:t>Software</a:t>
            </a:r>
            <a:r>
              <a:rPr lang="en-US" b="0" i="0" dirty="0">
                <a:solidFill>
                  <a:schemeClr val="tx1">
                    <a:lumMod val="95000"/>
                  </a:schemeClr>
                </a:solidFill>
                <a:effectLst/>
                <a:latin typeface="Cambria" panose="02040503050406030204" pitchFamily="18" charset="0"/>
                <a:ea typeface="Cambria" panose="02040503050406030204" pitchFamily="18" charset="0"/>
              </a:rPr>
              <a:t> department boasts the highest average working years at 20.6 years, indicating a strong sense of stability and experience within the team</a:t>
            </a:r>
            <a:r>
              <a:rPr lang="en-US" dirty="0">
                <a:solidFill>
                  <a:srgbClr val="0D0D0D"/>
                </a:solidFill>
                <a:latin typeface="Cambria" panose="02040503050406030204" pitchFamily="18" charset="0"/>
                <a:ea typeface="Cambria" panose="02040503050406030204" pitchFamily="18" charset="0"/>
              </a:rPr>
              <a:t>.</a:t>
            </a:r>
            <a:endParaRPr lang="en-IN" dirty="0">
              <a:latin typeface="Cambria" panose="02040503050406030204" pitchFamily="18" charset="0"/>
              <a:ea typeface="Cambria" panose="02040503050406030204" pitchFamily="18" charset="0"/>
            </a:endParaRPr>
          </a:p>
        </p:txBody>
      </p:sp>
      <p:pic>
        <p:nvPicPr>
          <p:cNvPr id="3" name="Picture 2">
            <a:extLst>
              <a:ext uri="{FF2B5EF4-FFF2-40B4-BE49-F238E27FC236}">
                <a16:creationId xmlns:a16="http://schemas.microsoft.com/office/drawing/2014/main" id="{E78EE998-1FAF-47A5-B101-747174696E6D}"/>
              </a:ext>
            </a:extLst>
          </p:cNvPr>
          <p:cNvPicPr>
            <a:picLocks noChangeAspect="1"/>
          </p:cNvPicPr>
          <p:nvPr/>
        </p:nvPicPr>
        <p:blipFill>
          <a:blip r:embed="rId2"/>
          <a:stretch>
            <a:fillRect/>
          </a:stretch>
        </p:blipFill>
        <p:spPr>
          <a:xfrm>
            <a:off x="6933828" y="2708920"/>
            <a:ext cx="4955719" cy="2604216"/>
          </a:xfrm>
          <a:prstGeom prst="rect">
            <a:avLst/>
          </a:prstGeom>
          <a:ln>
            <a:solidFill>
              <a:schemeClr val="accent1"/>
            </a:solidFill>
          </a:ln>
        </p:spPr>
      </p:pic>
      <p:sp>
        <p:nvSpPr>
          <p:cNvPr id="4" name="TextBox 3">
            <a:extLst>
              <a:ext uri="{FF2B5EF4-FFF2-40B4-BE49-F238E27FC236}">
                <a16:creationId xmlns:a16="http://schemas.microsoft.com/office/drawing/2014/main" id="{E846ECE9-E9B2-4BD1-A97A-D30649362FCA}"/>
              </a:ext>
            </a:extLst>
          </p:cNvPr>
          <p:cNvSpPr txBox="1"/>
          <p:nvPr/>
        </p:nvSpPr>
        <p:spPr>
          <a:xfrm>
            <a:off x="709284" y="1114866"/>
            <a:ext cx="6096000" cy="3416320"/>
          </a:xfrm>
          <a:prstGeom prst="rect">
            <a:avLst/>
          </a:prstGeom>
          <a:noFill/>
        </p:spPr>
        <p:txBody>
          <a:bodyPr wrap="square" rtlCol="0">
            <a:spAutoFit/>
          </a:bodyPr>
          <a:lstStyle/>
          <a:p>
            <a:pPr algn="just"/>
            <a:r>
              <a:rPr lang="en-US" sz="1800" b="1" dirty="0">
                <a:latin typeface="Cambria" panose="02040503050406030204" pitchFamily="18" charset="0"/>
                <a:ea typeface="Cambria" panose="02040503050406030204" pitchFamily="18" charset="0"/>
              </a:rPr>
              <a:t>Observations :</a:t>
            </a:r>
          </a:p>
          <a:p>
            <a:pPr algn="just"/>
            <a:endParaRPr lang="en-US" dirty="0">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US" dirty="0">
                <a:latin typeface="Cambria" panose="02040503050406030204" pitchFamily="18" charset="0"/>
                <a:ea typeface="Cambria" panose="02040503050406030204" pitchFamily="18" charset="0"/>
              </a:rPr>
              <a:t>Due to rapid growth in salary and rapidly evolving technology younger generation prefer to spend more years in software.</a:t>
            </a:r>
          </a:p>
          <a:p>
            <a:pPr marL="285750" indent="-285750" algn="just">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US" dirty="0">
                <a:latin typeface="Cambria" panose="02040503050406030204" pitchFamily="18" charset="0"/>
                <a:ea typeface="Cambria" panose="02040503050406030204" pitchFamily="18" charset="0"/>
              </a:rPr>
              <a:t>R &amp;D employees spend lesser years as very less people develop ability to research and develop new technologies</a:t>
            </a:r>
          </a:p>
          <a:p>
            <a:pPr marL="285750" indent="-285750" algn="just">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US" dirty="0">
                <a:latin typeface="Cambria" panose="02040503050406030204" pitchFamily="18" charset="0"/>
                <a:ea typeface="Cambria" panose="02040503050406030204" pitchFamily="18" charset="0"/>
              </a:rPr>
              <a:t>Working in Sales employees receive additional commissions for their hard work. Their job involves interacting with their clients.</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794022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BFD0E-B7E6-473D-B2B1-A671688E5A2D}"/>
              </a:ext>
            </a:extLst>
          </p:cNvPr>
          <p:cNvSpPr>
            <a:spLocks noGrp="1"/>
          </p:cNvSpPr>
          <p:nvPr>
            <p:ph type="title"/>
          </p:nvPr>
        </p:nvSpPr>
        <p:spPr>
          <a:xfrm>
            <a:off x="837828" y="188640"/>
            <a:ext cx="9585253" cy="659159"/>
          </a:xfrm>
        </p:spPr>
        <p:txBody>
          <a:bodyPr>
            <a:normAutofit/>
          </a:bodyPr>
          <a:lstStyle/>
          <a:p>
            <a:pPr algn="ctr"/>
            <a:r>
              <a:rPr lang="en-US" sz="2400" b="1" dirty="0">
                <a:latin typeface="Cambria" panose="02040503050406030204" pitchFamily="18" charset="0"/>
                <a:ea typeface="Cambria" panose="02040503050406030204" pitchFamily="18" charset="0"/>
              </a:rPr>
              <a:t>J</a:t>
            </a:r>
            <a:r>
              <a:rPr lang="en-US" sz="2400" b="1" cap="none" dirty="0">
                <a:latin typeface="Cambria" panose="02040503050406030204" pitchFamily="18" charset="0"/>
                <a:ea typeface="Cambria" panose="02040503050406030204" pitchFamily="18" charset="0"/>
              </a:rPr>
              <a:t>ob</a:t>
            </a:r>
            <a:r>
              <a:rPr lang="en-US" sz="2400" b="1" dirty="0">
                <a:latin typeface="Cambria" panose="02040503050406030204" pitchFamily="18" charset="0"/>
                <a:ea typeface="Cambria" panose="02040503050406030204" pitchFamily="18" charset="0"/>
              </a:rPr>
              <a:t> R</a:t>
            </a:r>
            <a:r>
              <a:rPr lang="en-US" sz="2400" b="1" cap="none" dirty="0">
                <a:latin typeface="Cambria" panose="02040503050406030204" pitchFamily="18" charset="0"/>
                <a:ea typeface="Cambria" panose="02040503050406030204" pitchFamily="18" charset="0"/>
              </a:rPr>
              <a:t>ole</a:t>
            </a:r>
            <a:r>
              <a:rPr lang="en-US" sz="2400" b="1" dirty="0">
                <a:latin typeface="Cambria" panose="02040503050406030204" pitchFamily="18" charset="0"/>
                <a:ea typeface="Cambria" panose="02040503050406030204" pitchFamily="18" charset="0"/>
              </a:rPr>
              <a:t> v</a:t>
            </a:r>
            <a:r>
              <a:rPr lang="en-US" sz="2400" b="1" cap="none" dirty="0">
                <a:latin typeface="Cambria" panose="02040503050406030204" pitchFamily="18" charset="0"/>
                <a:ea typeface="Cambria" panose="02040503050406030204" pitchFamily="18" charset="0"/>
              </a:rPr>
              <a:t>s</a:t>
            </a:r>
            <a:r>
              <a:rPr lang="en-US" sz="2400" b="1" dirty="0">
                <a:latin typeface="Cambria" panose="02040503050406030204" pitchFamily="18" charset="0"/>
                <a:ea typeface="Cambria" panose="02040503050406030204" pitchFamily="18" charset="0"/>
              </a:rPr>
              <a:t> w</a:t>
            </a:r>
            <a:r>
              <a:rPr lang="en-US" sz="2400" b="1" cap="none" dirty="0">
                <a:latin typeface="Cambria" panose="02040503050406030204" pitchFamily="18" charset="0"/>
                <a:ea typeface="Cambria" panose="02040503050406030204" pitchFamily="18" charset="0"/>
              </a:rPr>
              <a:t>ork-life</a:t>
            </a:r>
            <a:r>
              <a:rPr lang="en-US" sz="2400" b="1" dirty="0">
                <a:latin typeface="Cambria" panose="02040503050406030204" pitchFamily="18" charset="0"/>
                <a:ea typeface="Cambria" panose="02040503050406030204" pitchFamily="18" charset="0"/>
              </a:rPr>
              <a:t> B</a:t>
            </a:r>
            <a:r>
              <a:rPr lang="en-US" sz="2400" b="1" cap="none" dirty="0">
                <a:latin typeface="Cambria" panose="02040503050406030204" pitchFamily="18" charset="0"/>
                <a:ea typeface="Cambria" panose="02040503050406030204" pitchFamily="18" charset="0"/>
              </a:rPr>
              <a:t>alance</a:t>
            </a:r>
            <a:endParaRPr lang="en-US" sz="2400" b="1" dirty="0">
              <a:latin typeface="Cambria" panose="02040503050406030204" pitchFamily="18" charset="0"/>
              <a:ea typeface="Cambria" panose="02040503050406030204" pitchFamily="18" charset="0"/>
            </a:endParaRPr>
          </a:p>
        </p:txBody>
      </p:sp>
      <p:pic>
        <p:nvPicPr>
          <p:cNvPr id="6" name="Picture 5">
            <a:extLst>
              <a:ext uri="{FF2B5EF4-FFF2-40B4-BE49-F238E27FC236}">
                <a16:creationId xmlns:a16="http://schemas.microsoft.com/office/drawing/2014/main" id="{E90D8A95-989C-DAEE-B568-DCF22EB8DD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2403" y="1877923"/>
            <a:ext cx="6014899" cy="3301281"/>
          </a:xfrm>
          <a:prstGeom prst="rect">
            <a:avLst/>
          </a:prstGeom>
        </p:spPr>
      </p:pic>
      <p:sp>
        <p:nvSpPr>
          <p:cNvPr id="7" name="TextBox 6">
            <a:extLst>
              <a:ext uri="{FF2B5EF4-FFF2-40B4-BE49-F238E27FC236}">
                <a16:creationId xmlns:a16="http://schemas.microsoft.com/office/drawing/2014/main" id="{19F2271D-22DB-193F-395C-554DA5EA631A}"/>
              </a:ext>
            </a:extLst>
          </p:cNvPr>
          <p:cNvSpPr txBox="1"/>
          <p:nvPr/>
        </p:nvSpPr>
        <p:spPr>
          <a:xfrm>
            <a:off x="77380" y="1381825"/>
            <a:ext cx="5945023" cy="2646878"/>
          </a:xfrm>
          <a:prstGeom prst="rect">
            <a:avLst/>
          </a:prstGeom>
          <a:noFill/>
        </p:spPr>
        <p:txBody>
          <a:bodyPr wrap="square" rtlCol="0">
            <a:spAutoFit/>
          </a:bodyPr>
          <a:lstStyle/>
          <a:p>
            <a:r>
              <a:rPr lang="en-IN" sz="2000" b="1" dirty="0"/>
              <a:t>Observation:</a:t>
            </a:r>
          </a:p>
          <a:p>
            <a:endParaRPr lang="en-IN" sz="2000" b="1" dirty="0"/>
          </a:p>
          <a:p>
            <a:r>
              <a:rPr lang="en-IN" dirty="0"/>
              <a:t>-It has been observed that attrition rate of all the job role and work-life balance is approximately same.</a:t>
            </a:r>
          </a:p>
          <a:p>
            <a:r>
              <a:rPr lang="en-IN" dirty="0"/>
              <a:t>-Human Resources has highest(50.57%) attrition rate and Manufacturing Director has lowest (49.96%).</a:t>
            </a:r>
          </a:p>
          <a:p>
            <a:r>
              <a:rPr lang="en-IN" dirty="0"/>
              <a:t>- Laboratory Technician of work life balance 4 and Sales Representatives of work life balance 2 &amp; 3 has highest attrition rate.</a:t>
            </a:r>
          </a:p>
        </p:txBody>
      </p:sp>
      <p:sp>
        <p:nvSpPr>
          <p:cNvPr id="8" name="TextBox 7">
            <a:extLst>
              <a:ext uri="{FF2B5EF4-FFF2-40B4-BE49-F238E27FC236}">
                <a16:creationId xmlns:a16="http://schemas.microsoft.com/office/drawing/2014/main" id="{BEA79EDD-7E01-30EC-7A59-87C4E099524E}"/>
              </a:ext>
            </a:extLst>
          </p:cNvPr>
          <p:cNvSpPr txBox="1"/>
          <p:nvPr/>
        </p:nvSpPr>
        <p:spPr>
          <a:xfrm>
            <a:off x="77380" y="4524801"/>
            <a:ext cx="5945023" cy="1815882"/>
          </a:xfrm>
          <a:prstGeom prst="rect">
            <a:avLst/>
          </a:prstGeom>
          <a:noFill/>
        </p:spPr>
        <p:txBody>
          <a:bodyPr wrap="square" rtlCol="0">
            <a:spAutoFit/>
          </a:bodyPr>
          <a:lstStyle/>
          <a:p>
            <a:r>
              <a:rPr lang="en-IN" sz="2000" b="1" dirty="0"/>
              <a:t>Conclusion:</a:t>
            </a:r>
          </a:p>
          <a:p>
            <a:endParaRPr lang="en-IN" sz="2000" b="1" dirty="0"/>
          </a:p>
          <a:p>
            <a:r>
              <a:rPr lang="en-IN" dirty="0"/>
              <a:t>In Conclusion , the pursuit of a balanced life is not compromised but a strategic investment. It is a recognition that personal growth, relationships and rejuvenation are foundational to excelling in any job role.</a:t>
            </a:r>
          </a:p>
        </p:txBody>
      </p:sp>
    </p:spTree>
    <p:extLst>
      <p:ext uri="{BB962C8B-B14F-4D97-AF65-F5344CB8AC3E}">
        <p14:creationId xmlns:p14="http://schemas.microsoft.com/office/powerpoint/2010/main" val="116901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TM03457452[[fn=Celestial]]</Template>
  <TotalTime>849</TotalTime>
  <Words>709</Words>
  <Application>Microsoft Office PowerPoint</Application>
  <PresentationFormat>Custom</PresentationFormat>
  <Paragraphs>84</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Algerian</vt:lpstr>
      <vt:lpstr>Arial</vt:lpstr>
      <vt:lpstr>Arial Black</vt:lpstr>
      <vt:lpstr>Calibri</vt:lpstr>
      <vt:lpstr>Calibri Light</vt:lpstr>
      <vt:lpstr>Cambria</vt:lpstr>
      <vt:lpstr>Corbel</vt:lpstr>
      <vt:lpstr>source-serif-pro</vt:lpstr>
      <vt:lpstr>Celestial</vt:lpstr>
      <vt:lpstr>PowerPoint Presentation</vt:lpstr>
      <vt:lpstr>GROUP MEMBERS</vt:lpstr>
      <vt:lpstr>PowerPoint Presentation</vt:lpstr>
      <vt:lpstr>Department  Wise  Attrition rate</vt:lpstr>
      <vt:lpstr>PowerPoint Presentation</vt:lpstr>
      <vt:lpstr> Average Hourly rate of Male Research Scientist</vt:lpstr>
      <vt:lpstr>Attrition Rate Vs Monthly Income</vt:lpstr>
      <vt:lpstr>Average working years for each Department</vt:lpstr>
      <vt:lpstr>Job Role vs work-life Balance</vt:lpstr>
      <vt:lpstr>Attrition rate vs years since last promotions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kpraj2000@hotmail.com</dc:creator>
  <cp:lastModifiedBy>MD Saddam Ansari</cp:lastModifiedBy>
  <cp:revision>16</cp:revision>
  <dcterms:created xsi:type="dcterms:W3CDTF">2024-03-26T17:10:55Z</dcterms:created>
  <dcterms:modified xsi:type="dcterms:W3CDTF">2024-03-30T06:30:27Z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