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60" r:id="rId5"/>
    <p:sldId id="261" r:id="rId6"/>
    <p:sldId id="262" r:id="rId7"/>
    <p:sldId id="265" r:id="rId8"/>
    <p:sldId id="266" r:id="rId9"/>
    <p:sldId id="269" r:id="rId10"/>
    <p:sldId id="268" r:id="rId11"/>
    <p:sldId id="271" r:id="rId12"/>
    <p:sldId id="270" r:id="rId13"/>
    <p:sldId id="267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087694-7D25-AC25-8C71-DDD839BCAF11}"/>
              </a:ext>
            </a:extLst>
          </p:cNvPr>
          <p:cNvSpPr txBox="1"/>
          <p:nvPr/>
        </p:nvSpPr>
        <p:spPr>
          <a:xfrm>
            <a:off x="719821" y="510136"/>
            <a:ext cx="55730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Course Agenda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sz="2200" b="1" dirty="0">
                <a:solidFill>
                  <a:srgbClr val="FFC000"/>
                </a:solidFill>
              </a:rPr>
              <a:t>What is unit testing and why?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What is JUnit?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Junit 5 introduction 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Junit 5 Architecture 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Unit testing examples 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Mockito 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Rest API 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11912D-650F-BCB4-C6D8-FF3E76626C54}"/>
              </a:ext>
            </a:extLst>
          </p:cNvPr>
          <p:cNvSpPr txBox="1"/>
          <p:nvPr/>
        </p:nvSpPr>
        <p:spPr>
          <a:xfrm>
            <a:off x="41580" y="322718"/>
            <a:ext cx="107871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What is Mocking?</a:t>
            </a:r>
            <a:endParaRPr lang="en-IN" sz="2600" dirty="0">
              <a:solidFill>
                <a:srgbClr val="00B050"/>
              </a:solidFill>
            </a:endParaRPr>
          </a:p>
          <a:p>
            <a:r>
              <a:rPr lang="en-IN" sz="2000" dirty="0"/>
              <a:t>Mocking is a process used in unit testing when the unit being tested has external dependencies.</a:t>
            </a:r>
          </a:p>
          <a:p>
            <a:endParaRPr lang="en-IN" sz="2800" dirty="0"/>
          </a:p>
          <a:p>
            <a:endParaRPr lang="en-IN" sz="26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58BC1-43BC-B92A-8C34-F915265F3309}"/>
              </a:ext>
            </a:extLst>
          </p:cNvPr>
          <p:cNvSpPr txBox="1"/>
          <p:nvPr/>
        </p:nvSpPr>
        <p:spPr>
          <a:xfrm>
            <a:off x="-49136" y="4054519"/>
            <a:ext cx="1024326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When we use mocking?</a:t>
            </a:r>
          </a:p>
          <a:p>
            <a:r>
              <a:rPr lang="en-IN" dirty="0"/>
              <a:t>Whenever a component has some external dependencies we will go for mocking.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8BFE7-E604-C391-F558-DCFE0B8CED6C}"/>
              </a:ext>
            </a:extLst>
          </p:cNvPr>
          <p:cNvSpPr txBox="1"/>
          <p:nvPr/>
        </p:nvSpPr>
        <p:spPr>
          <a:xfrm>
            <a:off x="8896" y="2131606"/>
            <a:ext cx="1078719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Why we are using mocking?</a:t>
            </a:r>
          </a:p>
          <a:p>
            <a:r>
              <a:rPr lang="en-IN" sz="2000" dirty="0"/>
              <a:t>The purpose of mocking is to achieve an isolated manner of testing and focus on the code being tested and not on the </a:t>
            </a:r>
            <a:r>
              <a:rPr lang="en-IN" sz="2000" dirty="0" err="1"/>
              <a:t>behavior</a:t>
            </a:r>
            <a:r>
              <a:rPr lang="en-IN" sz="2000" dirty="0"/>
              <a:t> or state of external dependencies.</a:t>
            </a:r>
          </a:p>
          <a:p>
            <a:endParaRPr lang="en-IN" sz="26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72B76-5D8D-6198-A983-5E83BF8B2D2B}"/>
              </a:ext>
            </a:extLst>
          </p:cNvPr>
          <p:cNvSpPr txBox="1"/>
          <p:nvPr/>
        </p:nvSpPr>
        <p:spPr>
          <a:xfrm>
            <a:off x="41580" y="5374153"/>
            <a:ext cx="10994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There are three main possible types of replacement objects - fakes, stubs</a:t>
            </a:r>
          </a:p>
          <a:p>
            <a:r>
              <a:rPr lang="en-IN" sz="2000" dirty="0">
                <a:solidFill>
                  <a:srgbClr val="FFC000"/>
                </a:solidFill>
              </a:rPr>
              <a:t>and mocks</a:t>
            </a:r>
          </a:p>
        </p:txBody>
      </p:sp>
    </p:spTree>
    <p:extLst>
      <p:ext uri="{BB962C8B-B14F-4D97-AF65-F5344CB8AC3E}">
        <p14:creationId xmlns:p14="http://schemas.microsoft.com/office/powerpoint/2010/main" val="80633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081420-CDA3-45C5-9ED2-9D987BB8F1AC}"/>
              </a:ext>
            </a:extLst>
          </p:cNvPr>
          <p:cNvSpPr txBox="1"/>
          <p:nvPr/>
        </p:nvSpPr>
        <p:spPr>
          <a:xfrm>
            <a:off x="165252" y="1760704"/>
            <a:ext cx="10129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There are 2 types of Mocking Frameworks are available</a:t>
            </a:r>
          </a:p>
          <a:p>
            <a:endParaRPr lang="en-IN" sz="2000" dirty="0"/>
          </a:p>
          <a:p>
            <a:r>
              <a:rPr lang="en-IN" sz="2000" dirty="0"/>
              <a:t> Stub-Based Mock Frameworks (Ex: Easy Mock) (final methods, final class, private methods is not supported).</a:t>
            </a:r>
          </a:p>
          <a:p>
            <a:endParaRPr lang="en-IN" sz="2000" dirty="0"/>
          </a:p>
          <a:p>
            <a:r>
              <a:rPr lang="en-IN" sz="2000" dirty="0"/>
              <a:t> </a:t>
            </a:r>
            <a:r>
              <a:rPr lang="en-IN" sz="2000" dirty="0" err="1"/>
              <a:t>ByteCode</a:t>
            </a:r>
            <a:r>
              <a:rPr lang="en-IN" sz="2000" dirty="0"/>
              <a:t> Manipulation-Based Mock Frameworks (Ex: Power Mock)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57BE5-2337-E36B-E77B-A956200F398A}"/>
              </a:ext>
            </a:extLst>
          </p:cNvPr>
          <p:cNvSpPr txBox="1"/>
          <p:nvPr/>
        </p:nvSpPr>
        <p:spPr>
          <a:xfrm>
            <a:off x="308421" y="530527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Mock Frameworks:</a:t>
            </a:r>
          </a:p>
        </p:txBody>
      </p:sp>
    </p:spTree>
    <p:extLst>
      <p:ext uri="{BB962C8B-B14F-4D97-AF65-F5344CB8AC3E}">
        <p14:creationId xmlns:p14="http://schemas.microsoft.com/office/powerpoint/2010/main" val="3151523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0218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C9E2-0502-AADF-3FA5-75B9B7B9AD88}"/>
              </a:ext>
            </a:extLst>
          </p:cNvPr>
          <p:cNvSpPr txBox="1"/>
          <p:nvPr/>
        </p:nvSpPr>
        <p:spPr>
          <a:xfrm>
            <a:off x="303929" y="782620"/>
            <a:ext cx="86940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What is unit testing and 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D2576-C92E-75E3-6FC1-F77A95FE50AD}"/>
              </a:ext>
            </a:extLst>
          </p:cNvPr>
          <p:cNvSpPr txBox="1"/>
          <p:nvPr/>
        </p:nvSpPr>
        <p:spPr>
          <a:xfrm>
            <a:off x="303929" y="1723416"/>
            <a:ext cx="10094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Unit testing is a type of software testing where individual units or components of software are tested.  </a:t>
            </a:r>
          </a:p>
          <a:p>
            <a:endParaRPr lang="en-IN" sz="2000" dirty="0"/>
          </a:p>
          <a:p>
            <a:r>
              <a:rPr lang="en-IN" sz="2000" dirty="0"/>
              <a:t>Unit tests isolate a section of code and verify its correctness.</a:t>
            </a:r>
          </a:p>
          <a:p>
            <a:endParaRPr lang="en-IN" sz="2000" dirty="0"/>
          </a:p>
          <a:p>
            <a:r>
              <a:rPr lang="en-IN" sz="2000" dirty="0"/>
              <a:t>A unit may be an individual function, method, procedure, module, or object.</a:t>
            </a:r>
          </a:p>
        </p:txBody>
      </p:sp>
    </p:spTree>
    <p:extLst>
      <p:ext uri="{BB962C8B-B14F-4D97-AF65-F5344CB8AC3E}">
        <p14:creationId xmlns:p14="http://schemas.microsoft.com/office/powerpoint/2010/main" val="382680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F1FAA6-7974-5726-CB75-E139039EF0D8}"/>
              </a:ext>
            </a:extLst>
          </p:cNvPr>
          <p:cNvSpPr txBox="1"/>
          <p:nvPr/>
        </p:nvSpPr>
        <p:spPr>
          <a:xfrm>
            <a:off x="173153" y="1719795"/>
            <a:ext cx="98947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Junit is a free and open-source Unit Testing framework for Java applications.</a:t>
            </a:r>
          </a:p>
          <a:p>
            <a:endParaRPr lang="en-IN" sz="2000" dirty="0"/>
          </a:p>
          <a:p>
            <a:r>
              <a:rPr lang="en-IN" sz="2000" dirty="0"/>
              <a:t>It became one of the most popular testing frameworks in the Java community.</a:t>
            </a:r>
          </a:p>
          <a:p>
            <a:endParaRPr lang="en-IN" sz="2000" dirty="0"/>
          </a:p>
          <a:p>
            <a:r>
              <a:rPr lang="en-IN" sz="2000" dirty="0"/>
              <a:t>It is a lightweight testing framework that allows Java developers to write unit test cases in Java language.</a:t>
            </a:r>
          </a:p>
          <a:p>
            <a:endParaRPr lang="en-IN" sz="2000" dirty="0"/>
          </a:p>
          <a:p>
            <a:r>
              <a:rPr lang="en-IN" sz="2000" dirty="0"/>
              <a:t>The current version of Junit is 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41AF6-A95D-31C3-6614-1CC0F2F1FBE6}"/>
              </a:ext>
            </a:extLst>
          </p:cNvPr>
          <p:cNvSpPr txBox="1"/>
          <p:nvPr/>
        </p:nvSpPr>
        <p:spPr>
          <a:xfrm>
            <a:off x="296836" y="652177"/>
            <a:ext cx="609760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What is Junit ?</a:t>
            </a:r>
          </a:p>
        </p:txBody>
      </p:sp>
    </p:spTree>
    <p:extLst>
      <p:ext uri="{BB962C8B-B14F-4D97-AF65-F5344CB8AC3E}">
        <p14:creationId xmlns:p14="http://schemas.microsoft.com/office/powerpoint/2010/main" val="4840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026" name="Picture 2" descr="A Comprehensive Guide On JUnit 5 Extensions">
            <a:extLst>
              <a:ext uri="{FF2B5EF4-FFF2-40B4-BE49-F238E27FC236}">
                <a16:creationId xmlns:a16="http://schemas.microsoft.com/office/drawing/2014/main" id="{25D8FD05-553C-BAA3-9B06-D3508B131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7" y="1557639"/>
            <a:ext cx="6488776" cy="48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B3638B-BC4F-8212-CD6D-7BF29D67AD54}"/>
              </a:ext>
            </a:extLst>
          </p:cNvPr>
          <p:cNvSpPr txBox="1"/>
          <p:nvPr/>
        </p:nvSpPr>
        <p:spPr>
          <a:xfrm>
            <a:off x="742159" y="532598"/>
            <a:ext cx="375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Junit 5   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8288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8DE502-403E-F45C-4602-E4B879BB94EE}"/>
              </a:ext>
            </a:extLst>
          </p:cNvPr>
          <p:cNvSpPr txBox="1"/>
          <p:nvPr/>
        </p:nvSpPr>
        <p:spPr>
          <a:xfrm>
            <a:off x="245230" y="1798620"/>
            <a:ext cx="9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Junit Platform:  </a:t>
            </a:r>
            <a:r>
              <a:rPr lang="en-IN" dirty="0"/>
              <a:t>is providing the environment to run our test classes from multiple sources (IDE’s).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FFC000"/>
                </a:solidFill>
              </a:rPr>
              <a:t>Junit Jupiter:  </a:t>
            </a:r>
            <a:r>
              <a:rPr lang="en-IN" dirty="0"/>
              <a:t>is providing new annotations, and new assertions to perform better unit testing.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FFC000"/>
                </a:solidFill>
              </a:rPr>
              <a:t>Junit vintage: </a:t>
            </a:r>
            <a:r>
              <a:rPr lang="en-IN" dirty="0"/>
              <a:t>is used to provide backward compatibility  ( JUnit3 and JUnit4 ).</a:t>
            </a:r>
          </a:p>
        </p:txBody>
      </p:sp>
    </p:spTree>
    <p:extLst>
      <p:ext uri="{BB962C8B-B14F-4D97-AF65-F5344CB8AC3E}">
        <p14:creationId xmlns:p14="http://schemas.microsoft.com/office/powerpoint/2010/main" val="169224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CCE26F-7935-9D82-820C-4D8D916F6919}"/>
              </a:ext>
            </a:extLst>
          </p:cNvPr>
          <p:cNvSpPr txBox="1"/>
          <p:nvPr/>
        </p:nvSpPr>
        <p:spPr>
          <a:xfrm>
            <a:off x="230584" y="0"/>
            <a:ext cx="11961416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@Test:   </a:t>
            </a:r>
            <a:r>
              <a:rPr lang="en-IN" dirty="0"/>
              <a:t>is used to represent one method as a unit test method.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@BeforeEach: </a:t>
            </a:r>
            <a:r>
              <a:rPr lang="en-IN" dirty="0"/>
              <a:t>Before executing each test case method, some logic is executed.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@AfterEach: </a:t>
            </a:r>
            <a:r>
              <a:rPr lang="en-IN" dirty="0"/>
              <a:t>After executing each test case method, some logic is executed.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@BeforeAll:  </a:t>
            </a:r>
            <a:r>
              <a:rPr lang="en-IN" dirty="0"/>
              <a:t>Before executing all test case methods, some logic is executed.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@AfterAll:  </a:t>
            </a:r>
            <a:r>
              <a:rPr lang="en-IN" dirty="0"/>
              <a:t>After executing all test case methods, some logic is executed.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@ParameterizedTest: </a:t>
            </a:r>
            <a:r>
              <a:rPr lang="en-IN" dirty="0"/>
              <a:t>is used to pass multiple parameters and test the unit test, so we don’t want to write multiple test methods.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FFC000"/>
                </a:solidFill>
              </a:rPr>
              <a:t>                      @ValueSource</a:t>
            </a:r>
          </a:p>
          <a:p>
            <a:r>
              <a:rPr lang="en-IN" sz="2000" b="1" dirty="0">
                <a:solidFill>
                  <a:srgbClr val="FFC000"/>
                </a:solidFill>
              </a:rPr>
              <a:t>                      @CSVSource</a:t>
            </a:r>
          </a:p>
          <a:p>
            <a:r>
              <a:rPr lang="en-IN" sz="2000" b="1" dirty="0">
                <a:solidFill>
                  <a:srgbClr val="FFC000"/>
                </a:solidFill>
              </a:rPr>
              <a:t>                      @CSVFileSource</a:t>
            </a:r>
          </a:p>
          <a:p>
            <a:r>
              <a:rPr lang="en-IN" sz="2000" b="1" dirty="0">
                <a:solidFill>
                  <a:srgbClr val="FFC000"/>
                </a:solidFill>
              </a:rPr>
              <a:t>                      @MethodSource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@RepeatedTest: </a:t>
            </a:r>
            <a:r>
              <a:rPr lang="en-IN" dirty="0"/>
              <a:t>If we want to execute one test method multiple times.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@Disable: </a:t>
            </a:r>
            <a:r>
              <a:rPr lang="en-IN" dirty="0"/>
              <a:t>If we don’t want to execute the test method.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99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F0B604-786E-7705-8B2E-90F794901E57}"/>
              </a:ext>
            </a:extLst>
          </p:cNvPr>
          <p:cNvSpPr txBox="1"/>
          <p:nvPr/>
        </p:nvSpPr>
        <p:spPr>
          <a:xfrm>
            <a:off x="157316" y="1107674"/>
            <a:ext cx="1057950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JUnit 5 assertions: </a:t>
            </a:r>
          </a:p>
          <a:p>
            <a:endParaRPr lang="en-IN" dirty="0"/>
          </a:p>
          <a:p>
            <a:r>
              <a:rPr lang="en-IN" sz="2000" dirty="0"/>
              <a:t>JUnit 5 assertions help us in validating the expected output with the actual output of a test case.</a:t>
            </a:r>
          </a:p>
          <a:p>
            <a:endParaRPr lang="en-IN" sz="2000" dirty="0"/>
          </a:p>
          <a:p>
            <a:r>
              <a:rPr lang="en-IN" sz="2000" dirty="0"/>
              <a:t> In short, assertions are nothing but static methods that we call in our tests to verify expected </a:t>
            </a:r>
            <a:r>
              <a:rPr lang="en-IN" sz="2000" dirty="0" err="1"/>
              <a:t>behavior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 All JUnit Jupiter assertions are present in the </a:t>
            </a:r>
            <a:r>
              <a:rPr lang="en-IN" sz="2000" dirty="0" err="1"/>
              <a:t>org.junit.jupiter.Assertions</a:t>
            </a:r>
            <a:r>
              <a:rPr lang="en-IN" sz="20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93315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1838C3-B644-4427-5ECB-CC6552C9E29A}"/>
              </a:ext>
            </a:extLst>
          </p:cNvPr>
          <p:cNvSpPr txBox="1"/>
          <p:nvPr/>
        </p:nvSpPr>
        <p:spPr>
          <a:xfrm>
            <a:off x="499549" y="1859339"/>
            <a:ext cx="83475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 err="1">
                <a:solidFill>
                  <a:srgbClr val="FFC000"/>
                </a:solidFill>
              </a:rPr>
              <a:t>assertEquals</a:t>
            </a:r>
            <a:r>
              <a:rPr lang="en-IN" sz="2200" b="1" dirty="0">
                <a:solidFill>
                  <a:srgbClr val="FFC000"/>
                </a:solidFill>
              </a:rPr>
              <a:t> and </a:t>
            </a:r>
            <a:r>
              <a:rPr lang="en-IN" sz="2200" b="1" dirty="0" err="1">
                <a:solidFill>
                  <a:srgbClr val="FFC000"/>
                </a:solidFill>
              </a:rPr>
              <a:t>assertNotEquals</a:t>
            </a:r>
            <a:endParaRPr lang="en-IN" sz="2200" b="1" dirty="0">
              <a:solidFill>
                <a:srgbClr val="FFC000"/>
              </a:solidFill>
            </a:endParaRP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 err="1">
                <a:solidFill>
                  <a:srgbClr val="FFC000"/>
                </a:solidFill>
              </a:rPr>
              <a:t>assertTrue</a:t>
            </a:r>
            <a:r>
              <a:rPr lang="en-IN" sz="2200" b="1" dirty="0">
                <a:solidFill>
                  <a:srgbClr val="FFC000"/>
                </a:solidFill>
              </a:rPr>
              <a:t> and </a:t>
            </a:r>
            <a:r>
              <a:rPr lang="en-IN" sz="2200" b="1" dirty="0" err="1">
                <a:solidFill>
                  <a:srgbClr val="FFC000"/>
                </a:solidFill>
              </a:rPr>
              <a:t>assertFalse</a:t>
            </a:r>
            <a:endParaRPr lang="en-IN" sz="2200" b="1" dirty="0">
              <a:solidFill>
                <a:srgbClr val="FFC000"/>
              </a:solidFill>
            </a:endParaRP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 err="1">
                <a:solidFill>
                  <a:srgbClr val="FFC000"/>
                </a:solidFill>
              </a:rPr>
              <a:t>assertNull</a:t>
            </a:r>
            <a:r>
              <a:rPr lang="en-IN" sz="2200" b="1" dirty="0">
                <a:solidFill>
                  <a:srgbClr val="FFC000"/>
                </a:solidFill>
              </a:rPr>
              <a:t> and </a:t>
            </a:r>
            <a:r>
              <a:rPr lang="en-IN" sz="2200" b="1" dirty="0" err="1">
                <a:solidFill>
                  <a:srgbClr val="FFC000"/>
                </a:solidFill>
              </a:rPr>
              <a:t>assertNotNull</a:t>
            </a:r>
            <a:endParaRPr lang="en-IN" sz="2200" b="1" dirty="0">
              <a:solidFill>
                <a:srgbClr val="FFC000"/>
              </a:solidFill>
            </a:endParaRP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 err="1">
                <a:solidFill>
                  <a:srgbClr val="FFC000"/>
                </a:solidFill>
              </a:rPr>
              <a:t>assertSame</a:t>
            </a:r>
            <a:r>
              <a:rPr lang="en-IN" sz="2200" b="1" dirty="0">
                <a:solidFill>
                  <a:srgbClr val="FFC000"/>
                </a:solidFill>
              </a:rPr>
              <a:t> and </a:t>
            </a:r>
            <a:r>
              <a:rPr lang="en-IN" sz="2200" b="1" dirty="0" err="1">
                <a:solidFill>
                  <a:srgbClr val="FFC000"/>
                </a:solidFill>
              </a:rPr>
              <a:t>assertNotSame</a:t>
            </a:r>
            <a:endParaRPr lang="en-IN" sz="2200" b="1" dirty="0">
              <a:solidFill>
                <a:srgbClr val="FFC000"/>
              </a:solidFill>
            </a:endParaRP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 err="1">
                <a:solidFill>
                  <a:srgbClr val="FFC000"/>
                </a:solidFill>
              </a:rPr>
              <a:t>assertThrows</a:t>
            </a:r>
            <a:endParaRPr lang="en-IN" sz="22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E7C33-C586-D8C9-0406-779858FF7553}"/>
              </a:ext>
            </a:extLst>
          </p:cNvPr>
          <p:cNvSpPr txBox="1"/>
          <p:nvPr/>
        </p:nvSpPr>
        <p:spPr>
          <a:xfrm>
            <a:off x="499549" y="1021147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Junit Assertion Methods:</a:t>
            </a:r>
          </a:p>
        </p:txBody>
      </p:sp>
    </p:spTree>
    <p:extLst>
      <p:ext uri="{BB962C8B-B14F-4D97-AF65-F5344CB8AC3E}">
        <p14:creationId xmlns:p14="http://schemas.microsoft.com/office/powerpoint/2010/main" val="280272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432848D-5F55-DA4F-F4DB-626B7824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22" y="1068087"/>
            <a:ext cx="7430144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495</TotalTime>
  <Words>545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Saddam Hussain</cp:lastModifiedBy>
  <cp:revision>4</cp:revision>
  <dcterms:created xsi:type="dcterms:W3CDTF">2023-12-06T15:14:28Z</dcterms:created>
  <dcterms:modified xsi:type="dcterms:W3CDTF">2024-03-10T09:56:33Z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