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60" r:id="rId5"/>
    <p:sldId id="261" r:id="rId6"/>
    <p:sldId id="262" r:id="rId7"/>
    <p:sldId id="265" r:id="rId8"/>
    <p:sldId id="266" r:id="rId9"/>
    <p:sldId id="269" r:id="rId10"/>
    <p:sldId id="268" r:id="rId11"/>
    <p:sldId id="271" r:id="rId12"/>
    <p:sldId id="273" r:id="rId13"/>
    <p:sldId id="270" r:id="rId14"/>
    <p:sldId id="267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3/30/2024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8087694-7D25-AC25-8C71-DDD839BCAF11}"/>
              </a:ext>
            </a:extLst>
          </p:cNvPr>
          <p:cNvSpPr txBox="1"/>
          <p:nvPr/>
        </p:nvSpPr>
        <p:spPr>
          <a:xfrm>
            <a:off x="719821" y="510136"/>
            <a:ext cx="557302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Course Agenda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sz="2200" b="1" dirty="0">
                <a:solidFill>
                  <a:srgbClr val="FFC000"/>
                </a:solidFill>
              </a:rPr>
              <a:t>What is unit testing and why?</a:t>
            </a: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>
                <a:solidFill>
                  <a:srgbClr val="FFC000"/>
                </a:solidFill>
              </a:rPr>
              <a:t>What is JUnit?</a:t>
            </a: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>
                <a:solidFill>
                  <a:srgbClr val="FFC000"/>
                </a:solidFill>
              </a:rPr>
              <a:t>Junit 5 introduction </a:t>
            </a: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>
                <a:solidFill>
                  <a:srgbClr val="FFC000"/>
                </a:solidFill>
              </a:rPr>
              <a:t>Junit 5 Architecture </a:t>
            </a: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>
                <a:solidFill>
                  <a:srgbClr val="FFC000"/>
                </a:solidFill>
              </a:rPr>
              <a:t>Unit testing examples </a:t>
            </a: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>
                <a:solidFill>
                  <a:srgbClr val="FFC000"/>
                </a:solidFill>
              </a:rPr>
              <a:t>Mockito </a:t>
            </a: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>
                <a:solidFill>
                  <a:srgbClr val="FFC000"/>
                </a:solidFill>
              </a:rPr>
              <a:t>Rest API  Unit testing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20703-8558-4177-430D-34F90DF0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FAECB38-53BB-54E7-9F3D-B1925CCE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AA51AE-2BDB-AF3C-F4B9-E02155B8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F3BBD09-B19C-37FB-5DC6-0071BDDD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3C1E381-3FFE-97D5-51DF-0DE1A290E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B8E6211-1C84-9009-2D95-9CD88272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25C8B86-69E4-F139-AC71-925F7624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758E094-FCC2-DD72-357F-3765B92C1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6F77478-EABE-9D7F-A9B7-D7A25F9D0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432848D-5F55-DA4F-F4DB-626B7824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22" y="1068087"/>
            <a:ext cx="7430144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10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20703-8558-4177-430D-34F90DF0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FAECB38-53BB-54E7-9F3D-B1925CCE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AA51AE-2BDB-AF3C-F4B9-E02155B8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F3BBD09-B19C-37FB-5DC6-0071BDDD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3C1E381-3FFE-97D5-51DF-0DE1A290E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B8E6211-1C84-9009-2D95-9CD88272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25C8B86-69E4-F139-AC71-925F7624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758E094-FCC2-DD72-357F-3765B92C1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6F77478-EABE-9D7F-A9B7-D7A25F9D0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11912D-650F-BCB4-C6D8-FF3E76626C54}"/>
              </a:ext>
            </a:extLst>
          </p:cNvPr>
          <p:cNvSpPr txBox="1"/>
          <p:nvPr/>
        </p:nvSpPr>
        <p:spPr>
          <a:xfrm>
            <a:off x="41580" y="322718"/>
            <a:ext cx="107871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B050"/>
                </a:solidFill>
              </a:rPr>
              <a:t>What is Mocking?</a:t>
            </a:r>
            <a:endParaRPr lang="en-IN" sz="2600" dirty="0">
              <a:solidFill>
                <a:srgbClr val="00B050"/>
              </a:solidFill>
            </a:endParaRPr>
          </a:p>
          <a:p>
            <a:r>
              <a:rPr lang="en-IN" sz="2000" dirty="0"/>
              <a:t>Mocking is a process used in unit testing when the unit being tested has external dependencies.</a:t>
            </a:r>
          </a:p>
          <a:p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58BC1-43BC-B92A-8C34-F915265F3309}"/>
              </a:ext>
            </a:extLst>
          </p:cNvPr>
          <p:cNvSpPr txBox="1"/>
          <p:nvPr/>
        </p:nvSpPr>
        <p:spPr>
          <a:xfrm>
            <a:off x="-49136" y="4054519"/>
            <a:ext cx="1024326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00B050"/>
                </a:solidFill>
              </a:rPr>
              <a:t>When we use mocking?</a:t>
            </a:r>
          </a:p>
          <a:p>
            <a:r>
              <a:rPr lang="en-IN" dirty="0"/>
              <a:t>Whenever a component has some external dependencies we will go for mocking.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8BFE7-E604-C391-F558-DCFE0B8CED6C}"/>
              </a:ext>
            </a:extLst>
          </p:cNvPr>
          <p:cNvSpPr txBox="1"/>
          <p:nvPr/>
        </p:nvSpPr>
        <p:spPr>
          <a:xfrm>
            <a:off x="0" y="2131606"/>
            <a:ext cx="1078719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00B050"/>
                </a:solidFill>
              </a:rPr>
              <a:t>Why we are using mocking?</a:t>
            </a:r>
          </a:p>
          <a:p>
            <a:r>
              <a:rPr lang="en-IN" sz="2000" dirty="0"/>
              <a:t>The purpose of mocking is to achieve an isolated manner of testing and focus on the code being tested and not on the </a:t>
            </a:r>
            <a:r>
              <a:rPr lang="en-IN" sz="2000" dirty="0" err="1"/>
              <a:t>behavior</a:t>
            </a:r>
            <a:r>
              <a:rPr lang="en-IN" sz="2000" dirty="0"/>
              <a:t> or state of external dependencies.</a:t>
            </a:r>
          </a:p>
          <a:p>
            <a:endParaRPr lang="en-IN" sz="2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36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20703-8558-4177-430D-34F90DF0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401B3B-1C60-996E-CA90-F7DD33479DAE}"/>
              </a:ext>
            </a:extLst>
          </p:cNvPr>
          <p:cNvSpPr txBox="1"/>
          <p:nvPr/>
        </p:nvSpPr>
        <p:spPr>
          <a:xfrm>
            <a:off x="1018190" y="924232"/>
            <a:ext cx="8174971" cy="3285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dirty="0">
              <a:ln w="3175" cmpd="sng">
                <a:noFill/>
              </a:ln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D911B-100A-C519-6653-7CA79901D02F}"/>
              </a:ext>
            </a:extLst>
          </p:cNvPr>
          <p:cNvSpPr txBox="1"/>
          <p:nvPr/>
        </p:nvSpPr>
        <p:spPr>
          <a:xfrm rot="10800000" flipH="1" flipV="1">
            <a:off x="137061" y="24713"/>
            <a:ext cx="3659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</a:rPr>
              <a:t>Mock Frameworks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11730-D17D-ABF8-328F-B63992C6BFFD}"/>
              </a:ext>
            </a:extLst>
          </p:cNvPr>
          <p:cNvSpPr txBox="1"/>
          <p:nvPr/>
        </p:nvSpPr>
        <p:spPr>
          <a:xfrm>
            <a:off x="120332" y="983053"/>
            <a:ext cx="109150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multiple mocking  frameworks are available :</a:t>
            </a:r>
          </a:p>
          <a:p>
            <a:endParaRPr lang="en-IN" dirty="0"/>
          </a:p>
          <a:p>
            <a:r>
              <a:rPr lang="en-IN" b="1" dirty="0">
                <a:solidFill>
                  <a:schemeClr val="accent3"/>
                </a:solidFill>
              </a:rPr>
              <a:t>Easy Mock :</a:t>
            </a:r>
          </a:p>
          <a:p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Proxy-based mock framework (focuses on interfaces and classes but does not support final methods, final classes, or private methods).</a:t>
            </a:r>
            <a:endParaRPr lang="en-IN" dirty="0"/>
          </a:p>
          <a:p>
            <a:endParaRPr lang="en-IN" dirty="0"/>
          </a:p>
          <a:p>
            <a:br>
              <a:rPr lang="en-IN" dirty="0"/>
            </a:br>
            <a:r>
              <a:rPr lang="en-IN" b="1" i="0" dirty="0" err="1">
                <a:solidFill>
                  <a:schemeClr val="accent3"/>
                </a:solidFill>
                <a:effectLst/>
                <a:latin typeface="Söhne"/>
              </a:rPr>
              <a:t>PowerMock</a:t>
            </a:r>
            <a:r>
              <a:rPr lang="en-IN" b="1" i="0" dirty="0">
                <a:solidFill>
                  <a:schemeClr val="accent3"/>
                </a:solidFill>
                <a:effectLst/>
                <a:latin typeface="Söhne"/>
              </a:rPr>
              <a:t>: </a:t>
            </a:r>
          </a:p>
          <a:p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Bytecode manipulation-based mock framework (allows mocking of static methods, final classes, private methods, and constructors).</a:t>
            </a:r>
            <a:endParaRPr lang="en-IN" dirty="0"/>
          </a:p>
          <a:p>
            <a:endParaRPr lang="en-IN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IN" dirty="0">
              <a:solidFill>
                <a:srgbClr val="ECECEC"/>
              </a:solidFill>
              <a:latin typeface="Söhne"/>
            </a:endParaRPr>
          </a:p>
          <a:p>
            <a:r>
              <a:rPr lang="en-IN" b="1" i="0" dirty="0">
                <a:solidFill>
                  <a:schemeClr val="accent3"/>
                </a:solidFill>
                <a:effectLst/>
                <a:latin typeface="Söhne"/>
              </a:rPr>
              <a:t>Mockito: </a:t>
            </a:r>
          </a:p>
          <a:p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Proxy-based mock framework (supports mocking of interfaces and classes, but with limitations around final classes, static methods, and private methods without additional setup).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FA1F9D-9AE1-0D32-D708-0969AEDD7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7846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89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20703-8558-4177-430D-34F90DF0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401B3B-1C60-996E-CA90-F7DD33479DAE}"/>
              </a:ext>
            </a:extLst>
          </p:cNvPr>
          <p:cNvSpPr txBox="1"/>
          <p:nvPr/>
        </p:nvSpPr>
        <p:spPr>
          <a:xfrm>
            <a:off x="1018190" y="924232"/>
            <a:ext cx="8174971" cy="3285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n w="3175" cmpd="sng">
                  <a:noFill/>
                </a:ln>
                <a:solidFill>
                  <a:srgbClr val="00B050"/>
                </a:solidFill>
                <a:latin typeface="+mj-lt"/>
                <a:ea typeface="+mj-ea"/>
                <a:cs typeface="+mj-cs"/>
              </a:rPr>
              <a:t>Thank You All…..</a:t>
            </a:r>
          </a:p>
        </p:txBody>
      </p:sp>
    </p:spTree>
    <p:extLst>
      <p:ext uri="{BB962C8B-B14F-4D97-AF65-F5344CB8AC3E}">
        <p14:creationId xmlns:p14="http://schemas.microsoft.com/office/powerpoint/2010/main" val="85776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43C9E2-0502-AADF-3FA5-75B9B7B9AD88}"/>
              </a:ext>
            </a:extLst>
          </p:cNvPr>
          <p:cNvSpPr txBox="1"/>
          <p:nvPr/>
        </p:nvSpPr>
        <p:spPr>
          <a:xfrm>
            <a:off x="303929" y="782620"/>
            <a:ext cx="869401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00B050"/>
                </a:solidFill>
              </a:rPr>
              <a:t>What is unit testing and why?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D2576-C92E-75E3-6FC1-F77A95FE50AD}"/>
              </a:ext>
            </a:extLst>
          </p:cNvPr>
          <p:cNvSpPr txBox="1"/>
          <p:nvPr/>
        </p:nvSpPr>
        <p:spPr>
          <a:xfrm>
            <a:off x="303929" y="1723416"/>
            <a:ext cx="100949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Unit testing is a type of software testing where individual units or components of software are tested.  </a:t>
            </a:r>
          </a:p>
          <a:p>
            <a:endParaRPr lang="en-IN" sz="2000" dirty="0"/>
          </a:p>
          <a:p>
            <a:r>
              <a:rPr lang="en-IN" sz="2000" dirty="0"/>
              <a:t>Unit tests isolate a section of code and verify its correctness.</a:t>
            </a:r>
          </a:p>
          <a:p>
            <a:endParaRPr lang="en-IN" sz="2000" dirty="0"/>
          </a:p>
          <a:p>
            <a:r>
              <a:rPr lang="en-IN" sz="2000" dirty="0"/>
              <a:t>A unit may be an individual function, method, procedure, module, or object.</a:t>
            </a:r>
          </a:p>
        </p:txBody>
      </p:sp>
    </p:spTree>
    <p:extLst>
      <p:ext uri="{BB962C8B-B14F-4D97-AF65-F5344CB8AC3E}">
        <p14:creationId xmlns:p14="http://schemas.microsoft.com/office/powerpoint/2010/main" val="3826804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6F1FAA6-7974-5726-CB75-E139039EF0D8}"/>
              </a:ext>
            </a:extLst>
          </p:cNvPr>
          <p:cNvSpPr txBox="1"/>
          <p:nvPr/>
        </p:nvSpPr>
        <p:spPr>
          <a:xfrm>
            <a:off x="173153" y="1719795"/>
            <a:ext cx="98947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Junit is a free and open-source Unit Testing framework for Java applications.</a:t>
            </a:r>
          </a:p>
          <a:p>
            <a:endParaRPr lang="en-IN" sz="2000" dirty="0"/>
          </a:p>
          <a:p>
            <a:r>
              <a:rPr lang="en-IN" sz="2000" dirty="0"/>
              <a:t>It became one of the most popular testing frameworks in the Java community.</a:t>
            </a:r>
          </a:p>
          <a:p>
            <a:endParaRPr lang="en-IN" sz="2000" dirty="0"/>
          </a:p>
          <a:p>
            <a:r>
              <a:rPr lang="en-IN" sz="2000" dirty="0"/>
              <a:t>It is a lightweight testing framework that allows Java developers to write unit test cases in Java language.</a:t>
            </a:r>
          </a:p>
          <a:p>
            <a:endParaRPr lang="en-IN" sz="2000" dirty="0"/>
          </a:p>
          <a:p>
            <a:r>
              <a:rPr lang="en-IN" sz="2000" dirty="0"/>
              <a:t>The current version of Junit is 5.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41AF6-A95D-31C3-6614-1CC0F2F1FBE6}"/>
              </a:ext>
            </a:extLst>
          </p:cNvPr>
          <p:cNvSpPr txBox="1"/>
          <p:nvPr/>
        </p:nvSpPr>
        <p:spPr>
          <a:xfrm>
            <a:off x="296836" y="652177"/>
            <a:ext cx="609760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00B050"/>
                </a:solidFill>
              </a:rPr>
              <a:t>What is Junit ?</a:t>
            </a:r>
          </a:p>
        </p:txBody>
      </p:sp>
    </p:spTree>
    <p:extLst>
      <p:ext uri="{BB962C8B-B14F-4D97-AF65-F5344CB8AC3E}">
        <p14:creationId xmlns:p14="http://schemas.microsoft.com/office/powerpoint/2010/main" val="48409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20703-8558-4177-430D-34F90DF0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FAECB38-53BB-54E7-9F3D-B1925CCE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AA51AE-2BDB-AF3C-F4B9-E02155B8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F3BBD09-B19C-37FB-5DC6-0071BDDD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3C1E381-3FFE-97D5-51DF-0DE1A290E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B8E6211-1C84-9009-2D95-9CD88272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25C8B86-69E4-F139-AC71-925F7624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758E094-FCC2-DD72-357F-3765B92C1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6F77478-EABE-9D7F-A9B7-D7A25F9D0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B3638B-BC4F-8212-CD6D-7BF29D67AD54}"/>
              </a:ext>
            </a:extLst>
          </p:cNvPr>
          <p:cNvSpPr txBox="1"/>
          <p:nvPr/>
        </p:nvSpPr>
        <p:spPr>
          <a:xfrm>
            <a:off x="742159" y="532598"/>
            <a:ext cx="37521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B050"/>
                </a:solidFill>
              </a:rPr>
              <a:t>Junit 5    Architecture</a:t>
            </a:r>
          </a:p>
        </p:txBody>
      </p:sp>
      <p:pic>
        <p:nvPicPr>
          <p:cNvPr id="7" name="Picture 6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BDAEE5C1-0ECE-8BA3-9EED-9604976C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2" y="1734151"/>
            <a:ext cx="5996736" cy="45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8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20703-8558-4177-430D-34F90DF0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FAECB38-53BB-54E7-9F3D-B1925CCE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AA51AE-2BDB-AF3C-F4B9-E02155B8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F3BBD09-B19C-37FB-5DC6-0071BDDD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3C1E381-3FFE-97D5-51DF-0DE1A290E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B8E6211-1C84-9009-2D95-9CD88272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25C8B86-69E4-F139-AC71-925F7624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758E094-FCC2-DD72-357F-3765B92C1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6F77478-EABE-9D7F-A9B7-D7A25F9D0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8DE502-403E-F45C-4602-E4B879BB94EE}"/>
              </a:ext>
            </a:extLst>
          </p:cNvPr>
          <p:cNvSpPr txBox="1"/>
          <p:nvPr/>
        </p:nvSpPr>
        <p:spPr>
          <a:xfrm>
            <a:off x="245230" y="1798620"/>
            <a:ext cx="9609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Junit Platform:  </a:t>
            </a:r>
            <a:r>
              <a:rPr lang="en-IN" dirty="0"/>
              <a:t>is providing the environment to run our test classes from multiple sources (IDE’s).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FFC000"/>
                </a:solidFill>
              </a:rPr>
              <a:t>Junit Jupiter:  </a:t>
            </a:r>
            <a:r>
              <a:rPr lang="en-IN" dirty="0"/>
              <a:t>is providing new annotations, and new assertions to perform better unit testing.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FFC000"/>
                </a:solidFill>
              </a:rPr>
              <a:t>Junit vintage: </a:t>
            </a:r>
            <a:r>
              <a:rPr lang="en-IN" dirty="0"/>
              <a:t>is used to provide backward compatibility  ( JUnit3 and JUnit4 ).</a:t>
            </a:r>
          </a:p>
        </p:txBody>
      </p:sp>
    </p:spTree>
    <p:extLst>
      <p:ext uri="{BB962C8B-B14F-4D97-AF65-F5344CB8AC3E}">
        <p14:creationId xmlns:p14="http://schemas.microsoft.com/office/powerpoint/2010/main" val="1692240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20703-8558-4177-430D-34F90DF0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FAECB38-53BB-54E7-9F3D-B1925CCE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AA51AE-2BDB-AF3C-F4B9-E02155B8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F3BBD09-B19C-37FB-5DC6-0071BDDD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3C1E381-3FFE-97D5-51DF-0DE1A290E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B8E6211-1C84-9009-2D95-9CD88272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25C8B86-69E4-F139-AC71-925F7624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758E094-FCC2-DD72-357F-3765B92C1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6F77478-EABE-9D7F-A9B7-D7A25F9D0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CCE26F-7935-9D82-820C-4D8D916F6919}"/>
              </a:ext>
            </a:extLst>
          </p:cNvPr>
          <p:cNvSpPr txBox="1"/>
          <p:nvPr/>
        </p:nvSpPr>
        <p:spPr>
          <a:xfrm>
            <a:off x="230584" y="0"/>
            <a:ext cx="11961416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@Test:   </a:t>
            </a:r>
            <a:r>
              <a:rPr lang="en-IN" dirty="0"/>
              <a:t>is used to represent one method as a unit test method.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00B050"/>
                </a:solidFill>
              </a:rPr>
              <a:t>@BeforeEach: </a:t>
            </a:r>
            <a:r>
              <a:rPr lang="en-IN" dirty="0"/>
              <a:t>Before executing each test case method, some logic is executed.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00B050"/>
                </a:solidFill>
              </a:rPr>
              <a:t>@AfterEach: </a:t>
            </a:r>
            <a:r>
              <a:rPr lang="en-IN" dirty="0"/>
              <a:t>After executing each test case method, some logic is executed.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00B050"/>
                </a:solidFill>
              </a:rPr>
              <a:t>@BeforeAll:  </a:t>
            </a:r>
            <a:r>
              <a:rPr lang="en-IN" dirty="0"/>
              <a:t>Before executing all test case methods, some logic is executed.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00B050"/>
                </a:solidFill>
              </a:rPr>
              <a:t>@AfterAll:  </a:t>
            </a:r>
            <a:r>
              <a:rPr lang="en-IN" dirty="0"/>
              <a:t>After executing all test case methods, some logic is executed.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00B050"/>
                </a:solidFill>
              </a:rPr>
              <a:t>@ParameterizedTest: </a:t>
            </a:r>
            <a:r>
              <a:rPr lang="en-IN" dirty="0"/>
              <a:t>is used to pass multiple parameters and test the unit test, so we don’t want to write multiple test methods.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FFC000"/>
                </a:solidFill>
              </a:rPr>
              <a:t>                      @ValueSource</a:t>
            </a:r>
          </a:p>
          <a:p>
            <a:r>
              <a:rPr lang="en-IN" sz="2000" b="1" dirty="0">
                <a:solidFill>
                  <a:srgbClr val="FFC000"/>
                </a:solidFill>
              </a:rPr>
              <a:t>                      @CSVSource</a:t>
            </a:r>
          </a:p>
          <a:p>
            <a:r>
              <a:rPr lang="en-IN" sz="2000" b="1" dirty="0">
                <a:solidFill>
                  <a:srgbClr val="FFC000"/>
                </a:solidFill>
              </a:rPr>
              <a:t>                      @CSVFileSource</a:t>
            </a:r>
          </a:p>
          <a:p>
            <a:r>
              <a:rPr lang="en-IN" sz="2000" b="1" dirty="0">
                <a:solidFill>
                  <a:srgbClr val="FFC000"/>
                </a:solidFill>
              </a:rPr>
              <a:t>                      @MethodSource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00B050"/>
                </a:solidFill>
              </a:rPr>
              <a:t>@RepeatedTest: </a:t>
            </a:r>
            <a:r>
              <a:rPr lang="en-IN" dirty="0"/>
              <a:t>If we want to execute one test method multiple times.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00B050"/>
                </a:solidFill>
              </a:rPr>
              <a:t>@Disable: </a:t>
            </a:r>
            <a:r>
              <a:rPr lang="en-IN" dirty="0"/>
              <a:t>If we don’t want to execute the test method.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994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20703-8558-4177-430D-34F90DF0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FAECB38-53BB-54E7-9F3D-B1925CCE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AA51AE-2BDB-AF3C-F4B9-E02155B8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F3BBD09-B19C-37FB-5DC6-0071BDDD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3C1E381-3FFE-97D5-51DF-0DE1A290E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B8E6211-1C84-9009-2D95-9CD88272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25C8B86-69E4-F139-AC71-925F7624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758E094-FCC2-DD72-357F-3765B92C1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6F77478-EABE-9D7F-A9B7-D7A25F9D0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F0B604-786E-7705-8B2E-90F794901E57}"/>
              </a:ext>
            </a:extLst>
          </p:cNvPr>
          <p:cNvSpPr txBox="1"/>
          <p:nvPr/>
        </p:nvSpPr>
        <p:spPr>
          <a:xfrm>
            <a:off x="157316" y="1107674"/>
            <a:ext cx="1057950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00B050"/>
                </a:solidFill>
              </a:rPr>
              <a:t>JUnit 5 assertions: </a:t>
            </a:r>
          </a:p>
          <a:p>
            <a:endParaRPr lang="en-IN" dirty="0"/>
          </a:p>
          <a:p>
            <a:r>
              <a:rPr lang="en-IN" sz="2000" dirty="0"/>
              <a:t>JUnit 5 assertions help us in validating the expected output with the actual output of a test case.</a:t>
            </a:r>
          </a:p>
          <a:p>
            <a:endParaRPr lang="en-IN" sz="2000" dirty="0"/>
          </a:p>
          <a:p>
            <a:r>
              <a:rPr lang="en-IN" sz="2000" dirty="0"/>
              <a:t> In short, assertions are nothing but static methods that we call in our tests to verify expected </a:t>
            </a:r>
            <a:r>
              <a:rPr lang="en-IN" sz="2000" dirty="0" err="1"/>
              <a:t>behavior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r>
              <a:rPr lang="en-IN" sz="2000" dirty="0"/>
              <a:t> All JUnit Jupiter assertions are present in the </a:t>
            </a:r>
            <a:r>
              <a:rPr lang="en-IN" sz="2000" dirty="0" err="1"/>
              <a:t>org.junit.jupiter.Assertions</a:t>
            </a:r>
            <a:r>
              <a:rPr lang="en-IN" sz="20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93315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20703-8558-4177-430D-34F90DF0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FAECB38-53BB-54E7-9F3D-B1925CCE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AA51AE-2BDB-AF3C-F4B9-E02155B8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F3BBD09-B19C-37FB-5DC6-0071BDDD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3C1E381-3FFE-97D5-51DF-0DE1A290E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B8E6211-1C84-9009-2D95-9CD88272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25C8B86-69E4-F139-AC71-925F7624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758E094-FCC2-DD72-357F-3765B92C1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6F77478-EABE-9D7F-A9B7-D7A25F9D0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1838C3-B644-4427-5ECB-CC6552C9E29A}"/>
              </a:ext>
            </a:extLst>
          </p:cNvPr>
          <p:cNvSpPr txBox="1"/>
          <p:nvPr/>
        </p:nvSpPr>
        <p:spPr>
          <a:xfrm>
            <a:off x="499549" y="1859339"/>
            <a:ext cx="83475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 err="1">
                <a:solidFill>
                  <a:srgbClr val="FFC000"/>
                </a:solidFill>
              </a:rPr>
              <a:t>assertEquals</a:t>
            </a:r>
            <a:r>
              <a:rPr lang="en-IN" sz="2200" b="1" dirty="0">
                <a:solidFill>
                  <a:srgbClr val="FFC000"/>
                </a:solidFill>
              </a:rPr>
              <a:t> and </a:t>
            </a:r>
            <a:r>
              <a:rPr lang="en-IN" sz="2200" b="1" dirty="0" err="1">
                <a:solidFill>
                  <a:srgbClr val="FFC000"/>
                </a:solidFill>
              </a:rPr>
              <a:t>assertNotEquals</a:t>
            </a:r>
            <a:endParaRPr lang="en-IN" sz="2200" b="1" dirty="0">
              <a:solidFill>
                <a:srgbClr val="FFC000"/>
              </a:solidFill>
            </a:endParaRP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 err="1">
                <a:solidFill>
                  <a:srgbClr val="FFC000"/>
                </a:solidFill>
              </a:rPr>
              <a:t>assertTrue</a:t>
            </a:r>
            <a:r>
              <a:rPr lang="en-IN" sz="2200" b="1" dirty="0">
                <a:solidFill>
                  <a:srgbClr val="FFC000"/>
                </a:solidFill>
              </a:rPr>
              <a:t> and </a:t>
            </a:r>
            <a:r>
              <a:rPr lang="en-IN" sz="2200" b="1" dirty="0" err="1">
                <a:solidFill>
                  <a:srgbClr val="FFC000"/>
                </a:solidFill>
              </a:rPr>
              <a:t>assertFalse</a:t>
            </a:r>
            <a:endParaRPr lang="en-IN" sz="2200" b="1" dirty="0">
              <a:solidFill>
                <a:srgbClr val="FFC000"/>
              </a:solidFill>
            </a:endParaRP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 err="1">
                <a:solidFill>
                  <a:srgbClr val="FFC000"/>
                </a:solidFill>
              </a:rPr>
              <a:t>assertNull</a:t>
            </a:r>
            <a:r>
              <a:rPr lang="en-IN" sz="2200" b="1" dirty="0">
                <a:solidFill>
                  <a:srgbClr val="FFC000"/>
                </a:solidFill>
              </a:rPr>
              <a:t> and </a:t>
            </a:r>
            <a:r>
              <a:rPr lang="en-IN" sz="2200" b="1" dirty="0" err="1">
                <a:solidFill>
                  <a:srgbClr val="FFC000"/>
                </a:solidFill>
              </a:rPr>
              <a:t>assertNotNull</a:t>
            </a:r>
            <a:endParaRPr lang="en-IN" sz="2200" b="1" dirty="0">
              <a:solidFill>
                <a:srgbClr val="FFC000"/>
              </a:solidFill>
            </a:endParaRP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 err="1">
                <a:solidFill>
                  <a:srgbClr val="FFC000"/>
                </a:solidFill>
              </a:rPr>
              <a:t>assertSame</a:t>
            </a:r>
            <a:r>
              <a:rPr lang="en-IN" sz="2200" b="1" dirty="0">
                <a:solidFill>
                  <a:srgbClr val="FFC000"/>
                </a:solidFill>
              </a:rPr>
              <a:t> and </a:t>
            </a:r>
            <a:r>
              <a:rPr lang="en-IN" sz="2200" b="1" dirty="0" err="1">
                <a:solidFill>
                  <a:srgbClr val="FFC000"/>
                </a:solidFill>
              </a:rPr>
              <a:t>assertNotSame</a:t>
            </a:r>
            <a:endParaRPr lang="en-IN" sz="2200" b="1" dirty="0">
              <a:solidFill>
                <a:srgbClr val="FFC000"/>
              </a:solidFill>
            </a:endParaRPr>
          </a:p>
          <a:p>
            <a:endParaRPr lang="en-IN" sz="2200" b="1" dirty="0">
              <a:solidFill>
                <a:srgbClr val="FFC000"/>
              </a:solidFill>
            </a:endParaRPr>
          </a:p>
          <a:p>
            <a:r>
              <a:rPr lang="en-IN" sz="2200" b="1" dirty="0" err="1">
                <a:solidFill>
                  <a:srgbClr val="FFC000"/>
                </a:solidFill>
              </a:rPr>
              <a:t>assertThrows</a:t>
            </a:r>
            <a:endParaRPr lang="en-IN" sz="2200" b="1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E7C33-C586-D8C9-0406-779858FF7553}"/>
              </a:ext>
            </a:extLst>
          </p:cNvPr>
          <p:cNvSpPr txBox="1"/>
          <p:nvPr/>
        </p:nvSpPr>
        <p:spPr>
          <a:xfrm>
            <a:off x="499549" y="1021147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00B050"/>
                </a:solidFill>
              </a:rPr>
              <a:t>Junit Assertion Methods:</a:t>
            </a:r>
          </a:p>
        </p:txBody>
      </p:sp>
    </p:spTree>
    <p:extLst>
      <p:ext uri="{BB962C8B-B14F-4D97-AF65-F5344CB8AC3E}">
        <p14:creationId xmlns:p14="http://schemas.microsoft.com/office/powerpoint/2010/main" val="280272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20703-8558-4177-430D-34F90DF0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FAECB38-53BB-54E7-9F3D-B1925CCE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AA51AE-2BDB-AF3C-F4B9-E02155B8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F3BBD09-B19C-37FB-5DC6-0071BDDD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3C1E381-3FFE-97D5-51DF-0DE1A290E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B8E6211-1C84-9009-2D95-9CD88272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25C8B86-69E4-F139-AC71-925F7624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758E094-FCC2-DD72-357F-3765B92C1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E6F77478-EABE-9D7F-A9B7-D7A25F9D0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1026" name="Picture 2" descr="Building Microservices REST APIs Using Spring Data REST training">
            <a:extLst>
              <a:ext uri="{FF2B5EF4-FFF2-40B4-BE49-F238E27FC236}">
                <a16:creationId xmlns:a16="http://schemas.microsoft.com/office/drawing/2014/main" id="{466705A5-005A-7DA3-58F5-EC9A3CBFD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r="68" b="1"/>
          <a:stretch/>
        </p:blipFill>
        <p:spPr bwMode="auto">
          <a:xfrm>
            <a:off x="377175" y="531449"/>
            <a:ext cx="7819084" cy="409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346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587</TotalTime>
  <Words>578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Söhne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Arvalla Saddam</dc:creator>
  <cp:lastModifiedBy>Hussain, Arvalla Saddam</cp:lastModifiedBy>
  <cp:revision>8</cp:revision>
  <dcterms:created xsi:type="dcterms:W3CDTF">2023-12-06T15:14:28Z</dcterms:created>
  <dcterms:modified xsi:type="dcterms:W3CDTF">2024-03-30T08:05:30Z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