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12"/>
  </p:notes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Arvalla Saddam" userId="231fd835-04d8-4d01-abed-e4ef8b0c471b" providerId="ADAL" clId="{B5D7E36D-8179-4C14-801F-5ACDFDFEAE99}"/>
    <pc:docChg chg="modSld">
      <pc:chgData name="Hussain, Arvalla Saddam" userId="231fd835-04d8-4d01-abed-e4ef8b0c471b" providerId="ADAL" clId="{B5D7E36D-8179-4C14-801F-5ACDFDFEAE99}" dt="2023-02-06T02:25:17.108" v="59" actId="207"/>
      <pc:docMkLst>
        <pc:docMk/>
      </pc:docMkLst>
      <pc:sldChg chg="modSp mod">
        <pc:chgData name="Hussain, Arvalla Saddam" userId="231fd835-04d8-4d01-abed-e4ef8b0c471b" providerId="ADAL" clId="{B5D7E36D-8179-4C14-801F-5ACDFDFEAE99}" dt="2023-02-06T02:25:17.108" v="59" actId="207"/>
        <pc:sldMkLst>
          <pc:docMk/>
          <pc:sldMk cId="3314918292" sldId="267"/>
        </pc:sldMkLst>
        <pc:spChg chg="mod">
          <ac:chgData name="Hussain, Arvalla Saddam" userId="231fd835-04d8-4d01-abed-e4ef8b0c471b" providerId="ADAL" clId="{B5D7E36D-8179-4C14-801F-5ACDFDFEAE99}" dt="2023-02-06T02:25:17.108" v="59" actId="207"/>
          <ac:spMkLst>
            <pc:docMk/>
            <pc:sldMk cId="3314918292" sldId="267"/>
            <ac:spMk id="3" creationId="{7719C893-CEEF-F74C-8631-F74CB77E42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801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4019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69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086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076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34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3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9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2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1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7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3F0A0B-291C-4112-A023-023C51AB2E85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11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43C847-8521-FD45-A69E-EB39DB69CD5F}"/>
              </a:ext>
            </a:extLst>
          </p:cNvPr>
          <p:cNvSpPr/>
          <p:nvPr/>
        </p:nvSpPr>
        <p:spPr>
          <a:xfrm>
            <a:off x="3089709" y="529389"/>
            <a:ext cx="5438274" cy="587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927EA-3822-EA66-EF98-6D70EEBA1D01}"/>
              </a:ext>
            </a:extLst>
          </p:cNvPr>
          <p:cNvSpPr txBox="1"/>
          <p:nvPr/>
        </p:nvSpPr>
        <p:spPr>
          <a:xfrm>
            <a:off x="664143" y="2444818"/>
            <a:ext cx="117877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It is Providing projects to quickly develop microservices.</a:t>
            </a:r>
          </a:p>
          <a:p>
            <a:endParaRPr lang="en-IN" sz="24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2400" b="1" dirty="0">
              <a:solidFill>
                <a:srgbClr val="FFC000"/>
              </a:solidFill>
            </a:endParaRPr>
          </a:p>
          <a:p>
            <a:r>
              <a:rPr lang="en-IN" sz="2400" b="1" dirty="0">
                <a:solidFill>
                  <a:srgbClr val="FFC000"/>
                </a:solidFill>
              </a:rPr>
              <a:t>Spring Cloud Open Feign client :</a:t>
            </a:r>
          </a:p>
          <a:p>
            <a:endParaRPr lang="en-IN" sz="2400" b="1" dirty="0">
              <a:solidFill>
                <a:srgbClr val="FFC000"/>
              </a:solidFill>
            </a:endParaRPr>
          </a:p>
          <a:p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                   </a:t>
            </a:r>
            <a:r>
              <a:rPr lang="en-IN" sz="2400" b="1" dirty="0">
                <a:solidFill>
                  <a:srgbClr val="00B050"/>
                </a:solidFill>
              </a:rPr>
              <a:t>Microservices is communicate with each other.</a:t>
            </a:r>
          </a:p>
          <a:p>
            <a:endParaRPr lang="en-IN" sz="2400" b="1" dirty="0">
              <a:solidFill>
                <a:srgbClr val="FFC000"/>
              </a:solidFill>
            </a:endParaRPr>
          </a:p>
          <a:p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A273A1-18E8-4612-7019-F3EDBC177798}"/>
              </a:ext>
            </a:extLst>
          </p:cNvPr>
          <p:cNvSpPr txBox="1"/>
          <p:nvPr/>
        </p:nvSpPr>
        <p:spPr>
          <a:xfrm>
            <a:off x="365761" y="1915428"/>
            <a:ext cx="114733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Spring Cloud Netflix Eureka :  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              </a:t>
            </a:r>
            <a:r>
              <a:rPr lang="en-IN" sz="2400" b="1" dirty="0">
                <a:solidFill>
                  <a:srgbClr val="00B050"/>
                </a:solidFill>
              </a:rPr>
              <a:t>Microservice will communicate other microservice using the service name. </a:t>
            </a:r>
          </a:p>
          <a:p>
            <a:endParaRPr lang="en-IN" sz="2400" b="1" dirty="0">
              <a:solidFill>
                <a:srgbClr val="00B050"/>
              </a:solidFill>
            </a:endParaRPr>
          </a:p>
          <a:p>
            <a:r>
              <a:rPr lang="en-IN" sz="2400" b="1" dirty="0">
                <a:solidFill>
                  <a:srgbClr val="00B050"/>
                </a:solidFill>
              </a:rPr>
              <a:t>              It will not use the </a:t>
            </a:r>
            <a:r>
              <a:rPr lang="en-IN" sz="2400" b="1" dirty="0" err="1">
                <a:solidFill>
                  <a:srgbClr val="00B050"/>
                </a:solidFill>
              </a:rPr>
              <a:t>url</a:t>
            </a:r>
            <a:r>
              <a:rPr lang="en-IN" sz="2400" b="1" dirty="0">
                <a:solidFill>
                  <a:srgbClr val="00B050"/>
                </a:solidFill>
              </a:rPr>
              <a:t> of the another microservice</a:t>
            </a:r>
          </a:p>
        </p:txBody>
      </p:sp>
    </p:spTree>
    <p:extLst>
      <p:ext uri="{BB962C8B-B14F-4D97-AF65-F5344CB8AC3E}">
        <p14:creationId xmlns:p14="http://schemas.microsoft.com/office/powerpoint/2010/main" val="36994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7B870-5379-C4BE-4138-D90408C5B993}"/>
              </a:ext>
            </a:extLst>
          </p:cNvPr>
          <p:cNvSpPr txBox="1"/>
          <p:nvPr/>
        </p:nvSpPr>
        <p:spPr>
          <a:xfrm>
            <a:off x="1424539" y="1925054"/>
            <a:ext cx="9914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Spring Cloud Load Balancer :</a:t>
            </a:r>
          </a:p>
          <a:p>
            <a:endParaRPr lang="en-IN" sz="2400" b="1" dirty="0"/>
          </a:p>
          <a:p>
            <a:r>
              <a:rPr lang="en-IN" sz="2400" b="1" dirty="0"/>
              <a:t>                          </a:t>
            </a:r>
            <a:r>
              <a:rPr lang="en-IN" sz="2400" b="1" dirty="0">
                <a:solidFill>
                  <a:srgbClr val="00B050"/>
                </a:solidFill>
              </a:rPr>
              <a:t>It is used to handle the traffic.</a:t>
            </a:r>
          </a:p>
        </p:txBody>
      </p:sp>
    </p:spTree>
    <p:extLst>
      <p:ext uri="{BB962C8B-B14F-4D97-AF65-F5344CB8AC3E}">
        <p14:creationId xmlns:p14="http://schemas.microsoft.com/office/powerpoint/2010/main" val="407612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347E9-2D06-1657-9C30-B031332B0B3A}"/>
              </a:ext>
            </a:extLst>
          </p:cNvPr>
          <p:cNvSpPr txBox="1"/>
          <p:nvPr/>
        </p:nvSpPr>
        <p:spPr>
          <a:xfrm>
            <a:off x="1357161" y="2228671"/>
            <a:ext cx="9413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Spring Cloud API  Gateway :</a:t>
            </a:r>
          </a:p>
          <a:p>
            <a:r>
              <a:rPr lang="en-IN" sz="2400" b="1" dirty="0"/>
              <a:t> </a:t>
            </a:r>
          </a:p>
          <a:p>
            <a:r>
              <a:rPr lang="en-IN" sz="2400" b="1" dirty="0">
                <a:solidFill>
                  <a:srgbClr val="00B050"/>
                </a:solidFill>
              </a:rPr>
              <a:t>             It is the Entry point for our each of the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135429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CB12B-A322-3450-33CE-527271248F2F}"/>
              </a:ext>
            </a:extLst>
          </p:cNvPr>
          <p:cNvSpPr txBox="1"/>
          <p:nvPr/>
        </p:nvSpPr>
        <p:spPr>
          <a:xfrm>
            <a:off x="240631" y="1891711"/>
            <a:ext cx="1281122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rgbClr val="FFC000"/>
                </a:solidFill>
              </a:rPr>
              <a:t>Fault Tolerance :</a:t>
            </a:r>
          </a:p>
          <a:p>
            <a:endParaRPr lang="en-IN" sz="2300" b="1" dirty="0"/>
          </a:p>
          <a:p>
            <a:r>
              <a:rPr lang="en-IN" sz="2300" b="1" dirty="0"/>
              <a:t>                  </a:t>
            </a:r>
            <a:r>
              <a:rPr lang="en-IN" sz="2300" b="1" dirty="0">
                <a:solidFill>
                  <a:srgbClr val="00B050"/>
                </a:solidFill>
              </a:rPr>
              <a:t>One microservice is down now it should not have impact of other microservices.</a:t>
            </a:r>
          </a:p>
          <a:p>
            <a:endParaRPr lang="en-IN" sz="2300" b="1" dirty="0">
              <a:solidFill>
                <a:srgbClr val="00B050"/>
              </a:solidFill>
            </a:endParaRPr>
          </a:p>
          <a:p>
            <a:r>
              <a:rPr lang="en-IN" sz="2300" b="1" dirty="0">
                <a:solidFill>
                  <a:srgbClr val="00B050"/>
                </a:solidFill>
              </a:rPr>
              <a:t>                  So there comes the Fault Tolerance.</a:t>
            </a:r>
          </a:p>
        </p:txBody>
      </p:sp>
    </p:spTree>
    <p:extLst>
      <p:ext uri="{BB962C8B-B14F-4D97-AF65-F5344CB8AC3E}">
        <p14:creationId xmlns:p14="http://schemas.microsoft.com/office/powerpoint/2010/main" val="51095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19C893-CEEF-F74C-8631-F74CB77E4253}"/>
              </a:ext>
            </a:extLst>
          </p:cNvPr>
          <p:cNvSpPr txBox="1"/>
          <p:nvPr/>
        </p:nvSpPr>
        <p:spPr>
          <a:xfrm>
            <a:off x="99461" y="1751799"/>
            <a:ext cx="1199307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 err="1">
                <a:solidFill>
                  <a:srgbClr val="FFC000"/>
                </a:solidFill>
              </a:rPr>
              <a:t>Micrometer</a:t>
            </a:r>
            <a:r>
              <a:rPr lang="en-IN" sz="2200" b="1" dirty="0">
                <a:solidFill>
                  <a:srgbClr val="FFC000"/>
                </a:solidFill>
              </a:rPr>
              <a:t> tracing and </a:t>
            </a:r>
            <a:r>
              <a:rPr lang="en-IN" sz="2200" b="1" dirty="0" err="1">
                <a:solidFill>
                  <a:srgbClr val="FFC000"/>
                </a:solidFill>
              </a:rPr>
              <a:t>Zipkin</a:t>
            </a:r>
            <a:r>
              <a:rPr lang="en-IN" sz="2200" b="1" dirty="0">
                <a:solidFill>
                  <a:srgbClr val="FFC000"/>
                </a:solidFill>
              </a:rPr>
              <a:t> :</a:t>
            </a:r>
          </a:p>
          <a:p>
            <a:endParaRPr lang="en-IN" sz="2200" b="1" dirty="0"/>
          </a:p>
          <a:p>
            <a:endParaRPr lang="en-IN" sz="2200" b="1" dirty="0"/>
          </a:p>
          <a:p>
            <a:r>
              <a:rPr lang="en-IN" sz="2200" b="1" dirty="0" err="1">
                <a:solidFill>
                  <a:srgbClr val="00B050"/>
                </a:solidFill>
              </a:rPr>
              <a:t>Micrometer</a:t>
            </a:r>
            <a:r>
              <a:rPr lang="en-IN" sz="2200" b="1" dirty="0">
                <a:solidFill>
                  <a:srgbClr val="00B050"/>
                </a:solidFill>
              </a:rPr>
              <a:t> tracing is used to trace the flow of the request where it is going and how the microservice is communicating. </a:t>
            </a:r>
          </a:p>
          <a:p>
            <a:endParaRPr lang="en-IN" sz="2200" b="1" dirty="0">
              <a:solidFill>
                <a:srgbClr val="00B050"/>
              </a:solidFill>
            </a:endParaRPr>
          </a:p>
          <a:p>
            <a:r>
              <a:rPr lang="en-IN" sz="2200" b="1" dirty="0">
                <a:solidFill>
                  <a:srgbClr val="00B050"/>
                </a:solidFill>
              </a:rPr>
              <a:t>Using </a:t>
            </a:r>
            <a:r>
              <a:rPr lang="en-IN" sz="2200" b="1" dirty="0" err="1">
                <a:solidFill>
                  <a:srgbClr val="00B050"/>
                </a:solidFill>
              </a:rPr>
              <a:t>Micrometer</a:t>
            </a:r>
            <a:r>
              <a:rPr lang="en-IN" sz="2200" b="1" dirty="0">
                <a:solidFill>
                  <a:srgbClr val="00B050"/>
                </a:solidFill>
              </a:rPr>
              <a:t> tracing we are get complete flow.</a:t>
            </a:r>
          </a:p>
          <a:p>
            <a:endParaRPr lang="en-IN" sz="2200" b="1" dirty="0">
              <a:solidFill>
                <a:srgbClr val="00B050"/>
              </a:solidFill>
            </a:endParaRPr>
          </a:p>
          <a:p>
            <a:endParaRPr lang="en-IN" sz="2200" b="1" dirty="0">
              <a:solidFill>
                <a:srgbClr val="00B050"/>
              </a:solidFill>
            </a:endParaRPr>
          </a:p>
          <a:p>
            <a:endParaRPr lang="en-IN" sz="2200" b="1" dirty="0">
              <a:solidFill>
                <a:srgbClr val="00B050"/>
              </a:solidFill>
            </a:endParaRPr>
          </a:p>
          <a:p>
            <a:r>
              <a:rPr lang="en-IN" sz="2200" b="1" dirty="0">
                <a:solidFill>
                  <a:srgbClr val="00B050"/>
                </a:solidFill>
              </a:rPr>
              <a:t> </a:t>
            </a:r>
            <a:r>
              <a:rPr lang="en-IN" sz="2200" b="1" dirty="0" err="1">
                <a:solidFill>
                  <a:srgbClr val="00B050"/>
                </a:solidFill>
              </a:rPr>
              <a:t>Zipkin</a:t>
            </a:r>
            <a:r>
              <a:rPr lang="en-IN" sz="2200" b="1" dirty="0">
                <a:solidFill>
                  <a:srgbClr val="00B050"/>
                </a:solidFill>
              </a:rPr>
              <a:t> is the UI Tool to see this complete flow from where to where our request is going.</a:t>
            </a:r>
          </a:p>
        </p:txBody>
      </p:sp>
    </p:spTree>
    <p:extLst>
      <p:ext uri="{BB962C8B-B14F-4D97-AF65-F5344CB8AC3E}">
        <p14:creationId xmlns:p14="http://schemas.microsoft.com/office/powerpoint/2010/main" val="331491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D78FE0-4B22-40BC-C7B3-6FA6B21F33E6}"/>
              </a:ext>
            </a:extLst>
          </p:cNvPr>
          <p:cNvSpPr txBox="1"/>
          <p:nvPr/>
        </p:nvSpPr>
        <p:spPr>
          <a:xfrm>
            <a:off x="375386" y="2030932"/>
            <a:ext cx="111556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Config Server :</a:t>
            </a:r>
          </a:p>
          <a:p>
            <a:endParaRPr lang="en-IN" sz="2400" b="1" dirty="0"/>
          </a:p>
          <a:p>
            <a:r>
              <a:rPr lang="en-IN" sz="2400" b="1" dirty="0"/>
              <a:t>             </a:t>
            </a:r>
            <a:r>
              <a:rPr lang="en-IN" sz="2400" b="1" dirty="0">
                <a:solidFill>
                  <a:srgbClr val="00B050"/>
                </a:solidFill>
              </a:rPr>
              <a:t>We can store common properties in one place that is Config Server.</a:t>
            </a:r>
          </a:p>
          <a:p>
            <a:endParaRPr lang="en-IN" sz="2400" b="1" dirty="0">
              <a:solidFill>
                <a:srgbClr val="00B050"/>
              </a:solidFill>
            </a:endParaRPr>
          </a:p>
          <a:p>
            <a:r>
              <a:rPr lang="en-IN" sz="2400" b="1" dirty="0">
                <a:solidFill>
                  <a:srgbClr val="00B050"/>
                </a:solidFill>
              </a:rPr>
              <a:t>              So all microservices are taking updated properties.</a:t>
            </a:r>
          </a:p>
        </p:txBody>
      </p:sp>
    </p:spTree>
    <p:extLst>
      <p:ext uri="{BB962C8B-B14F-4D97-AF65-F5344CB8AC3E}">
        <p14:creationId xmlns:p14="http://schemas.microsoft.com/office/powerpoint/2010/main" val="3509678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45</TotalTime>
  <Words>193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1</cp:revision>
  <dcterms:created xsi:type="dcterms:W3CDTF">2023-01-28T14:42:40Z</dcterms:created>
  <dcterms:modified xsi:type="dcterms:W3CDTF">2023-02-06T02:25:19Z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