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EB455-9514-428C-A815-AD6A945163FC}" v="715" dt="2023-04-15T02:07:05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5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9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9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428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15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337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554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20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4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5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8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3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8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25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77E1B1-CF0D-4139-A2DA-B20226818D4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22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Nc47-ncB18" TargetMode="External"/><Relationship Id="rId2" Type="http://schemas.openxmlformats.org/officeDocument/2006/relationships/hyperlink" Target="https://youtu.be/LC7S-uirjUQ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-E4Y8CuNgWc" TargetMode="External"/><Relationship Id="rId5" Type="http://schemas.openxmlformats.org/officeDocument/2006/relationships/hyperlink" Target="https://youtu.be/k6UAAjZfbXY" TargetMode="External"/><Relationship Id="rId4" Type="http://schemas.openxmlformats.org/officeDocument/2006/relationships/hyperlink" Target="https://youtu.be/yUp0hBVZ7Z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3DA93-CCE2-D49A-58EF-88AEDC983E71}"/>
              </a:ext>
            </a:extLst>
          </p:cNvPr>
          <p:cNvSpPr txBox="1"/>
          <p:nvPr/>
        </p:nvSpPr>
        <p:spPr>
          <a:xfrm>
            <a:off x="3988067" y="2281808"/>
            <a:ext cx="82039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Day 1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2968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66667E-6 3.33333E-6 L -1.66667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12128-00A4-78E3-482C-22B59E209A3D}"/>
              </a:ext>
            </a:extLst>
          </p:cNvPr>
          <p:cNvSpPr txBox="1"/>
          <p:nvPr/>
        </p:nvSpPr>
        <p:spPr>
          <a:xfrm>
            <a:off x="317632" y="577516"/>
            <a:ext cx="11665821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AOP, Aspects and Instrumentation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modules support aspect-oriented programming implementation where we can use Advices, Pointcuts etc. to decouple the code.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aspects module provides support to integration with AspectJ.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instrumentation module provides support to class instrumentation and class loader  implementations. 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layer provides support of testing with JUnit and TestNG.</a:t>
            </a:r>
          </a:p>
        </p:txBody>
      </p:sp>
    </p:spTree>
    <p:extLst>
      <p:ext uri="{BB962C8B-B14F-4D97-AF65-F5344CB8AC3E}">
        <p14:creationId xmlns:p14="http://schemas.microsoft.com/office/powerpoint/2010/main" val="380550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97B0D-9E94-8FDB-77D8-059B6384D80C}"/>
              </a:ext>
            </a:extLst>
          </p:cNvPr>
          <p:cNvSpPr txBox="1"/>
          <p:nvPr/>
        </p:nvSpPr>
        <p:spPr>
          <a:xfrm>
            <a:off x="616017" y="616017"/>
            <a:ext cx="1123268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Access / Integration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group includes the JDBC, ORM, OXM, JMS, and transaction modules.</a:t>
            </a: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modules mainly provide support for interacting with the database.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group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includes the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Web, Web-Servlet, Web-Struts and Web-Portlet.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modules provide support to create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8942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047198" y="2353724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Day </a:t>
            </a:r>
            <a:r>
              <a:rPr lang="en-IN" sz="3600" b="1" dirty="0">
                <a:latin typeface="verdana" panose="020B0604030504040204" pitchFamily="34" charset="0"/>
              </a:rPr>
              <a:t>2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7759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0FD9C7-1062-90AF-ACAA-58F1043C25E4}"/>
              </a:ext>
            </a:extLst>
          </p:cNvPr>
          <p:cNvSpPr txBox="1"/>
          <p:nvPr/>
        </p:nvSpPr>
        <p:spPr>
          <a:xfrm>
            <a:off x="288759" y="827773"/>
            <a:ext cx="12079704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spc="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IN" sz="2400" b="1" spc="2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IN" sz="2400" b="1" spc="6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spc="2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</a:t>
            </a:r>
            <a:r>
              <a:rPr lang="en-IN" sz="2400" b="1" spc="-1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spc="1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Injection</a:t>
            </a:r>
            <a:r>
              <a:rPr lang="en-IN" sz="2400" b="1" spc="6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spc="1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IN" sz="2200" b="1" spc="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Injecting</a:t>
            </a:r>
            <a:r>
              <a:rPr lang="en-IN" sz="2000" b="1" spc="48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Dependence</a:t>
            </a:r>
            <a:r>
              <a:rPr lang="en-IN" sz="2000" b="1" spc="-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2000" b="1" spc="-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IN" sz="2000" b="1" spc="-3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IN" sz="2000" b="1" spc="-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3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IN" sz="2000" b="1" spc="-14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outside</a:t>
            </a:r>
            <a:r>
              <a:rPr lang="en-IN" sz="2000" b="1" spc="-114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2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IN" sz="2000" b="1" spc="-5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lang="en-IN" sz="2000" b="1" spc="-3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IN" sz="2000" b="1" spc="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</a:t>
            </a:r>
            <a:r>
              <a:rPr lang="en-IN" sz="2000" b="1" spc="-5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Injection.</a:t>
            </a:r>
          </a:p>
          <a:p>
            <a:endParaRPr lang="en-IN" sz="2000" b="1" spc="5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b="1" spc="5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IN" sz="2000" b="1" spc="-5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IN" sz="2000" b="1" spc="-13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IN" sz="2000" b="1" spc="-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en-IN" sz="2000" b="1" spc="-114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ways</a:t>
            </a:r>
            <a:r>
              <a:rPr lang="en-IN" sz="2000" b="1" spc="-5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IN" sz="2000" b="1" spc="-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</a:t>
            </a:r>
            <a:r>
              <a:rPr lang="en-IN" sz="2000" b="1" spc="-2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IN" sz="2000" b="1" spc="-10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F2F9F"/>
              </a:buClr>
              <a:buFont typeface="Arial MT"/>
              <a:buChar char="•"/>
            </a:pP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IN" sz="2000" b="1" spc="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2000" b="1" spc="-6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2000" b="1" spc="3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000" b="1" spc="-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tt</a:t>
            </a:r>
            <a:r>
              <a:rPr lang="en-IN" sz="2000" b="1" spc="3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2000" b="1" spc="-1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N" sz="2000" b="1" spc="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000" b="1" spc="-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000" b="1" spc="-3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sz="2000" b="1" spc="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sz="2000" b="1" spc="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F21353-9635-653C-4E09-B4B1B6BEA499}"/>
              </a:ext>
            </a:extLst>
          </p:cNvPr>
          <p:cNvSpPr txBox="1"/>
          <p:nvPr/>
        </p:nvSpPr>
        <p:spPr>
          <a:xfrm>
            <a:off x="149191" y="375383"/>
            <a:ext cx="11920889" cy="641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100" b="1" spc="5" dirty="0">
                <a:solidFill>
                  <a:srgbClr val="FFC000"/>
                </a:solidFill>
                <a:latin typeface="Calibri"/>
                <a:cs typeface="Calibri"/>
              </a:rPr>
              <a:t>Difference</a:t>
            </a:r>
            <a:r>
              <a:rPr lang="en-IN" sz="2100" b="1" spc="-1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100" b="1" spc="-10" dirty="0">
                <a:solidFill>
                  <a:srgbClr val="FFC000"/>
                </a:solidFill>
                <a:latin typeface="Calibri"/>
                <a:cs typeface="Calibri"/>
              </a:rPr>
              <a:t>between</a:t>
            </a:r>
            <a:r>
              <a:rPr lang="en-IN" sz="21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FFC000"/>
                </a:solidFill>
                <a:latin typeface="Calibri"/>
                <a:cs typeface="Calibri"/>
              </a:rPr>
              <a:t>constructor</a:t>
            </a:r>
            <a:r>
              <a:rPr lang="en-IN" sz="21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FFC000"/>
                </a:solidFill>
                <a:latin typeface="Calibri"/>
                <a:cs typeface="Calibri"/>
              </a:rPr>
              <a:t>and</a:t>
            </a:r>
            <a:r>
              <a:rPr lang="en-IN" sz="21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100" b="1" spc="-10" dirty="0">
                <a:solidFill>
                  <a:srgbClr val="FFC000"/>
                </a:solidFill>
                <a:latin typeface="Calibri"/>
                <a:cs typeface="Calibri"/>
              </a:rPr>
              <a:t>setter</a:t>
            </a:r>
            <a:r>
              <a:rPr lang="en-IN" sz="2100" b="1" spc="-7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FFC000"/>
                </a:solidFill>
                <a:latin typeface="Calibri"/>
                <a:cs typeface="Calibri"/>
              </a:rPr>
              <a:t>injection</a:t>
            </a:r>
            <a:r>
              <a:rPr lang="en-IN" sz="21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100" b="1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100" b="1" dirty="0">
                <a:solidFill>
                  <a:srgbClr val="00B0F0"/>
                </a:solidFill>
                <a:latin typeface="Calibri"/>
                <a:cs typeface="Calibri"/>
              </a:rPr>
              <a:t>Partial Dependency:</a:t>
            </a:r>
          </a:p>
          <a:p>
            <a:pPr marL="12700">
              <a:spcBef>
                <a:spcPts val="100"/>
              </a:spcBef>
            </a:pP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can</a:t>
            </a:r>
            <a:r>
              <a:rPr lang="en-IN" sz="2000" b="1" spc="3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be</a:t>
            </a:r>
            <a:r>
              <a:rPr lang="en-IN" sz="2000" b="1" spc="2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injected</a:t>
            </a:r>
            <a:r>
              <a:rPr lang="en-IN" sz="2000" b="1" spc="3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using</a:t>
            </a:r>
            <a:r>
              <a:rPr lang="en-IN" sz="2000" b="1" spc="2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setter</a:t>
            </a:r>
            <a:r>
              <a:rPr lang="en-IN" sz="2000" b="1" spc="2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injection</a:t>
            </a:r>
            <a:r>
              <a:rPr lang="en-IN" sz="2000" b="1" spc="3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but</a:t>
            </a:r>
            <a:r>
              <a:rPr lang="en-IN" sz="2000" b="1" spc="2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it</a:t>
            </a:r>
            <a:r>
              <a:rPr lang="en-IN" sz="2000" b="1" spc="2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is</a:t>
            </a:r>
            <a:r>
              <a:rPr lang="en-IN" sz="2000" b="1" spc="2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not</a:t>
            </a:r>
            <a:r>
              <a:rPr lang="en-IN" sz="2000" b="1" spc="2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possible</a:t>
            </a:r>
            <a:r>
              <a:rPr lang="en-IN" sz="2000" b="1" spc="2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by</a:t>
            </a:r>
            <a:r>
              <a:rPr lang="en-IN" sz="2000" b="1" spc="28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constructor.</a:t>
            </a:r>
            <a:r>
              <a:rPr lang="en-IN" sz="2000" b="1" spc="2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5" dirty="0">
                <a:solidFill>
                  <a:srgbClr val="00B050"/>
                </a:solidFill>
                <a:latin typeface="Calibri"/>
                <a:cs typeface="Calibri"/>
              </a:rPr>
              <a:t>Suppose</a:t>
            </a:r>
            <a:r>
              <a:rPr lang="en-IN" sz="2000" b="1" spc="28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there</a:t>
            </a:r>
            <a:r>
              <a:rPr lang="en-IN" sz="2000" b="1" spc="2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are</a:t>
            </a:r>
            <a:r>
              <a:rPr lang="en-IN" sz="2000" b="1" spc="2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3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properties</a:t>
            </a:r>
            <a:r>
              <a:rPr lang="en-IN" sz="2000" b="1" spc="-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in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class,</a:t>
            </a:r>
            <a:r>
              <a:rPr lang="en-IN" sz="2000" b="1" spc="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having</a:t>
            </a:r>
            <a:r>
              <a:rPr lang="en-IN" sz="2000" b="1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3</a:t>
            </a:r>
            <a:r>
              <a:rPr lang="en-IN" sz="2000" b="1" spc="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 err="1">
                <a:solidFill>
                  <a:srgbClr val="00B050"/>
                </a:solidFill>
                <a:latin typeface="Calibri"/>
                <a:cs typeface="Calibri"/>
              </a:rPr>
              <a:t>arg</a:t>
            </a:r>
            <a:r>
              <a:rPr lang="en-IN" sz="2000" b="1" spc="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constructor</a:t>
            </a:r>
            <a:r>
              <a:rPr lang="en-IN" sz="2000" b="1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setters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methods.</a:t>
            </a:r>
            <a:r>
              <a:rPr lang="en-IN" sz="2000" b="1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In</a:t>
            </a:r>
            <a:r>
              <a:rPr lang="en-IN" sz="2000" b="1" spc="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such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case,</a:t>
            </a:r>
            <a:r>
              <a:rPr lang="en-IN" sz="2000" b="1" spc="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if</a:t>
            </a:r>
            <a:r>
              <a:rPr lang="en-IN" sz="2000" b="1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you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 want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to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 pass</a:t>
            </a:r>
            <a:r>
              <a:rPr lang="en-IN" sz="2000" b="1" spc="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information</a:t>
            </a:r>
            <a:r>
              <a:rPr lang="en-IN" sz="2000" b="1" spc="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30" dirty="0">
                <a:solidFill>
                  <a:srgbClr val="00B050"/>
                </a:solidFill>
                <a:latin typeface="Calibri"/>
                <a:cs typeface="Calibri"/>
              </a:rPr>
              <a:t>for</a:t>
            </a:r>
            <a:r>
              <a:rPr lang="en-IN" sz="2000" b="1" spc="-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20" dirty="0">
                <a:solidFill>
                  <a:srgbClr val="00B050"/>
                </a:solidFill>
                <a:latin typeface="Calibri"/>
                <a:cs typeface="Calibri"/>
              </a:rPr>
              <a:t>only </a:t>
            </a:r>
            <a:r>
              <a:rPr lang="en-IN" sz="2000" b="1" spc="-39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one</a:t>
            </a:r>
            <a:r>
              <a:rPr lang="en-IN" sz="2000" b="1" spc="-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5" dirty="0">
                <a:solidFill>
                  <a:srgbClr val="00B050"/>
                </a:solidFill>
                <a:latin typeface="Calibri"/>
                <a:cs typeface="Calibri"/>
              </a:rPr>
              <a:t>property,</a:t>
            </a:r>
            <a:r>
              <a:rPr lang="en-IN" sz="2000" b="1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it</a:t>
            </a:r>
            <a:r>
              <a:rPr lang="en-IN" sz="2000" b="1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is</a:t>
            </a:r>
            <a:r>
              <a:rPr lang="en-IN" sz="2000" b="1" spc="-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possible</a:t>
            </a:r>
            <a:r>
              <a:rPr lang="en-IN" sz="2000" b="1" spc="-10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by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setter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method</a:t>
            </a:r>
            <a:r>
              <a:rPr lang="en-IN" sz="2000" b="1" spc="-8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5" dirty="0">
                <a:solidFill>
                  <a:srgbClr val="00B050"/>
                </a:solidFill>
                <a:latin typeface="Calibri"/>
                <a:cs typeface="Calibri"/>
              </a:rPr>
              <a:t>only.</a:t>
            </a:r>
          </a:p>
          <a:p>
            <a:pPr marL="12700">
              <a:spcBef>
                <a:spcPts val="100"/>
              </a:spcBef>
            </a:pPr>
            <a:endParaRPr lang="en-IN" sz="2100" b="1" spc="-15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IN" sz="2100" b="1" spc="-15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IN" sz="2100" b="1" dirty="0">
                <a:solidFill>
                  <a:srgbClr val="00B0F0"/>
                </a:solidFill>
                <a:latin typeface="Calibri"/>
                <a:cs typeface="Calibri"/>
              </a:rPr>
              <a:t>Overriding:</a:t>
            </a:r>
          </a:p>
          <a:p>
            <a:pPr marL="12700">
              <a:spcBef>
                <a:spcPts val="100"/>
              </a:spcBef>
            </a:pP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Setter</a:t>
            </a:r>
            <a:r>
              <a:rPr lang="en-IN" sz="2000" b="1" spc="25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injection</a:t>
            </a:r>
            <a:r>
              <a:rPr lang="en-IN" sz="2000" b="1" spc="3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overrides</a:t>
            </a:r>
            <a:r>
              <a:rPr lang="en-IN" sz="2000" b="1" spc="25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lang="en-IN" sz="2000" b="1" spc="2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constructor</a:t>
            </a:r>
            <a:r>
              <a:rPr lang="en-IN" sz="2000" b="1" spc="2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injection.</a:t>
            </a:r>
            <a:r>
              <a:rPr lang="en-IN" sz="2000" b="1" spc="2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If</a:t>
            </a:r>
            <a:r>
              <a:rPr lang="en-IN" sz="2000" b="1" spc="25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we</a:t>
            </a:r>
            <a:r>
              <a:rPr lang="en-IN" sz="2000" b="1" spc="2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use</a:t>
            </a:r>
            <a:r>
              <a:rPr lang="en-IN" sz="2000" b="1" spc="3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both</a:t>
            </a:r>
            <a:r>
              <a:rPr lang="en-IN" sz="2000" b="1" spc="3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constructor</a:t>
            </a:r>
            <a:r>
              <a:rPr lang="en-IN" sz="2000" b="1" spc="2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lang="en-IN" sz="2000" b="1" spc="3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setter</a:t>
            </a:r>
            <a:r>
              <a:rPr lang="en-IN" sz="2000" b="1" spc="2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injection,</a:t>
            </a:r>
            <a:r>
              <a:rPr lang="en-IN" sz="2000" b="1" spc="2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IOC </a:t>
            </a:r>
            <a:r>
              <a:rPr lang="en-IN" sz="2000" b="1" spc="30" dirty="0">
                <a:solidFill>
                  <a:srgbClr val="00B050"/>
                </a:solidFill>
                <a:latin typeface="Calibri"/>
                <a:cs typeface="Calibri"/>
              </a:rPr>
              <a:t>container will</a:t>
            </a:r>
            <a:r>
              <a:rPr lang="en-IN" sz="2000" b="1" spc="-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use</a:t>
            </a:r>
            <a:r>
              <a:rPr lang="en-IN" sz="2000" b="1" spc="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lang="en-IN" sz="2000" b="1" spc="-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setter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injection.</a:t>
            </a:r>
            <a:endParaRPr lang="en-IN" sz="20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IN" sz="2100" b="1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IN" sz="2100" b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IN" sz="2100" b="1" spc="20" dirty="0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lang="en-IN" sz="2100" b="1" spc="5" dirty="0">
                <a:solidFill>
                  <a:srgbClr val="00B0F0"/>
                </a:solidFill>
                <a:latin typeface="Calibri"/>
                <a:cs typeface="Calibri"/>
              </a:rPr>
              <a:t>han</a:t>
            </a:r>
            <a:r>
              <a:rPr lang="en-IN" sz="2100" b="1" spc="-30" dirty="0">
                <a:solidFill>
                  <a:srgbClr val="00B0F0"/>
                </a:solidFill>
                <a:latin typeface="Calibri"/>
                <a:cs typeface="Calibri"/>
              </a:rPr>
              <a:t>g</a:t>
            </a:r>
            <a:r>
              <a:rPr lang="en-IN" sz="2100" b="1" spc="-10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lang="en-IN" sz="2100" b="1" spc="35" dirty="0">
                <a:solidFill>
                  <a:srgbClr val="00B0F0"/>
                </a:solidFill>
                <a:latin typeface="Calibri"/>
                <a:cs typeface="Calibri"/>
              </a:rPr>
              <a:t>s</a:t>
            </a:r>
            <a:r>
              <a:rPr lang="en-IN" sz="2100" b="1" dirty="0">
                <a:solidFill>
                  <a:srgbClr val="00B0F0"/>
                </a:solidFill>
                <a:latin typeface="Calibri"/>
                <a:cs typeface="Calibri"/>
              </a:rPr>
              <a:t>:</a:t>
            </a:r>
          </a:p>
          <a:p>
            <a:pPr marL="12700">
              <a:spcBef>
                <a:spcPts val="100"/>
              </a:spcBef>
            </a:pPr>
            <a:r>
              <a:rPr lang="en-IN" sz="2000" b="1" spc="-55" dirty="0">
                <a:solidFill>
                  <a:srgbClr val="00B050"/>
                </a:solidFill>
                <a:latin typeface="Calibri"/>
                <a:cs typeface="Calibri"/>
              </a:rPr>
              <a:t>We</a:t>
            </a:r>
            <a:r>
              <a:rPr lang="en-IN" sz="2000" b="1" spc="5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can </a:t>
            </a:r>
            <a:r>
              <a:rPr lang="en-IN" sz="2000" b="1" spc="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easily </a:t>
            </a:r>
            <a:r>
              <a:rPr lang="en-IN" sz="2000" b="1" spc="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change </a:t>
            </a:r>
            <a:r>
              <a:rPr lang="en-IN" sz="2000" b="1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the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20" dirty="0">
                <a:solidFill>
                  <a:srgbClr val="00B050"/>
                </a:solidFill>
                <a:latin typeface="Calibri"/>
                <a:cs typeface="Calibri"/>
              </a:rPr>
              <a:t>value</a:t>
            </a:r>
            <a:r>
              <a:rPr lang="en-IN" sz="2000" b="1" spc="4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by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setter</a:t>
            </a:r>
            <a:r>
              <a:rPr lang="en-IN" sz="2000" b="1" spc="3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injection.</a:t>
            </a:r>
            <a:r>
              <a:rPr lang="en-IN" sz="2000" b="1" spc="4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It</a:t>
            </a:r>
            <a:r>
              <a:rPr lang="en-IN" sz="2000" b="1" spc="4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doesn't</a:t>
            </a:r>
            <a:r>
              <a:rPr lang="en-IN" sz="2000" b="1" spc="50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create</a:t>
            </a:r>
            <a:r>
              <a:rPr lang="en-IN" sz="2000" b="1" spc="4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000" b="1" spc="45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new </a:t>
            </a:r>
            <a:r>
              <a:rPr lang="en-IN" sz="2000" b="1" spc="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bean </a:t>
            </a:r>
            <a:r>
              <a:rPr lang="en-IN" sz="2000" b="1" spc="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instance</a:t>
            </a:r>
            <a:r>
              <a:rPr lang="en-IN" sz="2000" b="1" spc="4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always</a:t>
            </a:r>
            <a:r>
              <a:rPr lang="en-IN" sz="2000" b="1" spc="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like </a:t>
            </a:r>
            <a:r>
              <a:rPr lang="en-IN" sz="2000" b="1" spc="-15" dirty="0">
                <a:solidFill>
                  <a:srgbClr val="00B050"/>
                </a:solidFill>
                <a:latin typeface="Calibri"/>
                <a:cs typeface="Calibri"/>
              </a:rPr>
              <a:t>constructor.</a:t>
            </a:r>
            <a:r>
              <a:rPr lang="en-IN" sz="2000" b="1" spc="-1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So</a:t>
            </a:r>
            <a:r>
              <a:rPr lang="en-IN" sz="2000" b="1" spc="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setter</a:t>
            </a:r>
            <a:r>
              <a:rPr lang="en-IN" sz="2000" b="1" spc="-5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injection</a:t>
            </a:r>
            <a:r>
              <a:rPr lang="en-IN" sz="2000" b="1" spc="-1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is</a:t>
            </a:r>
            <a:r>
              <a:rPr lang="en-IN" sz="2000" b="1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flexible</a:t>
            </a:r>
            <a:r>
              <a:rPr lang="en-IN" sz="2000" b="1" spc="-9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than</a:t>
            </a:r>
            <a:r>
              <a:rPr lang="en-IN" sz="2000" b="1" spc="-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constructor</a:t>
            </a:r>
            <a:r>
              <a:rPr lang="en-IN" sz="2000" b="1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/>
                <a:cs typeface="Calibri"/>
              </a:rPr>
              <a:t>injection.</a:t>
            </a:r>
            <a:endParaRPr lang="en-IN" sz="20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IN" sz="2100" b="1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IN" sz="21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100" b="1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9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E173EE-61B0-0E63-509D-E16D3E22624B}"/>
              </a:ext>
            </a:extLst>
          </p:cNvPr>
          <p:cNvSpPr txBox="1"/>
          <p:nvPr/>
        </p:nvSpPr>
        <p:spPr>
          <a:xfrm>
            <a:off x="401854" y="1658571"/>
            <a:ext cx="12091737" cy="406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spc="-1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200" b="1" spc="-3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IN" sz="2200" b="1" spc="-2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200" b="1" spc="4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o-</a:t>
            </a:r>
            <a:r>
              <a:rPr lang="en-IN" sz="2200" b="1" spc="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IN" sz="2200" b="1" spc="3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iri</a:t>
            </a:r>
            <a:r>
              <a:rPr lang="en-IN" sz="2200" b="1" spc="-3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2200" b="1" spc="1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2200" b="1" spc="-12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3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200" b="1" spc="1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2200" b="1" spc="-4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2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2200" b="1" spc="-3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2200" b="1" spc="3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lang="en-IN" sz="2200" b="1" spc="-3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2200" b="1" spc="1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2200" b="1" spc="-6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IN" sz="2200" b="1" spc="5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Auto-wiring</a:t>
            </a:r>
            <a:r>
              <a:rPr lang="en-IN" sz="2000" b="1" spc="-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n-IN" sz="2000" b="1" spc="-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IN" sz="2000" b="1" spc="-4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IN" sz="2000" b="1" spc="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enables 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n-IN" sz="2000" b="1" spc="-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IN" sz="2000" b="1" spc="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</a:t>
            </a:r>
            <a:r>
              <a:rPr lang="en-IN" sz="2000" b="1" spc="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000" b="1" spc="5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IN" sz="2000" b="1" spc="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</a:t>
            </a:r>
            <a:r>
              <a:rPr lang="en-IN" sz="2000" b="1" spc="-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implicitly.</a:t>
            </a:r>
            <a:r>
              <a:rPr lang="en-IN" sz="2000" b="1" spc="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endParaRPr lang="en-IN" sz="2000" b="1" spc="15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lang="en-IN" sz="2000" b="1" spc="-2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IN" sz="2000" b="1" spc="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internally</a:t>
            </a:r>
            <a:r>
              <a:rPr lang="en-IN" sz="2000" b="1" spc="-6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</a:t>
            </a:r>
            <a:r>
              <a:rPr lang="en-IN" sz="2000" b="1" spc="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</a:t>
            </a:r>
            <a:r>
              <a:rPr lang="en-IN" sz="2000" b="1" spc="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IN" sz="2000" b="1" spc="-39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IN" sz="2000" b="1" spc="-13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injection.</a:t>
            </a:r>
            <a:endParaRPr lang="en-IN" sz="2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IN" sz="2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Auto-wiring</a:t>
            </a:r>
            <a:r>
              <a:rPr lang="en-IN" sz="2000" b="1" spc="-114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can't</a:t>
            </a:r>
            <a:r>
              <a:rPr lang="en-IN" sz="2000" b="1" spc="-4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IN" sz="2000" b="1" spc="-3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IN" sz="2000" b="1" spc="-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</a:t>
            </a:r>
            <a:r>
              <a:rPr lang="en-IN" sz="2000" b="1" spc="-2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</a:t>
            </a:r>
            <a:r>
              <a:rPr lang="en-IN" sz="2000" b="1" spc="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primitive</a:t>
            </a:r>
            <a:r>
              <a:rPr lang="en-IN" sz="2000" b="1" spc="-9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000" b="1" spc="-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000" b="1" spc="-4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values.</a:t>
            </a:r>
            <a:r>
              <a:rPr lang="en-IN" sz="2000" b="1" spc="-6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2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IN" sz="2000" b="1" spc="3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  <a:r>
              <a:rPr lang="en-IN" sz="2000" b="1" spc="-1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IN" sz="2000" b="1" spc="-2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IN" sz="2000" b="1" spc="-1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2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only.</a:t>
            </a:r>
          </a:p>
          <a:p>
            <a:pPr marL="12700">
              <a:lnSpc>
                <a:spcPct val="100000"/>
              </a:lnSpc>
            </a:pPr>
            <a:endParaRPr lang="en-IN" sz="2000" b="1" spc="-2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endParaRPr lang="en-IN" sz="2200" b="1" spc="-2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/>
            <a:endParaRPr lang="en-IN" sz="24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3B6331-56AA-88D6-7E64-4379C0CFC86D}"/>
              </a:ext>
            </a:extLst>
          </p:cNvPr>
          <p:cNvSpPr txBox="1"/>
          <p:nvPr/>
        </p:nvSpPr>
        <p:spPr>
          <a:xfrm>
            <a:off x="121920" y="991403"/>
            <a:ext cx="12070080" cy="418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/>
            <a:r>
              <a:rPr lang="en-IN" sz="2200" b="1" spc="-10" dirty="0">
                <a:solidFill>
                  <a:srgbClr val="FFC000"/>
                </a:solidFill>
                <a:latin typeface="Calibri"/>
                <a:cs typeface="Calibri"/>
              </a:rPr>
              <a:t>Advantage</a:t>
            </a:r>
            <a:r>
              <a:rPr lang="en-IN" sz="2200" b="1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25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lang="en-IN" sz="22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Auto-wiring</a:t>
            </a:r>
            <a:r>
              <a:rPr lang="en-IN" sz="2200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</a:p>
          <a:p>
            <a:pPr marL="12700"/>
            <a:endParaRPr lang="en-IN" sz="2200" b="1" spc="-2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/>
            <a:r>
              <a:rPr lang="en-IN" sz="2000" b="1" spc="-20" dirty="0">
                <a:solidFill>
                  <a:srgbClr val="00B050"/>
                </a:solidFill>
                <a:latin typeface="Calibri"/>
                <a:cs typeface="Calibri"/>
              </a:rPr>
              <a:t>It</a:t>
            </a:r>
            <a:r>
              <a:rPr lang="en-IN" sz="2000" b="1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requires</a:t>
            </a:r>
            <a:r>
              <a:rPr lang="en-IN" sz="2000" b="1" spc="-15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lang="en-IN" sz="2000" b="1" spc="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less</a:t>
            </a:r>
            <a:r>
              <a:rPr lang="en-IN" sz="2000" b="1" spc="-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code</a:t>
            </a:r>
            <a:r>
              <a:rPr lang="en-IN" sz="2000" b="1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because</a:t>
            </a:r>
            <a:r>
              <a:rPr lang="en-IN" sz="2000" b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we</a:t>
            </a:r>
            <a:r>
              <a:rPr lang="en-IN" sz="2000" b="1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don't</a:t>
            </a:r>
            <a:r>
              <a:rPr lang="en-IN" sz="2000" b="1" spc="-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need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5" dirty="0">
                <a:solidFill>
                  <a:srgbClr val="00B050"/>
                </a:solidFill>
                <a:latin typeface="Calibri"/>
                <a:cs typeface="Calibri"/>
              </a:rPr>
              <a:t>to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write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lang="en-IN" sz="2000" b="1" spc="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code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5" dirty="0">
                <a:solidFill>
                  <a:srgbClr val="00B050"/>
                </a:solidFill>
                <a:latin typeface="Calibri"/>
                <a:cs typeface="Calibri"/>
              </a:rPr>
              <a:t>to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inject</a:t>
            </a:r>
            <a:r>
              <a:rPr lang="en-IN" sz="2000" b="1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dependency</a:t>
            </a:r>
            <a:r>
              <a:rPr lang="en-IN" sz="2000" b="1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5" dirty="0">
                <a:solidFill>
                  <a:srgbClr val="00B050"/>
                </a:solidFill>
                <a:latin typeface="Calibri"/>
                <a:cs typeface="Calibri"/>
              </a:rPr>
              <a:t>explicitly.</a:t>
            </a:r>
          </a:p>
          <a:p>
            <a:pPr marL="12700"/>
            <a:endParaRPr lang="en-IN" sz="2000" b="1" spc="-15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/>
            <a:endParaRPr lang="en-IN" sz="2200" b="1" spc="-15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/>
            <a:endParaRPr lang="en-IN" sz="2200" b="1" spc="-15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/>
            <a:endParaRPr lang="en-IN" sz="2200" b="1" spc="-15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/>
            <a:r>
              <a:rPr lang="en-IN" sz="2200" b="1" spc="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lang="en-IN" sz="2200" b="1" spc="25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lang="en-IN" sz="2200" b="1" spc="2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lang="en-IN" sz="2200" b="1" spc="-2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en-IN" sz="2200" b="1" spc="-3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lang="en-IN" sz="2200" b="1" spc="20" dirty="0">
                <a:solidFill>
                  <a:srgbClr val="FFC000"/>
                </a:solidFill>
                <a:latin typeface="Calibri"/>
                <a:cs typeface="Calibri"/>
              </a:rPr>
              <a:t>v</a:t>
            </a:r>
            <a:r>
              <a:rPr lang="en-IN" sz="2200" b="1" spc="-2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en-IN" sz="2200" b="1" spc="-3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lang="en-IN" sz="2200" b="1" spc="-20" dirty="0">
                <a:solidFill>
                  <a:srgbClr val="FFC000"/>
                </a:solidFill>
                <a:latin typeface="Calibri"/>
                <a:cs typeface="Calibri"/>
              </a:rPr>
              <a:t>ta</a:t>
            </a:r>
            <a:r>
              <a:rPr lang="en-IN" sz="2200" b="1" spc="2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n-IN" sz="2200" b="1" spc="1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spc="-1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4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f</a:t>
            </a:r>
            <a:r>
              <a:rPr lang="en-IN" sz="22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1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en-IN" sz="2200" b="1" spc="-30" dirty="0">
                <a:solidFill>
                  <a:srgbClr val="FFC000"/>
                </a:solidFill>
                <a:latin typeface="Calibri"/>
                <a:cs typeface="Calibri"/>
              </a:rPr>
              <a:t>u</a:t>
            </a:r>
            <a:r>
              <a:rPr lang="en-IN" sz="2200" b="1" spc="-2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lang="en-IN" sz="2200" b="1" spc="45" dirty="0">
                <a:solidFill>
                  <a:srgbClr val="FFC000"/>
                </a:solidFill>
                <a:latin typeface="Calibri"/>
                <a:cs typeface="Calibri"/>
              </a:rPr>
              <a:t>o-</a:t>
            </a:r>
            <a:r>
              <a:rPr lang="en-IN" sz="2200" b="1" spc="10" dirty="0">
                <a:solidFill>
                  <a:srgbClr val="FFC000"/>
                </a:solidFill>
                <a:latin typeface="Calibri"/>
                <a:cs typeface="Calibri"/>
              </a:rPr>
              <a:t>w</a:t>
            </a:r>
            <a:r>
              <a:rPr lang="en-IN" sz="2200" b="1" spc="30" dirty="0">
                <a:solidFill>
                  <a:srgbClr val="FFC000"/>
                </a:solidFill>
                <a:latin typeface="Calibri"/>
                <a:cs typeface="Calibri"/>
              </a:rPr>
              <a:t>iri</a:t>
            </a:r>
            <a:r>
              <a:rPr lang="en-IN" sz="2200" b="1" spc="-3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lang="en-IN" sz="2200" b="1" spc="10" dirty="0">
                <a:solidFill>
                  <a:srgbClr val="FFC000"/>
                </a:solidFill>
                <a:latin typeface="Calibri"/>
                <a:cs typeface="Calibri"/>
              </a:rPr>
              <a:t>g:</a:t>
            </a:r>
          </a:p>
          <a:p>
            <a:pPr marL="12700"/>
            <a:endParaRPr lang="en-IN" sz="2200" b="1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No</a:t>
            </a:r>
            <a:r>
              <a:rPr lang="en-IN" sz="2000" b="1" spc="-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control</a:t>
            </a:r>
            <a:r>
              <a:rPr lang="en-IN" sz="2000" b="1" spc="-9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lang="en-IN" sz="2000" b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programmer.</a:t>
            </a:r>
            <a:endParaRPr lang="en-IN"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IN"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2000" b="1" spc="-20" dirty="0">
                <a:solidFill>
                  <a:srgbClr val="00B050"/>
                </a:solidFill>
                <a:latin typeface="Calibri"/>
                <a:cs typeface="Calibri"/>
              </a:rPr>
              <a:t>It</a:t>
            </a:r>
            <a:r>
              <a:rPr lang="en-IN" sz="2000" b="1" spc="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can't</a:t>
            </a:r>
            <a:r>
              <a:rPr lang="en-IN" sz="2000" b="1" spc="-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be</a:t>
            </a:r>
            <a:r>
              <a:rPr lang="en-IN" sz="2000" b="1" spc="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used</a:t>
            </a:r>
            <a:r>
              <a:rPr lang="en-IN" sz="2000" b="1" spc="-9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for</a:t>
            </a:r>
            <a:r>
              <a:rPr lang="en-IN" sz="2000" b="1" spc="-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primitive</a:t>
            </a:r>
            <a:r>
              <a:rPr lang="en-IN" sz="2000" b="1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lang="en-IN" sz="2000" b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string</a:t>
            </a:r>
            <a:r>
              <a:rPr lang="en-IN" sz="2000" b="1" spc="-1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values.</a:t>
            </a:r>
            <a:endParaRPr lang="en-IN" sz="20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36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71ADAF-0CC5-130F-1F57-35FDAA717F02}"/>
              </a:ext>
            </a:extLst>
          </p:cNvPr>
          <p:cNvSpPr txBox="1"/>
          <p:nvPr/>
        </p:nvSpPr>
        <p:spPr>
          <a:xfrm>
            <a:off x="737937" y="702644"/>
            <a:ext cx="11165305" cy="603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spc="1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IN" sz="2400" b="1" spc="-6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000" b="1" spc="-3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IN" sz="2000" b="1" spc="-4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IN" sz="2000" b="1" spc="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responsible</a:t>
            </a:r>
            <a:r>
              <a:rPr lang="en-IN" sz="2000" b="1" spc="-16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sz="20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instantiate,</a:t>
            </a:r>
            <a:r>
              <a:rPr lang="en-IN" sz="2000" b="1" spc="-9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configure</a:t>
            </a:r>
            <a:r>
              <a:rPr lang="en-IN" sz="2000" b="1" spc="-9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assemble</a:t>
            </a:r>
            <a:r>
              <a:rPr lang="en-IN" sz="2000" b="1" spc="-9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000" b="1" spc="-2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objects. </a:t>
            </a:r>
            <a:r>
              <a:rPr lang="en-IN" sz="2000" b="1" spc="-39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endParaRPr lang="en-IN" sz="2000" b="1" spc="-395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000" b="1" spc="-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IN" sz="20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r>
              <a:rPr lang="en-IN" sz="2000" b="1" spc="-5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2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lang="en-IN" sz="2000" b="1" spc="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IN" sz="2000" b="1" spc="-6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IN" sz="2000" b="1" spc="-1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000" b="1" spc="-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</a:t>
            </a:r>
            <a:r>
              <a:rPr lang="en-IN" sz="2000" b="1" spc="2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Annotations.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3300729">
              <a:lnSpc>
                <a:spcPct val="198100"/>
              </a:lnSpc>
              <a:spcBef>
                <a:spcPts val="75"/>
              </a:spcBef>
            </a:pP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000" b="1" spc="3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000" b="1" spc="-10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000" b="1" spc="3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000" b="1" spc="-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sz="2000" b="1" spc="-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IN" sz="2000" b="1" spc="-3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2000" b="1" spc="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20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3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2000" b="1" spc="-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0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ain</a:t>
            </a:r>
            <a:r>
              <a:rPr lang="en-IN" sz="2000" b="1" spc="-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000" b="1" spc="3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2000" b="1" spc="4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000" b="1" spc="-1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3300729">
              <a:lnSpc>
                <a:spcPct val="198100"/>
              </a:lnSpc>
              <a:spcBef>
                <a:spcPts val="75"/>
              </a:spcBef>
            </a:pPr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Bean Factory</a:t>
            </a: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Context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spcBef>
                <a:spcPts val="20"/>
              </a:spcBef>
            </a:pPr>
            <a:endParaRPr lang="en-IN" sz="2400" dirty="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endParaRPr lang="en-IN" sz="2400" b="1" dirty="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endParaRPr lang="en-IN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81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2D47B-48C4-CA08-F2A6-849052CE4AAB}"/>
              </a:ext>
            </a:extLst>
          </p:cNvPr>
          <p:cNvSpPr txBox="1"/>
          <p:nvPr/>
        </p:nvSpPr>
        <p:spPr>
          <a:xfrm>
            <a:off x="192506" y="914400"/>
            <a:ext cx="1215670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20"/>
              </a:spcBef>
            </a:pPr>
            <a:r>
              <a:rPr lang="en-IN" sz="2200" b="1" spc="-40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lang="en-IN" sz="2200" b="1" spc="-1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lang="en-IN" sz="2200" b="1" spc="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80" dirty="0">
                <a:solidFill>
                  <a:srgbClr val="FFC000"/>
                </a:solidFill>
                <a:latin typeface="Calibri"/>
                <a:cs typeface="Calibri"/>
              </a:rPr>
              <a:t>F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en-IN" sz="2200" b="1" spc="-5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lang="en-IN" sz="2200" b="1" spc="-3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lang="en-IN" sz="2200" b="1" spc="35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y</a:t>
            </a:r>
            <a:r>
              <a:rPr lang="en-IN" sz="22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lang="en-IN" sz="22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2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h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spc="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lang="en-IN" sz="2200" b="1" spc="1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en-IN" sz="2200" b="1" spc="3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lang="en-IN" sz="2200" b="1" spc="-1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5" dirty="0">
                <a:solidFill>
                  <a:srgbClr val="FFC000"/>
                </a:solidFill>
                <a:latin typeface="Calibri"/>
                <a:cs typeface="Calibri"/>
              </a:rPr>
              <a:t>co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lang="en-IN" sz="2200" b="1" spc="-2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ain</a:t>
            </a:r>
            <a:r>
              <a:rPr lang="en-IN" sz="2200" b="1" spc="-1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spc="-105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.</a:t>
            </a:r>
          </a:p>
          <a:p>
            <a:pPr marL="12700">
              <a:spcBef>
                <a:spcPts val="20"/>
              </a:spcBef>
            </a:pPr>
            <a:endParaRPr lang="en-IN" sz="22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Resource</a:t>
            </a:r>
            <a:r>
              <a:rPr lang="en-IN" sz="2000" b="1" spc="-1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0" dirty="0" err="1">
                <a:solidFill>
                  <a:srgbClr val="00B050"/>
                </a:solidFill>
                <a:latin typeface="Calibri"/>
                <a:cs typeface="Calibri"/>
              </a:rPr>
              <a:t>resourse</a:t>
            </a:r>
            <a:r>
              <a:rPr lang="en-IN" sz="2000" b="1" spc="-1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=</a:t>
            </a:r>
            <a:r>
              <a:rPr lang="en-IN" sz="2000" b="1" spc="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new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0" dirty="0" err="1">
                <a:solidFill>
                  <a:srgbClr val="00B050"/>
                </a:solidFill>
                <a:latin typeface="Calibri"/>
                <a:cs typeface="Calibri"/>
              </a:rPr>
              <a:t>ClassPathResource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("applicationContext.xml"); </a:t>
            </a:r>
            <a:r>
              <a:rPr lang="en-IN" sz="2000" b="1" spc="-3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</a:p>
          <a:p>
            <a:pPr marL="12700">
              <a:spcBef>
                <a:spcPts val="20"/>
              </a:spcBef>
            </a:pPr>
            <a:r>
              <a:rPr lang="en-IN" sz="2000" b="1" spc="-40" dirty="0" err="1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lang="en-IN" sz="2000" b="1" spc="-10" dirty="0" err="1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000" b="1" spc="5" dirty="0" err="1">
                <a:solidFill>
                  <a:srgbClr val="00B050"/>
                </a:solidFill>
                <a:latin typeface="Calibri"/>
                <a:cs typeface="Calibri"/>
              </a:rPr>
              <a:t>an</a:t>
            </a:r>
            <a:r>
              <a:rPr lang="en-IN" sz="2000" b="1" spc="-80" dirty="0" err="1">
                <a:solidFill>
                  <a:srgbClr val="00B050"/>
                </a:solidFill>
                <a:latin typeface="Calibri"/>
                <a:cs typeface="Calibri"/>
              </a:rPr>
              <a:t>F</a:t>
            </a:r>
            <a:r>
              <a:rPr lang="en-IN" sz="2000" b="1" spc="5" dirty="0" err="1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000" b="1" spc="-5" dirty="0" err="1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000" b="1" spc="-30" dirty="0" err="1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dirty="0" err="1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000" b="1" spc="35" dirty="0" err="1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lang="en-IN" sz="2000" b="1" dirty="0" err="1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lang="en-IN" sz="2000" b="1" spc="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25" dirty="0">
                <a:solidFill>
                  <a:srgbClr val="00B050"/>
                </a:solidFill>
                <a:latin typeface="Calibri"/>
                <a:cs typeface="Calibri"/>
              </a:rPr>
              <a:t>f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000" b="1" spc="-30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000" b="1" spc="35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lang="en-IN" sz="2000" b="1" spc="-1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=</a:t>
            </a:r>
            <a:r>
              <a:rPr lang="en-IN" sz="2000" b="1" spc="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w</a:t>
            </a:r>
            <a:r>
              <a:rPr lang="en-IN" sz="2000" b="1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20" dirty="0" err="1">
                <a:solidFill>
                  <a:srgbClr val="00B050"/>
                </a:solidFill>
                <a:latin typeface="Calibri"/>
                <a:cs typeface="Calibri"/>
              </a:rPr>
              <a:t>X</a:t>
            </a:r>
            <a:r>
              <a:rPr lang="en-IN" sz="2000" b="1" spc="35" dirty="0" err="1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lang="en-IN" sz="2000" b="1" spc="5" dirty="0" err="1">
                <a:solidFill>
                  <a:srgbClr val="00B050"/>
                </a:solidFill>
                <a:latin typeface="Calibri"/>
                <a:cs typeface="Calibri"/>
              </a:rPr>
              <a:t>l</a:t>
            </a:r>
            <a:r>
              <a:rPr lang="en-IN" sz="2000" b="1" spc="-40" dirty="0" err="1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lang="en-IN" sz="2000" b="1" spc="-10" dirty="0" err="1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000" b="1" spc="5" dirty="0" err="1">
                <a:solidFill>
                  <a:srgbClr val="00B050"/>
                </a:solidFill>
                <a:latin typeface="Calibri"/>
                <a:cs typeface="Calibri"/>
              </a:rPr>
              <a:t>an</a:t>
            </a:r>
            <a:r>
              <a:rPr lang="en-IN" sz="2000" b="1" spc="-80" dirty="0" err="1">
                <a:solidFill>
                  <a:srgbClr val="00B050"/>
                </a:solidFill>
                <a:latin typeface="Calibri"/>
                <a:cs typeface="Calibri"/>
              </a:rPr>
              <a:t>F</a:t>
            </a:r>
            <a:r>
              <a:rPr lang="en-IN" sz="2000" b="1" spc="5" dirty="0" err="1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000" b="1" spc="-5" dirty="0" err="1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000" b="1" spc="-30" dirty="0" err="1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dirty="0" err="1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000" b="1" spc="35" dirty="0" err="1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lang="en-IN" sz="2000" b="1" spc="-15" dirty="0" err="1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lang="en-IN" sz="2000" b="1" spc="-40" dirty="0">
                <a:solidFill>
                  <a:srgbClr val="00B050"/>
                </a:solidFill>
                <a:latin typeface="Calibri"/>
                <a:cs typeface="Calibri"/>
              </a:rPr>
              <a:t>(</a:t>
            </a:r>
            <a:r>
              <a:rPr lang="en-IN" sz="2000" b="1" spc="3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000" b="1" spc="2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u</a:t>
            </a:r>
            <a:r>
              <a:rPr lang="en-IN" sz="2000" b="1" spc="3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000" b="1" spc="-1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)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;</a:t>
            </a:r>
          </a:p>
          <a:p>
            <a:pPr marL="12700">
              <a:spcBef>
                <a:spcPts val="20"/>
              </a:spcBef>
            </a:pPr>
            <a:endParaRPr lang="en-IN" sz="22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endParaRPr lang="en-IN" sz="22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endParaRPr lang="en-IN" sz="22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endParaRPr lang="en-IN" sz="2200" b="1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Application</a:t>
            </a:r>
            <a:r>
              <a:rPr lang="en-IN" sz="22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rgbClr val="FFC000"/>
                </a:solidFill>
                <a:latin typeface="Calibri"/>
                <a:cs typeface="Calibri"/>
              </a:rPr>
              <a:t>context</a:t>
            </a:r>
            <a:r>
              <a:rPr lang="en-IN" sz="2200" b="1" spc="3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is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lang="en-IN" sz="22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5" dirty="0">
                <a:solidFill>
                  <a:srgbClr val="FFC000"/>
                </a:solidFill>
                <a:latin typeface="Calibri"/>
                <a:cs typeface="Calibri"/>
              </a:rPr>
              <a:t>advanced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15" dirty="0">
                <a:solidFill>
                  <a:srgbClr val="FFC000"/>
                </a:solidFill>
                <a:latin typeface="Calibri"/>
                <a:cs typeface="Calibri"/>
              </a:rPr>
              <a:t>container.</a:t>
            </a:r>
            <a:r>
              <a:rPr lang="en-IN" sz="2200" b="1" spc="-1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dirty="0" err="1">
                <a:solidFill>
                  <a:srgbClr val="FFC000"/>
                </a:solidFill>
                <a:latin typeface="Calibri"/>
                <a:cs typeface="Calibri"/>
              </a:rPr>
              <a:t>Applicationcontext</a:t>
            </a:r>
            <a:r>
              <a:rPr lang="en-IN" sz="2200" b="1" spc="-1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rgbClr val="FFC000"/>
                </a:solidFill>
                <a:latin typeface="Calibri"/>
                <a:cs typeface="Calibri"/>
              </a:rPr>
              <a:t>extends</a:t>
            </a:r>
            <a:r>
              <a:rPr lang="en-IN" sz="22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lang="en-IN" sz="22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bean</a:t>
            </a:r>
            <a:r>
              <a:rPr lang="en-IN" sz="22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factory</a:t>
            </a:r>
            <a:r>
              <a:rPr lang="en-IN" sz="22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interface.</a:t>
            </a:r>
          </a:p>
          <a:p>
            <a:pPr marL="12700">
              <a:spcBef>
                <a:spcPts val="20"/>
              </a:spcBef>
            </a:pPr>
            <a:endParaRPr lang="en-IN" sz="2200" b="1" dirty="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lang="en-IN" sz="2000" b="1" spc="30" dirty="0" err="1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000" b="1" spc="5" dirty="0" err="1">
                <a:solidFill>
                  <a:srgbClr val="00B050"/>
                </a:solidFill>
                <a:latin typeface="Calibri"/>
                <a:cs typeface="Calibri"/>
              </a:rPr>
              <a:t>ppli</a:t>
            </a:r>
            <a:r>
              <a:rPr lang="en-IN" sz="2000" b="1" spc="-5" dirty="0" err="1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000" b="1" dirty="0" err="1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000" b="1" spc="-25" dirty="0" err="1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spc="5" dirty="0" err="1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lang="en-IN" sz="2000" b="1" dirty="0" err="1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000" b="1" spc="10" dirty="0" err="1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lang="en-IN" sz="2000" b="1" spc="15" dirty="0" err="1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000" b="1" dirty="0" err="1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000" b="1" spc="10" dirty="0" err="1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lang="en-IN" sz="2000" b="1" spc="-25" dirty="0" err="1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spc="-10" dirty="0" err="1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000" b="1" spc="-5" dirty="0" err="1">
                <a:solidFill>
                  <a:srgbClr val="00B050"/>
                </a:solidFill>
                <a:latin typeface="Calibri"/>
                <a:cs typeface="Calibri"/>
              </a:rPr>
              <a:t>x</a:t>
            </a:r>
            <a:r>
              <a:rPr lang="en-IN" sz="2000" b="1" dirty="0" err="1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spc="-18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ex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spc="-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=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new</a:t>
            </a:r>
            <a:r>
              <a:rPr lang="en-IN" sz="2000" b="1" spc="-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 err="1">
                <a:solidFill>
                  <a:srgbClr val="00B050"/>
                </a:solidFill>
                <a:latin typeface="Calibri"/>
                <a:cs typeface="Calibri"/>
              </a:rPr>
              <a:t>ClassPathXmlApplicationContext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("applicationContext.xml");</a:t>
            </a:r>
            <a:endParaRPr lang="en-IN" sz="20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endParaRPr lang="en-IN" sz="22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endParaRPr lang="en-IN" sz="2200" b="1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49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F1634-0ED3-BC0C-4C3B-52019F2BB681}"/>
              </a:ext>
            </a:extLst>
          </p:cNvPr>
          <p:cNvSpPr txBox="1"/>
          <p:nvPr/>
        </p:nvSpPr>
        <p:spPr>
          <a:xfrm>
            <a:off x="2281187" y="1682121"/>
            <a:ext cx="8395635" cy="2333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Th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30" dirty="0">
                <a:solidFill>
                  <a:srgbClr val="FFC000"/>
                </a:solidFill>
                <a:latin typeface="Calibri"/>
                <a:cs typeface="Calibri"/>
              </a:rPr>
              <a:t>m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ai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lang="en-IN" sz="22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2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en-IN" sz="2200" b="1" spc="25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lang="en-IN" sz="2200" b="1" spc="30" dirty="0">
                <a:solidFill>
                  <a:srgbClr val="FFC000"/>
                </a:solidFill>
                <a:latin typeface="Calibri"/>
                <a:cs typeface="Calibri"/>
              </a:rPr>
              <a:t>k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lang="en-IN" sz="2200" b="1" spc="-1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lang="en-IN" sz="2200" b="1" spc="-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spc="30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lang="en-IN" sz="2200" b="1" spc="25" dirty="0">
                <a:solidFill>
                  <a:srgbClr val="FFC000"/>
                </a:solidFill>
                <a:latin typeface="Calibri"/>
                <a:cs typeface="Calibri"/>
              </a:rPr>
              <a:t>f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lang="en-IN" sz="2200" b="1" spc="35" dirty="0">
                <a:solidFill>
                  <a:srgbClr val="FFC000"/>
                </a:solidFill>
                <a:latin typeface="Calibri"/>
                <a:cs typeface="Calibri"/>
              </a:rPr>
              <a:t>rm</a:t>
            </a:r>
            <a:r>
              <a:rPr lang="en-IN" sz="2200" b="1" spc="-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lang="en-IN" sz="2200" b="1" spc="-18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y</a:t>
            </a:r>
            <a:r>
              <a:rPr lang="en-IN" sz="22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3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oC</a:t>
            </a:r>
            <a:r>
              <a:rPr lang="en-IN" sz="2200" b="1" spc="-5" dirty="0">
                <a:solidFill>
                  <a:srgbClr val="FFC000"/>
                </a:solidFill>
                <a:latin typeface="Calibri"/>
                <a:cs typeface="Calibri"/>
              </a:rPr>
              <a:t> co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lang="en-IN" sz="2200" b="1" spc="-2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ain</a:t>
            </a:r>
            <a:r>
              <a:rPr lang="en-IN" sz="2200" b="1" spc="-1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lang="en-IN" sz="2200" b="1" spc="-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en-IN" sz="2200" b="1" spc="30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lang="en-IN" sz="2200" b="1" spc="-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200" b="1" spc="-14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spc="-14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000" b="1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in</a:t>
            </a:r>
            <a:r>
              <a:rPr lang="en-IN" sz="2000" b="1" spc="30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000" b="1" spc="-1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000" b="1" spc="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appli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on</a:t>
            </a:r>
            <a:r>
              <a:rPr lang="en-IN" sz="2000" b="1" spc="-1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cl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000" b="1" spc="2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</a:p>
          <a:p>
            <a:pPr>
              <a:lnSpc>
                <a:spcPct val="100000"/>
              </a:lnSpc>
            </a:pPr>
            <a:endParaRPr lang="en-IN" sz="20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2000" b="1" spc="-14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000" b="1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lang="en-IN" sz="2000" b="1" spc="25" dirty="0">
                <a:solidFill>
                  <a:srgbClr val="00B050"/>
                </a:solidFill>
                <a:latin typeface="Calibri"/>
                <a:cs typeface="Calibri"/>
              </a:rPr>
              <a:t>f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lang="en-IN" sz="2000" b="1" spc="-30" dirty="0">
                <a:solidFill>
                  <a:srgbClr val="00B050"/>
                </a:solidFill>
                <a:latin typeface="Calibri"/>
                <a:cs typeface="Calibri"/>
              </a:rPr>
              <a:t>g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u</a:t>
            </a:r>
            <a:r>
              <a:rPr lang="en-IN" sz="2000" b="1" spc="35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000" b="1" spc="-11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000" b="1" spc="5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000" b="1" spc="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je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ct</a:t>
            </a:r>
            <a:endParaRPr lang="en-IN" sz="20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20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2000" b="1" spc="-75" dirty="0">
                <a:solidFill>
                  <a:srgbClr val="00B050"/>
                </a:solidFill>
                <a:latin typeface="Calibri"/>
                <a:cs typeface="Calibri"/>
              </a:rPr>
              <a:t>To</a:t>
            </a:r>
            <a:r>
              <a:rPr lang="en-IN" sz="2000" b="1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10" dirty="0">
                <a:solidFill>
                  <a:srgbClr val="00B050"/>
                </a:solidFill>
                <a:latin typeface="Calibri"/>
                <a:cs typeface="Calibri"/>
              </a:rPr>
              <a:t>assemble</a:t>
            </a:r>
            <a:r>
              <a:rPr lang="en-IN" sz="2000" b="1" spc="-10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lang="en-IN" sz="2000" b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00B050"/>
                </a:solidFill>
                <a:latin typeface="Calibri"/>
                <a:cs typeface="Calibri"/>
              </a:rPr>
              <a:t>dependencies</a:t>
            </a:r>
            <a:r>
              <a:rPr lang="en-IN" sz="2000" b="1" spc="-5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between</a:t>
            </a:r>
            <a:r>
              <a:rPr lang="en-IN" sz="20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lang="en-IN" sz="2000" b="1" spc="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000" b="1" spc="-10" dirty="0">
                <a:solidFill>
                  <a:srgbClr val="00B050"/>
                </a:solidFill>
                <a:latin typeface="Calibri"/>
                <a:cs typeface="Calibri"/>
              </a:rPr>
              <a:t>objects</a:t>
            </a:r>
            <a:endParaRPr lang="en-IN" sz="2000" b="1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84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2E2C87-A816-6C59-3B17-FF4A0B12195D}"/>
              </a:ext>
            </a:extLst>
          </p:cNvPr>
          <p:cNvSpPr txBox="1"/>
          <p:nvPr/>
        </p:nvSpPr>
        <p:spPr>
          <a:xfrm>
            <a:off x="404260" y="1299411"/>
            <a:ext cx="1122305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what is a Framework?</a:t>
            </a:r>
          </a:p>
          <a:p>
            <a:endParaRPr lang="en-IN" sz="2400" b="1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framework is a reusable design platform for software systems. It supports code libraries and various scripting languages.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simple terms, a framework makes programming easier.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frameworks for many languages, including Java, Python, PHP, Perl, and Ruby.</a:t>
            </a:r>
          </a:p>
        </p:txBody>
      </p:sp>
    </p:spTree>
    <p:extLst>
      <p:ext uri="{BB962C8B-B14F-4D97-AF65-F5344CB8AC3E}">
        <p14:creationId xmlns:p14="http://schemas.microsoft.com/office/powerpoint/2010/main" val="39509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0B179E-64F8-0DCE-37D2-1B5138390B6E}"/>
              </a:ext>
            </a:extLst>
          </p:cNvPr>
          <p:cNvSpPr txBox="1"/>
          <p:nvPr/>
        </p:nvSpPr>
        <p:spPr>
          <a:xfrm>
            <a:off x="4456497" y="86629"/>
            <a:ext cx="849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Hands-on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253D2-48C1-661D-54FE-1C2B1BEFCBF5}"/>
              </a:ext>
            </a:extLst>
          </p:cNvPr>
          <p:cNvSpPr txBox="1"/>
          <p:nvPr/>
        </p:nvSpPr>
        <p:spPr>
          <a:xfrm>
            <a:off x="529389" y="864191"/>
            <a:ext cx="914881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Roboto" panose="02000000000000000000" pitchFamily="2" charset="0"/>
              </a:rPr>
              <a:t>Constructor Dependency hands-on videos:</a:t>
            </a:r>
          </a:p>
          <a:p>
            <a:pPr algn="l"/>
            <a:endParaRPr lang="en-IN" b="1" dirty="0">
              <a:latin typeface="Roboto" panose="02000000000000000000" pitchFamily="2" charset="0"/>
            </a:endParaRPr>
          </a:p>
          <a:p>
            <a:pPr algn="l"/>
            <a:r>
              <a:rPr lang="en-IN" b="1" i="0" dirty="0">
                <a:effectLst/>
                <a:latin typeface="Roboto" panose="02000000000000000000" pitchFamily="2" charset="0"/>
              </a:rPr>
              <a:t>Video link :  </a:t>
            </a:r>
            <a:r>
              <a:rPr lang="en-IN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https://youtu.be/LC7S-uirjUQ</a:t>
            </a:r>
            <a:endParaRPr lang="en-IN" b="1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IN" b="1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pPr algn="l"/>
            <a:r>
              <a:rPr lang="en-IN" b="1" i="0" dirty="0">
                <a:effectLst/>
                <a:latin typeface="Roboto" panose="02000000000000000000" pitchFamily="2" charset="0"/>
              </a:rPr>
              <a:t>Video link : </a:t>
            </a:r>
            <a:r>
              <a:rPr lang="en-IN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  <a:hlinkClick r:id="rId3"/>
              </a:rPr>
              <a:t>https://youtu.be/UNc47-ncB18</a:t>
            </a:r>
            <a:endParaRPr lang="en-IN" b="1" i="0" u="none" strike="noStrike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IN" b="1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pPr algn="l"/>
            <a:endParaRPr lang="en-IN" b="1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pPr algn="l"/>
            <a:endParaRPr lang="en-IN" b="1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r>
              <a:rPr lang="en-IN" b="1" dirty="0">
                <a:latin typeface="Roboto" panose="02000000000000000000" pitchFamily="2" charset="0"/>
              </a:rPr>
              <a:t>Setter</a:t>
            </a:r>
            <a:r>
              <a:rPr lang="en-IN" b="1" i="0" dirty="0">
                <a:effectLst/>
                <a:latin typeface="Roboto" panose="02000000000000000000" pitchFamily="2" charset="0"/>
              </a:rPr>
              <a:t> Dependency hands-on videos:</a:t>
            </a:r>
          </a:p>
          <a:p>
            <a:pPr algn="l"/>
            <a:endParaRPr lang="en-IN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IN" b="1" i="0" dirty="0">
                <a:effectLst/>
                <a:latin typeface="Roboto" panose="02000000000000000000" pitchFamily="2" charset="0"/>
              </a:rPr>
              <a:t>Video link : </a:t>
            </a:r>
            <a:r>
              <a:rPr lang="en-IN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  <a:hlinkClick r:id="rId4"/>
              </a:rPr>
              <a:t>https://youtu.be/yUp0hBVZ7Z0</a:t>
            </a:r>
            <a:endParaRPr lang="en-IN" b="1" i="0" u="none" strike="noStrike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IN" b="1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pPr algn="l"/>
            <a:r>
              <a:rPr lang="en-IN" b="1" i="0" dirty="0">
                <a:effectLst/>
                <a:latin typeface="Roboto" panose="02000000000000000000" pitchFamily="2" charset="0"/>
              </a:rPr>
              <a:t>Video link : </a:t>
            </a:r>
            <a:r>
              <a:rPr lang="en-IN" b="1" i="0" u="none" strike="noStrike" dirty="0">
                <a:effectLst/>
                <a:latin typeface="Roboto" panose="02000000000000000000" pitchFamily="2" charset="0"/>
                <a:hlinkClick r:id="rId5"/>
              </a:rPr>
              <a:t>https://youtu.be/k6UAAjZfbXY</a:t>
            </a:r>
            <a:endParaRPr lang="en-IN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IN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IN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IN" b="1" dirty="0">
                <a:solidFill>
                  <a:srgbClr val="FFFFFF"/>
                </a:solidFill>
                <a:latin typeface="Roboto" panose="02000000000000000000" pitchFamily="2" charset="0"/>
              </a:rPr>
              <a:t>Auto-wiring :</a:t>
            </a:r>
          </a:p>
          <a:p>
            <a:pPr algn="l"/>
            <a:endParaRPr lang="en-IN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IN" b="1" i="0" dirty="0">
                <a:effectLst/>
                <a:latin typeface="Roboto" panose="02000000000000000000" pitchFamily="2" charset="0"/>
              </a:rPr>
              <a:t>Video link : </a:t>
            </a:r>
            <a:r>
              <a:rPr lang="en-IN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  <a:hlinkClick r:id="rId6"/>
              </a:rPr>
              <a:t>https://youtu.be/-E4Y8CuNgWc</a:t>
            </a:r>
            <a:endParaRPr lang="en-IN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IN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0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CF170-805C-4D91-8958-72CBA86AE267}"/>
              </a:ext>
            </a:extLst>
          </p:cNvPr>
          <p:cNvSpPr txBox="1"/>
          <p:nvPr/>
        </p:nvSpPr>
        <p:spPr>
          <a:xfrm>
            <a:off x="184731" y="988056"/>
            <a:ext cx="118372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Spring Framework?</a:t>
            </a:r>
          </a:p>
          <a:p>
            <a:endParaRPr lang="en-IN" sz="28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Inte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is a lightweight, loosely coupled, and integrated framework for developing Java enterprise applications.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lightweight application framework, similar to a "framework of frameworks."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supports various other frameworks like Struts, JSP, and Hibernate.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What is Spring?">
            <a:extLst>
              <a:ext uri="{FF2B5EF4-FFF2-40B4-BE49-F238E27FC236}">
                <a16:creationId xmlns:a16="http://schemas.microsoft.com/office/drawing/2014/main" id="{8E4D578E-445B-4DE5-AEB7-79D8E34D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23" y="5707781"/>
            <a:ext cx="2948902" cy="75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07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941762-C2D2-649B-00AA-264235B99DDC}"/>
              </a:ext>
            </a:extLst>
          </p:cNvPr>
          <p:cNvSpPr txBox="1"/>
          <p:nvPr/>
        </p:nvSpPr>
        <p:spPr>
          <a:xfrm>
            <a:off x="365760" y="385010"/>
            <a:ext cx="1088617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of Spring Framework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many advantages of Spring Framework.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Predefined Templates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Loose Coupling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test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Lightweight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 Development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Powerful abstraction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Declarative support</a:t>
            </a:r>
          </a:p>
        </p:txBody>
      </p:sp>
    </p:spTree>
    <p:extLst>
      <p:ext uri="{BB962C8B-B14F-4D97-AF65-F5344CB8AC3E}">
        <p14:creationId xmlns:p14="http://schemas.microsoft.com/office/powerpoint/2010/main" val="15538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D99455-6B23-4BE0-7F02-AA296D3A259B}"/>
              </a:ext>
            </a:extLst>
          </p:cNvPr>
          <p:cNvSpPr txBox="1"/>
          <p:nvPr/>
        </p:nvSpPr>
        <p:spPr>
          <a:xfrm>
            <a:off x="433137" y="827773"/>
            <a:ext cx="1164656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Predefined Templates </a:t>
            </a:r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framework provides templates for JDBC, Hibernate, JPA etc. technologies.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So, there is no need to write too much code.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Loose Coupling </a:t>
            </a:r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Spring applications are loosely coupled because of dependency injection.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test </a:t>
            </a:r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Dependency Injection makes easier to test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297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771870-2B0A-7FBE-9B00-E5248FE6E0CF}"/>
              </a:ext>
            </a:extLst>
          </p:cNvPr>
          <p:cNvSpPr txBox="1"/>
          <p:nvPr/>
        </p:nvSpPr>
        <p:spPr>
          <a:xfrm>
            <a:off x="383406" y="375388"/>
            <a:ext cx="11425187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 weight 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framework is lightweight because of its POJO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(Plain Old Java Object)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implementation. The Spring Framework doesn't force the programmer to inherit any class or implement any interface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I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 Development 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Dependency Injection feature of the Spring Framework, along with its support for various frameworks, makes developing </a:t>
            </a:r>
            <a:r>
              <a:rPr lang="en-IN" sz="2000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JavaEE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applications easier.</a:t>
            </a:r>
          </a:p>
          <a:p>
            <a:endParaRPr lang="en-I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Powerful abstraction 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provides powerful abstraction to </a:t>
            </a:r>
            <a:r>
              <a:rPr lang="en-IN" sz="20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JavaEE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specifications such as JMS,JDBC, JPA and JTA.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Declarative support </a:t>
            </a: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provides declarative support for caching, validation, transactions and formatting. </a:t>
            </a:r>
          </a:p>
        </p:txBody>
      </p:sp>
    </p:spTree>
    <p:extLst>
      <p:ext uri="{BB962C8B-B14F-4D97-AF65-F5344CB8AC3E}">
        <p14:creationId xmlns:p14="http://schemas.microsoft.com/office/powerpoint/2010/main" val="78680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FE62C-3188-F16E-BCC2-8B0A5B9D0BA2}"/>
              </a:ext>
            </a:extLst>
          </p:cNvPr>
          <p:cNvSpPr txBox="1"/>
          <p:nvPr/>
        </p:nvSpPr>
        <p:spPr>
          <a:xfrm>
            <a:off x="129941" y="143844"/>
            <a:ext cx="1193211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Modules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Spring framework includes many modules, such as core, beans, context, expression language, AOP, aspects, instrumentation, JDBC, ORM, OXM, JMS, transaction, web, servlet, and Struts.</a:t>
            </a:r>
          </a:p>
        </p:txBody>
      </p:sp>
      <p:pic>
        <p:nvPicPr>
          <p:cNvPr id="1026" name="Picture 2" descr="1. Introduction to Spring Framework">
            <a:extLst>
              <a:ext uri="{FF2B5EF4-FFF2-40B4-BE49-F238E27FC236}">
                <a16:creationId xmlns:a16="http://schemas.microsoft.com/office/drawing/2014/main" id="{61C0F238-D54F-60EA-8017-8220D7C86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52" y="2021840"/>
            <a:ext cx="5656295" cy="436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9304F7-DC4B-C207-98FF-0E079FCE5E79}"/>
              </a:ext>
            </a:extLst>
          </p:cNvPr>
          <p:cNvSpPr txBox="1"/>
          <p:nvPr/>
        </p:nvSpPr>
        <p:spPr>
          <a:xfrm>
            <a:off x="1434165" y="1010653"/>
            <a:ext cx="1128080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Core Container :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Spring Core container contains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beans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expressionlanguage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(EL) modules.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36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A5964A-9500-5F33-45C6-61BB4308109A}"/>
              </a:ext>
            </a:extLst>
          </p:cNvPr>
          <p:cNvSpPr txBox="1"/>
          <p:nvPr/>
        </p:nvSpPr>
        <p:spPr>
          <a:xfrm>
            <a:off x="282341" y="625641"/>
            <a:ext cx="1162731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and Beans 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modules provide IOC and Dependency Injection features.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module supports internationalization (I18N), EJB, JMS, Basic Remoting.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 Language</a:t>
            </a:r>
            <a:endParaRPr lang="en-IN" sz="22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an extension to the EL defined in JSP.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provides support to setting and getting property values, method invocation, accessing collections and indexers, named variables, logical and arithmetic operators, retrieval of objects by name etc.</a:t>
            </a:r>
          </a:p>
        </p:txBody>
      </p:sp>
    </p:spTree>
    <p:extLst>
      <p:ext uri="{BB962C8B-B14F-4D97-AF65-F5344CB8AC3E}">
        <p14:creationId xmlns:p14="http://schemas.microsoft.com/office/powerpoint/2010/main" val="40427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1184</TotalTime>
  <Words>947</Words>
  <Application>Microsoft Office PowerPoint</Application>
  <PresentationFormat>Widescreen</PresentationFormat>
  <Paragraphs>211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MT</vt:lpstr>
      <vt:lpstr>Calibri</vt:lpstr>
      <vt:lpstr>Calisto MT</vt:lpstr>
      <vt:lpstr>Inter</vt:lpstr>
      <vt:lpstr>Roboto</vt:lpstr>
      <vt:lpstr>verdana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7</cp:revision>
  <dcterms:created xsi:type="dcterms:W3CDTF">2023-02-25T11:39:58Z</dcterms:created>
  <dcterms:modified xsi:type="dcterms:W3CDTF">2024-07-09T03:50:35Z</dcterms:modified>
</cp:coreProperties>
</file>