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8" r:id="rId13"/>
    <p:sldId id="270" r:id="rId14"/>
    <p:sldId id="271" r:id="rId15"/>
    <p:sldId id="272" r:id="rId16"/>
    <p:sldId id="273" r:id="rId17"/>
    <p:sldId id="275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1" id="{FF5929A3-53E1-4A7E-8828-01BF906B4122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9"/>
            <p14:sldId id="268"/>
            <p14:sldId id="270"/>
            <p14:sldId id="271"/>
            <p14:sldId id="272"/>
            <p14:sldId id="273"/>
            <p14:sldId id="275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A0FB8-1369-4FE1-A9FF-18B1DBDD7CFB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30DDA-C3DF-4A6B-B57C-CC75A2C17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3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CE3E-3398-05A6-ADFC-60FCED533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69B4F-3CB9-E501-5E9A-E95A8CFC1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191CC-1E33-4595-3768-A3CAF975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DFF5-B94C-4D31-9125-4EB2838D7C10}" type="datetime1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26652-ED43-CFC9-B279-35D06506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Easy Learning Channel                      @Saddam Hussain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67955-28A7-DBC4-EC75-6E0A9D29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3CA-D564-468B-A646-3FAAB35AD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67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F875-9EA2-752B-C27E-6ACF9210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29DF0-2994-8D15-436F-91A9A4C4C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2CCC8-5DB4-C7E2-D68F-FB836DB3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D10-E253-4B1F-99D8-9F0F031BFA90}" type="datetime1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78A15-D8A6-7323-857D-A4A28591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Easy Learning Channel                      @Saddam Hussain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F5080-4B4B-D1CE-2008-CC0D95BC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3CA-D564-468B-A646-3FAAB35AD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72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52D0EF-B339-3D4C-45C0-B305A1AFB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7E715-EBB9-14C0-3EEB-73BE57845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A2B19-262D-C19E-B0FC-8BE3EDF8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0BFF-E0A2-4AAE-AD98-AC6C3B06C7F4}" type="datetime1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7906C-422E-ACA7-6270-7DA9E16E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Easy Learning Channel                      @Saddam Hussain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E37AD-86C4-89E5-A33E-33E8C4C2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3CA-D564-468B-A646-3FAAB35AD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15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F624-AEBF-4773-EF3F-00F0D08A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03A2-8056-480A-3BF6-2B61B82F0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4C794-C8AE-6AF0-CAED-AF5AF52B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ACD32-A156-419E-AE0B-D8E5CCBDDFD3}" type="datetime1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718FB-6F67-A088-5598-D77C5784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Easy Learning Channel                      @Saddam Hussain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95A40-802B-092F-C8D1-C9EC8024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3CA-D564-468B-A646-3FAAB35AD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98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CECA-1CE4-DC44-5226-C7F4C71D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F125B-F606-0C3A-F089-F114E25A5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A398-21B6-9A62-1935-B31F73C9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2314-5443-4688-8E02-25AD59F4E51D}" type="datetime1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E405-CA3D-5A76-73F7-D5DB1265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Easy Learning Channel                      @Saddam Hussain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2428B-8F55-1198-5C75-0E15B663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3CA-D564-468B-A646-3FAAB35AD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0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4409-A36A-A982-2AB1-3C55964F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5A494-AAF9-177C-EDE2-388B85F1F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441A9-7E55-3462-8B0F-476E4F4BD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4C0B9-2470-F8D4-6B20-F604B4C6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15DF-5051-4869-A9F7-3C3F04D60D7D}" type="datetime1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1E38C-200D-66F3-FF60-4129F2AF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Easy Learning Channel                      @Saddam Hussain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475DF-011B-A5DC-39F6-BD5F284F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3CA-D564-468B-A646-3FAAB35AD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70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DC44-4F36-0CAF-41FC-A12B648F8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416C1-6F59-F5A6-F16E-846562C6A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BB6EA-0FA7-4C95-3064-0E7C6DCC7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D51C5-685A-C130-FD8E-BBB84C308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6B408-2FDE-4EC4-36AA-8F7F6F484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0C2744-D86B-911E-AD00-BC9FD7EA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8DE2-BAFB-4BFA-BD54-5D7D33F597C4}" type="datetime1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9D533-1BEE-41DF-4A99-C9A828BB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Easy Learning Channel                      @Saddam Hussain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446F0-270C-C373-DCBF-325F9C93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3CA-D564-468B-A646-3FAAB35AD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90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AD29-3658-E431-3B93-01855627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59832-3A6A-7F42-65D9-184AE4DB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0C87-F259-467D-BA79-FE4B155DA3EB}" type="datetime1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80422-9B07-1498-84DA-6978983E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Easy Learning Channel                      @Saddam Hussain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26486-90AF-9FCA-A40F-C9C0D740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3CA-D564-468B-A646-3FAAB35AD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53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09287-E936-15DC-4F6F-0C03526D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0368-6D47-431E-9A3F-0FD48A2D814E}" type="datetime1">
              <a:rPr lang="en-IN" smtClean="0"/>
              <a:t>25-02-2024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A1E9F-771F-D795-B1E8-BD154265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Easy Learning Channel                      @Saddam Hussain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DB2A6-E186-4F19-D9F7-5245020B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3CA-D564-468B-A646-3FAAB35AD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50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2CEE-BF0B-DD2F-9C2A-1496E8D2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35645-4C23-8145-E0DE-9758377CE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15DB7-6B19-1918-4837-743C12E9C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D4EA8-A36D-6DA7-ED77-69218814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7D56-B990-48AB-902B-4311374366E6}" type="datetime1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7C190-09CB-B3E8-5A81-D4107BDE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Easy Learning Channel                      @Saddam Hussain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E1344-7EFF-B45D-0CA2-263C9423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3CA-D564-468B-A646-3FAAB35AD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12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5922-6C04-0C5A-8DDA-69585413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20A95-F89E-787D-75A7-0A4E16613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F0D59-6024-8090-EC0C-4A1584EBB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92C70-322F-ECA5-F1A5-D5B0EEAA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B32E-6A96-4D54-BDD7-09A01BDB1F64}" type="datetime1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A703D-6C8C-3A13-2064-9753D82A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Easy Learning Channel                      @Saddam Hussain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D3343-2397-D9BB-55B4-01B59834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3CA-D564-468B-A646-3FAAB35AD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07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223D1-C33F-2665-64F0-4C296FBC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E2DD4-5202-1BD7-41D2-EBD090EE3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B6168-679F-4E3E-14E3-E2A3B24ED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95AC-0E07-4B7B-92BD-4C7FD515B75F}" type="datetime1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517E3-EE49-0CDE-F385-F305813BD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Easy Learning Channel                      @Saddam Hussain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F8FCE-CC59-7EF3-8AD1-94B48741D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393CA-D564-468B-A646-3FAAB35AD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24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F10BBE-DB8B-F00F-51BE-8734E0E0968B}"/>
              </a:ext>
            </a:extLst>
          </p:cNvPr>
          <p:cNvSpPr/>
          <p:nvPr/>
        </p:nvSpPr>
        <p:spPr>
          <a:xfrm>
            <a:off x="2268734" y="1427293"/>
            <a:ext cx="7654531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 cap="none" spc="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JWT Role Based </a:t>
            </a:r>
            <a:r>
              <a:rPr lang="en-US" sz="4500" b="1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Authentication</a:t>
            </a:r>
            <a:endParaRPr lang="en-US" sz="4500" b="1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74DED-BDB2-317B-AA02-A04A143DA65F}"/>
              </a:ext>
            </a:extLst>
          </p:cNvPr>
          <p:cNvSpPr/>
          <p:nvPr/>
        </p:nvSpPr>
        <p:spPr>
          <a:xfrm>
            <a:off x="5778444" y="2476446"/>
            <a:ext cx="635110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0F1110-14A7-FC43-D2CE-E6216637AE23}"/>
              </a:ext>
            </a:extLst>
          </p:cNvPr>
          <p:cNvSpPr/>
          <p:nvPr/>
        </p:nvSpPr>
        <p:spPr>
          <a:xfrm>
            <a:off x="4619525" y="3525599"/>
            <a:ext cx="3087704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 boot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46CD58-3688-C42A-BC6D-25DAB0C9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76344" y="6356350"/>
            <a:ext cx="4274419" cy="365126"/>
          </a:xfrm>
        </p:spPr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Easy Learning Channel                      @Saddam Hussain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EEEB70-C104-84C8-31D3-F43106ED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3CA-D564-468B-A646-3FAAB35ADE5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40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1354D1-E26C-437B-05A7-999C3A8C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Easy Learning Channel                      @Saddam Hussain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6F0BB1-7E0B-0EA8-DC86-DC66B1EB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3CA-D564-468B-A646-3FAAB35ADE5F}" type="slidenum">
              <a:rPr lang="en-IN" smtClean="0"/>
              <a:t>10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CCCC7-1F15-547E-CBD5-EE8ADEB6A6E4}"/>
              </a:ext>
            </a:extLst>
          </p:cNvPr>
          <p:cNvSpPr txBox="1"/>
          <p:nvPr/>
        </p:nvSpPr>
        <p:spPr>
          <a:xfrm>
            <a:off x="683395" y="1674797"/>
            <a:ext cx="1090542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000" b="1" dirty="0"/>
          </a:p>
          <a:p>
            <a:r>
              <a:rPr lang="en-IN" sz="2000" b="1" i="0" dirty="0">
                <a:effectLst/>
              </a:rPr>
              <a:t>However, every token will have a valid time period, such as 30 minutes, 1 hour etc. </a:t>
            </a:r>
          </a:p>
          <a:p>
            <a:endParaRPr lang="en-IN" sz="2000" b="1" dirty="0"/>
          </a:p>
          <a:p>
            <a:r>
              <a:rPr lang="en-IN" sz="2000" b="1" i="0" dirty="0">
                <a:effectLst/>
              </a:rPr>
              <a:t>Based on business requirements, token validity period </a:t>
            </a:r>
            <a:r>
              <a:rPr lang="en-IN" sz="2000" b="1" dirty="0"/>
              <a:t>we will</a:t>
            </a:r>
            <a:r>
              <a:rPr lang="en-IN" sz="2000" b="1" i="0" dirty="0">
                <a:effectLst/>
              </a:rPr>
              <a:t> be configured.</a:t>
            </a:r>
          </a:p>
          <a:p>
            <a:endParaRPr lang="en-IN" sz="2000" b="1" dirty="0"/>
          </a:p>
          <a:p>
            <a:r>
              <a:rPr lang="en-IN" sz="2000" b="1" i="0" dirty="0">
                <a:effectLst/>
              </a:rPr>
              <a:t>In case of Token, there is no concept of logout. Instead, the client can make a request &amp; get the response until the token expires.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384615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99CB90-F9A7-A35F-7463-CEF674021954}"/>
              </a:ext>
            </a:extLst>
          </p:cNvPr>
          <p:cNvSpPr/>
          <p:nvPr/>
        </p:nvSpPr>
        <p:spPr>
          <a:xfrm>
            <a:off x="5336432" y="2967335"/>
            <a:ext cx="1519135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Day 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D31A5-0A4F-FC1D-1138-A1046732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Easy Learning Channel                      @Saddam Hussain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6DFFC-8685-C144-B6F4-7A1ABE2F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3CA-D564-468B-A646-3FAAB35ADE5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425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E0E35A-0E87-0E98-5C86-FD0C7908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Easy Learning Channel                      @Saddam Hussain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36A4AC-C96C-3FCB-CED0-A2A95EBA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3CA-D564-468B-A646-3FAAB35ADE5F}" type="slidenum">
              <a:rPr lang="en-IN" smtClean="0"/>
              <a:t>12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B36E2-C758-8307-0E04-7FB861A33FFD}"/>
              </a:ext>
            </a:extLst>
          </p:cNvPr>
          <p:cNvSpPr txBox="1"/>
          <p:nvPr/>
        </p:nvSpPr>
        <p:spPr>
          <a:xfrm>
            <a:off x="847022" y="2319690"/>
            <a:ext cx="110979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effectLst/>
                <a:cs typeface="Segoe UI" panose="020B0502040204020203" pitchFamily="34" charset="0"/>
              </a:rPr>
              <a:t>Token is a data in the form of encoded format. </a:t>
            </a:r>
          </a:p>
          <a:p>
            <a:endParaRPr lang="en-IN" sz="2000" b="1" dirty="0">
              <a:cs typeface="Segoe UI" panose="020B0502040204020203" pitchFamily="34" charset="0"/>
            </a:endParaRPr>
          </a:p>
          <a:p>
            <a:r>
              <a:rPr lang="en-IN" sz="2000" b="1" i="0" dirty="0">
                <a:effectLst/>
                <a:cs typeface="Segoe UI" panose="020B0502040204020203" pitchFamily="34" charset="0"/>
              </a:rPr>
              <a:t>It can be generated by using a secret key(a kind of password). </a:t>
            </a:r>
          </a:p>
          <a:p>
            <a:endParaRPr lang="en-IN" sz="2000" b="1" dirty="0"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18FC-EC68-90C5-B8F6-B5F93BA37033}"/>
              </a:ext>
            </a:extLst>
          </p:cNvPr>
          <p:cNvSpPr txBox="1"/>
          <p:nvPr/>
        </p:nvSpPr>
        <p:spPr>
          <a:xfrm flipH="1">
            <a:off x="404260" y="1145406"/>
            <a:ext cx="2524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C00000"/>
                </a:solidFill>
              </a:rPr>
              <a:t>What is a Token ?</a:t>
            </a:r>
          </a:p>
        </p:txBody>
      </p:sp>
    </p:spTree>
    <p:extLst>
      <p:ext uri="{BB962C8B-B14F-4D97-AF65-F5344CB8AC3E}">
        <p14:creationId xmlns:p14="http://schemas.microsoft.com/office/powerpoint/2010/main" val="233718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D452B8-E7AE-CD6E-B33D-139FCFA4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Easy Learning Channel                      @Saddam Hussain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686F0C-7210-BE56-F643-D8185509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3CA-D564-468B-A646-3FAAB35ADE5F}" type="slidenum">
              <a:rPr lang="en-IN" smtClean="0"/>
              <a:t>13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C4B30-5BD2-831C-12D7-56DFE4505BE0}"/>
              </a:ext>
            </a:extLst>
          </p:cNvPr>
          <p:cNvSpPr txBox="1"/>
          <p:nvPr/>
        </p:nvSpPr>
        <p:spPr>
          <a:xfrm>
            <a:off x="233681" y="430463"/>
            <a:ext cx="1141877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effectLst/>
                <a:cs typeface="Segoe UI" panose="020B0502040204020203" pitchFamily="34" charset="0"/>
              </a:rPr>
              <a:t>JWT                                JSON Web Token, which is a standard mechanism to generate tokens.</a:t>
            </a:r>
          </a:p>
          <a:p>
            <a:endParaRPr lang="en-IN" sz="2000" b="1" dirty="0">
              <a:cs typeface="Segoe UI" panose="020B0502040204020203" pitchFamily="34" charset="0"/>
            </a:endParaRPr>
          </a:p>
          <a:p>
            <a:endParaRPr lang="en-IN" sz="2000" b="1" i="0" dirty="0">
              <a:effectLst/>
              <a:cs typeface="Segoe UI" panose="020B0502040204020203" pitchFamily="34" charset="0"/>
            </a:endParaRPr>
          </a:p>
          <a:p>
            <a:endParaRPr lang="en-IN" sz="2000" b="1" dirty="0">
              <a:cs typeface="Segoe UI" panose="020B0502040204020203" pitchFamily="34" charset="0"/>
            </a:endParaRPr>
          </a:p>
          <a:p>
            <a:endParaRPr lang="en-IN" sz="2000" b="1" i="0" dirty="0">
              <a:effectLst/>
              <a:cs typeface="Segoe UI" panose="020B0502040204020203" pitchFamily="34" charset="0"/>
            </a:endParaRPr>
          </a:p>
          <a:p>
            <a:endParaRPr lang="en-IN" sz="2000" b="1" dirty="0">
              <a:cs typeface="Segoe UI" panose="020B0502040204020203" pitchFamily="34" charset="0"/>
            </a:endParaRPr>
          </a:p>
          <a:p>
            <a:endParaRPr lang="en-IN" sz="2000" b="1" i="0" dirty="0">
              <a:effectLst/>
              <a:cs typeface="Segoe UI" panose="020B0502040204020203" pitchFamily="34" charset="0"/>
            </a:endParaRPr>
          </a:p>
          <a:p>
            <a:endParaRPr lang="en-IN" sz="2000" b="1" dirty="0">
              <a:cs typeface="Segoe UI" panose="020B0502040204020203" pitchFamily="34" charset="0"/>
            </a:endParaRPr>
          </a:p>
          <a:p>
            <a:endParaRPr lang="en-IN" sz="2000" b="1" i="0" dirty="0">
              <a:effectLst/>
              <a:cs typeface="Segoe UI" panose="020B0502040204020203" pitchFamily="34" charset="0"/>
            </a:endParaRPr>
          </a:p>
          <a:p>
            <a:endParaRPr lang="en-IN" sz="2000" b="1" dirty="0">
              <a:cs typeface="Segoe UI" panose="020B0502040204020203" pitchFamily="34" charset="0"/>
            </a:endParaRPr>
          </a:p>
          <a:p>
            <a:r>
              <a:rPr lang="en-IN" sz="2000" b="1" i="0" dirty="0">
                <a:effectLst/>
                <a:cs typeface="Segoe UI" panose="020B0502040204020203" pitchFamily="34" charset="0"/>
              </a:rPr>
              <a:t>It defines a compact and self-contained way of transmitting information securely between parties(multiple servers) as a JSON object.</a:t>
            </a:r>
          </a:p>
          <a:p>
            <a:endParaRPr lang="en-IN" sz="2000" b="1" dirty="0">
              <a:cs typeface="Segoe UI" panose="020B0502040204020203" pitchFamily="34" charset="0"/>
            </a:endParaRPr>
          </a:p>
          <a:p>
            <a:r>
              <a:rPr lang="en-IN" sz="2000" b="1" i="0" dirty="0">
                <a:solidFill>
                  <a:srgbClr val="000000"/>
                </a:solidFill>
                <a:effectLst/>
              </a:rPr>
              <a:t>It's an open-source API.</a:t>
            </a:r>
          </a:p>
          <a:p>
            <a:endParaRPr lang="en-IN" sz="2000" b="1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IN" sz="2000" b="1" i="0" dirty="0">
                <a:solidFill>
                  <a:srgbClr val="000000"/>
                </a:solidFill>
                <a:effectLst/>
              </a:rPr>
              <a:t>JWT concept exists not only in Java, but also in other languages.</a:t>
            </a:r>
            <a:endParaRPr lang="en-IN" sz="2000" b="1" dirty="0"/>
          </a:p>
          <a:p>
            <a:endParaRPr lang="en-IN" sz="1800" b="1" dirty="0">
              <a:cs typeface="Segoe UI" panose="020B0502040204020203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77F1D6-25CE-8601-1EA9-730496F654D1}"/>
              </a:ext>
            </a:extLst>
          </p:cNvPr>
          <p:cNvCxnSpPr>
            <a:cxnSpLocks/>
          </p:cNvCxnSpPr>
          <p:nvPr/>
        </p:nvCxnSpPr>
        <p:spPr>
          <a:xfrm>
            <a:off x="934720" y="644358"/>
            <a:ext cx="14122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 descr="A diagram of a web site&#10;&#10;Description automatically generated with medium confidence">
            <a:extLst>
              <a:ext uri="{FF2B5EF4-FFF2-40B4-BE49-F238E27FC236}">
                <a16:creationId xmlns:a16="http://schemas.microsoft.com/office/drawing/2014/main" id="{D078D8CC-59A7-C32B-9E01-8C22497C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559" y="1241334"/>
            <a:ext cx="3084361" cy="170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3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B163A8-BEAC-3DD0-9873-9AF17719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Easy Learning Channel                      @Saddam Hussain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D541C3-AB20-EEE3-5712-A39D4C6D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3CA-D564-468B-A646-3FAAB35ADE5F}" type="slidenum">
              <a:rPr lang="en-IN" smtClean="0"/>
              <a:t>14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A7EBC-906F-6890-628F-34B1B84B9CB9}"/>
              </a:ext>
            </a:extLst>
          </p:cNvPr>
          <p:cNvSpPr txBox="1"/>
          <p:nvPr/>
        </p:nvSpPr>
        <p:spPr>
          <a:xfrm>
            <a:off x="1071346" y="972591"/>
            <a:ext cx="60976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000000"/>
                </a:solidFill>
                <a:effectLst/>
              </a:rPr>
              <a:t>JWT has three parts : </a:t>
            </a:r>
            <a:r>
              <a:rPr lang="en-IN" sz="2000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Header</a:t>
            </a:r>
            <a:r>
              <a:rPr lang="en-IN" sz="2000" b="1" i="0" dirty="0">
                <a:solidFill>
                  <a:srgbClr val="000000"/>
                </a:solidFill>
                <a:effectLst/>
              </a:rPr>
              <a:t>, </a:t>
            </a:r>
            <a:r>
              <a:rPr lang="en-IN" sz="2000" b="1" i="0" dirty="0">
                <a:solidFill>
                  <a:srgbClr val="00B0F0"/>
                </a:solidFill>
                <a:effectLst/>
              </a:rPr>
              <a:t>Payload</a:t>
            </a:r>
            <a:r>
              <a:rPr lang="en-IN" sz="2000" b="1" i="0" dirty="0">
                <a:solidFill>
                  <a:srgbClr val="000000"/>
                </a:solidFill>
                <a:effectLst/>
              </a:rPr>
              <a:t> &amp; </a:t>
            </a:r>
            <a:r>
              <a:rPr lang="en-IN" sz="2000" b="1" i="0" dirty="0">
                <a:solidFill>
                  <a:srgbClr val="FF0000"/>
                </a:solidFill>
                <a:effectLst/>
              </a:rPr>
              <a:t>Signature</a:t>
            </a:r>
            <a:r>
              <a:rPr lang="en-IN" sz="2000" b="1" i="0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en-IN" sz="2000" b="1" dirty="0">
              <a:solidFill>
                <a:srgbClr val="000000"/>
              </a:solidFill>
            </a:endParaRPr>
          </a:p>
          <a:p>
            <a:r>
              <a:rPr lang="en-IN" sz="2000" b="1" i="0" dirty="0">
                <a:solidFill>
                  <a:srgbClr val="000000"/>
                </a:solidFill>
                <a:effectLst/>
              </a:rPr>
              <a:t>Each part is separated by comma. </a:t>
            </a:r>
          </a:p>
          <a:p>
            <a:endParaRPr lang="en-IN" sz="2000" b="1" dirty="0">
              <a:solidFill>
                <a:srgbClr val="000000"/>
              </a:solidFill>
            </a:endParaRPr>
          </a:p>
        </p:txBody>
      </p:sp>
      <p:pic>
        <p:nvPicPr>
          <p:cNvPr id="7" name="Picture 6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7CE34593-D33B-D75E-AEF8-C902B8D1C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668" y="2296030"/>
            <a:ext cx="4868092" cy="202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2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30C369-6CCF-D590-BC1C-68789EDB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Easy Learning Channel                      @Saddam Hussain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DE17E4-3DAA-0A91-DB3B-73718050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3CA-D564-468B-A646-3FAAB35ADE5F}" type="slidenum">
              <a:rPr lang="en-IN" smtClean="0"/>
              <a:t>15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A817F-0E69-3FC4-98B7-6D0076566DEE}"/>
              </a:ext>
            </a:extLst>
          </p:cNvPr>
          <p:cNvSpPr txBox="1"/>
          <p:nvPr/>
        </p:nvSpPr>
        <p:spPr>
          <a:xfrm>
            <a:off x="0" y="1520257"/>
            <a:ext cx="1208050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Header</a:t>
            </a:r>
            <a:r>
              <a:rPr lang="en-IN" sz="2000" b="1" i="0" dirty="0">
                <a:solidFill>
                  <a:srgbClr val="000000"/>
                </a:solidFill>
                <a:effectLst/>
              </a:rPr>
              <a:t> :  contains JWT Specific Information</a:t>
            </a:r>
            <a:br>
              <a:rPr lang="en-IN" sz="2000" b="1" dirty="0"/>
            </a:br>
            <a:endParaRPr lang="en-IN" sz="2000" b="1" dirty="0"/>
          </a:p>
          <a:p>
            <a:endParaRPr lang="en-IN" sz="2000" b="1" i="0" dirty="0">
              <a:solidFill>
                <a:srgbClr val="00B0F0"/>
              </a:solidFill>
              <a:effectLst/>
            </a:endParaRPr>
          </a:p>
          <a:p>
            <a:r>
              <a:rPr lang="en-IN" sz="2000" b="1" i="0" dirty="0">
                <a:solidFill>
                  <a:srgbClr val="00B0F0"/>
                </a:solidFill>
                <a:effectLst/>
              </a:rPr>
              <a:t>Payload</a:t>
            </a:r>
            <a:r>
              <a:rPr lang="en-IN" sz="2000" b="1" i="0" dirty="0">
                <a:solidFill>
                  <a:srgbClr val="000000"/>
                </a:solidFill>
                <a:effectLst/>
              </a:rPr>
              <a:t> : contains Claims (Client ID, Client Name, Issuer Name, Audience Name, Date of issue, Expiry date etc…)</a:t>
            </a:r>
            <a:br>
              <a:rPr lang="en-IN" sz="2000" b="1" dirty="0"/>
            </a:br>
            <a:endParaRPr lang="en-IN" sz="2000" b="1" dirty="0"/>
          </a:p>
          <a:p>
            <a:endParaRPr lang="en-IN" sz="2000" b="1" i="0" dirty="0">
              <a:solidFill>
                <a:srgbClr val="FF0000"/>
              </a:solidFill>
              <a:effectLst/>
            </a:endParaRPr>
          </a:p>
          <a:p>
            <a:r>
              <a:rPr lang="en-IN" sz="2000" b="1" i="0" dirty="0">
                <a:solidFill>
                  <a:srgbClr val="FF0000"/>
                </a:solidFill>
                <a:effectLst/>
              </a:rPr>
              <a:t>Signature</a:t>
            </a:r>
            <a:r>
              <a:rPr lang="en-IN" sz="2000" b="1" i="0" dirty="0">
                <a:solidFill>
                  <a:srgbClr val="000000"/>
                </a:solidFill>
                <a:effectLst/>
              </a:rPr>
              <a:t>: Base64 encoded form of Header &amp; Payload. Additionally, signed with a secret key</a:t>
            </a:r>
            <a:br>
              <a:rPr lang="en-IN" sz="2000" b="1" dirty="0"/>
            </a:b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624656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0B5901-8205-AE10-B117-F9CFA543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Easy Learning Channel                      @Saddam Hussain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FACB0B-6548-5003-FC88-5CDADF40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3CA-D564-468B-A646-3FAAB35ADE5F}" type="slidenum">
              <a:rPr lang="en-IN" smtClean="0"/>
              <a:t>16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F0D203-F350-45C3-185F-B23258258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93" y="1920895"/>
            <a:ext cx="11694160" cy="150810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herit"/>
              </a:rPr>
              <a:t>Example of an encoded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herit"/>
              </a:rPr>
              <a:t>JWT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rgbClr val="000080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eyJhbGciOiJIUzUxMiJ9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10 pitch"/>
              </a:rPr>
              <a:t>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3D3D3D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rgbClr val="3D3D3D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</a:rPr>
              <a:t>.eyJqdGkiOiIzNDMyIiwic3ViIjoiZHMyNTI1IiwiaXNzIjoiQUJDX0x0ZCIsImF1ZCI6IlhZWl9MdGQiLCJpYXQiOjE2MDc0NDI1NzQsImV4cCI6MTYwNzQ0NjE3NH0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urier 10 pitch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3D3D3D"/>
              </a:solidFill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9966"/>
                </a:solidFill>
                <a:effectLst/>
                <a:latin typeface="inherit"/>
              </a:rPr>
              <a:t>.3fIcXIvL9Uz0WtZgaXC95Wj8Hn7ONWKkaaspRwCT6v5Q8QSxZx7hiDQY3klYUMkfe5t2ioasYzEulM_OGc_GEw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78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076A64-6F51-C66E-CF77-AA6D7FC5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Easy Learning Channel                      @Saddam Hussain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0C918-BA20-1A70-2875-037A0629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3CA-D564-468B-A646-3FAAB35ADE5F}" type="slidenum">
              <a:rPr lang="en-IN" smtClean="0"/>
              <a:t>17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D662F6-F263-895C-898D-21806D1740E1}"/>
              </a:ext>
            </a:extLst>
          </p:cNvPr>
          <p:cNvSpPr txBox="1"/>
          <p:nvPr/>
        </p:nvSpPr>
        <p:spPr>
          <a:xfrm>
            <a:off x="218973" y="339911"/>
            <a:ext cx="85400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IN" sz="2200" b="1" i="0" dirty="0">
                <a:solidFill>
                  <a:srgbClr val="C00000"/>
                </a:solidFill>
                <a:effectLst/>
                <a:latin typeface="inherit"/>
              </a:rPr>
              <a:t>How does JWT authentication work     :    Stateless Authentication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78597-E7AA-09B2-D0F6-0377D7DAFD47}"/>
              </a:ext>
            </a:extLst>
          </p:cNvPr>
          <p:cNvSpPr txBox="1"/>
          <p:nvPr/>
        </p:nvSpPr>
        <p:spPr>
          <a:xfrm>
            <a:off x="625643" y="1460233"/>
            <a:ext cx="110594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IN" sz="2000" b="1" i="0" dirty="0">
                <a:solidFill>
                  <a:srgbClr val="000000"/>
                </a:solidFill>
                <a:effectLst/>
              </a:rPr>
              <a:t>When a client sends a request to the server for a service. </a:t>
            </a:r>
            <a:r>
              <a:rPr lang="en-IN" sz="2000" b="1" i="0" dirty="0">
                <a:effectLst/>
              </a:rPr>
              <a:t>server checks the valid login(credentials) of the client.</a:t>
            </a:r>
          </a:p>
          <a:p>
            <a:pPr algn="l" fontAlgn="base"/>
            <a:endParaRPr lang="en-IN" sz="2000" b="1" i="0" dirty="0">
              <a:effectLst/>
            </a:endParaRPr>
          </a:p>
          <a:p>
            <a:pPr fontAlgn="base"/>
            <a:r>
              <a:rPr lang="en-IN" sz="2000" b="1" i="0" dirty="0">
                <a:effectLst/>
              </a:rPr>
              <a:t>If it is a valid login credentials.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2EFCA8-25EF-E558-E715-A6C38E7B8769}"/>
              </a:ext>
            </a:extLst>
          </p:cNvPr>
          <p:cNvSpPr/>
          <p:nvPr/>
        </p:nvSpPr>
        <p:spPr>
          <a:xfrm>
            <a:off x="2402306" y="3454270"/>
            <a:ext cx="1636294" cy="1135781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852BBA-416C-9AE8-BD77-271837E05FF1}"/>
              </a:ext>
            </a:extLst>
          </p:cNvPr>
          <p:cNvSpPr txBox="1"/>
          <p:nvPr/>
        </p:nvSpPr>
        <p:spPr>
          <a:xfrm>
            <a:off x="4488980" y="3601798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Request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C747F2-4D4F-7792-9112-C57CDF5F4AD0}"/>
              </a:ext>
            </a:extLst>
          </p:cNvPr>
          <p:cNvCxnSpPr/>
          <p:nvPr/>
        </p:nvCxnSpPr>
        <p:spPr>
          <a:xfrm>
            <a:off x="4038600" y="3906050"/>
            <a:ext cx="21680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6C4AA5D-B076-ACD6-6557-4562140B7DE8}"/>
              </a:ext>
            </a:extLst>
          </p:cNvPr>
          <p:cNvSpPr/>
          <p:nvPr/>
        </p:nvSpPr>
        <p:spPr>
          <a:xfrm>
            <a:off x="6206690" y="3265021"/>
            <a:ext cx="1443789" cy="134763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C444DD-E8D0-8E61-3D2A-874CABF927F8}"/>
              </a:ext>
            </a:extLst>
          </p:cNvPr>
          <p:cNvSpPr txBox="1"/>
          <p:nvPr/>
        </p:nvSpPr>
        <p:spPr>
          <a:xfrm>
            <a:off x="634062" y="5139769"/>
            <a:ext cx="11145255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000" b="1" dirty="0">
                <a:solidFill>
                  <a:srgbClr val="000000"/>
                </a:solidFill>
              </a:rPr>
              <a:t>T</a:t>
            </a:r>
            <a:r>
              <a:rPr lang="en-IN" sz="2000" b="1" i="0" dirty="0">
                <a:solidFill>
                  <a:srgbClr val="000000"/>
                </a:solidFill>
                <a:effectLst/>
              </a:rPr>
              <a:t>he server generates a token by using secret key in the form of encoded format and sends to the client with the response. </a:t>
            </a:r>
          </a:p>
          <a:p>
            <a:pPr algn="l" fontAlgn="base"/>
            <a:endParaRPr lang="en-IN" sz="1800" b="1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5F9396-C0B5-E224-5235-AAA74053C119}"/>
              </a:ext>
            </a:extLst>
          </p:cNvPr>
          <p:cNvCxnSpPr>
            <a:cxnSpLocks/>
          </p:cNvCxnSpPr>
          <p:nvPr/>
        </p:nvCxnSpPr>
        <p:spPr>
          <a:xfrm flipH="1">
            <a:off x="4038600" y="4217764"/>
            <a:ext cx="21143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6978B98-97F8-1F4B-B292-928C5BD54925}"/>
              </a:ext>
            </a:extLst>
          </p:cNvPr>
          <p:cNvSpPr txBox="1"/>
          <p:nvPr/>
        </p:nvSpPr>
        <p:spPr>
          <a:xfrm>
            <a:off x="4678884" y="4150415"/>
            <a:ext cx="144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2785589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3728C9-285B-05E9-C97A-837EC8ED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Easy Learning Channel                      @Saddam Hussain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843D5C-5A4E-8580-4A02-FE5980D6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3CA-D564-468B-A646-3FAAB35ADE5F}" type="slidenum">
              <a:rPr lang="en-IN" smtClean="0"/>
              <a:t>18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1F2B1-9C54-CFA6-8E14-FAFEBAEE6C4C}"/>
              </a:ext>
            </a:extLst>
          </p:cNvPr>
          <p:cNvSpPr txBox="1"/>
          <p:nvPr/>
        </p:nvSpPr>
        <p:spPr>
          <a:xfrm>
            <a:off x="527784" y="2213811"/>
            <a:ext cx="1150218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IN" sz="2000" b="1" i="0" dirty="0">
                <a:solidFill>
                  <a:srgbClr val="000000"/>
                </a:solidFill>
                <a:effectLst/>
              </a:rPr>
              <a:t>While making second request, Client sends the same token along with the request to the server.</a:t>
            </a:r>
            <a:endParaRPr lang="en-IN" sz="2000" b="1" dirty="0"/>
          </a:p>
          <a:p>
            <a:pPr algn="l" fontAlgn="base"/>
            <a:endParaRPr lang="en-IN" sz="2000" b="1" dirty="0"/>
          </a:p>
          <a:p>
            <a:pPr algn="l" fontAlgn="base"/>
            <a:r>
              <a:rPr lang="en-IN" sz="2000" b="1" i="0" dirty="0">
                <a:effectLst/>
              </a:rPr>
              <a:t>Now, the server reads token from the request and validates the token. </a:t>
            </a:r>
            <a:endParaRPr lang="en-IN" sz="2000" b="1" dirty="0"/>
          </a:p>
          <a:p>
            <a:pPr algn="l" fontAlgn="base"/>
            <a:r>
              <a:rPr lang="en-IN" sz="2000" b="1" i="0" dirty="0">
                <a:effectLst/>
              </a:rPr>
              <a:t> </a:t>
            </a:r>
            <a:endParaRPr lang="en-IN" sz="2000" b="1" dirty="0"/>
          </a:p>
          <a:p>
            <a:r>
              <a:rPr lang="en-IN" sz="2000" b="1" i="0" dirty="0">
                <a:effectLst/>
              </a:rPr>
              <a:t>If the token is valid </a:t>
            </a:r>
            <a:r>
              <a:rPr lang="en-IN" sz="2000" b="1" dirty="0"/>
              <a:t>the server</a:t>
            </a:r>
            <a:r>
              <a:rPr lang="en-IN" sz="2000" b="1" i="0" dirty="0">
                <a:effectLst/>
              </a:rPr>
              <a:t> sends the requested response, otherwise asks to the client to login again. </a:t>
            </a:r>
          </a:p>
        </p:txBody>
      </p:sp>
    </p:spTree>
    <p:extLst>
      <p:ext uri="{BB962C8B-B14F-4D97-AF65-F5344CB8AC3E}">
        <p14:creationId xmlns:p14="http://schemas.microsoft.com/office/powerpoint/2010/main" val="3131232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955447-777C-EBCC-404F-1A900C58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Easy Learning Channel                      @Saddam Hussain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0E8B70-CF6D-43C6-C5E9-27971E5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3CA-D564-468B-A646-3FAAB35ADE5F}" type="slidenum">
              <a:rPr lang="en-IN" smtClean="0"/>
              <a:t>19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08F4B-F595-6835-89AB-CE9BD5344DA5}"/>
              </a:ext>
            </a:extLst>
          </p:cNvPr>
          <p:cNvSpPr txBox="1"/>
          <p:nvPr/>
        </p:nvSpPr>
        <p:spPr>
          <a:xfrm>
            <a:off x="660935" y="2050181"/>
            <a:ext cx="115310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effectLst/>
              </a:rPr>
              <a:t>Stateless authentication is preferred why because it doesn't require server-side storage of session data, enhancing scalability and reducing server load.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58BC3D-486C-8B2F-EED4-A21A26192014}"/>
              </a:ext>
            </a:extLst>
          </p:cNvPr>
          <p:cNvSpPr txBox="1"/>
          <p:nvPr/>
        </p:nvSpPr>
        <p:spPr>
          <a:xfrm>
            <a:off x="375385" y="959622"/>
            <a:ext cx="60976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dirty="0">
                <a:solidFill>
                  <a:srgbClr val="C00000"/>
                </a:solidFill>
                <a:effectLst/>
              </a:rPr>
              <a:t>Why Stateless authentication is preferred ? </a:t>
            </a:r>
            <a:endParaRPr lang="en-IN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15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99CB90-F9A7-A35F-7463-CEF674021954}"/>
              </a:ext>
            </a:extLst>
          </p:cNvPr>
          <p:cNvSpPr/>
          <p:nvPr/>
        </p:nvSpPr>
        <p:spPr>
          <a:xfrm>
            <a:off x="5336433" y="2967335"/>
            <a:ext cx="1519134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Day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D31A5-0A4F-FC1D-1138-A1046732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Easy Learning Channel                      @Saddam Hussain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6DFFC-8685-C144-B6F4-7A1ABE2F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3CA-D564-468B-A646-3FAAB35ADE5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15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2C3BB8-0BE6-A8C5-8D06-CE56D841E12F}"/>
              </a:ext>
            </a:extLst>
          </p:cNvPr>
          <p:cNvSpPr txBox="1"/>
          <p:nvPr/>
        </p:nvSpPr>
        <p:spPr>
          <a:xfrm>
            <a:off x="519765" y="1395663"/>
            <a:ext cx="115214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Generally, there are two types of authentication techniques. </a:t>
            </a:r>
          </a:p>
          <a:p>
            <a:pPr algn="l" fontAlgn="base"/>
            <a:endParaRPr lang="en-IN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342900" indent="-342900" algn="l" fontAlgn="base">
              <a:buFont typeface="+mj-lt"/>
              <a:buAutoNum type="arabicPeriod"/>
            </a:pPr>
            <a:r>
              <a:rPr lang="en-IN" sz="1800" b="1" i="0" dirty="0">
                <a:solidFill>
                  <a:srgbClr val="0070C0"/>
                </a:solidFill>
                <a:effectLst/>
                <a:latin typeface="inherit"/>
              </a:rPr>
              <a:t>Stateful Authentication </a:t>
            </a:r>
          </a:p>
          <a:p>
            <a:pPr marL="342900" indent="-342900" algn="l" fontAlgn="base">
              <a:buFont typeface="+mj-lt"/>
              <a:buAutoNum type="arabicPeriod"/>
            </a:pPr>
            <a:endParaRPr lang="en-IN" b="1" dirty="0">
              <a:solidFill>
                <a:srgbClr val="0070C0"/>
              </a:solidFill>
              <a:latin typeface="inherit"/>
            </a:endParaRPr>
          </a:p>
          <a:p>
            <a:pPr marL="342900" indent="-342900" algn="l" fontAlgn="base">
              <a:buFont typeface="+mj-lt"/>
              <a:buAutoNum type="arabicPeriod"/>
            </a:pPr>
            <a:r>
              <a:rPr lang="en-IN" sz="1800" b="1" i="0" dirty="0">
                <a:solidFill>
                  <a:srgbClr val="0070C0"/>
                </a:solidFill>
                <a:effectLst/>
                <a:latin typeface="inherit"/>
              </a:rPr>
              <a:t>Stateless Authentication</a:t>
            </a:r>
          </a:p>
          <a:p>
            <a:pPr algn="l" fontAlgn="base"/>
            <a:endParaRPr lang="en-IN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fontAlgn="base"/>
            <a:endParaRPr lang="en-IN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 fontAlgn="base"/>
            <a:r>
              <a:rPr lang="en-I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Both happen in a client  &amp; server concept in such a way that Server provides a service to a Client only after authentication. </a:t>
            </a:r>
          </a:p>
          <a:p>
            <a:pPr algn="l" fontAlgn="base"/>
            <a:endParaRPr lang="en-IN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 fontAlgn="base"/>
            <a:r>
              <a:rPr lang="en-I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Here clients can be a browser or another server again.</a:t>
            </a:r>
            <a:endParaRPr lang="en-IN" b="1" i="0" dirty="0">
              <a:solidFill>
                <a:srgbClr val="3D3D3D"/>
              </a:solidFill>
              <a:effectLst/>
              <a:latin typeface="Palatino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01B234-288C-18F0-EA42-334DAEB2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3096" y="6356350"/>
            <a:ext cx="4114800" cy="365125"/>
          </a:xfrm>
        </p:spPr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Easy Learning Channel                      @Saddam Hussain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C267B-33F1-EC46-F977-36C088D6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3CA-D564-468B-A646-3FAAB35ADE5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36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734899-5097-B67B-AA9B-639C3D3A1656}"/>
              </a:ext>
            </a:extLst>
          </p:cNvPr>
          <p:cNvSpPr txBox="1"/>
          <p:nvPr/>
        </p:nvSpPr>
        <p:spPr>
          <a:xfrm>
            <a:off x="245445" y="399578"/>
            <a:ext cx="60976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200" b="1" i="0" dirty="0">
                <a:solidFill>
                  <a:srgbClr val="C00000"/>
                </a:solidFill>
                <a:effectLst/>
                <a:latin typeface="inherit"/>
              </a:rPr>
              <a:t>Stateful Authentication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40D22-F3F7-1592-4CE9-A2CF7D8B1DF4}"/>
              </a:ext>
            </a:extLst>
          </p:cNvPr>
          <p:cNvSpPr txBox="1"/>
          <p:nvPr/>
        </p:nvSpPr>
        <p:spPr>
          <a:xfrm>
            <a:off x="354530" y="1470992"/>
            <a:ext cx="1148293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000" b="1" dirty="0"/>
              <a:t>T</a:t>
            </a:r>
            <a:r>
              <a:rPr lang="en-IN" sz="2000" b="1" i="0" dirty="0">
                <a:effectLst/>
              </a:rPr>
              <a:t>here is a session management involved between client &amp; server. </a:t>
            </a:r>
          </a:p>
          <a:p>
            <a:pPr algn="l" fontAlgn="base"/>
            <a:endParaRPr lang="en-IN" sz="2000" b="1" dirty="0"/>
          </a:p>
          <a:p>
            <a:pPr algn="l" fontAlgn="base"/>
            <a:r>
              <a:rPr lang="en-IN" sz="2000" b="1" i="0" dirty="0">
                <a:effectLst/>
              </a:rPr>
              <a:t>When a client requests for a service from a server.</a:t>
            </a:r>
          </a:p>
          <a:p>
            <a:pPr algn="l" fontAlgn="base"/>
            <a:endParaRPr lang="en-IN" sz="2000" b="1" dirty="0"/>
          </a:p>
          <a:p>
            <a:pPr algn="l" fontAlgn="base"/>
            <a:endParaRPr lang="en-IN" sz="2000" b="1" i="0" dirty="0">
              <a:effectLst/>
            </a:endParaRPr>
          </a:p>
          <a:p>
            <a:pPr algn="l" fontAlgn="base"/>
            <a:endParaRPr lang="en-IN" sz="2000" b="1" dirty="0"/>
          </a:p>
          <a:p>
            <a:pPr algn="l" fontAlgn="base"/>
            <a:endParaRPr lang="en-IN" sz="2000" b="1" i="0" dirty="0">
              <a:effectLst/>
            </a:endParaRPr>
          </a:p>
          <a:p>
            <a:pPr algn="l" fontAlgn="base"/>
            <a:endParaRPr lang="en-IN" sz="2000" b="1" dirty="0"/>
          </a:p>
          <a:p>
            <a:pPr algn="l" fontAlgn="base"/>
            <a:endParaRPr lang="en-IN" sz="2000" b="1" dirty="0"/>
          </a:p>
          <a:p>
            <a:pPr algn="l" fontAlgn="base"/>
            <a:endParaRPr lang="en-IN" sz="2000" b="1" dirty="0"/>
          </a:p>
          <a:p>
            <a:pPr algn="l" fontAlgn="base"/>
            <a:r>
              <a:rPr lang="en-IN" sz="2000" b="1" i="0" dirty="0">
                <a:effectLst/>
              </a:rPr>
              <a:t>Then server creates a session and stores user information in the form of key – value pairs. </a:t>
            </a:r>
          </a:p>
          <a:p>
            <a:pPr algn="l" fontAlgn="base"/>
            <a:endParaRPr lang="en-IN" sz="2000" b="1" dirty="0"/>
          </a:p>
          <a:p>
            <a:pPr algn="l" fontAlgn="base"/>
            <a:r>
              <a:rPr lang="en-IN" sz="2000" b="1" i="0" dirty="0">
                <a:effectLst/>
              </a:rPr>
              <a:t>This session is a kind of memory at server side. </a:t>
            </a:r>
          </a:p>
          <a:p>
            <a:pPr algn="l" fontAlgn="base"/>
            <a:endParaRPr lang="en-IN" sz="2000" b="1" i="0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DF694-563E-3146-3FC7-34F53BD09D77}"/>
              </a:ext>
            </a:extLst>
          </p:cNvPr>
          <p:cNvSpPr/>
          <p:nvPr/>
        </p:nvSpPr>
        <p:spPr>
          <a:xfrm>
            <a:off x="2392680" y="2919036"/>
            <a:ext cx="1636294" cy="1135781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B1B014-44B7-953D-E7F7-49887BB54490}"/>
              </a:ext>
            </a:extLst>
          </p:cNvPr>
          <p:cNvCxnSpPr/>
          <p:nvPr/>
        </p:nvCxnSpPr>
        <p:spPr>
          <a:xfrm>
            <a:off x="4028974" y="3529496"/>
            <a:ext cx="21680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74D6258-98C0-F28D-8064-20910CD96A5E}"/>
              </a:ext>
            </a:extLst>
          </p:cNvPr>
          <p:cNvSpPr/>
          <p:nvPr/>
        </p:nvSpPr>
        <p:spPr>
          <a:xfrm>
            <a:off x="6274066" y="2813107"/>
            <a:ext cx="1443789" cy="134763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4C3AD3-A432-1FDD-F036-5F4639B44E28}"/>
              </a:ext>
            </a:extLst>
          </p:cNvPr>
          <p:cNvSpPr txBox="1"/>
          <p:nvPr/>
        </p:nvSpPr>
        <p:spPr>
          <a:xfrm flipH="1">
            <a:off x="4712367" y="3160164"/>
            <a:ext cx="144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Request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566707-12A7-F9FA-A08D-6A086F18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Easy Learning Channel                      @Saddam Hussain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02ACD-3581-1329-3134-86F7F73E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3CA-D564-468B-A646-3FAAB35ADE5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62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5FC1AB-5E89-A8AE-EFC3-69A4E9D2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Easy Learning Channel                      @Saddam Hussain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83866D-6F37-5604-5740-962FC16B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3CA-D564-468B-A646-3FAAB35ADE5F}" type="slidenum">
              <a:rPr lang="en-IN" smtClean="0"/>
              <a:t>5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7FB8F-821D-5D88-512B-51115F4CA227}"/>
              </a:ext>
            </a:extLst>
          </p:cNvPr>
          <p:cNvSpPr txBox="1"/>
          <p:nvPr/>
        </p:nvSpPr>
        <p:spPr>
          <a:xfrm>
            <a:off x="279133" y="1232035"/>
            <a:ext cx="1141556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000" b="1" i="0" dirty="0">
                <a:effectLst/>
              </a:rPr>
              <a:t>We can also call it </a:t>
            </a:r>
            <a:r>
              <a:rPr lang="en-IN" sz="2000" b="1" i="0" dirty="0" err="1">
                <a:effectLst/>
              </a:rPr>
              <a:t>HttpSession</a:t>
            </a:r>
            <a:r>
              <a:rPr lang="en-IN" sz="2000" b="1" i="0" dirty="0">
                <a:effectLst/>
              </a:rPr>
              <a:t> as Http protocol manages it. </a:t>
            </a:r>
          </a:p>
          <a:p>
            <a:pPr algn="l" fontAlgn="base"/>
            <a:endParaRPr lang="en-IN" sz="2000" b="1" dirty="0"/>
          </a:p>
          <a:p>
            <a:pPr algn="l" fontAlgn="base"/>
            <a:r>
              <a:rPr lang="en-IN" sz="2000" b="1" dirty="0"/>
              <a:t>T</a:t>
            </a:r>
            <a:r>
              <a:rPr lang="en-IN" sz="2000" b="1" i="0" dirty="0">
                <a:effectLst/>
              </a:rPr>
              <a:t>he server provides a session id with the response in the form of Cookie to the client.</a:t>
            </a:r>
          </a:p>
          <a:p>
            <a:pPr algn="l" fontAlgn="base"/>
            <a:endParaRPr lang="en-IN" sz="2000" b="1" dirty="0"/>
          </a:p>
          <a:p>
            <a:pPr algn="l" fontAlgn="base"/>
            <a:endParaRPr lang="en-IN" sz="2000" b="1" i="0" dirty="0">
              <a:effectLst/>
            </a:endParaRPr>
          </a:p>
          <a:p>
            <a:pPr algn="l" fontAlgn="base"/>
            <a:endParaRPr lang="en-IN" sz="2000" b="1" dirty="0"/>
          </a:p>
          <a:p>
            <a:pPr algn="l" fontAlgn="base"/>
            <a:endParaRPr lang="en-IN" sz="2000" b="1" i="0" dirty="0">
              <a:effectLst/>
            </a:endParaRPr>
          </a:p>
          <a:p>
            <a:pPr algn="l" fontAlgn="base"/>
            <a:endParaRPr lang="en-IN" sz="2000" b="1" dirty="0"/>
          </a:p>
          <a:p>
            <a:pPr algn="l" fontAlgn="base"/>
            <a:r>
              <a:rPr lang="en-IN" sz="2000" b="1" i="0" dirty="0">
                <a:effectLst/>
              </a:rPr>
              <a:t> </a:t>
            </a:r>
          </a:p>
          <a:p>
            <a:pPr algn="l" fontAlgn="base"/>
            <a:endParaRPr lang="en-IN" sz="2000" b="1" dirty="0"/>
          </a:p>
          <a:p>
            <a:pPr algn="l" fontAlgn="base"/>
            <a:r>
              <a:rPr lang="en-IN" sz="2000" b="1" i="0" dirty="0">
                <a:effectLst/>
              </a:rPr>
              <a:t>That cookie gets stored in the client browser.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3263EE-F668-9CC6-14C6-228D50930CE3}"/>
              </a:ext>
            </a:extLst>
          </p:cNvPr>
          <p:cNvSpPr/>
          <p:nvPr/>
        </p:nvSpPr>
        <p:spPr>
          <a:xfrm>
            <a:off x="2402306" y="2773011"/>
            <a:ext cx="1636294" cy="1135781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A6F1DF-4394-966E-686F-553C522E95FF}"/>
              </a:ext>
            </a:extLst>
          </p:cNvPr>
          <p:cNvSpPr/>
          <p:nvPr/>
        </p:nvSpPr>
        <p:spPr>
          <a:xfrm>
            <a:off x="6637021" y="2609910"/>
            <a:ext cx="1443789" cy="134763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530BD3-BF6C-BA37-6C93-DCA8351ACBDF}"/>
              </a:ext>
            </a:extLst>
          </p:cNvPr>
          <p:cNvCxnSpPr>
            <a:cxnSpLocks/>
          </p:cNvCxnSpPr>
          <p:nvPr/>
        </p:nvCxnSpPr>
        <p:spPr>
          <a:xfrm flipH="1" flipV="1">
            <a:off x="4038600" y="3333671"/>
            <a:ext cx="2566737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AB818C-34E2-CBC0-2944-465A2C771A7E}"/>
              </a:ext>
            </a:extLst>
          </p:cNvPr>
          <p:cNvSpPr txBox="1"/>
          <p:nvPr/>
        </p:nvSpPr>
        <p:spPr>
          <a:xfrm>
            <a:off x="4634564" y="2914397"/>
            <a:ext cx="179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Response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8E41FB-9E3B-72B5-A848-7F31046252B8}"/>
              </a:ext>
            </a:extLst>
          </p:cNvPr>
          <p:cNvSpPr txBox="1"/>
          <p:nvPr/>
        </p:nvSpPr>
        <p:spPr>
          <a:xfrm>
            <a:off x="4634564" y="3340022"/>
            <a:ext cx="155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Session Id</a:t>
            </a:r>
          </a:p>
        </p:txBody>
      </p:sp>
    </p:spTree>
    <p:extLst>
      <p:ext uri="{BB962C8B-B14F-4D97-AF65-F5344CB8AC3E}">
        <p14:creationId xmlns:p14="http://schemas.microsoft.com/office/powerpoint/2010/main" val="320742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712B67-404C-05F8-3B54-C40AC6C6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Easy Learning Channel                      @Saddam Hussain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1D76CA-1CDF-426F-8A76-D8F4D3D2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3CA-D564-468B-A646-3FAAB35ADE5F}" type="slidenum">
              <a:rPr lang="en-IN" smtClean="0"/>
              <a:t>6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0CFCE-8640-B3DD-B996-8DAD24D9BB3A}"/>
              </a:ext>
            </a:extLst>
          </p:cNvPr>
          <p:cNvSpPr txBox="1"/>
          <p:nvPr/>
        </p:nvSpPr>
        <p:spPr>
          <a:xfrm>
            <a:off x="320842" y="1490008"/>
            <a:ext cx="115503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effectLst/>
              </a:rPr>
              <a:t>When the same client makes request for the second time, cookie also comes with the request header. </a:t>
            </a:r>
          </a:p>
          <a:p>
            <a:endParaRPr lang="en-IN" sz="2000" b="1" dirty="0"/>
          </a:p>
          <a:p>
            <a:r>
              <a:rPr lang="en-IN" sz="2000" b="1" i="0" dirty="0">
                <a:effectLst/>
              </a:rPr>
              <a:t>Consequently, the server checks the request header and if it finds the same SID (Session id) in the cookie it assumes that the request came from the same client. </a:t>
            </a:r>
          </a:p>
          <a:p>
            <a:endParaRPr lang="en-IN" sz="2000" b="1" dirty="0"/>
          </a:p>
          <a:p>
            <a:r>
              <a:rPr lang="en-IN" sz="2000" b="1" i="0" dirty="0">
                <a:effectLst/>
              </a:rPr>
              <a:t>In this way the session management </a:t>
            </a:r>
            <a:r>
              <a:rPr lang="en-IN" sz="2000" b="1" dirty="0"/>
              <a:t>works.</a:t>
            </a:r>
          </a:p>
        </p:txBody>
      </p:sp>
    </p:spTree>
    <p:extLst>
      <p:ext uri="{BB962C8B-B14F-4D97-AF65-F5344CB8AC3E}">
        <p14:creationId xmlns:p14="http://schemas.microsoft.com/office/powerpoint/2010/main" val="104740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8CE161-7379-2C2E-184E-5E2684A0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Easy Learning Channel                      @Saddam Hussain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2B7B8-61C5-C481-2978-2A7D0D89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3CA-D564-468B-A646-3FAAB35ADE5F}" type="slidenum">
              <a:rPr lang="en-IN" smtClean="0"/>
              <a:t>7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2A716-4E27-417A-B579-A7B0C54B6C63}"/>
              </a:ext>
            </a:extLst>
          </p:cNvPr>
          <p:cNvSpPr txBox="1"/>
          <p:nvPr/>
        </p:nvSpPr>
        <p:spPr>
          <a:xfrm>
            <a:off x="529390" y="2059806"/>
            <a:ext cx="1128080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effectLst/>
              </a:rPr>
              <a:t>When a client logs out from the server, the session gets destroyed accordingly. </a:t>
            </a:r>
          </a:p>
          <a:p>
            <a:endParaRPr lang="en-IN" sz="2000" b="1" dirty="0"/>
          </a:p>
          <a:p>
            <a:r>
              <a:rPr lang="en-IN" sz="2000" b="1" i="0" dirty="0">
                <a:effectLst/>
              </a:rPr>
              <a:t>As a result, the server removes the session information (key-value) from the memory accordingly. </a:t>
            </a:r>
          </a:p>
          <a:p>
            <a:endParaRPr lang="en-IN" sz="2000" b="1" dirty="0"/>
          </a:p>
          <a:p>
            <a:r>
              <a:rPr lang="en-IN" sz="2000" b="1" i="0" dirty="0">
                <a:effectLst/>
              </a:rPr>
              <a:t>For every new client, the server creates a new session(memory).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8553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076A64-6F51-C66E-CF77-AA6D7FC5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Easy Learning Channel                      @Saddam Hussain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0C918-BA20-1A70-2875-037A0629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3CA-D564-468B-A646-3FAAB35ADE5F}" type="slidenum">
              <a:rPr lang="en-IN" smtClean="0"/>
              <a:t>8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D662F6-F263-895C-898D-21806D1740E1}"/>
              </a:ext>
            </a:extLst>
          </p:cNvPr>
          <p:cNvSpPr txBox="1"/>
          <p:nvPr/>
        </p:nvSpPr>
        <p:spPr>
          <a:xfrm>
            <a:off x="218974" y="339911"/>
            <a:ext cx="60976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200" b="1" i="0" dirty="0">
                <a:solidFill>
                  <a:srgbClr val="C00000"/>
                </a:solidFill>
                <a:effectLst/>
                <a:latin typeface="inherit"/>
              </a:rPr>
              <a:t>Stateless Authentication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78597-E7AA-09B2-D0F6-0377D7DAFD47}"/>
              </a:ext>
            </a:extLst>
          </p:cNvPr>
          <p:cNvSpPr txBox="1"/>
          <p:nvPr/>
        </p:nvSpPr>
        <p:spPr>
          <a:xfrm>
            <a:off x="837398" y="1607419"/>
            <a:ext cx="83090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000000"/>
                </a:solidFill>
                <a:effectLst/>
              </a:rPr>
              <a:t>When a client sends a request to the server for a service</a:t>
            </a:r>
            <a:endParaRPr lang="en-IN" sz="2000" b="1" i="0" dirty="0"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2EFCA8-25EF-E558-E715-A6C38E7B8769}"/>
              </a:ext>
            </a:extLst>
          </p:cNvPr>
          <p:cNvSpPr/>
          <p:nvPr/>
        </p:nvSpPr>
        <p:spPr>
          <a:xfrm>
            <a:off x="2325304" y="2351282"/>
            <a:ext cx="1636294" cy="1135781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852BBA-416C-9AE8-BD77-271837E05FF1}"/>
              </a:ext>
            </a:extLst>
          </p:cNvPr>
          <p:cNvSpPr txBox="1"/>
          <p:nvPr/>
        </p:nvSpPr>
        <p:spPr>
          <a:xfrm>
            <a:off x="4367463" y="24009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Request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C747F2-4D4F-7792-9112-C57CDF5F4AD0}"/>
              </a:ext>
            </a:extLst>
          </p:cNvPr>
          <p:cNvCxnSpPr/>
          <p:nvPr/>
        </p:nvCxnSpPr>
        <p:spPr>
          <a:xfrm>
            <a:off x="3907857" y="2770269"/>
            <a:ext cx="21680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6C4AA5D-B076-ACD6-6557-4562140B7DE8}"/>
              </a:ext>
            </a:extLst>
          </p:cNvPr>
          <p:cNvSpPr/>
          <p:nvPr/>
        </p:nvSpPr>
        <p:spPr>
          <a:xfrm>
            <a:off x="6104823" y="2139426"/>
            <a:ext cx="1443789" cy="134763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C444DD-E8D0-8E61-3D2A-874CABF927F8}"/>
              </a:ext>
            </a:extLst>
          </p:cNvPr>
          <p:cNvSpPr txBox="1"/>
          <p:nvPr/>
        </p:nvSpPr>
        <p:spPr>
          <a:xfrm>
            <a:off x="743950" y="4061429"/>
            <a:ext cx="11145255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000" b="1" dirty="0">
                <a:solidFill>
                  <a:srgbClr val="000000"/>
                </a:solidFill>
              </a:rPr>
              <a:t>T</a:t>
            </a:r>
            <a:r>
              <a:rPr lang="en-IN" sz="2000" b="1" i="0" dirty="0">
                <a:solidFill>
                  <a:srgbClr val="000000"/>
                </a:solidFill>
                <a:effectLst/>
              </a:rPr>
              <a:t>he server generates a token in the form of encoded format and sends to the client with the response. </a:t>
            </a:r>
          </a:p>
          <a:p>
            <a:pPr algn="l" fontAlgn="base"/>
            <a:endParaRPr lang="en-IN" sz="1800" b="1" dirty="0">
              <a:solidFill>
                <a:srgbClr val="000000"/>
              </a:solidFill>
            </a:endParaRPr>
          </a:p>
          <a:p>
            <a:pPr algn="l" fontAlgn="base"/>
            <a:r>
              <a:rPr lang="en-IN" sz="2000" b="1" i="0" dirty="0">
                <a:solidFill>
                  <a:srgbClr val="000000"/>
                </a:solidFill>
                <a:effectLst/>
              </a:rPr>
              <a:t>While making second request, Client sends the same token along with the request to the server</a:t>
            </a:r>
            <a:endParaRPr lang="en-IN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5F9396-C0B5-E224-5235-AAA74053C119}"/>
              </a:ext>
            </a:extLst>
          </p:cNvPr>
          <p:cNvCxnSpPr>
            <a:cxnSpLocks/>
          </p:cNvCxnSpPr>
          <p:nvPr/>
        </p:nvCxnSpPr>
        <p:spPr>
          <a:xfrm flipH="1">
            <a:off x="3961598" y="2961170"/>
            <a:ext cx="21143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6978B98-97F8-1F4B-B292-928C5BD54925}"/>
              </a:ext>
            </a:extLst>
          </p:cNvPr>
          <p:cNvSpPr txBox="1"/>
          <p:nvPr/>
        </p:nvSpPr>
        <p:spPr>
          <a:xfrm>
            <a:off x="4514249" y="2979011"/>
            <a:ext cx="144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1920511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6CD3C4-10FF-84E5-2A89-A2346BB9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C00000"/>
                </a:solidFill>
              </a:rPr>
              <a:t>Easy Learning Channel                      @Saddam Hussain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76B78B-8FE1-7931-5ED2-B6FB0CB7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3CA-D564-468B-A646-3FAAB35ADE5F}" type="slidenum">
              <a:rPr lang="en-IN" smtClean="0"/>
              <a:t>9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C5E08-0D5F-118D-EF9E-6CA2F4BFAFDA}"/>
              </a:ext>
            </a:extLst>
          </p:cNvPr>
          <p:cNvSpPr txBox="1"/>
          <p:nvPr/>
        </p:nvSpPr>
        <p:spPr>
          <a:xfrm>
            <a:off x="460408" y="1597794"/>
            <a:ext cx="1127118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000" b="1" i="0" dirty="0">
                <a:effectLst/>
              </a:rPr>
              <a:t>Now, the server reads token from the request and validates the token. </a:t>
            </a:r>
          </a:p>
          <a:p>
            <a:pPr algn="l" fontAlgn="base"/>
            <a:endParaRPr lang="en-IN" sz="2000" b="1" dirty="0"/>
          </a:p>
          <a:p>
            <a:pPr algn="l" fontAlgn="base"/>
            <a:r>
              <a:rPr lang="en-IN" sz="2000" b="1" i="0" dirty="0">
                <a:effectLst/>
              </a:rPr>
              <a:t>In fact, from the first request server checks the valid login(credentials) of the client. </a:t>
            </a:r>
          </a:p>
          <a:p>
            <a:pPr algn="l" fontAlgn="base"/>
            <a:endParaRPr lang="en-IN" sz="2000" b="1" dirty="0"/>
          </a:p>
          <a:p>
            <a:pPr algn="l" fontAlgn="base"/>
            <a:r>
              <a:rPr lang="en-IN" sz="2000" b="1" i="0" dirty="0">
                <a:effectLst/>
              </a:rPr>
              <a:t> If it is a valid login, then only, server creates a token and send to the client.</a:t>
            </a:r>
          </a:p>
          <a:p>
            <a:pPr algn="l" fontAlgn="base"/>
            <a:endParaRPr lang="en-IN" sz="2000" b="1" dirty="0"/>
          </a:p>
          <a:p>
            <a:r>
              <a:rPr lang="en-IN" sz="2000" b="1" i="0" dirty="0">
                <a:effectLst/>
              </a:rPr>
              <a:t>Furthermore, on the second request it validates the token. </a:t>
            </a:r>
          </a:p>
          <a:p>
            <a:endParaRPr lang="en-IN" sz="2000" b="1" dirty="0"/>
          </a:p>
          <a:p>
            <a:r>
              <a:rPr lang="en-IN" sz="2000" b="1" i="0" dirty="0">
                <a:effectLst/>
              </a:rPr>
              <a:t>If the token is valid </a:t>
            </a:r>
            <a:r>
              <a:rPr lang="en-IN" sz="2000" b="1" dirty="0"/>
              <a:t>the server</a:t>
            </a:r>
            <a:r>
              <a:rPr lang="en-IN" sz="2000" b="1" i="0" dirty="0">
                <a:effectLst/>
              </a:rPr>
              <a:t> sends the requested response, otherwise asks to the client to login again. </a:t>
            </a:r>
          </a:p>
          <a:p>
            <a:pPr algn="l" fontAlgn="base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36201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926</Words>
  <Application>Microsoft Office PowerPoint</Application>
  <PresentationFormat>Widescreen</PresentationFormat>
  <Paragraphs>169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courier 10 pitch</vt:lpstr>
      <vt:lpstr>inherit</vt:lpstr>
      <vt:lpstr>Palatino</vt:lpstr>
      <vt:lpstr>Segoe UI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Hussain, Arvalla Saddam</dc:creator>
  <cp:lastModifiedBy>Hussain, Arvalla Saddam</cp:lastModifiedBy>
  <cp:revision>3</cp:revision>
  <dcterms:created xsi:type="dcterms:W3CDTF">2024-02-24T14:05:55Z</dcterms:created>
  <dcterms:modified xsi:type="dcterms:W3CDTF">2024-02-25T09:23:51Z</dcterms:modified>
</cp:coreProperties>
</file>