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4" r:id="rId8"/>
    <p:sldId id="265" r:id="rId9"/>
    <p:sldId id="266" r:id="rId10"/>
    <p:sldId id="267" r:id="rId11"/>
    <p:sldId id="268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4654" autoAdjust="0"/>
  </p:normalViewPr>
  <p:slideViewPr>
    <p:cSldViewPr snapToGrid="0">
      <p:cViewPr varScale="1">
        <p:scale>
          <a:sx n="69" d="100"/>
          <a:sy n="69" d="100"/>
        </p:scale>
        <p:origin x="654" y="72"/>
      </p:cViewPr>
      <p:guideLst/>
    </p:cSldViewPr>
  </p:slideViewPr>
  <p:outlineViewPr>
    <p:cViewPr>
      <p:scale>
        <a:sx n="33" d="100"/>
        <a:sy n="33" d="100"/>
      </p:scale>
      <p:origin x="0" y="-258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FE91EB-8711-494E-BDF0-B08EF9BB4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59918A-B47B-49B2-A67A-759D20D5B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F596AAF-170E-4B3A-B889-ABA73BCF6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F37B5B1-D859-453A-819C-85B60EF6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CC2AD8F-E70C-4281-8A9A-6D1CAC50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CC5B4B-13EA-4858-B091-3DAAEE98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0E06686-F73C-47C9-B08B-0E5FDE013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A24C1B-D456-4662-9458-79E3E91BC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7BB1E5-1D9D-4229-9677-5FC470C0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30807E-B7F8-4836-A57A-AC6C81D7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00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A7F982E-D44C-457C-84FC-4FB774F52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231393F-6465-4328-8415-159CAAB7C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05A0D9-F8E2-45A8-B77C-59B487E5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0523E7-1499-4015-896C-73158A32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A9D487-BDED-4227-86CF-300B80CF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7CD993-3CC9-422D-8587-45B54D457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C3DC67-9B88-4123-AE69-073832495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A923D1-8429-4FC4-B380-AE9ACE98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0EC58B9-2360-4FBC-A59C-0668CEF2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1663A8-0603-412E-8389-98017D56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D27920-6708-4D63-B28D-D835017E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3A5141A-DA6A-4A7D-9F9B-B700FCAE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2D392A-CA2B-4B5E-8B54-C7AA7E3D8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0E8BE0-E971-4D11-8841-1834E1AC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A8A2996-48B0-4EF3-B5A2-975D3A1A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9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7015A-CB2D-455F-93FF-95E22CA6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4593C6-D477-451D-A165-AB50DAF77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8BBA3BA-4CFD-4084-AB96-9E0216AC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B922683-88F0-404E-A127-1DEBB2E5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4E6DDF6-CC7A-4ACF-81EF-D4618149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EE8E21-3CAD-465D-90D9-C898957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93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E15041-8500-4DB8-B1BA-337536FD5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429536-060A-4A7C-A8B0-A726A3220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438C200-63B6-44F7-A16E-07ECB4BB8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5B94C438-5A0C-4F86-8886-F27B918C9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A17201D-D915-4CB5-9B93-391B8CDCA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894D17A-BA3F-4379-A22D-EFB102D7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3C13CC7-1D26-4858-858E-0236504A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956A2A6-176F-42D0-977A-4043C7B0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0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5B48AF-EFE5-459A-B6AF-F245656D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CFEF17F-CDFA-448E-9128-9C46EEBC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6159F2-DCDC-47B7-8745-C2F00967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3AA598B-90E6-483E-AEEA-E0011DC8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E2F0613-74A9-4C05-B18F-4B1AB3FBA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C16FD97-968C-4670-94EA-DDEC2616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A6738E2-F856-4D76-9DF1-4A75393C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1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6C7C6A-5AEE-4B15-A025-163D4E41A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FC73F5-7771-4F31-9B5F-55516BC1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5421880-8C36-4121-A3CF-939A96BD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3043748-B503-4BCC-A03E-2B171DB5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87D657-E3C7-4F6E-AEA8-61C5EAEA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BBE4B92-F967-4E9B-9CDB-C7BF3B39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91F939-EF61-48E7-BEA2-F7129266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5727DB3-05FE-4FBE-B144-D14F744D4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D8D54F8-5B62-495B-8AD8-80759FC48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1DACF6-D453-475E-87BD-7412A504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B9CD474-344D-4A20-97C1-FC314984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56D57C3-7E3D-42B2-93C7-57C82EC2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4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EE75CB3-7481-49CC-8F49-9C62533E7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53DE39-1440-4F93-AC39-A87E04BB2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90FEFD-3158-4856-B40D-3183F9879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08894-D770-445F-90F5-7D6761E22436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EE39E3F-6AD8-4175-8969-25C23078E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C80EED-1A27-40DA-98C9-16CD1493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2708C-42D2-4AD0-BBF6-DB8F8D55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50989890-8309-428E-9BC8-3ECAE578F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12192000" cy="5588001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</a:t>
            </a:r>
            <a:r>
              <a:rPr lang="en-US" sz="8000" b="1" i="1" dirty="0"/>
              <a:t>WELCOME </a:t>
            </a:r>
            <a:br>
              <a:rPr lang="en-US" sz="8000" b="1" i="1" dirty="0"/>
            </a:br>
            <a:r>
              <a:rPr lang="en-US" sz="8000" b="1" i="1" dirty="0"/>
              <a:t>                  TO MY </a:t>
            </a:r>
            <a:br>
              <a:rPr lang="en-US" sz="8000" b="1" i="1" dirty="0"/>
            </a:br>
            <a:r>
              <a:rPr lang="en-US" sz="8000" b="1" i="1" dirty="0"/>
              <a:t>           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77354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D6DF51AD-9B18-44CE-82B3-602E3C9A6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36" y="1330036"/>
            <a:ext cx="10404764" cy="4835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6B5E0F-906E-467D-9AFC-70CBFDA6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78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/>
              <a:t>               </a:t>
            </a:r>
            <a:r>
              <a:rPr lang="en-US" sz="6000" b="1" dirty="0" smtClean="0"/>
              <a:t>DISPLAY PRODUCT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83144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FB1CB22-A484-47A1-94F8-49D09F69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              LIMITATIONS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9779FC6-9750-4331-A2EE-6D5E5522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97866" indent="-457200">
              <a:lnSpc>
                <a:spcPct val="100000"/>
              </a:lnSpc>
              <a:spcBef>
                <a:spcPts val="840"/>
              </a:spcBef>
              <a:buFont typeface="Wingdings" panose="05000000000000000000" pitchFamily="2" charset="2"/>
              <a:buChar char="v"/>
              <a:tabLst>
                <a:tab pos="698500" algn="l"/>
                <a:tab pos="699135" algn="l"/>
              </a:tabLst>
            </a:pPr>
            <a:r>
              <a:rPr lang="en-US" dirty="0"/>
              <a:t> </a:t>
            </a:r>
            <a:r>
              <a:rPr lang="en-US" spc="-10" dirty="0">
                <a:latin typeface="Arial"/>
                <a:cs typeface="Arial"/>
              </a:rPr>
              <a:t>Product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cannot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update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from</a:t>
            </a:r>
            <a:r>
              <a:rPr lang="en-US" spc="1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inside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function</a:t>
            </a:r>
            <a:endParaRPr lang="en-US" dirty="0">
              <a:latin typeface="Arial"/>
              <a:cs typeface="Arial"/>
            </a:endParaRPr>
          </a:p>
          <a:p>
            <a:pPr marL="697866" indent="-457200"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v"/>
              <a:tabLst>
                <a:tab pos="698500" algn="l"/>
                <a:tab pos="699135" algn="l"/>
              </a:tabLst>
            </a:pPr>
            <a:r>
              <a:rPr lang="en-US" spc="-10" dirty="0">
                <a:latin typeface="Arial"/>
                <a:cs typeface="Arial"/>
              </a:rPr>
              <a:t>Product </a:t>
            </a:r>
            <a:r>
              <a:rPr lang="en-US" spc="-5" dirty="0">
                <a:latin typeface="Arial"/>
                <a:cs typeface="Arial"/>
              </a:rPr>
              <a:t>list</a:t>
            </a:r>
            <a:r>
              <a:rPr lang="en-US" spc="-3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limited.</a:t>
            </a:r>
            <a:endParaRPr lang="en-US" dirty="0">
              <a:latin typeface="Arial"/>
              <a:cs typeface="Arial"/>
            </a:endParaRPr>
          </a:p>
          <a:p>
            <a:pPr marL="697866" indent="-457200">
              <a:lnSpc>
                <a:spcPct val="100000"/>
              </a:lnSpc>
              <a:spcBef>
                <a:spcPts val="50"/>
              </a:spcBef>
              <a:buFont typeface="Wingdings" panose="05000000000000000000" pitchFamily="2" charset="2"/>
              <a:buChar char="v"/>
              <a:tabLst>
                <a:tab pos="698500" algn="l"/>
                <a:tab pos="699135" algn="l"/>
              </a:tabLst>
            </a:pPr>
            <a:r>
              <a:rPr lang="en-US" spc="-5" dirty="0">
                <a:latin typeface="Arial"/>
                <a:cs typeface="Arial"/>
              </a:rPr>
              <a:t>Cannot</a:t>
            </a:r>
            <a:r>
              <a:rPr lang="en-US" dirty="0">
                <a:latin typeface="Arial"/>
                <a:cs typeface="Arial"/>
              </a:rPr>
              <a:t> buy</a:t>
            </a:r>
            <a:r>
              <a:rPr lang="en-US" spc="-4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same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type</a:t>
            </a:r>
            <a:r>
              <a:rPr lang="en-US" spc="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of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product</a:t>
            </a:r>
            <a:r>
              <a:rPr lang="en-US" spc="-1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repeating.</a:t>
            </a:r>
            <a:endParaRPr lang="en-US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1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EDF7B-3440-4460-82F4-4F2E4BCA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             FUTURE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E7D906-0121-4E63-8E16-099A1B54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pc="-5" dirty="0" smtClean="0">
                <a:latin typeface="Arial"/>
                <a:cs typeface="Arial"/>
              </a:rPr>
              <a:t>In</a:t>
            </a:r>
            <a:r>
              <a:rPr lang="en-US" sz="3200" b="1" spc="-30" dirty="0" smtClean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future</a:t>
            </a:r>
            <a:r>
              <a:rPr lang="en-US" sz="3200" b="1" spc="5" dirty="0">
                <a:latin typeface="Arial"/>
                <a:cs typeface="Arial"/>
              </a:rPr>
              <a:t> </a:t>
            </a:r>
            <a:r>
              <a:rPr lang="en-US" sz="3200" b="1" spc="-5" dirty="0">
                <a:latin typeface="Arial"/>
                <a:cs typeface="Arial"/>
              </a:rPr>
              <a:t>I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dirty="0">
                <a:latin typeface="Arial"/>
                <a:cs typeface="Arial"/>
              </a:rPr>
              <a:t>will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5" dirty="0">
                <a:latin typeface="Arial"/>
                <a:cs typeface="Arial"/>
              </a:rPr>
              <a:t>try</a:t>
            </a:r>
            <a:r>
              <a:rPr lang="en-US" sz="3200" b="1" spc="-40" dirty="0">
                <a:latin typeface="Arial"/>
                <a:cs typeface="Arial"/>
              </a:rPr>
              <a:t> </a:t>
            </a:r>
            <a:r>
              <a:rPr lang="en-US" sz="3200" b="1" dirty="0" smtClean="0">
                <a:latin typeface="Arial"/>
                <a:cs typeface="Arial"/>
              </a:rPr>
              <a:t>to solve </a:t>
            </a:r>
            <a:r>
              <a:rPr lang="en-US" sz="3200" b="1" spc="-5" dirty="0">
                <a:latin typeface="Arial"/>
                <a:cs typeface="Arial"/>
              </a:rPr>
              <a:t>the</a:t>
            </a:r>
            <a:r>
              <a:rPr lang="en-US" sz="3200" b="1" spc="-15" dirty="0">
                <a:latin typeface="Arial"/>
                <a:cs typeface="Arial"/>
              </a:rPr>
              <a:t> </a:t>
            </a:r>
            <a:r>
              <a:rPr lang="en-US" sz="3200" b="1" spc="-5" dirty="0" smtClean="0">
                <a:latin typeface="Arial"/>
                <a:cs typeface="Arial"/>
              </a:rPr>
              <a:t>limitations</a:t>
            </a:r>
            <a:r>
              <a:rPr lang="en-US" sz="3200" dirty="0" smtClean="0"/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Product update limitation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Product list limitation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Buying same type of product repeating limitation</a:t>
            </a:r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67929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CB918A7-013F-41B6-9612-EBFFF872C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b="1" dirty="0"/>
              <a:t>         </a:t>
            </a: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</a:t>
            </a:r>
          </a:p>
          <a:p>
            <a:pPr marL="0" indent="0">
              <a:buNone/>
            </a:pP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</a:t>
            </a:r>
            <a:r>
              <a:rPr lang="en-US"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</a:t>
            </a:r>
            <a:endParaRPr lang="en-US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185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CF9295-A2D8-4521-9585-D8E34A659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2438400"/>
            <a:ext cx="9144000" cy="1797132"/>
          </a:xfrm>
        </p:spPr>
        <p:txBody>
          <a:bodyPr>
            <a:normAutofit/>
          </a:bodyPr>
          <a:lstStyle/>
          <a:p>
            <a:r>
              <a:rPr lang="en-US" sz="5400" b="1" dirty="0"/>
              <a:t>  </a:t>
            </a:r>
            <a:r>
              <a:rPr lang="en-US" sz="5400" dirty="0">
                <a:solidFill>
                  <a:srgbClr val="006FC0"/>
                </a:solidFill>
                <a:latin typeface="Arial MT"/>
                <a:cs typeface="Arial MT"/>
              </a:rPr>
              <a:t>Grocery</a:t>
            </a:r>
            <a:r>
              <a:rPr lang="en-US" sz="5400" spc="-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en-US" sz="5400" spc="-5" dirty="0">
                <a:solidFill>
                  <a:srgbClr val="006FC0"/>
                </a:solidFill>
                <a:latin typeface="Arial MT"/>
                <a:cs typeface="Arial MT"/>
              </a:rPr>
              <a:t>Management</a:t>
            </a:r>
            <a:r>
              <a:rPr lang="en-US" sz="54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lang="en-US" sz="5400" spc="-5" dirty="0">
                <a:solidFill>
                  <a:srgbClr val="006FC0"/>
                </a:solidFill>
                <a:latin typeface="Arial MT"/>
                <a:cs typeface="Arial MT"/>
              </a:rPr>
              <a:t>System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7890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1E633D-C6C8-4EBB-8C3E-8AE87828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"/>
            <a:ext cx="11538857" cy="30987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 </a:t>
            </a:r>
            <a:r>
              <a:rPr lang="en-US" sz="4000" b="1" dirty="0">
                <a:solidFill>
                  <a:schemeClr val="accent1"/>
                </a:solidFill>
              </a:rPr>
              <a:t>Course Title </a:t>
            </a:r>
            <a:r>
              <a:rPr lang="en-US" sz="4800" b="1" dirty="0"/>
              <a:t>: </a:t>
            </a:r>
            <a:r>
              <a:rPr lang="en-US" sz="3200" b="1" dirty="0"/>
              <a:t>Software Development Project- I and Industrial Tour</a:t>
            </a:r>
            <a:r>
              <a:rPr lang="en-US" sz="4800" b="1" dirty="0"/>
              <a:t/>
            </a:r>
            <a:br>
              <a:rPr lang="en-US" sz="4800" b="1" dirty="0"/>
            </a:br>
            <a:r>
              <a:rPr lang="en-US" sz="4800" b="1" dirty="0"/>
              <a:t> </a:t>
            </a:r>
            <a:r>
              <a:rPr lang="en-US" sz="4000" b="1" dirty="0">
                <a:solidFill>
                  <a:schemeClr val="accent1"/>
                </a:solidFill>
              </a:rPr>
              <a:t>Course Code </a:t>
            </a:r>
            <a:r>
              <a:rPr lang="en-US" sz="4800" b="1" dirty="0"/>
              <a:t>: </a:t>
            </a:r>
            <a:r>
              <a:rPr lang="en-US" sz="3200" b="1" dirty="0"/>
              <a:t>CSE-2112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3E8769D-D5D6-4FC6-A9C8-FC8DBC73D9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3759200"/>
            <a:ext cx="6096000" cy="3098800"/>
          </a:xfrm>
        </p:spPr>
        <p:txBody>
          <a:bodyPr numCol="2">
            <a:normAutofit/>
          </a:bodyPr>
          <a:lstStyle/>
          <a:p>
            <a:pPr marL="0" indent="0" algn="l">
              <a:buNone/>
            </a:pPr>
            <a:r>
              <a:rPr lang="en-US" b="1" dirty="0">
                <a:solidFill>
                  <a:schemeClr val="accent1"/>
                </a:solidFill>
              </a:rPr>
              <a:t>SUBMITTED BY  :  </a:t>
            </a:r>
          </a:p>
          <a:p>
            <a:pPr marL="0" indent="0" algn="l">
              <a:buNone/>
            </a:pPr>
            <a:r>
              <a:rPr lang="en-US" dirty="0" smtClean="0"/>
              <a:t>Saddam Hossen</a:t>
            </a:r>
            <a:endParaRPr lang="en-US" dirty="0"/>
          </a:p>
          <a:p>
            <a:pPr marL="0" indent="0" algn="l">
              <a:buNone/>
            </a:pPr>
            <a:r>
              <a:rPr lang="en-US" dirty="0"/>
              <a:t>ID : </a:t>
            </a:r>
            <a:r>
              <a:rPr lang="en-US" dirty="0" smtClean="0"/>
              <a:t>CE-18046                             </a:t>
            </a:r>
            <a:endParaRPr lang="en-US" dirty="0"/>
          </a:p>
          <a:p>
            <a:pPr algn="l"/>
            <a:endParaRPr lang="en-US" sz="4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BC8B9969-03CF-437B-8D2E-5FF5B88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2332" y="3759200"/>
            <a:ext cx="6719667" cy="309879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SUPERVISOR :</a:t>
            </a:r>
          </a:p>
          <a:p>
            <a:pPr marL="0" indent="0">
              <a:buNone/>
            </a:pPr>
            <a:r>
              <a:rPr lang="en-US" dirty="0"/>
              <a:t>Md. Mahfuz Reza</a:t>
            </a:r>
          </a:p>
          <a:p>
            <a:pPr marL="0" indent="0">
              <a:buNone/>
            </a:pPr>
            <a:r>
              <a:rPr lang="en-US" dirty="0"/>
              <a:t>Associate</a:t>
            </a:r>
            <a:r>
              <a:rPr lang="en-US" dirty="0" smtClean="0"/>
              <a:t> </a:t>
            </a:r>
            <a:r>
              <a:rPr lang="en-US" dirty="0"/>
              <a:t>Professor</a:t>
            </a:r>
          </a:p>
          <a:p>
            <a:pPr marL="0" indent="0">
              <a:buNone/>
            </a:pPr>
            <a:r>
              <a:rPr lang="en-US" dirty="0"/>
              <a:t>Dept.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0279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7020C7-BD24-4BD8-B232-74599A98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</a:t>
            </a:r>
            <a:r>
              <a:rPr lang="en-US" sz="6000" b="1" dirty="0" smtClean="0"/>
              <a:t>INTRODUCTION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8C7BE9-C642-4A24-9BA7-5D72CE62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5080" indent="0">
              <a:lnSpc>
                <a:spcPct val="107300"/>
              </a:lnSpc>
              <a:spcBef>
                <a:spcPts val="780"/>
              </a:spcBef>
              <a:buNone/>
            </a:pPr>
            <a:r>
              <a:rPr lang="en-US" b="1" spc="-5" dirty="0" smtClean="0">
                <a:latin typeface="Arial"/>
                <a:cs typeface="Arial"/>
              </a:rPr>
              <a:t>“</a:t>
            </a:r>
            <a:r>
              <a:rPr lang="en-US" spc="-5" dirty="0">
                <a:latin typeface="Arial MT"/>
                <a:cs typeface="Arial MT"/>
              </a:rPr>
              <a:t>Grocery</a:t>
            </a:r>
            <a:r>
              <a:rPr lang="en-US" spc="-10" dirty="0">
                <a:latin typeface="Arial MT"/>
                <a:cs typeface="Arial MT"/>
              </a:rPr>
              <a:t> Management</a:t>
            </a:r>
            <a:r>
              <a:rPr lang="en-US" spc="-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System</a:t>
            </a:r>
            <a:r>
              <a:rPr lang="en-US" b="1" dirty="0">
                <a:latin typeface="Arial"/>
                <a:cs typeface="Arial"/>
              </a:rPr>
              <a:t>”</a:t>
            </a:r>
            <a:r>
              <a:rPr lang="en-US" b="1" spc="-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 MT"/>
                <a:cs typeface="Arial MT"/>
              </a:rPr>
              <a:t>is</a:t>
            </a:r>
            <a:r>
              <a:rPr lang="en-US" spc="2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simple</a:t>
            </a:r>
            <a:r>
              <a:rPr lang="en-US" spc="-5" dirty="0">
                <a:latin typeface="Arial MT"/>
                <a:cs typeface="Arial MT"/>
              </a:rPr>
              <a:t> c++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language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based </a:t>
            </a:r>
            <a:r>
              <a:rPr lang="en-US" spc="-37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application</a:t>
            </a:r>
            <a:r>
              <a:rPr lang="en-US" spc="-5" dirty="0" smtClean="0">
                <a:latin typeface="Arial MT"/>
                <a:cs typeface="Arial M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865"/>
              </a:spcBef>
              <a:buNone/>
            </a:pPr>
            <a:r>
              <a:rPr lang="en-US" spc="-10" dirty="0" smtClean="0">
                <a:latin typeface="Arial MT"/>
                <a:cs typeface="Arial MT"/>
              </a:rPr>
              <a:t>  Main </a:t>
            </a:r>
            <a:r>
              <a:rPr lang="en-US" spc="-5" dirty="0">
                <a:latin typeface="Arial MT"/>
                <a:cs typeface="Arial MT"/>
              </a:rPr>
              <a:t>objective </a:t>
            </a:r>
            <a:r>
              <a:rPr lang="en-US" dirty="0">
                <a:latin typeface="Arial MT"/>
                <a:cs typeface="Arial MT"/>
              </a:rPr>
              <a:t>to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create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this</a:t>
            </a:r>
            <a:r>
              <a:rPr lang="en-US" spc="3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application is:</a:t>
            </a:r>
            <a:endParaRPr lang="en-US" dirty="0">
              <a:latin typeface="Arial MT"/>
              <a:cs typeface="Arial MT"/>
            </a:endParaRPr>
          </a:p>
          <a:p>
            <a:pPr marL="1155700" lvl="1" indent="-457834">
              <a:lnSpc>
                <a:spcPct val="100000"/>
              </a:lnSpc>
              <a:spcBef>
                <a:spcPts val="815"/>
              </a:spcBef>
              <a:buAutoNum type="romanLcPeriod"/>
              <a:tabLst>
                <a:tab pos="698500" algn="l"/>
                <a:tab pos="699135" algn="l"/>
              </a:tabLst>
            </a:pPr>
            <a:r>
              <a:rPr lang="en-US" spc="-5" dirty="0">
                <a:latin typeface="Arial MT"/>
                <a:cs typeface="Arial MT"/>
              </a:rPr>
              <a:t>Display</a:t>
            </a:r>
            <a:r>
              <a:rPr lang="en-US" spc="-9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product.</a:t>
            </a:r>
            <a:endParaRPr lang="en-US" dirty="0">
              <a:latin typeface="Arial MT"/>
              <a:cs typeface="Arial MT"/>
            </a:endParaRPr>
          </a:p>
          <a:p>
            <a:pPr marL="1155700" lvl="1" indent="-457834">
              <a:lnSpc>
                <a:spcPct val="100000"/>
              </a:lnSpc>
              <a:spcBef>
                <a:spcPts val="70"/>
              </a:spcBef>
              <a:buAutoNum type="romanLcPeriod"/>
              <a:tabLst>
                <a:tab pos="698500" algn="l"/>
                <a:tab pos="699135" algn="l"/>
              </a:tabLst>
            </a:pPr>
            <a:r>
              <a:rPr lang="en-US" spc="-5" dirty="0">
                <a:latin typeface="Arial MT"/>
                <a:cs typeface="Arial MT"/>
              </a:rPr>
              <a:t>Update</a:t>
            </a:r>
            <a:r>
              <a:rPr lang="en-US" spc="-8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product.</a:t>
            </a:r>
            <a:endParaRPr lang="en-US" dirty="0">
              <a:latin typeface="Arial MT"/>
              <a:cs typeface="Arial MT"/>
            </a:endParaRPr>
          </a:p>
          <a:p>
            <a:pPr marL="1155700" lvl="1" indent="-457834">
              <a:lnSpc>
                <a:spcPct val="100000"/>
              </a:lnSpc>
              <a:spcBef>
                <a:spcPts val="75"/>
              </a:spcBef>
              <a:buAutoNum type="romanLcPeriod"/>
              <a:tabLst>
                <a:tab pos="698500" algn="l"/>
                <a:tab pos="699135" algn="l"/>
              </a:tabLst>
            </a:pPr>
            <a:r>
              <a:rPr lang="en-US" spc="-5" dirty="0">
                <a:latin typeface="Arial MT"/>
                <a:cs typeface="Arial MT"/>
              </a:rPr>
              <a:t>Sell</a:t>
            </a:r>
            <a:r>
              <a:rPr lang="en-US" spc="-4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product.</a:t>
            </a:r>
            <a:endParaRPr lang="en-US" dirty="0">
              <a:latin typeface="Arial MT"/>
              <a:cs typeface="Arial MT"/>
            </a:endParaRPr>
          </a:p>
          <a:p>
            <a:pPr marR="5080">
              <a:lnSpc>
                <a:spcPct val="107300"/>
              </a:lnSpc>
              <a:spcBef>
                <a:spcPts val="780"/>
              </a:spcBef>
              <a:buFont typeface="Wingdings" panose="05000000000000000000" pitchFamily="2" charset="2"/>
              <a:buChar char="q"/>
            </a:pPr>
            <a:endParaRPr lang="en-US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32786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FA90FF-44F2-46CF-AC11-65AC541D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628" y="0"/>
            <a:ext cx="8175171" cy="1814285"/>
          </a:xfrm>
        </p:spPr>
        <p:txBody>
          <a:bodyPr>
            <a:normAutofit/>
          </a:bodyPr>
          <a:lstStyle/>
          <a:p>
            <a:r>
              <a:rPr lang="en-US" sz="6000" b="1" dirty="0"/>
              <a:t>HOW IT WORKS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D42153-1738-4A44-AA1E-B7603E9B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199" y="2162629"/>
            <a:ext cx="9118600" cy="4014334"/>
          </a:xfrm>
        </p:spPr>
        <p:txBody>
          <a:bodyPr>
            <a:normAutofit fontScale="77500" lnSpcReduction="20000"/>
          </a:bodyPr>
          <a:lstStyle/>
          <a:p>
            <a:pPr marL="0" marR="5080" indent="0" algn="just">
              <a:lnSpc>
                <a:spcPct val="104299"/>
              </a:lnSpc>
              <a:spcBef>
                <a:spcPts val="880"/>
              </a:spcBef>
              <a:buNone/>
            </a:pPr>
            <a:r>
              <a:rPr lang="en-US" spc="-10" dirty="0" smtClean="0">
                <a:latin typeface="Arial MT"/>
                <a:cs typeface="Arial MT"/>
              </a:rPr>
              <a:t>First</a:t>
            </a:r>
            <a:r>
              <a:rPr lang="en-US" spc="-5" dirty="0" smtClean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ask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me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what</a:t>
            </a:r>
            <a:r>
              <a:rPr lang="en-US" spc="-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will</a:t>
            </a:r>
            <a:r>
              <a:rPr lang="en-US" spc="-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to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do.</a:t>
            </a:r>
            <a:r>
              <a:rPr lang="en-US" dirty="0">
                <a:latin typeface="Arial MT"/>
                <a:cs typeface="Arial MT"/>
              </a:rPr>
              <a:t> And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give</a:t>
            </a:r>
            <a:r>
              <a:rPr lang="en-US" spc="-5" dirty="0">
                <a:latin typeface="Arial MT"/>
                <a:cs typeface="Arial MT"/>
              </a:rPr>
              <a:t> some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option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with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indicator. 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According</a:t>
            </a:r>
            <a:r>
              <a:rPr lang="en-US" spc="-9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to</a:t>
            </a:r>
            <a:r>
              <a:rPr lang="en-US" spc="-8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our</a:t>
            </a:r>
            <a:r>
              <a:rPr lang="en-US" spc="-9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demand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we</a:t>
            </a:r>
            <a:r>
              <a:rPr lang="en-US" spc="-8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take</a:t>
            </a:r>
            <a:r>
              <a:rPr lang="en-US" spc="-9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the</a:t>
            </a:r>
            <a:r>
              <a:rPr lang="en-US" spc="-8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indicator</a:t>
            </a:r>
            <a:r>
              <a:rPr lang="en-US" spc="-8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input</a:t>
            </a:r>
            <a:r>
              <a:rPr lang="en-US" spc="-8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and</a:t>
            </a:r>
            <a:r>
              <a:rPr lang="en-US" spc="-6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go</a:t>
            </a:r>
            <a:r>
              <a:rPr lang="en-US" spc="-9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forward.</a:t>
            </a:r>
            <a:r>
              <a:rPr lang="en-US" spc="-8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Such </a:t>
            </a:r>
            <a:r>
              <a:rPr lang="en-US" spc="-37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we</a:t>
            </a:r>
            <a:r>
              <a:rPr lang="en-US" spc="-1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can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buy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product,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see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product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list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&amp;</a:t>
            </a:r>
            <a:r>
              <a:rPr lang="en-US" spc="2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update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product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list</a:t>
            </a:r>
            <a:r>
              <a:rPr lang="en-US" dirty="0" smtClean="0">
                <a:latin typeface="Arial MT"/>
                <a:cs typeface="Arial MT"/>
              </a:rPr>
              <a:t>.</a:t>
            </a:r>
          </a:p>
          <a:p>
            <a:pPr marL="0" marR="5080" indent="0" algn="just">
              <a:lnSpc>
                <a:spcPct val="104299"/>
              </a:lnSpc>
              <a:spcBef>
                <a:spcPts val="880"/>
              </a:spcBef>
              <a:buNone/>
            </a:pPr>
            <a:endParaRPr lang="en-US" dirty="0">
              <a:latin typeface="Arial MT"/>
              <a:cs typeface="Arial MT"/>
            </a:endParaRPr>
          </a:p>
          <a:p>
            <a:pPr marL="241300" indent="-229235">
              <a:lnSpc>
                <a:spcPct val="100000"/>
              </a:lnSpc>
              <a:buFont typeface="Wingdings"/>
              <a:buChar char=""/>
              <a:tabLst>
                <a:tab pos="241935" algn="l"/>
              </a:tabLst>
            </a:pPr>
            <a:r>
              <a:rPr lang="en-US" sz="3200" spc="-5" dirty="0">
                <a:cs typeface="Calibri"/>
              </a:rPr>
              <a:t>Display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product:</a:t>
            </a:r>
            <a:r>
              <a:rPr lang="en-US" sz="3200" spc="5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Customer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can</a:t>
            </a:r>
            <a:r>
              <a:rPr lang="en-US" sz="320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see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all</a:t>
            </a:r>
            <a:r>
              <a:rPr lang="en-US" sz="3200" spc="2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product with</a:t>
            </a:r>
            <a:r>
              <a:rPr lang="en-US" sz="3200" spc="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price,</a:t>
            </a:r>
            <a:r>
              <a:rPr lang="en-US" sz="3200" spc="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stock.</a:t>
            </a:r>
            <a:endParaRPr lang="en-US" sz="3200" dirty="0">
              <a:cs typeface="Calibri"/>
            </a:endParaRPr>
          </a:p>
          <a:p>
            <a:pPr marL="241300" marR="335280" indent="-229235">
              <a:lnSpc>
                <a:spcPct val="102499"/>
              </a:lnSpc>
              <a:spcBef>
                <a:spcPts val="77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3200" spc="-5" dirty="0">
                <a:cs typeface="Calibri"/>
              </a:rPr>
              <a:t>Update:</a:t>
            </a:r>
            <a:r>
              <a:rPr lang="en-US" sz="320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Shopkeeper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can</a:t>
            </a:r>
            <a:r>
              <a:rPr lang="en-US" sz="3200" dirty="0">
                <a:cs typeface="Calibri"/>
              </a:rPr>
              <a:t> update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any</a:t>
            </a:r>
            <a:r>
              <a:rPr lang="en-US" sz="3200" spc="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product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price and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stock </a:t>
            </a:r>
            <a:r>
              <a:rPr lang="en-US" sz="3200" spc="5" dirty="0">
                <a:cs typeface="Calibri"/>
              </a:rPr>
              <a:t>if </a:t>
            </a:r>
            <a:r>
              <a:rPr lang="en-US" sz="3200" spc="-35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needed.</a:t>
            </a:r>
            <a:endParaRPr lang="en-US" sz="3200" dirty="0">
              <a:cs typeface="Calibri"/>
            </a:endParaRPr>
          </a:p>
          <a:p>
            <a:pPr marL="241300" marR="425450" indent="-229235">
              <a:lnSpc>
                <a:spcPct val="102600"/>
              </a:lnSpc>
              <a:spcBef>
                <a:spcPts val="76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3200" spc="-10" dirty="0">
                <a:cs typeface="Calibri"/>
              </a:rPr>
              <a:t>Buy:</a:t>
            </a:r>
            <a:r>
              <a:rPr lang="en-US" sz="3200" spc="5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Customer can</a:t>
            </a:r>
            <a:r>
              <a:rPr lang="en-US" sz="320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buy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different</a:t>
            </a:r>
            <a:r>
              <a:rPr lang="en-US" sz="320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type</a:t>
            </a:r>
            <a:r>
              <a:rPr lang="en-US" sz="3200" spc="15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of product.</a:t>
            </a:r>
            <a:r>
              <a:rPr lang="en-US" sz="3200" spc="5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Finally</a:t>
            </a:r>
            <a:r>
              <a:rPr lang="en-US" sz="320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have </a:t>
            </a:r>
            <a:r>
              <a:rPr lang="en-US" sz="3200" spc="-35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given</a:t>
            </a:r>
            <a:r>
              <a:rPr lang="en-US" sz="3200" spc="-15" dirty="0">
                <a:cs typeface="Calibri"/>
              </a:rPr>
              <a:t> </a:t>
            </a:r>
            <a:r>
              <a:rPr lang="en-US" sz="3200" dirty="0">
                <a:cs typeface="Calibri"/>
              </a:rPr>
              <a:t>a</a:t>
            </a:r>
            <a:r>
              <a:rPr lang="en-US" sz="3200" spc="-5" dirty="0">
                <a:cs typeface="Calibri"/>
              </a:rPr>
              <a:t> Memo.</a:t>
            </a:r>
            <a:endParaRPr lang="en-US" sz="3200" dirty="0">
              <a:cs typeface="Calibri"/>
            </a:endParaRPr>
          </a:p>
          <a:p>
            <a:pPr marL="241300" marR="644525" indent="-229235">
              <a:lnSpc>
                <a:spcPct val="102499"/>
              </a:lnSpc>
              <a:spcBef>
                <a:spcPts val="765"/>
              </a:spcBef>
              <a:buFont typeface="Wingdings"/>
              <a:buChar char=""/>
              <a:tabLst>
                <a:tab pos="241935" algn="l"/>
              </a:tabLst>
            </a:pPr>
            <a:r>
              <a:rPr lang="en-US" sz="3200" spc="-5" dirty="0">
                <a:cs typeface="Calibri"/>
              </a:rPr>
              <a:t>Nothing: </a:t>
            </a:r>
            <a:r>
              <a:rPr lang="en-US" sz="3200" spc="-10" dirty="0">
                <a:cs typeface="Calibri"/>
              </a:rPr>
              <a:t>if </a:t>
            </a:r>
            <a:r>
              <a:rPr lang="en-US" sz="3200" spc="-5" dirty="0">
                <a:cs typeface="Calibri"/>
              </a:rPr>
              <a:t>customer do </a:t>
            </a:r>
            <a:r>
              <a:rPr lang="en-US" sz="3200" dirty="0">
                <a:cs typeface="Calibri"/>
              </a:rPr>
              <a:t>not want </a:t>
            </a:r>
            <a:r>
              <a:rPr lang="en-US" sz="3200" spc="5" dirty="0">
                <a:cs typeface="Calibri"/>
              </a:rPr>
              <a:t>to </a:t>
            </a:r>
            <a:r>
              <a:rPr lang="en-US" sz="3200" spc="-5" dirty="0">
                <a:cs typeface="Calibri"/>
              </a:rPr>
              <a:t>buy any product, </a:t>
            </a:r>
            <a:r>
              <a:rPr lang="en-US" sz="3200" dirty="0">
                <a:cs typeface="Calibri"/>
              </a:rPr>
              <a:t>then </a:t>
            </a:r>
            <a:r>
              <a:rPr lang="en-US" sz="3200" spc="-35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application</a:t>
            </a:r>
            <a:r>
              <a:rPr lang="en-US" sz="3200" spc="10" dirty="0">
                <a:cs typeface="Calibri"/>
              </a:rPr>
              <a:t> </a:t>
            </a:r>
            <a:r>
              <a:rPr lang="en-US" sz="3200" spc="-5" dirty="0">
                <a:cs typeface="Calibri"/>
              </a:rPr>
              <a:t>will</a:t>
            </a:r>
            <a:r>
              <a:rPr lang="en-US" sz="3200" spc="-10" dirty="0">
                <a:cs typeface="Calibri"/>
              </a:rPr>
              <a:t> </a:t>
            </a:r>
            <a:r>
              <a:rPr lang="en-US" sz="3200" dirty="0" smtClean="0">
                <a:cs typeface="Calibri"/>
              </a:rPr>
              <a:t>close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77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="" xmlns:a16="http://schemas.microsoft.com/office/drawing/2014/main" id="{95E8C7E2-1470-47C3-A71E-FBAF2A0F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0947"/>
          </a:xfrm>
        </p:spPr>
        <p:txBody>
          <a:bodyPr>
            <a:normAutofit/>
          </a:bodyPr>
          <a:lstStyle/>
          <a:p>
            <a:r>
              <a:rPr lang="en-US" sz="5400" b="1" dirty="0"/>
              <a:t>                    </a:t>
            </a:r>
            <a:r>
              <a:rPr lang="en-US" sz="6000" b="1" dirty="0"/>
              <a:t>FLOW CHART </a:t>
            </a:r>
          </a:p>
        </p:txBody>
      </p:sp>
      <p:sp>
        <p:nvSpPr>
          <p:cNvPr id="44" name="Content Placeholder 43">
            <a:extLst>
              <a:ext uri="{FF2B5EF4-FFF2-40B4-BE49-F238E27FC236}">
                <a16:creationId xmlns="" xmlns:a16="http://schemas.microsoft.com/office/drawing/2014/main" id="{2B0D36E7-471E-467E-96A0-B781904C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272"/>
            <a:ext cx="10515600" cy="4869690"/>
          </a:xfrm>
        </p:spPr>
        <p:txBody>
          <a:bodyPr numCol="2"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="" xmlns:a16="http://schemas.microsoft.com/office/drawing/2014/main" id="{F898EDB5-B712-46A9-B3CF-E745EAC4C663}"/>
              </a:ext>
            </a:extLst>
          </p:cNvPr>
          <p:cNvSpPr/>
          <p:nvPr/>
        </p:nvSpPr>
        <p:spPr>
          <a:xfrm>
            <a:off x="5293894" y="1353811"/>
            <a:ext cx="914400" cy="612648"/>
          </a:xfrm>
          <a:prstGeom prst="flowChartAlternateProcess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="" xmlns:a16="http://schemas.microsoft.com/office/drawing/2014/main" id="{8D1D57B4-E2D5-4787-B9A0-330A5F0870F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5751094" y="1966459"/>
            <a:ext cx="0" cy="552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="" xmlns:a16="http://schemas.microsoft.com/office/drawing/2014/main" id="{A864125F-7E2C-4707-90E4-B04DC5E75DE2}"/>
              </a:ext>
            </a:extLst>
          </p:cNvPr>
          <p:cNvSpPr/>
          <p:nvPr/>
        </p:nvSpPr>
        <p:spPr>
          <a:xfrm>
            <a:off x="4958348" y="2518503"/>
            <a:ext cx="1585491" cy="125013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Declare variables and start from the main function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="" xmlns:a16="http://schemas.microsoft.com/office/drawing/2014/main" id="{D8F447EB-C9F4-482A-8EB2-676325DC4920}"/>
              </a:ext>
            </a:extLst>
          </p:cNvPr>
          <p:cNvSpPr/>
          <p:nvPr/>
        </p:nvSpPr>
        <p:spPr>
          <a:xfrm>
            <a:off x="4604466" y="4152458"/>
            <a:ext cx="2293257" cy="116419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="" xmlns:a16="http://schemas.microsoft.com/office/drawing/2014/main" id="{5C0A2AC8-D3E1-4880-930B-C585AAA370D2}"/>
              </a:ext>
            </a:extLst>
          </p:cNvPr>
          <p:cNvSpPr/>
          <p:nvPr/>
        </p:nvSpPr>
        <p:spPr>
          <a:xfrm>
            <a:off x="1365683" y="6005683"/>
            <a:ext cx="2177137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Display Product</a:t>
            </a:r>
            <a:endParaRPr lang="en-US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="" xmlns:a16="http://schemas.microsoft.com/office/drawing/2014/main" id="{1894B842-9E52-4EB6-B3CF-82468143DBB0}"/>
              </a:ext>
            </a:extLst>
          </p:cNvPr>
          <p:cNvSpPr/>
          <p:nvPr/>
        </p:nvSpPr>
        <p:spPr>
          <a:xfrm>
            <a:off x="4111584" y="6005682"/>
            <a:ext cx="2979243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Buy</a:t>
            </a:r>
            <a:endParaRPr lang="en-US" dirty="0"/>
          </a:p>
        </p:txBody>
      </p:sp>
      <p:sp>
        <p:nvSpPr>
          <p:cNvPr id="15" name="Flowchart: Process 14">
            <a:extLst>
              <a:ext uri="{FF2B5EF4-FFF2-40B4-BE49-F238E27FC236}">
                <a16:creationId xmlns="" xmlns:a16="http://schemas.microsoft.com/office/drawing/2014/main" id="{522F6002-244F-4027-9C73-5A40473E64B9}"/>
              </a:ext>
            </a:extLst>
          </p:cNvPr>
          <p:cNvSpPr/>
          <p:nvPr/>
        </p:nvSpPr>
        <p:spPr>
          <a:xfrm>
            <a:off x="7730765" y="6005682"/>
            <a:ext cx="3189323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Update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E2314813-2D1E-422F-B49E-32CDA54750C1}"/>
              </a:ext>
            </a:extLst>
          </p:cNvPr>
          <p:cNvCxnSpPr>
            <a:cxnSpLocks/>
          </p:cNvCxnSpPr>
          <p:nvPr/>
        </p:nvCxnSpPr>
        <p:spPr>
          <a:xfrm flipH="1">
            <a:off x="2735209" y="5550727"/>
            <a:ext cx="65604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="" xmlns:a16="http://schemas.microsoft.com/office/drawing/2014/main" id="{BF33BD3A-D6ED-45D6-9144-E1F1F409A90C}"/>
              </a:ext>
            </a:extLst>
          </p:cNvPr>
          <p:cNvCxnSpPr>
            <a:cxnSpLocks/>
          </p:cNvCxnSpPr>
          <p:nvPr/>
        </p:nvCxnSpPr>
        <p:spPr>
          <a:xfrm>
            <a:off x="2735209" y="5571217"/>
            <a:ext cx="25935" cy="95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7F4F0C42-1458-49D4-84F3-9E9EB571F1F9}"/>
              </a:ext>
            </a:extLst>
          </p:cNvPr>
          <p:cNvCxnSpPr>
            <a:cxnSpLocks/>
          </p:cNvCxnSpPr>
          <p:nvPr/>
        </p:nvCxnSpPr>
        <p:spPr>
          <a:xfrm flipH="1">
            <a:off x="5751095" y="5343278"/>
            <a:ext cx="1" cy="66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9621CFC5-68EA-4E67-B7FE-C0C856087C5F}"/>
              </a:ext>
            </a:extLst>
          </p:cNvPr>
          <p:cNvCxnSpPr>
            <a:cxnSpLocks/>
          </p:cNvCxnSpPr>
          <p:nvPr/>
        </p:nvCxnSpPr>
        <p:spPr>
          <a:xfrm>
            <a:off x="9282684" y="5513063"/>
            <a:ext cx="23683" cy="79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977F2F55-0011-46E6-A98F-65EFFBD89FE5}"/>
              </a:ext>
            </a:extLst>
          </p:cNvPr>
          <p:cNvCxnSpPr>
            <a:cxnSpLocks/>
          </p:cNvCxnSpPr>
          <p:nvPr/>
        </p:nvCxnSpPr>
        <p:spPr>
          <a:xfrm>
            <a:off x="5751095" y="4407026"/>
            <a:ext cx="0" cy="766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2F779636-2D41-4207-AE61-A06A22EE5B5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751094" y="3768642"/>
            <a:ext cx="1" cy="383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12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5FA225D-78F4-4EE4-BC45-D589DC753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09" y="1219201"/>
            <a:ext cx="11083635" cy="4558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8800B2-0B1A-405D-89FD-427C64C95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83211"/>
          </a:xfrm>
        </p:spPr>
        <p:txBody>
          <a:bodyPr>
            <a:normAutofit/>
          </a:bodyPr>
          <a:lstStyle/>
          <a:p>
            <a:r>
              <a:rPr lang="en-US" b="1" dirty="0"/>
              <a:t>PROJECT OUTPUTS</a:t>
            </a:r>
          </a:p>
        </p:txBody>
      </p:sp>
    </p:spTree>
    <p:extLst>
      <p:ext uri="{BB962C8B-B14F-4D97-AF65-F5344CB8AC3E}">
        <p14:creationId xmlns:p14="http://schemas.microsoft.com/office/powerpoint/2010/main" val="380475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C1A95FC-693F-4E47-BAB1-53AC41D24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9" y="1251268"/>
            <a:ext cx="11693236" cy="5288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616AB7-9616-49ED-AD16-2B78DB9E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295"/>
            <a:ext cx="10515600" cy="1325563"/>
          </a:xfrm>
        </p:spPr>
        <p:txBody>
          <a:bodyPr/>
          <a:lstStyle/>
          <a:p>
            <a:r>
              <a:rPr lang="en-US" b="1" dirty="0"/>
              <a:t>                      </a:t>
            </a:r>
            <a:r>
              <a:rPr lang="en-US" sz="6000" b="1" dirty="0" smtClean="0"/>
              <a:t>UPDATE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64989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495C425-ADE1-40E0-BF6D-C68A4C70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27" y="1246909"/>
            <a:ext cx="11762509" cy="55556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EB5AF4-B158-4688-9806-1336525E1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498" y="219076"/>
            <a:ext cx="9444111" cy="1027833"/>
          </a:xfrm>
        </p:spPr>
        <p:txBody>
          <a:bodyPr/>
          <a:lstStyle/>
          <a:p>
            <a:pPr algn="l"/>
            <a:r>
              <a:rPr lang="en-US" b="1" dirty="0"/>
              <a:t>                   </a:t>
            </a:r>
            <a:r>
              <a:rPr lang="en-US" b="1" dirty="0" smtClean="0"/>
              <a:t>BUY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7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915</TotalTime>
  <Words>256</Words>
  <Application>Microsoft Office PowerPoint</Application>
  <PresentationFormat>Widescreen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MT</vt:lpstr>
      <vt:lpstr>Calibri</vt:lpstr>
      <vt:lpstr>Calibri Light</vt:lpstr>
      <vt:lpstr>Wingdings</vt:lpstr>
      <vt:lpstr>Office Theme</vt:lpstr>
      <vt:lpstr>                          WELCOME                    TO MY              PRESENTATION</vt:lpstr>
      <vt:lpstr>PowerPoint Presentation</vt:lpstr>
      <vt:lpstr> Course Title : Software Development Project- I and Industrial Tour  Course Code : CSE-2112 </vt:lpstr>
      <vt:lpstr>                  INTRODUCTION</vt:lpstr>
      <vt:lpstr>HOW IT WORKS </vt:lpstr>
      <vt:lpstr>                    FLOW CHART </vt:lpstr>
      <vt:lpstr>PROJECT OUTPUTS</vt:lpstr>
      <vt:lpstr>                      UPDATE</vt:lpstr>
      <vt:lpstr>                   BUY</vt:lpstr>
      <vt:lpstr>               DISPLAY PRODUCT</vt:lpstr>
      <vt:lpstr>              LIMITATIONS </vt:lpstr>
      <vt:lpstr>             FUTURE WORKS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Raisul Islam Evan</dc:creator>
  <cp:lastModifiedBy>saddam hossen</cp:lastModifiedBy>
  <cp:revision>88</cp:revision>
  <dcterms:created xsi:type="dcterms:W3CDTF">2019-11-03T06:16:23Z</dcterms:created>
  <dcterms:modified xsi:type="dcterms:W3CDTF">2022-10-12T05:05:26Z</dcterms:modified>
</cp:coreProperties>
</file>