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8" r:id="rId3"/>
    <p:sldId id="257" r:id="rId4"/>
    <p:sldId id="262" r:id="rId5"/>
    <p:sldId id="259" r:id="rId6"/>
    <p:sldId id="261" r:id="rId7"/>
    <p:sldId id="260"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CC85A2F-8A9F-4504-8537-70360DEF37F4}">
          <p14:sldIdLst>
            <p14:sldId id="256"/>
          </p14:sldIdLst>
        </p14:section>
        <p14:section name="Untitled Section" id="{996ECA26-D06C-4A59-9419-69B093316395}">
          <p14:sldIdLst>
            <p14:sldId id="258"/>
            <p14:sldId id="257"/>
            <p14:sldId id="262"/>
            <p14:sldId id="259"/>
            <p14:sldId id="261"/>
            <p14:sldId id="260"/>
            <p14:sldId id="263"/>
            <p14:sldId id="264"/>
            <p14:sldId id="265"/>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man ahmed" initials="sa" lastIdx="1" clrIdx="0">
    <p:extLst>
      <p:ext uri="{19B8F6BF-5375-455C-9EA6-DF929625EA0E}">
        <p15:presenceInfo xmlns:p15="http://schemas.microsoft.com/office/powerpoint/2012/main" userId="e32b8b58b4d84d8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6BB5AC-DCA4-409E-AE55-F708D2A99558}" type="datetimeFigureOut">
              <a:rPr lang="en-PK" smtClean="0"/>
              <a:t>22/05/2021</a:t>
            </a:fld>
            <a:endParaRPr lang="en-PK"/>
          </a:p>
        </p:txBody>
      </p:sp>
      <p:sp>
        <p:nvSpPr>
          <p:cNvPr id="5" name="Footer Placeholder 4"/>
          <p:cNvSpPr>
            <a:spLocks noGrp="1"/>
          </p:cNvSpPr>
          <p:nvPr>
            <p:ph type="ftr" sz="quarter" idx="11"/>
          </p:nvPr>
        </p:nvSpPr>
        <p:spPr/>
        <p:txBody>
          <a:bodyPr/>
          <a:lstStyle/>
          <a:p>
            <a:endParaRPr lang="en-PK"/>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6FBD189-463D-4DB9-81D9-5087AC4B7145}" type="slidenum">
              <a:rPr lang="en-PK" smtClean="0"/>
              <a:t>‹#›</a:t>
            </a:fld>
            <a:endParaRPr lang="en-PK"/>
          </a:p>
        </p:txBody>
      </p:sp>
    </p:spTree>
    <p:extLst>
      <p:ext uri="{BB962C8B-B14F-4D97-AF65-F5344CB8AC3E}">
        <p14:creationId xmlns:p14="http://schemas.microsoft.com/office/powerpoint/2010/main" val="972649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6BB5AC-DCA4-409E-AE55-F708D2A99558}" type="datetimeFigureOut">
              <a:rPr lang="en-PK" smtClean="0"/>
              <a:t>22/05/2021</a:t>
            </a:fld>
            <a:endParaRPr lang="en-PK"/>
          </a:p>
        </p:txBody>
      </p:sp>
      <p:sp>
        <p:nvSpPr>
          <p:cNvPr id="5" name="Footer Placeholder 4"/>
          <p:cNvSpPr>
            <a:spLocks noGrp="1"/>
          </p:cNvSpPr>
          <p:nvPr>
            <p:ph type="ftr" sz="quarter" idx="11"/>
          </p:nvPr>
        </p:nvSpPr>
        <p:spPr/>
        <p:txBody>
          <a:bodyPr/>
          <a:lstStyle/>
          <a:p>
            <a:endParaRPr lang="en-PK"/>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6FBD189-463D-4DB9-81D9-5087AC4B7145}" type="slidenum">
              <a:rPr lang="en-PK" smtClean="0"/>
              <a:t>‹#›</a:t>
            </a:fld>
            <a:endParaRPr lang="en-PK"/>
          </a:p>
        </p:txBody>
      </p:sp>
    </p:spTree>
    <p:extLst>
      <p:ext uri="{BB962C8B-B14F-4D97-AF65-F5344CB8AC3E}">
        <p14:creationId xmlns:p14="http://schemas.microsoft.com/office/powerpoint/2010/main" val="2876643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6BB5AC-DCA4-409E-AE55-F708D2A99558}" type="datetimeFigureOut">
              <a:rPr lang="en-PK" smtClean="0"/>
              <a:t>22/05/2021</a:t>
            </a:fld>
            <a:endParaRPr lang="en-PK"/>
          </a:p>
        </p:txBody>
      </p:sp>
      <p:sp>
        <p:nvSpPr>
          <p:cNvPr id="5" name="Footer Placeholder 4"/>
          <p:cNvSpPr>
            <a:spLocks noGrp="1"/>
          </p:cNvSpPr>
          <p:nvPr>
            <p:ph type="ftr" sz="quarter" idx="11"/>
          </p:nvPr>
        </p:nvSpPr>
        <p:spPr/>
        <p:txBody>
          <a:bodyPr/>
          <a:lstStyle/>
          <a:p>
            <a:endParaRPr lang="en-PK"/>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6FBD189-463D-4DB9-81D9-5087AC4B7145}" type="slidenum">
              <a:rPr lang="en-PK" smtClean="0"/>
              <a:t>‹#›</a:t>
            </a:fld>
            <a:endParaRPr lang="en-PK"/>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77302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A6BB5AC-DCA4-409E-AE55-F708D2A99558}" type="datetimeFigureOut">
              <a:rPr lang="en-PK" smtClean="0"/>
              <a:t>22/05/2021</a:t>
            </a:fld>
            <a:endParaRPr lang="en-PK"/>
          </a:p>
        </p:txBody>
      </p:sp>
      <p:sp>
        <p:nvSpPr>
          <p:cNvPr id="6" name="Footer Placeholder 5"/>
          <p:cNvSpPr>
            <a:spLocks noGrp="1"/>
          </p:cNvSpPr>
          <p:nvPr>
            <p:ph type="ftr" sz="quarter" idx="11"/>
          </p:nvPr>
        </p:nvSpPr>
        <p:spPr/>
        <p:txBody>
          <a:bodyPr/>
          <a:lstStyle/>
          <a:p>
            <a:endParaRPr lang="en-PK"/>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6FBD189-463D-4DB9-81D9-5087AC4B7145}" type="slidenum">
              <a:rPr lang="en-PK" smtClean="0"/>
              <a:t>‹#›</a:t>
            </a:fld>
            <a:endParaRPr lang="en-PK"/>
          </a:p>
        </p:txBody>
      </p:sp>
    </p:spTree>
    <p:extLst>
      <p:ext uri="{BB962C8B-B14F-4D97-AF65-F5344CB8AC3E}">
        <p14:creationId xmlns:p14="http://schemas.microsoft.com/office/powerpoint/2010/main" val="1939049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A6BB5AC-DCA4-409E-AE55-F708D2A99558}" type="datetimeFigureOut">
              <a:rPr lang="en-PK" smtClean="0"/>
              <a:t>22/05/2021</a:t>
            </a:fld>
            <a:endParaRPr lang="en-PK"/>
          </a:p>
        </p:txBody>
      </p:sp>
      <p:sp>
        <p:nvSpPr>
          <p:cNvPr id="6" name="Footer Placeholder 5"/>
          <p:cNvSpPr>
            <a:spLocks noGrp="1"/>
          </p:cNvSpPr>
          <p:nvPr>
            <p:ph type="ftr" sz="quarter" idx="11"/>
          </p:nvPr>
        </p:nvSpPr>
        <p:spPr/>
        <p:txBody>
          <a:bodyPr/>
          <a:lstStyle/>
          <a:p>
            <a:endParaRPr lang="en-PK"/>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6FBD189-463D-4DB9-81D9-5087AC4B7145}" type="slidenum">
              <a:rPr lang="en-PK" smtClean="0"/>
              <a:t>‹#›</a:t>
            </a:fld>
            <a:endParaRPr lang="en-PK"/>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41805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A6BB5AC-DCA4-409E-AE55-F708D2A99558}" type="datetimeFigureOut">
              <a:rPr lang="en-PK" smtClean="0"/>
              <a:t>22/05/2021</a:t>
            </a:fld>
            <a:endParaRPr lang="en-PK"/>
          </a:p>
        </p:txBody>
      </p:sp>
      <p:sp>
        <p:nvSpPr>
          <p:cNvPr id="6" name="Footer Placeholder 5"/>
          <p:cNvSpPr>
            <a:spLocks noGrp="1"/>
          </p:cNvSpPr>
          <p:nvPr>
            <p:ph type="ftr" sz="quarter" idx="11"/>
          </p:nvPr>
        </p:nvSpPr>
        <p:spPr/>
        <p:txBody>
          <a:bodyPr/>
          <a:lstStyle/>
          <a:p>
            <a:endParaRPr lang="en-PK"/>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6FBD189-463D-4DB9-81D9-5087AC4B7145}" type="slidenum">
              <a:rPr lang="en-PK" smtClean="0"/>
              <a:t>‹#›</a:t>
            </a:fld>
            <a:endParaRPr lang="en-PK"/>
          </a:p>
        </p:txBody>
      </p:sp>
    </p:spTree>
    <p:extLst>
      <p:ext uri="{BB962C8B-B14F-4D97-AF65-F5344CB8AC3E}">
        <p14:creationId xmlns:p14="http://schemas.microsoft.com/office/powerpoint/2010/main" val="74832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6BB5AC-DCA4-409E-AE55-F708D2A99558}" type="datetimeFigureOut">
              <a:rPr lang="en-PK" smtClean="0"/>
              <a:t>22/05/2021</a:t>
            </a:fld>
            <a:endParaRPr lang="en-PK"/>
          </a:p>
        </p:txBody>
      </p:sp>
      <p:sp>
        <p:nvSpPr>
          <p:cNvPr id="5" name="Footer Placeholder 4"/>
          <p:cNvSpPr>
            <a:spLocks noGrp="1"/>
          </p:cNvSpPr>
          <p:nvPr>
            <p:ph type="ftr" sz="quarter" idx="11"/>
          </p:nvPr>
        </p:nvSpPr>
        <p:spPr/>
        <p:txBody>
          <a:bodyPr/>
          <a:lstStyle/>
          <a:p>
            <a:endParaRPr lang="en-P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6FBD189-463D-4DB9-81D9-5087AC4B7145}" type="slidenum">
              <a:rPr lang="en-PK" smtClean="0"/>
              <a:t>‹#›</a:t>
            </a:fld>
            <a:endParaRPr lang="en-PK"/>
          </a:p>
        </p:txBody>
      </p:sp>
    </p:spTree>
    <p:extLst>
      <p:ext uri="{BB962C8B-B14F-4D97-AF65-F5344CB8AC3E}">
        <p14:creationId xmlns:p14="http://schemas.microsoft.com/office/powerpoint/2010/main" val="2541162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6BB5AC-DCA4-409E-AE55-F708D2A99558}" type="datetimeFigureOut">
              <a:rPr lang="en-PK" smtClean="0"/>
              <a:t>22/05/2021</a:t>
            </a:fld>
            <a:endParaRPr lang="en-PK"/>
          </a:p>
        </p:txBody>
      </p:sp>
      <p:sp>
        <p:nvSpPr>
          <p:cNvPr id="5" name="Footer Placeholder 4"/>
          <p:cNvSpPr>
            <a:spLocks noGrp="1"/>
          </p:cNvSpPr>
          <p:nvPr>
            <p:ph type="ftr" sz="quarter" idx="11"/>
          </p:nvPr>
        </p:nvSpPr>
        <p:spPr/>
        <p:txBody>
          <a:bodyPr/>
          <a:lstStyle/>
          <a:p>
            <a:endParaRPr lang="en-P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6FBD189-463D-4DB9-81D9-5087AC4B7145}" type="slidenum">
              <a:rPr lang="en-PK" smtClean="0"/>
              <a:t>‹#›</a:t>
            </a:fld>
            <a:endParaRPr lang="en-PK"/>
          </a:p>
        </p:txBody>
      </p:sp>
    </p:spTree>
    <p:extLst>
      <p:ext uri="{BB962C8B-B14F-4D97-AF65-F5344CB8AC3E}">
        <p14:creationId xmlns:p14="http://schemas.microsoft.com/office/powerpoint/2010/main" val="1482820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6BB5AC-DCA4-409E-AE55-F708D2A99558}" type="datetimeFigureOut">
              <a:rPr lang="en-PK" smtClean="0"/>
              <a:t>22/05/2021</a:t>
            </a:fld>
            <a:endParaRPr lang="en-PK"/>
          </a:p>
        </p:txBody>
      </p:sp>
      <p:sp>
        <p:nvSpPr>
          <p:cNvPr id="5" name="Footer Placeholder 4"/>
          <p:cNvSpPr>
            <a:spLocks noGrp="1"/>
          </p:cNvSpPr>
          <p:nvPr>
            <p:ph type="ftr" sz="quarter" idx="11"/>
          </p:nvPr>
        </p:nvSpPr>
        <p:spPr/>
        <p:txBody>
          <a:bodyPr/>
          <a:lstStyle/>
          <a:p>
            <a:endParaRPr lang="en-P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6FBD189-463D-4DB9-81D9-5087AC4B7145}" type="slidenum">
              <a:rPr lang="en-PK" smtClean="0"/>
              <a:t>‹#›</a:t>
            </a:fld>
            <a:endParaRPr lang="en-PK"/>
          </a:p>
        </p:txBody>
      </p:sp>
    </p:spTree>
    <p:extLst>
      <p:ext uri="{BB962C8B-B14F-4D97-AF65-F5344CB8AC3E}">
        <p14:creationId xmlns:p14="http://schemas.microsoft.com/office/powerpoint/2010/main" val="342621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6BB5AC-DCA4-409E-AE55-F708D2A99558}" type="datetimeFigureOut">
              <a:rPr lang="en-PK" smtClean="0"/>
              <a:t>22/05/2021</a:t>
            </a:fld>
            <a:endParaRPr lang="en-PK"/>
          </a:p>
        </p:txBody>
      </p:sp>
      <p:sp>
        <p:nvSpPr>
          <p:cNvPr id="5" name="Footer Placeholder 4"/>
          <p:cNvSpPr>
            <a:spLocks noGrp="1"/>
          </p:cNvSpPr>
          <p:nvPr>
            <p:ph type="ftr" sz="quarter" idx="11"/>
          </p:nvPr>
        </p:nvSpPr>
        <p:spPr/>
        <p:txBody>
          <a:bodyPr/>
          <a:lstStyle/>
          <a:p>
            <a:endParaRPr lang="en-PK"/>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6FBD189-463D-4DB9-81D9-5087AC4B7145}" type="slidenum">
              <a:rPr lang="en-PK" smtClean="0"/>
              <a:t>‹#›</a:t>
            </a:fld>
            <a:endParaRPr lang="en-PK"/>
          </a:p>
        </p:txBody>
      </p:sp>
    </p:spTree>
    <p:extLst>
      <p:ext uri="{BB962C8B-B14F-4D97-AF65-F5344CB8AC3E}">
        <p14:creationId xmlns:p14="http://schemas.microsoft.com/office/powerpoint/2010/main" val="3416130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6BB5AC-DCA4-409E-AE55-F708D2A99558}" type="datetimeFigureOut">
              <a:rPr lang="en-PK" smtClean="0"/>
              <a:t>22/05/2021</a:t>
            </a:fld>
            <a:endParaRPr lang="en-PK"/>
          </a:p>
        </p:txBody>
      </p:sp>
      <p:sp>
        <p:nvSpPr>
          <p:cNvPr id="6" name="Footer Placeholder 5"/>
          <p:cNvSpPr>
            <a:spLocks noGrp="1"/>
          </p:cNvSpPr>
          <p:nvPr>
            <p:ph type="ftr" sz="quarter" idx="11"/>
          </p:nvPr>
        </p:nvSpPr>
        <p:spPr/>
        <p:txBody>
          <a:bodyPr/>
          <a:lstStyle/>
          <a:p>
            <a:endParaRPr lang="en-PK"/>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6FBD189-463D-4DB9-81D9-5087AC4B7145}" type="slidenum">
              <a:rPr lang="en-PK" smtClean="0"/>
              <a:t>‹#›</a:t>
            </a:fld>
            <a:endParaRPr lang="en-PK"/>
          </a:p>
        </p:txBody>
      </p:sp>
    </p:spTree>
    <p:extLst>
      <p:ext uri="{BB962C8B-B14F-4D97-AF65-F5344CB8AC3E}">
        <p14:creationId xmlns:p14="http://schemas.microsoft.com/office/powerpoint/2010/main" val="301021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6BB5AC-DCA4-409E-AE55-F708D2A99558}" type="datetimeFigureOut">
              <a:rPr lang="en-PK" smtClean="0"/>
              <a:t>22/05/2021</a:t>
            </a:fld>
            <a:endParaRPr lang="en-PK"/>
          </a:p>
        </p:txBody>
      </p:sp>
      <p:sp>
        <p:nvSpPr>
          <p:cNvPr id="8" name="Footer Placeholder 7"/>
          <p:cNvSpPr>
            <a:spLocks noGrp="1"/>
          </p:cNvSpPr>
          <p:nvPr>
            <p:ph type="ftr" sz="quarter" idx="11"/>
          </p:nvPr>
        </p:nvSpPr>
        <p:spPr/>
        <p:txBody>
          <a:bodyPr/>
          <a:lstStyle/>
          <a:p>
            <a:endParaRPr lang="en-PK"/>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6FBD189-463D-4DB9-81D9-5087AC4B7145}" type="slidenum">
              <a:rPr lang="en-PK" smtClean="0"/>
              <a:t>‹#›</a:t>
            </a:fld>
            <a:endParaRPr lang="en-PK"/>
          </a:p>
        </p:txBody>
      </p:sp>
    </p:spTree>
    <p:extLst>
      <p:ext uri="{BB962C8B-B14F-4D97-AF65-F5344CB8AC3E}">
        <p14:creationId xmlns:p14="http://schemas.microsoft.com/office/powerpoint/2010/main" val="1582914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6BB5AC-DCA4-409E-AE55-F708D2A99558}" type="datetimeFigureOut">
              <a:rPr lang="en-PK" smtClean="0"/>
              <a:t>22/05/2021</a:t>
            </a:fld>
            <a:endParaRPr lang="en-PK"/>
          </a:p>
        </p:txBody>
      </p:sp>
      <p:sp>
        <p:nvSpPr>
          <p:cNvPr id="4" name="Footer Placeholder 3"/>
          <p:cNvSpPr>
            <a:spLocks noGrp="1"/>
          </p:cNvSpPr>
          <p:nvPr>
            <p:ph type="ftr" sz="quarter" idx="11"/>
          </p:nvPr>
        </p:nvSpPr>
        <p:spPr/>
        <p:txBody>
          <a:bodyPr/>
          <a:lstStyle/>
          <a:p>
            <a:endParaRPr lang="en-PK"/>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6FBD189-463D-4DB9-81D9-5087AC4B7145}" type="slidenum">
              <a:rPr lang="en-PK" smtClean="0"/>
              <a:t>‹#›</a:t>
            </a:fld>
            <a:endParaRPr lang="en-PK"/>
          </a:p>
        </p:txBody>
      </p:sp>
    </p:spTree>
    <p:extLst>
      <p:ext uri="{BB962C8B-B14F-4D97-AF65-F5344CB8AC3E}">
        <p14:creationId xmlns:p14="http://schemas.microsoft.com/office/powerpoint/2010/main" val="3445635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6BB5AC-DCA4-409E-AE55-F708D2A99558}" type="datetimeFigureOut">
              <a:rPr lang="en-PK" smtClean="0"/>
              <a:t>22/05/2021</a:t>
            </a:fld>
            <a:endParaRPr lang="en-PK"/>
          </a:p>
        </p:txBody>
      </p:sp>
      <p:sp>
        <p:nvSpPr>
          <p:cNvPr id="3" name="Footer Placeholder 2"/>
          <p:cNvSpPr>
            <a:spLocks noGrp="1"/>
          </p:cNvSpPr>
          <p:nvPr>
            <p:ph type="ftr" sz="quarter" idx="11"/>
          </p:nvPr>
        </p:nvSpPr>
        <p:spPr/>
        <p:txBody>
          <a:bodyPr/>
          <a:lstStyle/>
          <a:p>
            <a:endParaRPr lang="en-PK"/>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6FBD189-463D-4DB9-81D9-5087AC4B7145}" type="slidenum">
              <a:rPr lang="en-PK" smtClean="0"/>
              <a:t>‹#›</a:t>
            </a:fld>
            <a:endParaRPr lang="en-PK"/>
          </a:p>
        </p:txBody>
      </p:sp>
    </p:spTree>
    <p:extLst>
      <p:ext uri="{BB962C8B-B14F-4D97-AF65-F5344CB8AC3E}">
        <p14:creationId xmlns:p14="http://schemas.microsoft.com/office/powerpoint/2010/main" val="446570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6BB5AC-DCA4-409E-AE55-F708D2A99558}" type="datetimeFigureOut">
              <a:rPr lang="en-PK" smtClean="0"/>
              <a:t>22/05/2021</a:t>
            </a:fld>
            <a:endParaRPr lang="en-PK"/>
          </a:p>
        </p:txBody>
      </p:sp>
      <p:sp>
        <p:nvSpPr>
          <p:cNvPr id="6" name="Footer Placeholder 5"/>
          <p:cNvSpPr>
            <a:spLocks noGrp="1"/>
          </p:cNvSpPr>
          <p:nvPr>
            <p:ph type="ftr" sz="quarter" idx="11"/>
          </p:nvPr>
        </p:nvSpPr>
        <p:spPr/>
        <p:txBody>
          <a:bodyPr/>
          <a:lstStyle/>
          <a:p>
            <a:endParaRPr lang="en-PK"/>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6FBD189-463D-4DB9-81D9-5087AC4B7145}" type="slidenum">
              <a:rPr lang="en-PK" smtClean="0"/>
              <a:t>‹#›</a:t>
            </a:fld>
            <a:endParaRPr lang="en-PK"/>
          </a:p>
        </p:txBody>
      </p:sp>
    </p:spTree>
    <p:extLst>
      <p:ext uri="{BB962C8B-B14F-4D97-AF65-F5344CB8AC3E}">
        <p14:creationId xmlns:p14="http://schemas.microsoft.com/office/powerpoint/2010/main" val="2210490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6BB5AC-DCA4-409E-AE55-F708D2A99558}" type="datetimeFigureOut">
              <a:rPr lang="en-PK" smtClean="0"/>
              <a:t>22/05/2021</a:t>
            </a:fld>
            <a:endParaRPr lang="en-PK"/>
          </a:p>
        </p:txBody>
      </p:sp>
      <p:sp>
        <p:nvSpPr>
          <p:cNvPr id="6" name="Footer Placeholder 5"/>
          <p:cNvSpPr>
            <a:spLocks noGrp="1"/>
          </p:cNvSpPr>
          <p:nvPr>
            <p:ph type="ftr" sz="quarter" idx="11"/>
          </p:nvPr>
        </p:nvSpPr>
        <p:spPr/>
        <p:txBody>
          <a:bodyPr/>
          <a:lstStyle/>
          <a:p>
            <a:endParaRPr lang="en-PK"/>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6FBD189-463D-4DB9-81D9-5087AC4B7145}" type="slidenum">
              <a:rPr lang="en-PK" smtClean="0"/>
              <a:t>‹#›</a:t>
            </a:fld>
            <a:endParaRPr lang="en-PK"/>
          </a:p>
        </p:txBody>
      </p:sp>
    </p:spTree>
    <p:extLst>
      <p:ext uri="{BB962C8B-B14F-4D97-AF65-F5344CB8AC3E}">
        <p14:creationId xmlns:p14="http://schemas.microsoft.com/office/powerpoint/2010/main" val="4164997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A6BB5AC-DCA4-409E-AE55-F708D2A99558}" type="datetimeFigureOut">
              <a:rPr lang="en-PK" smtClean="0"/>
              <a:t>22/05/2021</a:t>
            </a:fld>
            <a:endParaRPr lang="en-PK"/>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PK"/>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6FBD189-463D-4DB9-81D9-5087AC4B7145}" type="slidenum">
              <a:rPr lang="en-PK" smtClean="0"/>
              <a:t>‹#›</a:t>
            </a:fld>
            <a:endParaRPr lang="en-PK"/>
          </a:p>
        </p:txBody>
      </p:sp>
    </p:spTree>
    <p:extLst>
      <p:ext uri="{BB962C8B-B14F-4D97-AF65-F5344CB8AC3E}">
        <p14:creationId xmlns:p14="http://schemas.microsoft.com/office/powerpoint/2010/main" val="261335779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0.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EB04-FC88-4CFD-8C09-C7F46E7D587C}"/>
              </a:ext>
            </a:extLst>
          </p:cNvPr>
          <p:cNvSpPr>
            <a:spLocks noGrp="1"/>
          </p:cNvSpPr>
          <p:nvPr>
            <p:ph type="ctrTitle"/>
          </p:nvPr>
        </p:nvSpPr>
        <p:spPr>
          <a:xfrm>
            <a:off x="2518192" y="215283"/>
            <a:ext cx="8915399" cy="2262781"/>
          </a:xfrm>
        </p:spPr>
        <p:txBody>
          <a:bodyPr/>
          <a:lstStyle/>
          <a:p>
            <a:r>
              <a:rPr lang="en-US" dirty="0"/>
              <a:t>Food Donation Management System</a:t>
            </a:r>
            <a:endParaRPr lang="en-PK" dirty="0"/>
          </a:p>
        </p:txBody>
      </p:sp>
      <p:sp>
        <p:nvSpPr>
          <p:cNvPr id="3" name="Subtitle 2">
            <a:extLst>
              <a:ext uri="{FF2B5EF4-FFF2-40B4-BE49-F238E27FC236}">
                <a16:creationId xmlns:a16="http://schemas.microsoft.com/office/drawing/2014/main" id="{EF00B0D4-A921-4232-A58A-1848270BC9C1}"/>
              </a:ext>
            </a:extLst>
          </p:cNvPr>
          <p:cNvSpPr>
            <a:spLocks noGrp="1"/>
          </p:cNvSpPr>
          <p:nvPr>
            <p:ph type="subTitle" idx="1"/>
          </p:nvPr>
        </p:nvSpPr>
        <p:spPr>
          <a:xfrm>
            <a:off x="2518191" y="3253654"/>
            <a:ext cx="8915399" cy="1126283"/>
          </a:xfrm>
        </p:spPr>
        <p:txBody>
          <a:bodyPr/>
          <a:lstStyle/>
          <a:p>
            <a:r>
              <a:rPr lang="en-US" dirty="0"/>
              <a:t>Software Design And Architecture</a:t>
            </a:r>
            <a:endParaRPr lang="en-PK" dirty="0"/>
          </a:p>
        </p:txBody>
      </p:sp>
    </p:spTree>
    <p:extLst>
      <p:ext uri="{BB962C8B-B14F-4D97-AF65-F5344CB8AC3E}">
        <p14:creationId xmlns:p14="http://schemas.microsoft.com/office/powerpoint/2010/main" val="3820976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219E1-751A-4D7B-8FDB-05222BA18D3D}"/>
              </a:ext>
            </a:extLst>
          </p:cNvPr>
          <p:cNvSpPr>
            <a:spLocks noGrp="1"/>
          </p:cNvSpPr>
          <p:nvPr>
            <p:ph type="title"/>
          </p:nvPr>
        </p:nvSpPr>
        <p:spPr>
          <a:xfrm>
            <a:off x="4439480" y="1112381"/>
            <a:ext cx="4438189" cy="1280890"/>
          </a:xfrm>
        </p:spPr>
        <p:txBody>
          <a:bodyPr>
            <a:noAutofit/>
          </a:bodyPr>
          <a:lstStyle/>
          <a:p>
            <a:r>
              <a:rPr lang="en-US" sz="5400" dirty="0"/>
              <a:t>Thank YOU!!</a:t>
            </a:r>
            <a:endParaRPr lang="en-PK" sz="5400" dirty="0"/>
          </a:p>
        </p:txBody>
      </p:sp>
      <p:sp>
        <p:nvSpPr>
          <p:cNvPr id="3" name="Content Placeholder 2">
            <a:extLst>
              <a:ext uri="{FF2B5EF4-FFF2-40B4-BE49-F238E27FC236}">
                <a16:creationId xmlns:a16="http://schemas.microsoft.com/office/drawing/2014/main" id="{EF4EC049-93FE-4021-AE75-8F325D6CC63F}"/>
              </a:ext>
            </a:extLst>
          </p:cNvPr>
          <p:cNvSpPr>
            <a:spLocks noGrp="1"/>
          </p:cNvSpPr>
          <p:nvPr>
            <p:ph idx="1"/>
          </p:nvPr>
        </p:nvSpPr>
        <p:spPr>
          <a:xfrm>
            <a:off x="2651356" y="3090823"/>
            <a:ext cx="8915400" cy="3777622"/>
          </a:xfrm>
        </p:spPr>
        <p:txBody>
          <a:bodyPr/>
          <a:lstStyle/>
          <a:p>
            <a:r>
              <a:rPr lang="en-US" dirty="0"/>
              <a:t>The Project Plan Report, Project Feasibility Report and all Architecture Diagrams are also attached.</a:t>
            </a:r>
            <a:endParaRPr lang="en-PK" dirty="0"/>
          </a:p>
        </p:txBody>
      </p:sp>
    </p:spTree>
    <p:extLst>
      <p:ext uri="{BB962C8B-B14F-4D97-AF65-F5344CB8AC3E}">
        <p14:creationId xmlns:p14="http://schemas.microsoft.com/office/powerpoint/2010/main" val="988828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3AF18-D4DA-4A0A-B171-9B869679F306}"/>
              </a:ext>
            </a:extLst>
          </p:cNvPr>
          <p:cNvSpPr>
            <a:spLocks noGrp="1"/>
          </p:cNvSpPr>
          <p:nvPr>
            <p:ph type="title"/>
          </p:nvPr>
        </p:nvSpPr>
        <p:spPr>
          <a:xfrm>
            <a:off x="2589213" y="577049"/>
            <a:ext cx="8649918" cy="2920753"/>
          </a:xfrm>
        </p:spPr>
        <p:txBody>
          <a:bodyPr>
            <a:normAutofit/>
          </a:bodyPr>
          <a:lstStyle/>
          <a:p>
            <a:br>
              <a:rPr lang="en-US" sz="2800" dirty="0"/>
            </a:br>
            <a:br>
              <a:rPr lang="en-US" sz="2800" dirty="0"/>
            </a:br>
            <a:br>
              <a:rPr lang="en-US" sz="2800" dirty="0"/>
            </a:br>
            <a:br>
              <a:rPr lang="en-US" sz="2800" dirty="0"/>
            </a:br>
            <a:r>
              <a:rPr lang="en-US" sz="1400" b="1" dirty="0"/>
              <a:t>Salman Ahmed Khan 19k-1043           Sadeem Sattar 19k-1102            Abdullah Tilal Khan 19k-1103</a:t>
            </a:r>
            <a:endParaRPr lang="en-PK" sz="1400" b="1" dirty="0"/>
          </a:p>
        </p:txBody>
      </p:sp>
      <p:sp>
        <p:nvSpPr>
          <p:cNvPr id="3" name="Text Placeholder 2">
            <a:extLst>
              <a:ext uri="{FF2B5EF4-FFF2-40B4-BE49-F238E27FC236}">
                <a16:creationId xmlns:a16="http://schemas.microsoft.com/office/drawing/2014/main" id="{3C67C88B-B4CC-448A-87C5-18F7920A3460}"/>
              </a:ext>
            </a:extLst>
          </p:cNvPr>
          <p:cNvSpPr>
            <a:spLocks noGrp="1"/>
          </p:cNvSpPr>
          <p:nvPr>
            <p:ph type="body" idx="1"/>
          </p:nvPr>
        </p:nvSpPr>
        <p:spPr>
          <a:xfrm>
            <a:off x="2589212" y="3297604"/>
            <a:ext cx="8915399" cy="1555864"/>
          </a:xfrm>
        </p:spPr>
        <p:txBody>
          <a:bodyPr>
            <a:normAutofit lnSpcReduction="10000"/>
          </a:bodyPr>
          <a:lstStyle/>
          <a:p>
            <a:r>
              <a:rPr lang="en-US" dirty="0"/>
              <a:t>Bachelor Of Science Degree</a:t>
            </a:r>
          </a:p>
          <a:p>
            <a:r>
              <a:rPr lang="en-US" dirty="0"/>
              <a:t>Software Engineering Department – Section A</a:t>
            </a:r>
          </a:p>
          <a:p>
            <a:r>
              <a:rPr lang="en-US" dirty="0"/>
              <a:t>Batch 2019</a:t>
            </a:r>
          </a:p>
          <a:p>
            <a:r>
              <a:rPr lang="en-US" dirty="0"/>
              <a:t>National University of Computer and Emerging Sciences, FAST KHI</a:t>
            </a:r>
            <a:endParaRPr lang="en-PK" dirty="0"/>
          </a:p>
        </p:txBody>
      </p:sp>
      <p:pic>
        <p:nvPicPr>
          <p:cNvPr id="5" name="Picture 4">
            <a:extLst>
              <a:ext uri="{FF2B5EF4-FFF2-40B4-BE49-F238E27FC236}">
                <a16:creationId xmlns:a16="http://schemas.microsoft.com/office/drawing/2014/main" id="{87636136-348E-406F-BB3B-E734071B88DC}"/>
              </a:ext>
            </a:extLst>
          </p:cNvPr>
          <p:cNvPicPr>
            <a:picLocks noChangeAspect="1"/>
          </p:cNvPicPr>
          <p:nvPr/>
        </p:nvPicPr>
        <p:blipFill rotWithShape="1">
          <a:blip r:embed="rId2">
            <a:extLst>
              <a:ext uri="{28A0092B-C50C-407E-A947-70E740481C1C}">
                <a14:useLocalDpi xmlns:a14="http://schemas.microsoft.com/office/drawing/2010/main" val="0"/>
              </a:ext>
            </a:extLst>
          </a:blip>
          <a:srcRect l="3577" t="12494" r="10773" b="35208"/>
          <a:stretch/>
        </p:blipFill>
        <p:spPr>
          <a:xfrm>
            <a:off x="8789371" y="825623"/>
            <a:ext cx="1942660" cy="1773298"/>
          </a:xfrm>
          <a:prstGeom prst="flowChartConnector">
            <a:avLst/>
          </a:prstGeom>
        </p:spPr>
      </p:pic>
      <p:pic>
        <p:nvPicPr>
          <p:cNvPr id="7" name="Picture 6">
            <a:extLst>
              <a:ext uri="{FF2B5EF4-FFF2-40B4-BE49-F238E27FC236}">
                <a16:creationId xmlns:a16="http://schemas.microsoft.com/office/drawing/2014/main" id="{8B6CE021-F2CA-4502-ADD3-C2AF27639F3C}"/>
              </a:ext>
            </a:extLst>
          </p:cNvPr>
          <p:cNvPicPr>
            <a:picLocks noChangeAspect="1"/>
          </p:cNvPicPr>
          <p:nvPr/>
        </p:nvPicPr>
        <p:blipFill rotWithShape="1">
          <a:blip r:embed="rId3">
            <a:extLst>
              <a:ext uri="{28A0092B-C50C-407E-A947-70E740481C1C}">
                <a14:useLocalDpi xmlns:a14="http://schemas.microsoft.com/office/drawing/2010/main" val="0"/>
              </a:ext>
            </a:extLst>
          </a:blip>
          <a:srcRect l="-6" t="15071" r="73818" b="44442"/>
          <a:stretch/>
        </p:blipFill>
        <p:spPr>
          <a:xfrm>
            <a:off x="6089973" y="825623"/>
            <a:ext cx="1737401" cy="1773297"/>
          </a:xfrm>
          <a:prstGeom prst="ellipse">
            <a:avLst/>
          </a:prstGeom>
        </p:spPr>
      </p:pic>
      <p:pic>
        <p:nvPicPr>
          <p:cNvPr id="9" name="Picture 8">
            <a:extLst>
              <a:ext uri="{FF2B5EF4-FFF2-40B4-BE49-F238E27FC236}">
                <a16:creationId xmlns:a16="http://schemas.microsoft.com/office/drawing/2014/main" id="{39418D3C-ADD6-4106-A5F4-2FF064AD6FCA}"/>
              </a:ext>
            </a:extLst>
          </p:cNvPr>
          <p:cNvPicPr>
            <a:picLocks noChangeAspect="1"/>
          </p:cNvPicPr>
          <p:nvPr/>
        </p:nvPicPr>
        <p:blipFill rotWithShape="1">
          <a:blip r:embed="rId4">
            <a:extLst>
              <a:ext uri="{28A0092B-C50C-407E-A947-70E740481C1C}">
                <a14:useLocalDpi xmlns:a14="http://schemas.microsoft.com/office/drawing/2010/main" val="0"/>
              </a:ext>
            </a:extLst>
          </a:blip>
          <a:srcRect l="9963" t="2582" r="17627" b="27126"/>
          <a:stretch/>
        </p:blipFill>
        <p:spPr>
          <a:xfrm>
            <a:off x="2795008" y="713031"/>
            <a:ext cx="1942660" cy="1885889"/>
          </a:xfrm>
          <a:prstGeom prst="ellipse">
            <a:avLst/>
          </a:prstGeom>
        </p:spPr>
      </p:pic>
    </p:spTree>
    <p:extLst>
      <p:ext uri="{BB962C8B-B14F-4D97-AF65-F5344CB8AC3E}">
        <p14:creationId xmlns:p14="http://schemas.microsoft.com/office/powerpoint/2010/main" val="4067911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6C8FA-CE91-40A2-BB40-DA0DBF2B449D}"/>
              </a:ext>
            </a:extLst>
          </p:cNvPr>
          <p:cNvSpPr>
            <a:spLocks noGrp="1"/>
          </p:cNvSpPr>
          <p:nvPr>
            <p:ph type="title"/>
          </p:nvPr>
        </p:nvSpPr>
        <p:spPr/>
        <p:txBody>
          <a:bodyPr/>
          <a:lstStyle/>
          <a:p>
            <a:r>
              <a:rPr lang="en-US" dirty="0"/>
              <a:t>Introduction</a:t>
            </a:r>
            <a:endParaRPr lang="en-PK" dirty="0"/>
          </a:p>
        </p:txBody>
      </p:sp>
      <p:sp>
        <p:nvSpPr>
          <p:cNvPr id="3" name="Content Placeholder 2">
            <a:extLst>
              <a:ext uri="{FF2B5EF4-FFF2-40B4-BE49-F238E27FC236}">
                <a16:creationId xmlns:a16="http://schemas.microsoft.com/office/drawing/2014/main" id="{D354BAC9-4841-4E66-B059-F8CBB9386A15}"/>
              </a:ext>
            </a:extLst>
          </p:cNvPr>
          <p:cNvSpPr>
            <a:spLocks noGrp="1"/>
          </p:cNvSpPr>
          <p:nvPr>
            <p:ph idx="1"/>
          </p:nvPr>
        </p:nvSpPr>
        <p:spPr/>
        <p:txBody>
          <a:bodyPr/>
          <a:lstStyle/>
          <a:p>
            <a:r>
              <a:rPr lang="en-US" dirty="0"/>
              <a:t>The Food Donation Management System focuses on the difficulties and problems faced while donation.</a:t>
            </a:r>
          </a:p>
          <a:p>
            <a:r>
              <a:rPr lang="en-US" dirty="0"/>
              <a:t>This automated system provides a better communication between the donor and the receiver of the donation</a:t>
            </a:r>
          </a:p>
          <a:p>
            <a:r>
              <a:rPr lang="en-US" sz="1800" dirty="0">
                <a:effectLst/>
                <a:ea typeface="Calibri" panose="020F0502020204030204" pitchFamily="34" charset="0"/>
                <a:cs typeface="Times New Roman" panose="02020603050405020304" pitchFamily="18" charset="0"/>
              </a:rPr>
              <a:t>The system emphasis on the saving of food in the form of donations and reduce the food waste.</a:t>
            </a:r>
            <a:endParaRPr lang="en-US" dirty="0"/>
          </a:p>
        </p:txBody>
      </p:sp>
    </p:spTree>
    <p:extLst>
      <p:ext uri="{BB962C8B-B14F-4D97-AF65-F5344CB8AC3E}">
        <p14:creationId xmlns:p14="http://schemas.microsoft.com/office/powerpoint/2010/main" val="3570765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95883-BA80-47AB-B94F-C963C8E91841}"/>
              </a:ext>
            </a:extLst>
          </p:cNvPr>
          <p:cNvSpPr>
            <a:spLocks noGrp="1"/>
          </p:cNvSpPr>
          <p:nvPr>
            <p:ph type="title"/>
          </p:nvPr>
        </p:nvSpPr>
        <p:spPr/>
        <p:txBody>
          <a:bodyPr/>
          <a:lstStyle/>
          <a:p>
            <a:r>
              <a:rPr lang="en-US" dirty="0"/>
              <a:t>Food Wastages Statistics</a:t>
            </a:r>
            <a:endParaRPr lang="en-PK" dirty="0"/>
          </a:p>
        </p:txBody>
      </p:sp>
      <p:sp>
        <p:nvSpPr>
          <p:cNvPr id="3" name="Content Placeholder 2">
            <a:extLst>
              <a:ext uri="{FF2B5EF4-FFF2-40B4-BE49-F238E27FC236}">
                <a16:creationId xmlns:a16="http://schemas.microsoft.com/office/drawing/2014/main" id="{0687988B-6652-49F2-8A4F-A36B4503A701}"/>
              </a:ext>
            </a:extLst>
          </p:cNvPr>
          <p:cNvSpPr>
            <a:spLocks noGrp="1"/>
          </p:cNvSpPr>
          <p:nvPr>
            <p:ph idx="1"/>
          </p:nvPr>
        </p:nvSpPr>
        <p:spPr/>
        <p:txBody>
          <a:bodyPr/>
          <a:lstStyle/>
          <a:p>
            <a:r>
              <a:rPr lang="en-US" dirty="0"/>
              <a:t>Some of the statistics from Food and Agriculture Organization of United Nation (FAO) regarding of food wastage around globe are:</a:t>
            </a:r>
          </a:p>
          <a:p>
            <a:r>
              <a:rPr lang="en-US" sz="1600" dirty="0"/>
              <a:t>The global volume of food wastage is estimated at 1.6 billion tonnes of "primary product equivalents." Total food wastage for the edible part of this amounts to 1.3 billion tonnes.</a:t>
            </a:r>
          </a:p>
          <a:p>
            <a:r>
              <a:rPr lang="en-US" sz="1600" dirty="0"/>
              <a:t>A low percentage of all food wastage is composted: much of it ends up in landfills, and represents a large part of municipal solid waste. Methane emissions from landfills represents one of the largest sources of GHG emissions from the waste sector.</a:t>
            </a:r>
          </a:p>
          <a:p>
            <a:r>
              <a:rPr lang="en-US" sz="1600" dirty="0"/>
              <a:t>Americans discard more food than any other country, nearly 40 million tons — or 30-40 percent of the entire US food supply.</a:t>
            </a:r>
          </a:p>
          <a:p>
            <a:r>
              <a:rPr lang="en-US" sz="1600" dirty="0"/>
              <a:t>UN figures also show that 5.6% of people aged 15 or over struggle to get enough food. A further 4.5% report that they have been a full day without anything to eat.</a:t>
            </a:r>
            <a:endParaRPr lang="en-PK" sz="1600" dirty="0"/>
          </a:p>
        </p:txBody>
      </p:sp>
    </p:spTree>
    <p:extLst>
      <p:ext uri="{BB962C8B-B14F-4D97-AF65-F5344CB8AC3E}">
        <p14:creationId xmlns:p14="http://schemas.microsoft.com/office/powerpoint/2010/main" val="735306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541B-62A2-4C8A-9B30-D6EBCD72BA63}"/>
              </a:ext>
            </a:extLst>
          </p:cNvPr>
          <p:cNvSpPr>
            <a:spLocks noGrp="1"/>
          </p:cNvSpPr>
          <p:nvPr>
            <p:ph type="title"/>
          </p:nvPr>
        </p:nvSpPr>
        <p:spPr/>
        <p:txBody>
          <a:bodyPr/>
          <a:lstStyle/>
          <a:p>
            <a:r>
              <a:rPr lang="en-US" dirty="0"/>
              <a:t>Why Food Donation System?</a:t>
            </a:r>
            <a:endParaRPr lang="en-PK" dirty="0"/>
          </a:p>
        </p:txBody>
      </p:sp>
      <p:sp>
        <p:nvSpPr>
          <p:cNvPr id="3" name="Content Placeholder 2">
            <a:extLst>
              <a:ext uri="{FF2B5EF4-FFF2-40B4-BE49-F238E27FC236}">
                <a16:creationId xmlns:a16="http://schemas.microsoft.com/office/drawing/2014/main" id="{48170EF4-3F9F-4A33-AA45-7F4FFC21BC3D}"/>
              </a:ext>
            </a:extLst>
          </p:cNvPr>
          <p:cNvSpPr>
            <a:spLocks noGrp="1"/>
          </p:cNvSpPr>
          <p:nvPr>
            <p:ph idx="1"/>
          </p:nvPr>
        </p:nvSpPr>
        <p:spPr/>
        <p:txBody>
          <a:bodyPr/>
          <a:lstStyle/>
          <a:p>
            <a:r>
              <a:rPr lang="en-US" dirty="0"/>
              <a:t>This problem is being selected as so much food goes in to wastage.</a:t>
            </a:r>
          </a:p>
          <a:p>
            <a:r>
              <a:rPr lang="en-US" dirty="0"/>
              <a:t>Due to lack of communication between donor and receiver, the food goes towards wastages.</a:t>
            </a:r>
          </a:p>
          <a:p>
            <a:r>
              <a:rPr lang="en-US" dirty="0"/>
              <a:t>Many poor and hungry people could not find a food donation which make them go starve.</a:t>
            </a:r>
          </a:p>
          <a:p>
            <a:r>
              <a:rPr lang="en-US" sz="1800" dirty="0">
                <a:effectLst/>
                <a:ea typeface="Calibri" panose="020F0502020204030204" pitchFamily="34" charset="0"/>
                <a:cs typeface="Times New Roman" panose="02020603050405020304" pitchFamily="18" charset="0"/>
              </a:rPr>
              <a:t>The system aims to reduce the food shortages in the society. As lot of food got wasted in the parties, marriage ceremonies, birthdays etc. these remaining foods can be donated to a legitimate receiver.</a:t>
            </a:r>
            <a:endParaRPr lang="en-PK" dirty="0"/>
          </a:p>
        </p:txBody>
      </p:sp>
    </p:spTree>
    <p:extLst>
      <p:ext uri="{BB962C8B-B14F-4D97-AF65-F5344CB8AC3E}">
        <p14:creationId xmlns:p14="http://schemas.microsoft.com/office/powerpoint/2010/main" val="585877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0A7D7-3815-4530-8011-97B6DAB15F04}"/>
              </a:ext>
            </a:extLst>
          </p:cNvPr>
          <p:cNvSpPr>
            <a:spLocks noGrp="1"/>
          </p:cNvSpPr>
          <p:nvPr>
            <p:ph type="title"/>
          </p:nvPr>
        </p:nvSpPr>
        <p:spPr/>
        <p:txBody>
          <a:bodyPr/>
          <a:lstStyle/>
          <a:p>
            <a:r>
              <a:rPr lang="en-US" dirty="0"/>
              <a:t>Benefits of the System</a:t>
            </a:r>
            <a:endParaRPr lang="en-PK" dirty="0"/>
          </a:p>
        </p:txBody>
      </p:sp>
      <p:sp>
        <p:nvSpPr>
          <p:cNvPr id="3" name="Content Placeholder 2">
            <a:extLst>
              <a:ext uri="{FF2B5EF4-FFF2-40B4-BE49-F238E27FC236}">
                <a16:creationId xmlns:a16="http://schemas.microsoft.com/office/drawing/2014/main" id="{4AD45A7C-6733-4B7A-B396-029F238B08FD}"/>
              </a:ext>
            </a:extLst>
          </p:cNvPr>
          <p:cNvSpPr>
            <a:spLocks noGrp="1"/>
          </p:cNvSpPr>
          <p:nvPr>
            <p:ph idx="1"/>
          </p:nvPr>
        </p:nvSpPr>
        <p:spPr/>
        <p:txBody>
          <a:bodyPr/>
          <a:lstStyle/>
          <a:p>
            <a:r>
              <a:rPr lang="en-US" dirty="0"/>
              <a:t>The system is automated through which donation receiver can easily order and book the food posted by donor.</a:t>
            </a:r>
          </a:p>
          <a:p>
            <a:r>
              <a:rPr lang="en-US" dirty="0"/>
              <a:t>It helps to reduce the food wastages in the society.</a:t>
            </a:r>
          </a:p>
          <a:p>
            <a:r>
              <a:rPr lang="en-US" dirty="0"/>
              <a:t>Through this system, we believe that donating food to the worthy people or organizations helps counter poverty, hunger and at the same time, it can improve harmony, friendliness, and trust among residents.</a:t>
            </a:r>
          </a:p>
        </p:txBody>
      </p:sp>
    </p:spTree>
    <p:extLst>
      <p:ext uri="{BB962C8B-B14F-4D97-AF65-F5344CB8AC3E}">
        <p14:creationId xmlns:p14="http://schemas.microsoft.com/office/powerpoint/2010/main" val="2513686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5F356-70CD-406F-AED5-86C0F8C3D1E2}"/>
              </a:ext>
            </a:extLst>
          </p:cNvPr>
          <p:cNvSpPr>
            <a:spLocks noGrp="1"/>
          </p:cNvSpPr>
          <p:nvPr>
            <p:ph type="title"/>
          </p:nvPr>
        </p:nvSpPr>
        <p:spPr/>
        <p:txBody>
          <a:bodyPr/>
          <a:lstStyle/>
          <a:p>
            <a:r>
              <a:rPr lang="en-US" dirty="0"/>
              <a:t>Primary Users</a:t>
            </a:r>
            <a:endParaRPr lang="en-PK" dirty="0"/>
          </a:p>
        </p:txBody>
      </p:sp>
      <p:sp>
        <p:nvSpPr>
          <p:cNvPr id="3" name="Content Placeholder 2">
            <a:extLst>
              <a:ext uri="{FF2B5EF4-FFF2-40B4-BE49-F238E27FC236}">
                <a16:creationId xmlns:a16="http://schemas.microsoft.com/office/drawing/2014/main" id="{F13153C2-17E2-46A3-ACF7-5F0B5F49E4A8}"/>
              </a:ext>
            </a:extLst>
          </p:cNvPr>
          <p:cNvSpPr>
            <a:spLocks noGrp="1"/>
          </p:cNvSpPr>
          <p:nvPr>
            <p:ph idx="1"/>
          </p:nvPr>
        </p:nvSpPr>
        <p:spPr/>
        <p:txBody>
          <a:bodyPr/>
          <a:lstStyle/>
          <a:p>
            <a:r>
              <a:rPr lang="en-US" dirty="0"/>
              <a:t>The system focuses on three primary users.</a:t>
            </a:r>
          </a:p>
          <a:p>
            <a:pPr>
              <a:buFont typeface="Wingdings" panose="05000000000000000000" pitchFamily="2" charset="2"/>
              <a:buChar char="§"/>
            </a:pPr>
            <a:r>
              <a:rPr lang="en-US" dirty="0"/>
              <a:t>Donor</a:t>
            </a:r>
          </a:p>
          <a:p>
            <a:pPr>
              <a:buFont typeface="Wingdings" panose="05000000000000000000" pitchFamily="2" charset="2"/>
              <a:buChar char="§"/>
            </a:pPr>
            <a:r>
              <a:rPr lang="en-US" dirty="0"/>
              <a:t>Receiver</a:t>
            </a:r>
          </a:p>
          <a:p>
            <a:pPr>
              <a:buFont typeface="Wingdings" panose="05000000000000000000" pitchFamily="2" charset="2"/>
              <a:buChar char="§"/>
            </a:pPr>
            <a:r>
              <a:rPr lang="en-US" dirty="0"/>
              <a:t>Admin</a:t>
            </a:r>
            <a:endParaRPr lang="en-PK" dirty="0"/>
          </a:p>
        </p:txBody>
      </p:sp>
    </p:spTree>
    <p:extLst>
      <p:ext uri="{BB962C8B-B14F-4D97-AF65-F5344CB8AC3E}">
        <p14:creationId xmlns:p14="http://schemas.microsoft.com/office/powerpoint/2010/main" val="965475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B739F-97A4-4239-A8A2-7BFDCB671679}"/>
              </a:ext>
            </a:extLst>
          </p:cNvPr>
          <p:cNvSpPr>
            <a:spLocks noGrp="1"/>
          </p:cNvSpPr>
          <p:nvPr>
            <p:ph type="title"/>
          </p:nvPr>
        </p:nvSpPr>
        <p:spPr/>
        <p:txBody>
          <a:bodyPr/>
          <a:lstStyle/>
          <a:p>
            <a:r>
              <a:rPr lang="en-US" dirty="0"/>
              <a:t>Software Development Methodology</a:t>
            </a:r>
            <a:endParaRPr lang="en-PK" dirty="0"/>
          </a:p>
        </p:txBody>
      </p:sp>
      <p:sp>
        <p:nvSpPr>
          <p:cNvPr id="3" name="Content Placeholder 2">
            <a:extLst>
              <a:ext uri="{FF2B5EF4-FFF2-40B4-BE49-F238E27FC236}">
                <a16:creationId xmlns:a16="http://schemas.microsoft.com/office/drawing/2014/main" id="{2D40E74E-A3D7-4A46-9F39-7C5068C1FC7C}"/>
              </a:ext>
            </a:extLst>
          </p:cNvPr>
          <p:cNvSpPr>
            <a:spLocks noGrp="1"/>
          </p:cNvSpPr>
          <p:nvPr>
            <p:ph idx="1"/>
          </p:nvPr>
        </p:nvSpPr>
        <p:spPr/>
        <p:txBody>
          <a:bodyPr/>
          <a:lstStyle/>
          <a:p>
            <a:r>
              <a:rPr lang="en-US" dirty="0"/>
              <a:t>The system will be development using Agile Development using Extreme Programming framework.</a:t>
            </a:r>
          </a:p>
          <a:p>
            <a:r>
              <a:rPr lang="en-US" dirty="0"/>
              <a:t>The advantages of using Extreme Programming</a:t>
            </a:r>
          </a:p>
          <a:p>
            <a:r>
              <a:rPr lang="en-US" dirty="0"/>
              <a:t> Better for small projects.</a:t>
            </a:r>
          </a:p>
          <a:p>
            <a:r>
              <a:rPr lang="en-US" dirty="0"/>
              <a:t>Good for the projects with rapidly changing requirements.</a:t>
            </a:r>
          </a:p>
          <a:p>
            <a:r>
              <a:rPr lang="en-US" dirty="0"/>
              <a:t>It minimizes time and save cost.</a:t>
            </a:r>
          </a:p>
          <a:p>
            <a:endParaRPr lang="en-PK" dirty="0"/>
          </a:p>
        </p:txBody>
      </p:sp>
    </p:spTree>
    <p:extLst>
      <p:ext uri="{BB962C8B-B14F-4D97-AF65-F5344CB8AC3E}">
        <p14:creationId xmlns:p14="http://schemas.microsoft.com/office/powerpoint/2010/main" val="556917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7177F-C1F9-4332-8AAA-CEAED21C9579}"/>
              </a:ext>
            </a:extLst>
          </p:cNvPr>
          <p:cNvSpPr>
            <a:spLocks noGrp="1"/>
          </p:cNvSpPr>
          <p:nvPr>
            <p:ph type="title"/>
          </p:nvPr>
        </p:nvSpPr>
        <p:spPr/>
        <p:txBody>
          <a:bodyPr/>
          <a:lstStyle/>
          <a:p>
            <a:r>
              <a:rPr lang="en-US" dirty="0"/>
              <a:t>Software Architecture Model</a:t>
            </a:r>
            <a:endParaRPr lang="en-PK" dirty="0"/>
          </a:p>
        </p:txBody>
      </p:sp>
      <p:sp>
        <p:nvSpPr>
          <p:cNvPr id="3" name="Content Placeholder 2">
            <a:extLst>
              <a:ext uri="{FF2B5EF4-FFF2-40B4-BE49-F238E27FC236}">
                <a16:creationId xmlns:a16="http://schemas.microsoft.com/office/drawing/2014/main" id="{92FA8B3C-7C01-414E-B271-8F6D77E985C9}"/>
              </a:ext>
            </a:extLst>
          </p:cNvPr>
          <p:cNvSpPr>
            <a:spLocks noGrp="1"/>
          </p:cNvSpPr>
          <p:nvPr>
            <p:ph idx="1"/>
          </p:nvPr>
        </p:nvSpPr>
        <p:spPr>
          <a:xfrm>
            <a:off x="2589212" y="2133600"/>
            <a:ext cx="5329670" cy="3777622"/>
          </a:xfrm>
        </p:spPr>
        <p:txBody>
          <a:bodyPr/>
          <a:lstStyle/>
          <a:p>
            <a:r>
              <a:rPr lang="en-US" dirty="0"/>
              <a:t>The Layered Architecture will be used as a system software architecture.</a:t>
            </a:r>
          </a:p>
          <a:p>
            <a:r>
              <a:rPr lang="en-US" dirty="0"/>
              <a:t>The architecture model diagram:</a:t>
            </a:r>
            <a:endParaRPr lang="en-PK" dirty="0"/>
          </a:p>
        </p:txBody>
      </p:sp>
      <p:pic>
        <p:nvPicPr>
          <p:cNvPr id="5" name="Picture 4">
            <a:extLst>
              <a:ext uri="{FF2B5EF4-FFF2-40B4-BE49-F238E27FC236}">
                <a16:creationId xmlns:a16="http://schemas.microsoft.com/office/drawing/2014/main" id="{813523A4-4070-4AF7-88A9-7842AA1F93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9244" y="1264555"/>
            <a:ext cx="3262142" cy="5498429"/>
          </a:xfrm>
          <a:prstGeom prst="rect">
            <a:avLst/>
          </a:prstGeom>
        </p:spPr>
      </p:pic>
    </p:spTree>
    <p:extLst>
      <p:ext uri="{BB962C8B-B14F-4D97-AF65-F5344CB8AC3E}">
        <p14:creationId xmlns:p14="http://schemas.microsoft.com/office/powerpoint/2010/main" val="969048307"/>
      </p:ext>
    </p:extLst>
  </p:cSld>
  <p:clrMapOvr>
    <a:masterClrMapping/>
  </p:clrMapOvr>
</p:sld>
</file>

<file path=ppt/theme/theme1.xml><?xml version="1.0" encoding="utf-8"?>
<a:theme xmlns:a="http://schemas.openxmlformats.org/drawingml/2006/main" name="Wisp">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71</TotalTime>
  <Words>520</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Wingdings</vt:lpstr>
      <vt:lpstr>Wingdings 3</vt:lpstr>
      <vt:lpstr>Wisp</vt:lpstr>
      <vt:lpstr>Food Donation Management System</vt:lpstr>
      <vt:lpstr>    Salman Ahmed Khan 19k-1043           Sadeem Sattar 19k-1102            Abdullah Tilal Khan 19k-1103</vt:lpstr>
      <vt:lpstr>Introduction</vt:lpstr>
      <vt:lpstr>Food Wastages Statistics</vt:lpstr>
      <vt:lpstr>Why Food Donation System?</vt:lpstr>
      <vt:lpstr>Benefits of the System</vt:lpstr>
      <vt:lpstr>Primary Users</vt:lpstr>
      <vt:lpstr>Software Development Methodology</vt:lpstr>
      <vt:lpstr>Software Architecture Model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Donation Management System</dc:title>
  <dc:creator>salman ahmed</dc:creator>
  <cp:lastModifiedBy>salman ahmed</cp:lastModifiedBy>
  <cp:revision>12</cp:revision>
  <dcterms:created xsi:type="dcterms:W3CDTF">2021-05-22T12:49:46Z</dcterms:created>
  <dcterms:modified xsi:type="dcterms:W3CDTF">2021-05-22T14:01:43Z</dcterms:modified>
</cp:coreProperties>
</file>