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7" r:id="rId4"/>
    <p:sldId id="260" r:id="rId5"/>
    <p:sldId id="261" r:id="rId6"/>
    <p:sldId id="276" r:id="rId7"/>
    <p:sldId id="258" r:id="rId8"/>
    <p:sldId id="265" r:id="rId9"/>
    <p:sldId id="277" r:id="rId10"/>
    <p:sldId id="284" r:id="rId11"/>
    <p:sldId id="273" r:id="rId12"/>
    <p:sldId id="287" r:id="rId13"/>
    <p:sldId id="288" r:id="rId14"/>
    <p:sldId id="278" r:id="rId15"/>
    <p:sldId id="271" r:id="rId16"/>
    <p:sldId id="285" r:id="rId17"/>
    <p:sldId id="263" r:id="rId18"/>
    <p:sldId id="272" r:id="rId19"/>
    <p:sldId id="280" r:id="rId20"/>
    <p:sldId id="283" r:id="rId21"/>
    <p:sldId id="264" r:id="rId22"/>
    <p:sldId id="274" r:id="rId23"/>
    <p:sldId id="275" r:id="rId24"/>
    <p:sldId id="270" r:id="rId25"/>
    <p:sldId id="286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F47FC-6C38-9D3E-0C04-62EA8F0DAE73}" v="125" dt="2020-04-26T14:35:04.305"/>
    <p1510:client id="{37D95B8D-24BC-4A26-97D4-C8F07275A7F5}" v="362" dt="2020-04-24T16:11:13.344"/>
    <p1510:client id="{3DBF4932-D073-123C-51A0-BE13824422B7}" v="14" dt="2020-04-19T03:17:05.146"/>
    <p1510:client id="{42144899-497D-ABE4-1DE0-3762FC872A03}" v="545" dt="2020-04-25T17:25:06.534"/>
    <p1510:client id="{8EF14AD7-75DB-3D1A-F8A6-606EC70A4C55}" v="2" dt="2020-04-25T13:06:54.164"/>
    <p1510:client id="{A04D042C-D8B5-4AD7-AC4B-F93CE019592A}" v="225" dt="2020-04-19T02:52:09.637"/>
    <p1510:client id="{EB52C96D-F87D-3F43-90E7-EA00F3C5F4E8}" v="202" dt="2020-04-26T12:34:04.369"/>
    <p1510:client id="{EB93C0D9-AD45-C75E-3A6D-F5AE6C9BF8D0}" v="3461" dt="2020-04-26T14:58:42.083"/>
    <p1510:client id="{F1151B96-FC92-4216-304D-2517F426D94A}" v="423" dt="2020-04-26T14:12:3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17060-F42A-AD41-A414-68849CC4278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D9D52-38C1-444F-8A08-71EECB4C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9D52-38C1-444F-8A08-71EECB4C3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9D52-38C1-444F-8A08-71EECB4C3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Submarine overlaps with carrier?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9D52-38C1-444F-8A08-71EECB4C3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Submarine overlaps with carrier?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9D52-38C1-444F-8A08-71EECB4C3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0B64-8CEE-5741-99CD-1CA677CFA0A5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C055-5398-9B4F-BF70-749D7297D08B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2B20-C21F-B64B-95E3-88482E026B25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F527-ABF8-0B45-8C1A-8D8D426AE172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8633-9821-7C47-9826-B2496F001AEF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8339-4FC5-404F-B212-53B413B362F6}" type="datetime1">
              <a:rPr lang="en-SG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B18D-BCC5-B843-9BB4-D54BD1EA160A}" type="datetime1">
              <a:rPr lang="en-SG" smtClean="0"/>
              <a:t>27/4/2020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8B9-C263-124C-94E4-89A8223EA4A7}" type="datetime1">
              <a:rPr lang="en-SG" smtClean="0"/>
              <a:t>27/4/2020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4BD6-B8A1-6945-9C3A-DFE268642A4C}" type="datetime1">
              <a:rPr lang="en-SG" smtClean="0"/>
              <a:t>27/4/2020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092-9D7B-DD45-9973-35242BA2FE5E}" type="datetime1">
              <a:rPr lang="en-SG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B55-DF51-C74C-B74C-EC6BCAA620BE}" type="datetime1">
              <a:rPr lang="en-SG" smtClean="0"/>
              <a:t>27/4/2020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5AEE-DC41-444A-86DD-7A5CF1FD4D5C}" type="datetime1">
              <a:rPr lang="en-SG" smtClean="0"/>
              <a:t>27/4/2020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3787"/>
            <a:ext cx="9144000" cy="1006475"/>
          </a:xfrm>
        </p:spPr>
        <p:txBody>
          <a:bodyPr/>
          <a:lstStyle/>
          <a:p>
            <a:r>
              <a:rPr lang="en-US" b="1">
                <a:cs typeface="Calibri Light"/>
              </a:rPr>
              <a:t>CZ1003 Project Assessment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23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Bryan Lim </a:t>
            </a:r>
            <a:r>
              <a:rPr lang="en-US" err="1">
                <a:ea typeface="+mn-lt"/>
                <a:cs typeface="+mn-lt"/>
              </a:rPr>
              <a:t>Choon</a:t>
            </a:r>
            <a:r>
              <a:rPr lang="en-US">
                <a:ea typeface="+mn-lt"/>
                <a:cs typeface="+mn-lt"/>
              </a:rPr>
              <a:t> Kiat</a:t>
            </a:r>
            <a:endParaRPr lang="en-US"/>
          </a:p>
          <a:p>
            <a:r>
              <a:rPr lang="en-US">
                <a:cs typeface="Calibri"/>
              </a:rPr>
              <a:t>Carissa </a:t>
            </a:r>
            <a:r>
              <a:rPr lang="en-US" err="1">
                <a:cs typeface="Calibri"/>
              </a:rPr>
              <a:t>Odelia</a:t>
            </a:r>
            <a:r>
              <a:rPr lang="en-US">
                <a:cs typeface="Calibri"/>
              </a:rPr>
              <a:t> Lim</a:t>
            </a:r>
          </a:p>
          <a:p>
            <a:r>
              <a:rPr lang="en-US">
                <a:ea typeface="+mn-lt"/>
                <a:cs typeface="+mn-lt"/>
              </a:rPr>
              <a:t>James Elijah Braganza Morillo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D6C-6AE1-4100-B683-56194B6E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Design 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1525796"/>
            <a:ext cx="1440305" cy="1007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180" y="2882883"/>
            <a:ext cx="1440305" cy="514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5060" y="1555365"/>
            <a:ext cx="1440305" cy="896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Sign-Up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4691921" y="1525796"/>
            <a:ext cx="2158584" cy="89673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new username, password, DOB</a:t>
            </a:r>
          </a:p>
        </p:txBody>
      </p:sp>
      <p:sp>
        <p:nvSpPr>
          <p:cNvPr id="10" name="Diamond 9"/>
          <p:cNvSpPr/>
          <p:nvPr/>
        </p:nvSpPr>
        <p:spPr>
          <a:xfrm>
            <a:off x="4205365" y="2699882"/>
            <a:ext cx="3079855" cy="134746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3 fields completed?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217978" y="2007134"/>
            <a:ext cx="711410" cy="1313515"/>
            <a:chOff x="7060368" y="2139053"/>
            <a:chExt cx="711410" cy="1313515"/>
          </a:xfrm>
        </p:grpSpPr>
        <p:cxnSp>
          <p:nvCxnSpPr>
            <p:cNvPr id="21" name="Elbow Connector 20"/>
            <p:cNvCxnSpPr/>
            <p:nvPr/>
          </p:nvCxnSpPr>
          <p:spPr>
            <a:xfrm rot="16200000" flipV="1">
              <a:off x="6759315" y="2440106"/>
              <a:ext cx="1313515" cy="711410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16072" y="3452567"/>
              <a:ext cx="355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3164" y="486812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3242" y="404734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33" name="Diamond 32"/>
          <p:cNvSpPr/>
          <p:nvPr/>
        </p:nvSpPr>
        <p:spPr>
          <a:xfrm>
            <a:off x="4205365" y="4482945"/>
            <a:ext cx="3079855" cy="100929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Username exist in list? 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17142" y="1763844"/>
            <a:ext cx="1146726" cy="3197900"/>
            <a:chOff x="7060368" y="2139053"/>
            <a:chExt cx="711410" cy="1313515"/>
          </a:xfrm>
        </p:grpSpPr>
        <p:cxnSp>
          <p:nvCxnSpPr>
            <p:cNvPr id="35" name="Elbow Connector 34"/>
            <p:cNvCxnSpPr/>
            <p:nvPr/>
          </p:nvCxnSpPr>
          <p:spPr>
            <a:xfrm rot="16200000" flipV="1">
              <a:off x="6759315" y="2440106"/>
              <a:ext cx="1313515" cy="711410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416072" y="3452567"/>
              <a:ext cx="355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240611" y="455943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5292" y="5373839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19777" y="5956002"/>
            <a:ext cx="3012612" cy="8006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Store information in list </a:t>
            </a:r>
          </a:p>
        </p:txBody>
      </p:sp>
      <p:sp>
        <p:nvSpPr>
          <p:cNvPr id="40" name="Oval 39"/>
          <p:cNvSpPr/>
          <p:nvPr/>
        </p:nvSpPr>
        <p:spPr>
          <a:xfrm>
            <a:off x="2683188" y="5956001"/>
            <a:ext cx="1440305" cy="800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08485" y="2007134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52" y="1946913"/>
            <a:ext cx="431800" cy="1651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72056" y="2537685"/>
            <a:ext cx="353205" cy="1350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57066" y="4238818"/>
            <a:ext cx="353205" cy="1350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11729" y="2663881"/>
            <a:ext cx="353205" cy="135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8241187" y="4416675"/>
            <a:ext cx="2052121" cy="79064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DOB info correct?</a:t>
            </a:r>
          </a:p>
        </p:txBody>
      </p:sp>
      <p:cxnSp>
        <p:nvCxnSpPr>
          <p:cNvPr id="6" name="Elbow Connector 5"/>
          <p:cNvCxnSpPr>
            <a:stCxn id="33" idx="2"/>
            <a:endCxn id="41" idx="2"/>
          </p:cNvCxnSpPr>
          <p:nvPr/>
        </p:nvCxnSpPr>
        <p:spPr>
          <a:xfrm rot="5400000" flipH="1" flipV="1">
            <a:off x="7363811" y="3588799"/>
            <a:ext cx="284917" cy="3521955"/>
          </a:xfrm>
          <a:prstGeom prst="bentConnector3">
            <a:avLst>
              <a:gd name="adj1" fmla="val -80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267247" y="410965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19" name="Elbow Connector 18"/>
          <p:cNvCxnSpPr>
            <a:stCxn id="41" idx="0"/>
          </p:cNvCxnSpPr>
          <p:nvPr/>
        </p:nvCxnSpPr>
        <p:spPr>
          <a:xfrm rot="16200000" flipV="1">
            <a:off x="6681125" y="1830551"/>
            <a:ext cx="2861310" cy="2310937"/>
          </a:xfrm>
          <a:prstGeom prst="bentConnector3">
            <a:avLst>
              <a:gd name="adj1" fmla="val 9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9689797" y="1066800"/>
            <a:ext cx="2183624" cy="119840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password meets criteria?</a:t>
            </a:r>
          </a:p>
        </p:txBody>
      </p:sp>
      <p:cxnSp>
        <p:nvCxnSpPr>
          <p:cNvPr id="28" name="Elbow Connector 27"/>
          <p:cNvCxnSpPr>
            <a:stCxn id="41" idx="3"/>
          </p:cNvCxnSpPr>
          <p:nvPr/>
        </p:nvCxnSpPr>
        <p:spPr>
          <a:xfrm flipH="1" flipV="1">
            <a:off x="9689797" y="1690688"/>
            <a:ext cx="603511" cy="3121309"/>
          </a:xfrm>
          <a:prstGeom prst="bentConnector4">
            <a:avLst>
              <a:gd name="adj1" fmla="val -2104"/>
              <a:gd name="adj2" fmla="val 63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693336" y="24943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60" name="Elbow Connector 59"/>
          <p:cNvCxnSpPr>
            <a:stCxn id="53" idx="0"/>
          </p:cNvCxnSpPr>
          <p:nvPr/>
        </p:nvCxnSpPr>
        <p:spPr>
          <a:xfrm rot="16200000" flipH="1" flipV="1">
            <a:off x="8713936" y="-661902"/>
            <a:ext cx="338971" cy="3796374"/>
          </a:xfrm>
          <a:prstGeom prst="bentConnector4">
            <a:avLst>
              <a:gd name="adj1" fmla="val -67439"/>
              <a:gd name="adj2" fmla="val 64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72628" y="2982475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63" name="Elbow Connector 62"/>
          <p:cNvCxnSpPr>
            <a:stCxn id="53" idx="2"/>
            <a:endCxn id="39" idx="3"/>
          </p:cNvCxnSpPr>
          <p:nvPr/>
        </p:nvCxnSpPr>
        <p:spPr>
          <a:xfrm rot="5400000">
            <a:off x="7961426" y="3536166"/>
            <a:ext cx="4091147" cy="1549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1"/>
            <a:endCxn id="40" idx="6"/>
          </p:cNvCxnSpPr>
          <p:nvPr/>
        </p:nvCxnSpPr>
        <p:spPr>
          <a:xfrm rot="10800000">
            <a:off x="4123493" y="6356350"/>
            <a:ext cx="20962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760136" y="21854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67" name="Smiley Face 66"/>
          <p:cNvSpPr/>
          <p:nvPr/>
        </p:nvSpPr>
        <p:spPr>
          <a:xfrm>
            <a:off x="8486415" y="4648193"/>
            <a:ext cx="266700" cy="254135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iley Face 67"/>
          <p:cNvSpPr/>
          <p:nvPr/>
        </p:nvSpPr>
        <p:spPr>
          <a:xfrm>
            <a:off x="9991552" y="1524235"/>
            <a:ext cx="266700" cy="254135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79" y="114371"/>
            <a:ext cx="279400" cy="2667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1375" y="61171"/>
            <a:ext cx="610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Will be discussed further in programme testing section</a:t>
            </a:r>
          </a:p>
        </p:txBody>
      </p:sp>
    </p:spTree>
    <p:extLst>
      <p:ext uri="{BB962C8B-B14F-4D97-AF65-F5344CB8AC3E}">
        <p14:creationId xmlns:p14="http://schemas.microsoft.com/office/powerpoint/2010/main" val="142180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1525796"/>
            <a:ext cx="1440305" cy="1007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180" y="2876238"/>
            <a:ext cx="1440305" cy="58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3239" y="1712553"/>
            <a:ext cx="1440305" cy="649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Sign-Up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08485" y="2007134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10813" y="2656238"/>
            <a:ext cx="353205" cy="135049"/>
          </a:xfrm>
          <a:prstGeom prst="rect">
            <a:avLst/>
          </a:prstGeom>
        </p:spPr>
      </p:pic>
      <p:sp>
        <p:nvSpPr>
          <p:cNvPr id="28" name="Parallelogram 27"/>
          <p:cNvSpPr/>
          <p:nvPr/>
        </p:nvSpPr>
        <p:spPr>
          <a:xfrm>
            <a:off x="2683239" y="2876238"/>
            <a:ext cx="2351556" cy="58006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username &amp; password</a:t>
            </a:r>
          </a:p>
        </p:txBody>
      </p:sp>
      <p:sp>
        <p:nvSpPr>
          <p:cNvPr id="43" name="Diamond 42"/>
          <p:cNvSpPr/>
          <p:nvPr/>
        </p:nvSpPr>
        <p:spPr>
          <a:xfrm>
            <a:off x="5325281" y="2589223"/>
            <a:ext cx="3079855" cy="115409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Username and Password matches list?</a:t>
            </a:r>
          </a:p>
        </p:txBody>
      </p:sp>
      <p:sp>
        <p:nvSpPr>
          <p:cNvPr id="53" name="Diamond 52"/>
          <p:cNvSpPr/>
          <p:nvPr/>
        </p:nvSpPr>
        <p:spPr>
          <a:xfrm>
            <a:off x="8812561" y="2610305"/>
            <a:ext cx="3079855" cy="111229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Username exist in list?</a:t>
            </a:r>
          </a:p>
        </p:txBody>
      </p:sp>
      <p:cxnSp>
        <p:nvCxnSpPr>
          <p:cNvPr id="14" name="Straight Arrow Connector 13"/>
          <p:cNvCxnSpPr>
            <a:stCxn id="28" idx="2"/>
          </p:cNvCxnSpPr>
          <p:nvPr/>
        </p:nvCxnSpPr>
        <p:spPr>
          <a:xfrm>
            <a:off x="4962287" y="3166271"/>
            <a:ext cx="35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28" idx="5"/>
          </p:cNvCxnSpPr>
          <p:nvPr/>
        </p:nvCxnSpPr>
        <p:spPr>
          <a:xfrm>
            <a:off x="2308485" y="3166271"/>
            <a:ext cx="44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73951" y="2037336"/>
            <a:ext cx="6186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360149" y="229604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56724" y="2691572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56" name="Diamond 55"/>
          <p:cNvSpPr/>
          <p:nvPr/>
        </p:nvSpPr>
        <p:spPr>
          <a:xfrm>
            <a:off x="8812561" y="4974154"/>
            <a:ext cx="3079855" cy="115409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 &lt; 3?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081249" y="3975741"/>
            <a:ext cx="2542478" cy="772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 = 0 </a:t>
            </a:r>
          </a:p>
          <a:p>
            <a:pPr algn="ctr"/>
            <a:r>
              <a:rPr lang="en-US"/>
              <a:t>Count += 1</a:t>
            </a:r>
          </a:p>
        </p:txBody>
      </p:sp>
      <p:cxnSp>
        <p:nvCxnSpPr>
          <p:cNvPr id="73" name="Straight Arrow Connector 72"/>
          <p:cNvCxnSpPr>
            <a:stCxn id="43" idx="3"/>
            <a:endCxn id="53" idx="1"/>
          </p:cNvCxnSpPr>
          <p:nvPr/>
        </p:nvCxnSpPr>
        <p:spPr>
          <a:xfrm>
            <a:off x="8405136" y="3166271"/>
            <a:ext cx="407425" cy="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361228" y="2038938"/>
            <a:ext cx="1" cy="60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6" idx="1"/>
          </p:cNvCxnSpPr>
          <p:nvPr/>
        </p:nvCxnSpPr>
        <p:spPr>
          <a:xfrm rot="10800000">
            <a:off x="4173951" y="3528481"/>
            <a:ext cx="4638610" cy="2022721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283302" y="523446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86727" y="360812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92" name="Straight Arrow Connector 91"/>
          <p:cNvCxnSpPr>
            <a:stCxn id="53" idx="2"/>
            <a:endCxn id="66" idx="0"/>
          </p:cNvCxnSpPr>
          <p:nvPr/>
        </p:nvCxnSpPr>
        <p:spPr>
          <a:xfrm flipH="1">
            <a:off x="10352488" y="3722600"/>
            <a:ext cx="1" cy="25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6" idx="2"/>
            <a:endCxn id="56" idx="0"/>
          </p:cNvCxnSpPr>
          <p:nvPr/>
        </p:nvCxnSpPr>
        <p:spPr>
          <a:xfrm>
            <a:off x="10352488" y="4748536"/>
            <a:ext cx="1" cy="2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45055" y="6128248"/>
            <a:ext cx="1440305" cy="58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Inactivates Account</a:t>
            </a:r>
          </a:p>
        </p:txBody>
      </p:sp>
      <p:sp>
        <p:nvSpPr>
          <p:cNvPr id="96" name="Parallelogram 95"/>
          <p:cNvSpPr/>
          <p:nvPr/>
        </p:nvSpPr>
        <p:spPr>
          <a:xfrm>
            <a:off x="2653259" y="6128248"/>
            <a:ext cx="2351556" cy="58006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DOB</a:t>
            </a:r>
          </a:p>
        </p:txBody>
      </p:sp>
      <p:sp>
        <p:nvSpPr>
          <p:cNvPr id="98" name="Diamond 97"/>
          <p:cNvSpPr/>
          <p:nvPr/>
        </p:nvSpPr>
        <p:spPr>
          <a:xfrm>
            <a:off x="47486" y="4900422"/>
            <a:ext cx="3079855" cy="115409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Matches list’s DOB and username?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67262" y="3977456"/>
            <a:ext cx="1440305" cy="58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 = 0 </a:t>
            </a:r>
          </a:p>
        </p:txBody>
      </p:sp>
      <p:cxnSp>
        <p:nvCxnSpPr>
          <p:cNvPr id="102" name="Elbow Connector 101"/>
          <p:cNvCxnSpPr>
            <a:stCxn id="56" idx="2"/>
            <a:endCxn id="95" idx="3"/>
          </p:cNvCxnSpPr>
          <p:nvPr/>
        </p:nvCxnSpPr>
        <p:spPr>
          <a:xfrm rot="5400000">
            <a:off x="8823909" y="4889700"/>
            <a:ext cx="290033" cy="2767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6" idx="5"/>
            <a:endCxn id="98" idx="2"/>
          </p:cNvCxnSpPr>
          <p:nvPr/>
        </p:nvCxnSpPr>
        <p:spPr>
          <a:xfrm rot="10800000">
            <a:off x="1587415" y="6054517"/>
            <a:ext cx="1138353" cy="363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0"/>
            <a:endCxn id="100" idx="2"/>
          </p:cNvCxnSpPr>
          <p:nvPr/>
        </p:nvCxnSpPr>
        <p:spPr>
          <a:xfrm flipV="1">
            <a:off x="1587414" y="4557522"/>
            <a:ext cx="1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 flipH="1" flipV="1">
            <a:off x="2426384" y="2667892"/>
            <a:ext cx="521152" cy="2199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8" idx="3"/>
            <a:endCxn id="96" idx="0"/>
          </p:cNvCxnSpPr>
          <p:nvPr/>
        </p:nvCxnSpPr>
        <p:spPr>
          <a:xfrm>
            <a:off x="3127341" y="5477469"/>
            <a:ext cx="701696" cy="650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5" idx="1"/>
            <a:endCxn id="96" idx="2"/>
          </p:cNvCxnSpPr>
          <p:nvPr/>
        </p:nvCxnSpPr>
        <p:spPr>
          <a:xfrm flipH="1">
            <a:off x="4932307" y="6418281"/>
            <a:ext cx="121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74673" y="459472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83689" y="5132571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322183" y="6128248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11136D6C-6AE1-4100-B683-56194B6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Program Design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5055" y="3972868"/>
            <a:ext cx="1440305" cy="58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User</a:t>
            </a:r>
          </a:p>
        </p:txBody>
      </p:sp>
      <p:sp>
        <p:nvSpPr>
          <p:cNvPr id="51" name="Oval 50"/>
          <p:cNvSpPr/>
          <p:nvPr/>
        </p:nvSpPr>
        <p:spPr>
          <a:xfrm>
            <a:off x="4390695" y="4394097"/>
            <a:ext cx="1440305" cy="1007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2" name="Straight Arrow Connector 11"/>
          <p:cNvCxnSpPr>
            <a:stCxn id="43" idx="2"/>
            <a:endCxn id="50" idx="0"/>
          </p:cNvCxnSpPr>
          <p:nvPr/>
        </p:nvCxnSpPr>
        <p:spPr>
          <a:xfrm flipH="1">
            <a:off x="6865208" y="3743318"/>
            <a:ext cx="1" cy="22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73613" y="360353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50829" y="4770886"/>
            <a:ext cx="2061760" cy="69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Load/New game screen</a:t>
            </a:r>
          </a:p>
        </p:txBody>
      </p:sp>
      <p:cxnSp>
        <p:nvCxnSpPr>
          <p:cNvPr id="23" name="Straight Arrow Connector 22"/>
          <p:cNvCxnSpPr>
            <a:stCxn id="50" idx="2"/>
          </p:cNvCxnSpPr>
          <p:nvPr/>
        </p:nvCxnSpPr>
        <p:spPr>
          <a:xfrm>
            <a:off x="6865208" y="4552934"/>
            <a:ext cx="0" cy="1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9" idx="1"/>
            <a:endCxn id="51" idx="6"/>
          </p:cNvCxnSpPr>
          <p:nvPr/>
        </p:nvCxnSpPr>
        <p:spPr>
          <a:xfrm flipH="1" flipV="1">
            <a:off x="5831000" y="4897868"/>
            <a:ext cx="319829" cy="2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D6C-6AE1-4100-B683-56194B6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2169" cy="1325563"/>
          </a:xfrm>
        </p:spPr>
        <p:txBody>
          <a:bodyPr/>
          <a:lstStyle/>
          <a:p>
            <a:r>
              <a:rPr lang="en-US"/>
              <a:t>Program Design</a:t>
            </a:r>
          </a:p>
        </p:txBody>
      </p:sp>
      <p:sp>
        <p:nvSpPr>
          <p:cNvPr id="4" name="Oval 3"/>
          <p:cNvSpPr/>
          <p:nvPr/>
        </p:nvSpPr>
        <p:spPr>
          <a:xfrm>
            <a:off x="359865" y="1536920"/>
            <a:ext cx="1924202" cy="12633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(after login)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3239" y="1712553"/>
            <a:ext cx="1440305" cy="990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New Game Screen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08485" y="2007134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4350596" y="1936848"/>
            <a:ext cx="2039235" cy="87509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select on grid to place carrier</a:t>
            </a:r>
          </a:p>
        </p:txBody>
      </p:sp>
      <p:cxnSp>
        <p:nvCxnSpPr>
          <p:cNvPr id="15" name="Elbow Connector 14"/>
          <p:cNvCxnSpPr>
            <a:cxnSpLocks/>
            <a:stCxn id="59" idx="0"/>
            <a:endCxn id="11" idx="1"/>
          </p:cNvCxnSpPr>
          <p:nvPr/>
        </p:nvCxnSpPr>
        <p:spPr>
          <a:xfrm rot="16200000" flipH="1" flipV="1">
            <a:off x="6586699" y="654793"/>
            <a:ext cx="174955" cy="2389153"/>
          </a:xfrm>
          <a:prstGeom prst="bentConnector3">
            <a:avLst>
              <a:gd name="adj1" fmla="val -130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95678" y="119633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21" name="Elbow Connector 20"/>
          <p:cNvCxnSpPr>
            <a:cxnSpLocks/>
            <a:endCxn id="11" idx="0"/>
          </p:cNvCxnSpPr>
          <p:nvPr/>
        </p:nvCxnSpPr>
        <p:spPr>
          <a:xfrm rot="10800000" flipV="1">
            <a:off x="5370214" y="330838"/>
            <a:ext cx="5210318" cy="1606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41827" y="1056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0850" y="434384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10284980" y="3442521"/>
            <a:ext cx="271106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80" idx="0"/>
          </p:cNvCxnSpPr>
          <p:nvPr/>
        </p:nvCxnSpPr>
        <p:spPr>
          <a:xfrm rot="5400000">
            <a:off x="9993291" y="4597839"/>
            <a:ext cx="632665" cy="225834"/>
          </a:xfrm>
          <a:prstGeom prst="bentConnector3">
            <a:avLst>
              <a:gd name="adj1" fmla="val 70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9" idx="1"/>
          </p:cNvCxnSpPr>
          <p:nvPr/>
        </p:nvCxnSpPr>
        <p:spPr>
          <a:xfrm rot="10800000" flipV="1">
            <a:off x="7570825" y="3976693"/>
            <a:ext cx="1371748" cy="1172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4" idx="0"/>
            <a:endCxn id="77" idx="5"/>
          </p:cNvCxnSpPr>
          <p:nvPr/>
        </p:nvCxnSpPr>
        <p:spPr>
          <a:xfrm rot="5400000" flipH="1" flipV="1">
            <a:off x="7165515" y="3026925"/>
            <a:ext cx="1905615" cy="202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0" idx="3"/>
          </p:cNvCxnSpPr>
          <p:nvPr/>
        </p:nvCxnSpPr>
        <p:spPr>
          <a:xfrm flipH="1" flipV="1">
            <a:off x="11578165" y="3085308"/>
            <a:ext cx="130208" cy="2498777"/>
          </a:xfrm>
          <a:prstGeom prst="bentConnector4">
            <a:avLst>
              <a:gd name="adj1" fmla="val -175565"/>
              <a:gd name="adj2" fmla="val 99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312554" y="518239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76386" y="4662000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02426" y="439750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78826" y="3603403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78" name="Straight Arrow Connector 77"/>
          <p:cNvCxnSpPr>
            <a:stCxn id="84" idx="1"/>
            <a:endCxn id="87" idx="3"/>
          </p:cNvCxnSpPr>
          <p:nvPr/>
        </p:nvCxnSpPr>
        <p:spPr>
          <a:xfrm flipH="1">
            <a:off x="5237677" y="5633080"/>
            <a:ext cx="477276" cy="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4755477" y="2960125"/>
            <a:ext cx="4374037" cy="2679548"/>
          </a:xfrm>
          <a:prstGeom prst="bentConnector3">
            <a:avLst>
              <a:gd name="adj1" fmla="val 5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>
            <a:off x="5486546" y="1635850"/>
            <a:ext cx="3056" cy="8810753"/>
          </a:xfrm>
          <a:prstGeom prst="bentConnector3">
            <a:avLst>
              <a:gd name="adj1" fmla="val -22657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7" idx="1"/>
            <a:endCxn id="145" idx="3"/>
          </p:cNvCxnSpPr>
          <p:nvPr/>
        </p:nvCxnSpPr>
        <p:spPr>
          <a:xfrm flipH="1">
            <a:off x="1985934" y="5651845"/>
            <a:ext cx="304414" cy="1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57147" y="5269509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72694" y="613744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88089" y="530467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8926" y="519766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478282" y="1778169"/>
            <a:ext cx="2616100" cy="368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Place carrier boat </a:t>
            </a:r>
          </a:p>
        </p:txBody>
      </p:sp>
      <p:cxnSp>
        <p:nvCxnSpPr>
          <p:cNvPr id="118" name="Elbow Connector 117"/>
          <p:cNvCxnSpPr>
            <a:endCxn id="70" idx="1"/>
          </p:cNvCxnSpPr>
          <p:nvPr/>
        </p:nvCxnSpPr>
        <p:spPr>
          <a:xfrm rot="5400000" flipH="1" flipV="1">
            <a:off x="7986704" y="1194775"/>
            <a:ext cx="1292361" cy="328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10485588" y="1439287"/>
            <a:ext cx="8674" cy="30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9476576" y="2239005"/>
            <a:ext cx="2616100" cy="368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Disable selected buttons</a:t>
            </a:r>
          </a:p>
        </p:txBody>
      </p:sp>
      <p:cxnSp>
        <p:nvCxnSpPr>
          <p:cNvPr id="132" name="Straight Arrow Connector 131"/>
          <p:cNvCxnSpPr>
            <a:endCxn id="130" idx="0"/>
          </p:cNvCxnSpPr>
          <p:nvPr/>
        </p:nvCxnSpPr>
        <p:spPr>
          <a:xfrm flipH="1">
            <a:off x="10784626" y="2147032"/>
            <a:ext cx="32034" cy="9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0" idx="2"/>
          </p:cNvCxnSpPr>
          <p:nvPr/>
        </p:nvCxnSpPr>
        <p:spPr>
          <a:xfrm flipH="1">
            <a:off x="10418182" y="2607868"/>
            <a:ext cx="366444" cy="1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1" idx="5"/>
          </p:cNvCxnSpPr>
          <p:nvPr/>
        </p:nvCxnSpPr>
        <p:spPr>
          <a:xfrm>
            <a:off x="4117060" y="2279429"/>
            <a:ext cx="342923" cy="9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483946" y="1363163"/>
            <a:ext cx="5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94425" y="5337001"/>
            <a:ext cx="1691509" cy="662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Place Submarine boat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08879" y="4153892"/>
            <a:ext cx="1709161" cy="78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Disable selected buttons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374101" y="4152846"/>
            <a:ext cx="2290030" cy="94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Random placement of AI submarine and carrier on AI's board </a:t>
            </a:r>
            <a:endParaRPr lang="en-US">
              <a:cs typeface="Calibri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09618" y="2927484"/>
            <a:ext cx="1440305" cy="1007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50" name="Straight Arrow Connector 149"/>
          <p:cNvCxnSpPr>
            <a:stCxn id="145" idx="0"/>
            <a:endCxn id="146" idx="2"/>
          </p:cNvCxnSpPr>
          <p:nvPr/>
        </p:nvCxnSpPr>
        <p:spPr>
          <a:xfrm flipV="1">
            <a:off x="1140180" y="4942631"/>
            <a:ext cx="23280" cy="39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47" idx="1"/>
          </p:cNvCxnSpPr>
          <p:nvPr/>
        </p:nvCxnSpPr>
        <p:spPr>
          <a:xfrm>
            <a:off x="2018040" y="4548262"/>
            <a:ext cx="356061" cy="7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48" idx="4"/>
          </p:cNvCxnSpPr>
          <p:nvPr/>
        </p:nvCxnSpPr>
        <p:spPr>
          <a:xfrm flipH="1" flipV="1">
            <a:off x="3503148" y="3922535"/>
            <a:ext cx="15968" cy="23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6470754" y="1761893"/>
            <a:ext cx="2795998" cy="90286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Carrier underwater?</a:t>
            </a:r>
          </a:p>
        </p:txBody>
      </p:sp>
      <p:sp>
        <p:nvSpPr>
          <p:cNvPr id="70" name="Diamond 69"/>
          <p:cNvSpPr/>
          <p:nvPr/>
        </p:nvSpPr>
        <p:spPr>
          <a:xfrm>
            <a:off x="8796934" y="13895"/>
            <a:ext cx="3394657" cy="139749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carrier placed on surface with all 4 units within grid?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9059912" y="2806903"/>
            <a:ext cx="2579206" cy="55681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select on grid to place submarine</a:t>
            </a:r>
          </a:p>
        </p:txBody>
      </p:sp>
      <p:sp>
        <p:nvSpPr>
          <p:cNvPr id="79" name="Diamond 78"/>
          <p:cNvSpPr/>
          <p:nvPr/>
        </p:nvSpPr>
        <p:spPr>
          <a:xfrm>
            <a:off x="8942573" y="3576562"/>
            <a:ext cx="2904433" cy="8002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Submarine underwater?</a:t>
            </a:r>
          </a:p>
        </p:txBody>
      </p:sp>
      <p:sp>
        <p:nvSpPr>
          <p:cNvPr id="80" name="Diamond 79"/>
          <p:cNvSpPr/>
          <p:nvPr/>
        </p:nvSpPr>
        <p:spPr>
          <a:xfrm>
            <a:off x="8685038" y="5027089"/>
            <a:ext cx="3023335" cy="111399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Underwater All 3 units within grid?</a:t>
            </a:r>
          </a:p>
        </p:txBody>
      </p:sp>
      <p:sp>
        <p:nvSpPr>
          <p:cNvPr id="84" name="Diamond 83"/>
          <p:cNvSpPr/>
          <p:nvPr/>
        </p:nvSpPr>
        <p:spPr>
          <a:xfrm>
            <a:off x="5714953" y="4990923"/>
            <a:ext cx="2784355" cy="128431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 surface with all 3 units within grid?</a:t>
            </a:r>
          </a:p>
        </p:txBody>
      </p:sp>
      <p:sp>
        <p:nvSpPr>
          <p:cNvPr id="87" name="Diamond 86"/>
          <p:cNvSpPr/>
          <p:nvPr/>
        </p:nvSpPr>
        <p:spPr>
          <a:xfrm>
            <a:off x="2290348" y="5200414"/>
            <a:ext cx="2947329" cy="90286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Submarine overlaps with carrier?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4D3B58-8AD4-456B-899D-EF7FCD63C40E}"/>
              </a:ext>
            </a:extLst>
          </p:cNvPr>
          <p:cNvCxnSpPr/>
          <p:nvPr/>
        </p:nvCxnSpPr>
        <p:spPr>
          <a:xfrm flipV="1">
            <a:off x="6248400" y="2371166"/>
            <a:ext cx="699246" cy="7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EBF12-400B-46CC-BF83-787A926B6E5E}"/>
              </a:ext>
            </a:extLst>
          </p:cNvPr>
          <p:cNvSpPr/>
          <p:nvPr/>
        </p:nvSpPr>
        <p:spPr>
          <a:xfrm>
            <a:off x="2480282" y="3091043"/>
            <a:ext cx="1709161" cy="78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gameplay screen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484424-19A9-4B9D-A46E-7444022E2C95}"/>
              </a:ext>
            </a:extLst>
          </p:cNvPr>
          <p:cNvCxnSpPr>
            <a:cxnSpLocks/>
          </p:cNvCxnSpPr>
          <p:nvPr/>
        </p:nvCxnSpPr>
        <p:spPr>
          <a:xfrm flipH="1">
            <a:off x="1832488" y="3429393"/>
            <a:ext cx="621610" cy="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498DE2-FDED-45BF-81EB-5EC98161EEE5}"/>
              </a:ext>
            </a:extLst>
          </p:cNvPr>
          <p:cNvCxnSpPr>
            <a:cxnSpLocks/>
          </p:cNvCxnSpPr>
          <p:nvPr/>
        </p:nvCxnSpPr>
        <p:spPr>
          <a:xfrm flipH="1">
            <a:off x="8854838" y="2856349"/>
            <a:ext cx="13273" cy="30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7EC62-37E1-4C29-8A15-0501B291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D1744A-0A89-412E-9141-40BFEF77604B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37321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Program Design (Game play)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639ABC-FF6E-41F7-AA0B-B2C9E866B800}"/>
              </a:ext>
            </a:extLst>
          </p:cNvPr>
          <p:cNvSpPr/>
          <p:nvPr/>
        </p:nvSpPr>
        <p:spPr>
          <a:xfrm>
            <a:off x="584794" y="3740292"/>
            <a:ext cx="1107119" cy="772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2DCCD-17B1-40A1-8330-E68C9BBF74BF}"/>
              </a:ext>
            </a:extLst>
          </p:cNvPr>
          <p:cNvCxnSpPr/>
          <p:nvPr/>
        </p:nvCxnSpPr>
        <p:spPr>
          <a:xfrm>
            <a:off x="4397100" y="2851760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E1A9FC7D-25BE-425A-85A2-2B04E0A7ED1C}"/>
              </a:ext>
            </a:extLst>
          </p:cNvPr>
          <p:cNvSpPr/>
          <p:nvPr/>
        </p:nvSpPr>
        <p:spPr>
          <a:xfrm>
            <a:off x="4786091" y="2234700"/>
            <a:ext cx="3199949" cy="123336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Tile Belongs to Player?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1534E-6B7F-4132-AA4E-4B48B23F1D41}"/>
              </a:ext>
            </a:extLst>
          </p:cNvPr>
          <p:cNvSpPr txBox="1"/>
          <p:nvPr/>
        </p:nvSpPr>
        <p:spPr>
          <a:xfrm>
            <a:off x="5334980" y="41433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5CDCA-BB9F-4C60-A8A9-AA5EC071D744}"/>
              </a:ext>
            </a:extLst>
          </p:cNvPr>
          <p:cNvSpPr txBox="1"/>
          <p:nvPr/>
        </p:nvSpPr>
        <p:spPr>
          <a:xfrm>
            <a:off x="6371596" y="1783951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717CF82-AD1B-4290-909F-C345DBB90E53}"/>
              </a:ext>
            </a:extLst>
          </p:cNvPr>
          <p:cNvCxnSpPr/>
          <p:nvPr/>
        </p:nvCxnSpPr>
        <p:spPr>
          <a:xfrm flipH="1">
            <a:off x="5355116" y="3467558"/>
            <a:ext cx="1018142" cy="101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E11BF4-A873-4F9A-A944-754A3422CA6E}"/>
              </a:ext>
            </a:extLst>
          </p:cNvPr>
          <p:cNvSpPr/>
          <p:nvPr/>
        </p:nvSpPr>
        <p:spPr>
          <a:xfrm>
            <a:off x="4129202" y="3860843"/>
            <a:ext cx="1233740" cy="1142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Message: </a:t>
            </a:r>
          </a:p>
          <a:p>
            <a:pPr algn="ctr"/>
            <a:r>
              <a:rPr lang="en-US"/>
              <a:t>cannot shoot own board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CD3C9E-BC9A-4EE0-A51B-020D4024087F}"/>
              </a:ext>
            </a:extLst>
          </p:cNvPr>
          <p:cNvSpPr/>
          <p:nvPr/>
        </p:nvSpPr>
        <p:spPr>
          <a:xfrm>
            <a:off x="9038558" y="86737"/>
            <a:ext cx="1452796" cy="1561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Apply Scatter shot and then update Board color</a:t>
            </a:r>
            <a:endParaRPr lang="en-US">
              <a:cs typeface="Calibri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8AC173C-F588-4054-A14F-A5B81AC3C548}"/>
              </a:ext>
            </a:extLst>
          </p:cNvPr>
          <p:cNvSpPr/>
          <p:nvPr/>
        </p:nvSpPr>
        <p:spPr>
          <a:xfrm>
            <a:off x="4805807" y="62932"/>
            <a:ext cx="3199949" cy="123336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Tile chosen already shot?</a:t>
            </a:r>
            <a:endParaRPr lang="en-US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CFF45A-A71D-4D90-B9B0-A8024BB17E18}"/>
              </a:ext>
            </a:extLst>
          </p:cNvPr>
          <p:cNvSpPr/>
          <p:nvPr/>
        </p:nvSpPr>
        <p:spPr>
          <a:xfrm>
            <a:off x="420191" y="2332252"/>
            <a:ext cx="1440305" cy="990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New Game Screen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4B9129-96F1-4538-ACC8-078661354A6E}"/>
              </a:ext>
            </a:extLst>
          </p:cNvPr>
          <p:cNvCxnSpPr>
            <a:cxnSpLocks/>
          </p:cNvCxnSpPr>
          <p:nvPr/>
        </p:nvCxnSpPr>
        <p:spPr>
          <a:xfrm>
            <a:off x="1909124" y="2828808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0027C3-0AC4-412B-9381-6616AB41ABAD}"/>
              </a:ext>
            </a:extLst>
          </p:cNvPr>
          <p:cNvSpPr txBox="1"/>
          <p:nvPr/>
        </p:nvSpPr>
        <p:spPr>
          <a:xfrm>
            <a:off x="4887837" y="92998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370571-E3BA-45A9-A418-3231D7255D26}"/>
              </a:ext>
            </a:extLst>
          </p:cNvPr>
          <p:cNvCxnSpPr/>
          <p:nvPr/>
        </p:nvCxnSpPr>
        <p:spPr>
          <a:xfrm flipH="1" flipV="1">
            <a:off x="6379781" y="1274472"/>
            <a:ext cx="3674" cy="97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F670D-6987-4F0E-9D18-8B18F4A955A6}"/>
              </a:ext>
            </a:extLst>
          </p:cNvPr>
          <p:cNvCxnSpPr>
            <a:cxnSpLocks/>
          </p:cNvCxnSpPr>
          <p:nvPr/>
        </p:nvCxnSpPr>
        <p:spPr>
          <a:xfrm flipV="1">
            <a:off x="7993234" y="661630"/>
            <a:ext cx="1028736" cy="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38F6B0-5058-462A-BD41-BCDEC55B3A92}"/>
              </a:ext>
            </a:extLst>
          </p:cNvPr>
          <p:cNvSpPr txBox="1"/>
          <p:nvPr/>
        </p:nvSpPr>
        <p:spPr>
          <a:xfrm>
            <a:off x="8016149" y="291933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A5FD1B-87C6-400C-B6A9-CA57F5CACB3D}"/>
              </a:ext>
            </a:extLst>
          </p:cNvPr>
          <p:cNvCxnSpPr>
            <a:cxnSpLocks/>
          </p:cNvCxnSpPr>
          <p:nvPr/>
        </p:nvCxnSpPr>
        <p:spPr>
          <a:xfrm>
            <a:off x="10507850" y="766081"/>
            <a:ext cx="375251" cy="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D3D3FC4-1604-47E2-9B97-6D5DFB720360}"/>
              </a:ext>
            </a:extLst>
          </p:cNvPr>
          <p:cNvSpPr/>
          <p:nvPr/>
        </p:nvSpPr>
        <p:spPr>
          <a:xfrm>
            <a:off x="2163478" y="2218817"/>
            <a:ext cx="2351452" cy="110340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Player Start (Default) &amp; Chooses tile to shoot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BDB48B-4B3B-4145-B65F-2A37F9EE520C}"/>
              </a:ext>
            </a:extLst>
          </p:cNvPr>
          <p:cNvCxnSpPr>
            <a:cxnSpLocks/>
          </p:cNvCxnSpPr>
          <p:nvPr/>
        </p:nvCxnSpPr>
        <p:spPr>
          <a:xfrm flipH="1" flipV="1">
            <a:off x="1257790" y="3319977"/>
            <a:ext cx="8683" cy="34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EC70CF3-E1D7-4308-B907-7D834709C49B}"/>
              </a:ext>
            </a:extLst>
          </p:cNvPr>
          <p:cNvCxnSpPr>
            <a:cxnSpLocks/>
          </p:cNvCxnSpPr>
          <p:nvPr/>
        </p:nvCxnSpPr>
        <p:spPr>
          <a:xfrm flipH="1">
            <a:off x="9711368" y="1039256"/>
            <a:ext cx="1698569" cy="1754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C4ADA5AF-5CE0-4C5F-BE84-D82B3C8A634F}"/>
              </a:ext>
            </a:extLst>
          </p:cNvPr>
          <p:cNvSpPr/>
          <p:nvPr/>
        </p:nvSpPr>
        <p:spPr>
          <a:xfrm>
            <a:off x="6889066" y="3148704"/>
            <a:ext cx="2250390" cy="1825299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AI Turn &amp; Chooses a random tile, prints target in kernel</a:t>
            </a:r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79DB2E65-D3A0-4666-914F-93D58C007A58}"/>
              </a:ext>
            </a:extLst>
          </p:cNvPr>
          <p:cNvSpPr/>
          <p:nvPr/>
        </p:nvSpPr>
        <p:spPr>
          <a:xfrm>
            <a:off x="6213693" y="5411229"/>
            <a:ext cx="3199949" cy="123336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Tile already shot?</a:t>
            </a:r>
            <a:endParaRPr lang="en-US">
              <a:cs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C5D704-4666-47F8-95B8-57428571A4DA}"/>
              </a:ext>
            </a:extLst>
          </p:cNvPr>
          <p:cNvCxnSpPr>
            <a:cxnSpLocks/>
          </p:cNvCxnSpPr>
          <p:nvPr/>
        </p:nvCxnSpPr>
        <p:spPr>
          <a:xfrm>
            <a:off x="7812329" y="5032181"/>
            <a:ext cx="5088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D6E3AB-8F47-4A33-94D5-E9A5CC26B673}"/>
              </a:ext>
            </a:extLst>
          </p:cNvPr>
          <p:cNvCxnSpPr>
            <a:cxnSpLocks/>
          </p:cNvCxnSpPr>
          <p:nvPr/>
        </p:nvCxnSpPr>
        <p:spPr>
          <a:xfrm flipV="1">
            <a:off x="8335629" y="5004640"/>
            <a:ext cx="14267" cy="59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DEB673-7C0A-4DB0-9B17-27CBDC0BEDDD}"/>
              </a:ext>
            </a:extLst>
          </p:cNvPr>
          <p:cNvSpPr txBox="1"/>
          <p:nvPr/>
        </p:nvSpPr>
        <p:spPr>
          <a:xfrm>
            <a:off x="8373800" y="522204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725A72-97CA-4D35-B9A8-74C4B136A67E}"/>
              </a:ext>
            </a:extLst>
          </p:cNvPr>
          <p:cNvCxnSpPr>
            <a:cxnSpLocks/>
          </p:cNvCxnSpPr>
          <p:nvPr/>
        </p:nvCxnSpPr>
        <p:spPr>
          <a:xfrm flipH="1">
            <a:off x="8952212" y="4140597"/>
            <a:ext cx="1046106" cy="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C55435-F151-47D8-9FEE-B1C680480709}"/>
              </a:ext>
            </a:extLst>
          </p:cNvPr>
          <p:cNvCxnSpPr>
            <a:cxnSpLocks/>
          </p:cNvCxnSpPr>
          <p:nvPr/>
        </p:nvCxnSpPr>
        <p:spPr>
          <a:xfrm flipH="1" flipV="1">
            <a:off x="5362001" y="6027603"/>
            <a:ext cx="903384" cy="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4CDA4F-3A5B-4E7E-855A-B04329884236}"/>
              </a:ext>
            </a:extLst>
          </p:cNvPr>
          <p:cNvSpPr txBox="1"/>
          <p:nvPr/>
        </p:nvSpPr>
        <p:spPr>
          <a:xfrm>
            <a:off x="5490246" y="567198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AE4D8905-35D2-489A-98B4-4C1B2310E38E}"/>
              </a:ext>
            </a:extLst>
          </p:cNvPr>
          <p:cNvSpPr/>
          <p:nvPr/>
        </p:nvSpPr>
        <p:spPr>
          <a:xfrm>
            <a:off x="10881864" y="379290"/>
            <a:ext cx="1357335" cy="77892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Tile Hit?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67611A-EB7B-424D-A4A1-64E274F282A6}"/>
              </a:ext>
            </a:extLst>
          </p:cNvPr>
          <p:cNvSpPr txBox="1"/>
          <p:nvPr/>
        </p:nvSpPr>
        <p:spPr>
          <a:xfrm>
            <a:off x="11527378" y="115242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954400-18AB-4715-B69A-E02F4C68A87B}"/>
              </a:ext>
            </a:extLst>
          </p:cNvPr>
          <p:cNvCxnSpPr>
            <a:cxnSpLocks/>
          </p:cNvCxnSpPr>
          <p:nvPr/>
        </p:nvCxnSpPr>
        <p:spPr>
          <a:xfrm>
            <a:off x="11560848" y="1156260"/>
            <a:ext cx="5088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55AEF0-4559-47DA-8F68-68F548924A0D}"/>
              </a:ext>
            </a:extLst>
          </p:cNvPr>
          <p:cNvCxnSpPr>
            <a:cxnSpLocks/>
          </p:cNvCxnSpPr>
          <p:nvPr/>
        </p:nvCxnSpPr>
        <p:spPr>
          <a:xfrm flipH="1">
            <a:off x="10142699" y="4803941"/>
            <a:ext cx="17864" cy="56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8B76A869-1682-4B14-A3C0-B5BDB540B9C8}"/>
              </a:ext>
            </a:extLst>
          </p:cNvPr>
          <p:cNvSpPr/>
          <p:nvPr/>
        </p:nvSpPr>
        <p:spPr>
          <a:xfrm>
            <a:off x="9671965" y="3589832"/>
            <a:ext cx="2456310" cy="167863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Player Score +1, Player score = 7?</a:t>
            </a:r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5F9979-96D0-4C53-8479-450D4A2C67AE}"/>
              </a:ext>
            </a:extLst>
          </p:cNvPr>
          <p:cNvSpPr txBox="1"/>
          <p:nvPr/>
        </p:nvSpPr>
        <p:spPr>
          <a:xfrm>
            <a:off x="10166599" y="50443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9E57037-108B-49A7-8B33-64C9C0163E2B}"/>
              </a:ext>
            </a:extLst>
          </p:cNvPr>
          <p:cNvSpPr/>
          <p:nvPr/>
        </p:nvSpPr>
        <p:spPr>
          <a:xfrm>
            <a:off x="9715022" y="6145641"/>
            <a:ext cx="946456" cy="602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2B0033-087E-488E-8B8E-63A13C188802}"/>
              </a:ext>
            </a:extLst>
          </p:cNvPr>
          <p:cNvSpPr txBox="1"/>
          <p:nvPr/>
        </p:nvSpPr>
        <p:spPr>
          <a:xfrm>
            <a:off x="9512381" y="380724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3D57CF-374E-4F2D-BFE3-84C86BD5BA66}"/>
              </a:ext>
            </a:extLst>
          </p:cNvPr>
          <p:cNvSpPr txBox="1"/>
          <p:nvPr/>
        </p:nvSpPr>
        <p:spPr>
          <a:xfrm>
            <a:off x="9866892" y="2449553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9C409DE6-3BB3-4276-ADD0-FD84A0792BA3}"/>
              </a:ext>
            </a:extLst>
          </p:cNvPr>
          <p:cNvSpPr/>
          <p:nvPr/>
        </p:nvSpPr>
        <p:spPr>
          <a:xfrm>
            <a:off x="2215488" y="5177119"/>
            <a:ext cx="3144864" cy="166945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AI Score +1, AI score = 7?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C74D5B-9064-411B-8889-B2BA53F83A9C}"/>
              </a:ext>
            </a:extLst>
          </p:cNvPr>
          <p:cNvSpPr txBox="1"/>
          <p:nvPr/>
        </p:nvSpPr>
        <p:spPr>
          <a:xfrm>
            <a:off x="1782041" y="614470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A24450-D575-45C6-B8EE-9FB88AA76AC1}"/>
              </a:ext>
            </a:extLst>
          </p:cNvPr>
          <p:cNvCxnSpPr>
            <a:cxnSpLocks/>
          </p:cNvCxnSpPr>
          <p:nvPr/>
        </p:nvCxnSpPr>
        <p:spPr>
          <a:xfrm flipH="1">
            <a:off x="1482718" y="6514868"/>
            <a:ext cx="1720887" cy="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DFB7FF1-7E57-46A6-9181-7690E33693D6}"/>
              </a:ext>
            </a:extLst>
          </p:cNvPr>
          <p:cNvSpPr/>
          <p:nvPr/>
        </p:nvSpPr>
        <p:spPr>
          <a:xfrm>
            <a:off x="582611" y="4593950"/>
            <a:ext cx="1122243" cy="7636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B166C0-34A3-45C2-8FFD-9C79A5D94A5C}"/>
              </a:ext>
            </a:extLst>
          </p:cNvPr>
          <p:cNvSpPr txBox="1"/>
          <p:nvPr/>
        </p:nvSpPr>
        <p:spPr>
          <a:xfrm>
            <a:off x="1937306" y="5364432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A2B855-047D-4F3D-AD10-D8636A79571A}"/>
              </a:ext>
            </a:extLst>
          </p:cNvPr>
          <p:cNvCxnSpPr>
            <a:cxnSpLocks/>
          </p:cNvCxnSpPr>
          <p:nvPr/>
        </p:nvCxnSpPr>
        <p:spPr>
          <a:xfrm flipV="1">
            <a:off x="2611457" y="5178387"/>
            <a:ext cx="5507" cy="60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67025-E5B8-4927-8DCF-A0592090EDE8}"/>
              </a:ext>
            </a:extLst>
          </p:cNvPr>
          <p:cNvSpPr/>
          <p:nvPr/>
        </p:nvSpPr>
        <p:spPr>
          <a:xfrm>
            <a:off x="2159937" y="3980192"/>
            <a:ext cx="1233740" cy="1142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Show AI hit or miss player's ship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02D80D-6022-4440-B659-7217173CE019}"/>
              </a:ext>
            </a:extLst>
          </p:cNvPr>
          <p:cNvCxnSpPr>
            <a:cxnSpLocks/>
          </p:cNvCxnSpPr>
          <p:nvPr/>
        </p:nvCxnSpPr>
        <p:spPr>
          <a:xfrm flipH="1" flipV="1">
            <a:off x="2667459" y="3360603"/>
            <a:ext cx="12854" cy="57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5694C29-3B17-4C60-82E5-BE0A55092046}"/>
              </a:ext>
            </a:extLst>
          </p:cNvPr>
          <p:cNvCxnSpPr>
            <a:cxnSpLocks/>
          </p:cNvCxnSpPr>
          <p:nvPr/>
        </p:nvCxnSpPr>
        <p:spPr>
          <a:xfrm flipH="1" flipV="1">
            <a:off x="4258018" y="3170101"/>
            <a:ext cx="375493" cy="683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B900706-1670-45A5-AAF3-36B422A84754}"/>
              </a:ext>
            </a:extLst>
          </p:cNvPr>
          <p:cNvSpPr/>
          <p:nvPr/>
        </p:nvSpPr>
        <p:spPr>
          <a:xfrm>
            <a:off x="8112358" y="2256247"/>
            <a:ext cx="1602247" cy="748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message player missed</a:t>
            </a:r>
            <a:endParaRPr lang="en-US"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369905-03B3-49D7-BAD2-0B94AD7CB560}"/>
              </a:ext>
            </a:extLst>
          </p:cNvPr>
          <p:cNvSpPr/>
          <p:nvPr/>
        </p:nvSpPr>
        <p:spPr>
          <a:xfrm>
            <a:off x="10793655" y="1548279"/>
            <a:ext cx="1346618" cy="12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message that player hit AI ship. </a:t>
            </a:r>
            <a:endParaRPr lang="en-US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308611-3B8E-4978-8885-13EFAB14F98C}"/>
              </a:ext>
            </a:extLst>
          </p:cNvPr>
          <p:cNvCxnSpPr/>
          <p:nvPr/>
        </p:nvCxnSpPr>
        <p:spPr>
          <a:xfrm>
            <a:off x="4825268" y="677994"/>
            <a:ext cx="21238" cy="5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E3CA24-96EC-42CE-85EB-C85F29AA98A0}"/>
              </a:ext>
            </a:extLst>
          </p:cNvPr>
          <p:cNvCxnSpPr>
            <a:cxnSpLocks/>
          </p:cNvCxnSpPr>
          <p:nvPr/>
        </p:nvCxnSpPr>
        <p:spPr>
          <a:xfrm>
            <a:off x="11498387" y="2755210"/>
            <a:ext cx="5089" cy="11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D9A0FA6-8104-4D90-BE58-2F028DC6984B}"/>
              </a:ext>
            </a:extLst>
          </p:cNvPr>
          <p:cNvSpPr/>
          <p:nvPr/>
        </p:nvSpPr>
        <p:spPr>
          <a:xfrm>
            <a:off x="223707" y="6010110"/>
            <a:ext cx="1233740" cy="7988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Show "Bot Won"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A67C96-6C13-425A-8764-A5E811BDE831}"/>
              </a:ext>
            </a:extLst>
          </p:cNvPr>
          <p:cNvCxnSpPr>
            <a:cxnSpLocks/>
          </p:cNvCxnSpPr>
          <p:nvPr/>
        </p:nvCxnSpPr>
        <p:spPr>
          <a:xfrm flipV="1">
            <a:off x="1106195" y="5353272"/>
            <a:ext cx="5507" cy="60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1D98D50-C45E-42DC-9EB9-80EA6708FCAD}"/>
              </a:ext>
            </a:extLst>
          </p:cNvPr>
          <p:cNvSpPr/>
          <p:nvPr/>
        </p:nvSpPr>
        <p:spPr>
          <a:xfrm>
            <a:off x="9711231" y="5379274"/>
            <a:ext cx="2158133" cy="405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Show "You Won"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B2510B-E16B-41EE-9C4B-3CBA57EB12AA}"/>
              </a:ext>
            </a:extLst>
          </p:cNvPr>
          <p:cNvCxnSpPr>
            <a:cxnSpLocks/>
          </p:cNvCxnSpPr>
          <p:nvPr/>
        </p:nvCxnSpPr>
        <p:spPr>
          <a:xfrm>
            <a:off x="10185771" y="5762951"/>
            <a:ext cx="5088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D44C647-29A3-43AE-9E7A-6EF7333A3562}"/>
              </a:ext>
            </a:extLst>
          </p:cNvPr>
          <p:cNvSpPr/>
          <p:nvPr/>
        </p:nvSpPr>
        <p:spPr>
          <a:xfrm>
            <a:off x="3890128" y="1225672"/>
            <a:ext cx="1889558" cy="742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message "You already shot here!"</a:t>
            </a:r>
            <a:endParaRPr lang="en-US">
              <a:cs typeface="Calibri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441D7F-E06B-43A9-A0C7-819508259F66}"/>
              </a:ext>
            </a:extLst>
          </p:cNvPr>
          <p:cNvCxnSpPr>
            <a:cxnSpLocks/>
          </p:cNvCxnSpPr>
          <p:nvPr/>
        </p:nvCxnSpPr>
        <p:spPr>
          <a:xfrm>
            <a:off x="4388054" y="1970895"/>
            <a:ext cx="14993" cy="24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0473" y="2421228"/>
            <a:ext cx="6839934" cy="1908000"/>
            <a:chOff x="2678805" y="2279560"/>
            <a:chExt cx="6839934" cy="1908000"/>
          </a:xfrm>
        </p:grpSpPr>
        <p:sp>
          <p:nvSpPr>
            <p:cNvPr id="3" name="Oval 2"/>
            <p:cNvSpPr/>
            <p:nvPr/>
          </p:nvSpPr>
          <p:spPr>
            <a:xfrm>
              <a:off x="2678805" y="2279560"/>
              <a:ext cx="1908000" cy="19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/>
                <a:t>03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56587" y="2771895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Programming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(Initialising 4 Boards)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4B95A-1FA9-4527-B8E9-9802A7A035C8}"/>
              </a:ext>
            </a:extLst>
          </p:cNvPr>
          <p:cNvSpPr txBox="1"/>
          <p:nvPr/>
        </p:nvSpPr>
        <p:spPr>
          <a:xfrm>
            <a:off x="839828" y="1814946"/>
            <a:ext cx="112891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Create 2 frames within the gameplay window, </a:t>
            </a:r>
            <a:r>
              <a:rPr lang="en-US">
                <a:ea typeface="+mn-lt"/>
                <a:cs typeface="+mn-lt"/>
              </a:rPr>
              <a:t>then initialized them into grids to work with them more conveniently: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Player</a:t>
            </a:r>
            <a:r>
              <a:rPr lang="en-US">
                <a:cs typeface="Calibri"/>
              </a:rPr>
              <a:t>_frame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AI_frame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Initialized Player and AI Boards into a </a:t>
            </a:r>
            <a:r>
              <a:rPr lang="en-US">
                <a:highlight>
                  <a:srgbClr val="00FF00"/>
                </a:highlight>
                <a:ea typeface="+mn-lt"/>
                <a:cs typeface="+mn-lt"/>
              </a:rPr>
              <a:t>Dictionary 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Used </a:t>
            </a:r>
            <a:r>
              <a:rPr lang="en-US">
                <a:highlight>
                  <a:srgbClr val="00FF00"/>
                </a:highlight>
                <a:cs typeface="Calibri"/>
              </a:rPr>
              <a:t>Dictionary </a:t>
            </a:r>
            <a:r>
              <a:rPr lang="en-US">
                <a:cs typeface="Calibri"/>
              </a:rPr>
              <a:t>to give grid system information, crucial for identifying the ["Presence"] of shot in each tile. Also used ["REF"] assigned for Refereeing the overall scoring system 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A311BB-B5EC-4552-ADD3-D58F137F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55" y="3885422"/>
            <a:ext cx="5768109" cy="226793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A20577-0865-4CCF-9DAD-6ACA78CF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17" y="4115157"/>
            <a:ext cx="4376882" cy="10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86" y="897106"/>
            <a:ext cx="5509437" cy="261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28DA6-8290-4817-81F5-00A211303161}"/>
              </a:ext>
            </a:extLst>
          </p:cNvPr>
          <p:cNvSpPr txBox="1"/>
          <p:nvPr/>
        </p:nvSpPr>
        <p:spPr>
          <a:xfrm>
            <a:off x="833582" y="1814946"/>
            <a:ext cx="100399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Create functions for a hit shot and a missed shot, in here we used </a:t>
            </a:r>
            <a:r>
              <a:rPr lang="en-US">
                <a:highlight>
                  <a:srgbClr val="00FF00"/>
                </a:highlight>
              </a:rPr>
              <a:t>file operation</a:t>
            </a:r>
            <a:r>
              <a:rPr lang="en-US"/>
              <a:t> using os.path.dirname(__file__) which finds the file within the same folder of the .py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New button is introduced when it is a hit and are arranged on top of the frames so that it can be seen.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 also used another </a:t>
            </a:r>
            <a:r>
              <a:rPr lang="en-US">
                <a:highlight>
                  <a:srgbClr val="00FF00"/>
                </a:highlight>
                <a:cs typeface="Calibri"/>
              </a:rPr>
              <a:t>external Package PIL </a:t>
            </a:r>
            <a:r>
              <a:rPr lang="en-US">
                <a:cs typeface="Calibri"/>
              </a:rPr>
              <a:t>to use ImageTk.PhotoImage and insert this image into the buttons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30D8F9-C7D6-459B-8140-E66164615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4" y="3600154"/>
            <a:ext cx="3482108" cy="2688375"/>
          </a:xfrm>
          <a:prstGeom prst="rect">
            <a:avLst/>
          </a:prstGeom>
        </p:spPr>
      </p:pic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64DC5A04-5502-4E25-A773-AE67D1389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626" y="4546851"/>
            <a:ext cx="7684654" cy="1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(Scatter shots)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880" y="2651124"/>
            <a:ext cx="5678055" cy="3543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not in a boundary, it is a standard 9 shots with the target in the centre.</a:t>
            </a:r>
          </a:p>
          <a:p>
            <a:r>
              <a:rPr lang="en-US">
                <a:cs typeface="Calibri"/>
              </a:rPr>
              <a:t>In a typical corner, it is only 4 shots. Hence we had to develop for all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37F48-A252-4483-8DB9-CC0F23F0E35F}"/>
              </a:ext>
            </a:extLst>
          </p:cNvPr>
          <p:cNvSpPr/>
          <p:nvPr/>
        </p:nvSpPr>
        <p:spPr>
          <a:xfrm>
            <a:off x="840220" y="2652857"/>
            <a:ext cx="4929908" cy="361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220114-68D5-4283-95EA-38C5C2FA742E}"/>
              </a:ext>
            </a:extLst>
          </p:cNvPr>
          <p:cNvCxnSpPr/>
          <p:nvPr/>
        </p:nvCxnSpPr>
        <p:spPr>
          <a:xfrm>
            <a:off x="850323" y="3142095"/>
            <a:ext cx="492413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681B9-7A53-48FF-A288-D96EE82DA941}"/>
              </a:ext>
            </a:extLst>
          </p:cNvPr>
          <p:cNvCxnSpPr>
            <a:cxnSpLocks/>
          </p:cNvCxnSpPr>
          <p:nvPr/>
        </p:nvCxnSpPr>
        <p:spPr>
          <a:xfrm>
            <a:off x="844550" y="3748231"/>
            <a:ext cx="492413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23CE6C-87A1-413F-959F-253E20FC7C80}"/>
              </a:ext>
            </a:extLst>
          </p:cNvPr>
          <p:cNvCxnSpPr>
            <a:cxnSpLocks/>
          </p:cNvCxnSpPr>
          <p:nvPr/>
        </p:nvCxnSpPr>
        <p:spPr>
          <a:xfrm>
            <a:off x="838777" y="4285095"/>
            <a:ext cx="492413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E1E1B-54C4-4D07-BFF6-AC565A062080}"/>
              </a:ext>
            </a:extLst>
          </p:cNvPr>
          <p:cNvCxnSpPr>
            <a:cxnSpLocks/>
          </p:cNvCxnSpPr>
          <p:nvPr/>
        </p:nvCxnSpPr>
        <p:spPr>
          <a:xfrm>
            <a:off x="844550" y="4868140"/>
            <a:ext cx="492413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15C2CA-C3C2-45DE-9C06-6E2A882EBD8E}"/>
              </a:ext>
            </a:extLst>
          </p:cNvPr>
          <p:cNvCxnSpPr>
            <a:cxnSpLocks/>
          </p:cNvCxnSpPr>
          <p:nvPr/>
        </p:nvCxnSpPr>
        <p:spPr>
          <a:xfrm>
            <a:off x="850322" y="5508912"/>
            <a:ext cx="492413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B3D07B-1321-4E9F-9A21-CEDD08B199A5}"/>
              </a:ext>
            </a:extLst>
          </p:cNvPr>
          <p:cNvCxnSpPr>
            <a:cxnSpLocks/>
          </p:cNvCxnSpPr>
          <p:nvPr/>
        </p:nvCxnSpPr>
        <p:spPr>
          <a:xfrm>
            <a:off x="1537277" y="2645640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6B840-3D02-42C4-BD89-A75678A042EB}"/>
              </a:ext>
            </a:extLst>
          </p:cNvPr>
          <p:cNvCxnSpPr>
            <a:cxnSpLocks/>
          </p:cNvCxnSpPr>
          <p:nvPr/>
        </p:nvCxnSpPr>
        <p:spPr>
          <a:xfrm>
            <a:off x="2258868" y="2628322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B958F-75E1-414A-AB4F-39898C50FC55}"/>
              </a:ext>
            </a:extLst>
          </p:cNvPr>
          <p:cNvCxnSpPr>
            <a:cxnSpLocks/>
          </p:cNvCxnSpPr>
          <p:nvPr/>
        </p:nvCxnSpPr>
        <p:spPr>
          <a:xfrm>
            <a:off x="3015095" y="2628321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3BD226-0D90-4A72-ADC4-EB508288843E}"/>
              </a:ext>
            </a:extLst>
          </p:cNvPr>
          <p:cNvCxnSpPr>
            <a:cxnSpLocks/>
          </p:cNvCxnSpPr>
          <p:nvPr/>
        </p:nvCxnSpPr>
        <p:spPr>
          <a:xfrm>
            <a:off x="3713595" y="2599457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0571ED-06FA-435F-8CA1-E3216B236CCD}"/>
              </a:ext>
            </a:extLst>
          </p:cNvPr>
          <p:cNvCxnSpPr>
            <a:cxnSpLocks/>
          </p:cNvCxnSpPr>
          <p:nvPr/>
        </p:nvCxnSpPr>
        <p:spPr>
          <a:xfrm>
            <a:off x="4446731" y="2628321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B88BC4-E636-42C1-AAF9-18CC0B52AFD1}"/>
              </a:ext>
            </a:extLst>
          </p:cNvPr>
          <p:cNvCxnSpPr>
            <a:cxnSpLocks/>
          </p:cNvCxnSpPr>
          <p:nvPr/>
        </p:nvCxnSpPr>
        <p:spPr>
          <a:xfrm>
            <a:off x="5052867" y="2651411"/>
            <a:ext cx="5770" cy="36656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E837DF5-6FD9-447A-BD66-9014AF4B7714}"/>
              </a:ext>
            </a:extLst>
          </p:cNvPr>
          <p:cNvSpPr/>
          <p:nvPr/>
        </p:nvSpPr>
        <p:spPr>
          <a:xfrm>
            <a:off x="3746789" y="4312515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2063B96-C5A9-4014-8DB4-FBAC327F333A}"/>
              </a:ext>
            </a:extLst>
          </p:cNvPr>
          <p:cNvSpPr/>
          <p:nvPr/>
        </p:nvSpPr>
        <p:spPr>
          <a:xfrm>
            <a:off x="3746789" y="3717924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2A57D-F217-4B66-A103-68156C2F86C3}"/>
              </a:ext>
            </a:extLst>
          </p:cNvPr>
          <p:cNvSpPr/>
          <p:nvPr/>
        </p:nvSpPr>
        <p:spPr>
          <a:xfrm>
            <a:off x="4451061" y="3717924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936D42D6-8D0B-4EAA-A2D4-8C03F64F9679}"/>
              </a:ext>
            </a:extLst>
          </p:cNvPr>
          <p:cNvSpPr/>
          <p:nvPr/>
        </p:nvSpPr>
        <p:spPr>
          <a:xfrm>
            <a:off x="4479925" y="4283651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C9D76FB1-0E45-4205-8D7F-B6F63F129724}"/>
              </a:ext>
            </a:extLst>
          </p:cNvPr>
          <p:cNvSpPr/>
          <p:nvPr/>
        </p:nvSpPr>
        <p:spPr>
          <a:xfrm>
            <a:off x="4451061" y="4866696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42E05AF-FBBF-49CA-BEBE-EC17E66954CA}"/>
              </a:ext>
            </a:extLst>
          </p:cNvPr>
          <p:cNvSpPr/>
          <p:nvPr/>
        </p:nvSpPr>
        <p:spPr>
          <a:xfrm>
            <a:off x="3746788" y="4866696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4FC99D0-233D-425B-809E-075D98C7F587}"/>
              </a:ext>
            </a:extLst>
          </p:cNvPr>
          <p:cNvSpPr/>
          <p:nvPr/>
        </p:nvSpPr>
        <p:spPr>
          <a:xfrm>
            <a:off x="3106016" y="4895560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471EFDD3-C58A-409D-B36D-478C93E4FC17}"/>
              </a:ext>
            </a:extLst>
          </p:cNvPr>
          <p:cNvSpPr/>
          <p:nvPr/>
        </p:nvSpPr>
        <p:spPr>
          <a:xfrm>
            <a:off x="3106016" y="4283651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C7E5A9F2-3AD9-4D8C-B1FA-6C46038BCA41}"/>
              </a:ext>
            </a:extLst>
          </p:cNvPr>
          <p:cNvSpPr/>
          <p:nvPr/>
        </p:nvSpPr>
        <p:spPr>
          <a:xfrm>
            <a:off x="3071379" y="3717924"/>
            <a:ext cx="611909" cy="6638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36621C1-9D17-4B3F-8C62-77D16BBDDFF6}"/>
              </a:ext>
            </a:extLst>
          </p:cNvPr>
          <p:cNvSpPr txBox="1">
            <a:spLocks/>
          </p:cNvSpPr>
          <p:nvPr/>
        </p:nvSpPr>
        <p:spPr>
          <a:xfrm>
            <a:off x="898235" y="1568161"/>
            <a:ext cx="10804236" cy="103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Scatter Shot requires special treatments and is different for each different corners, and boundary. 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E5F6FBF4-6BAA-4EFC-AD60-73C34368FE38}"/>
              </a:ext>
            </a:extLst>
          </p:cNvPr>
          <p:cNvSpPr/>
          <p:nvPr/>
        </p:nvSpPr>
        <p:spPr>
          <a:xfrm>
            <a:off x="900834" y="2598015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AE671FC-D432-4674-AAD0-53B65916EC9A}"/>
              </a:ext>
            </a:extLst>
          </p:cNvPr>
          <p:cNvSpPr/>
          <p:nvPr/>
        </p:nvSpPr>
        <p:spPr>
          <a:xfrm>
            <a:off x="1570470" y="2598015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4328092D-BA6F-48B3-A6F4-7EF75E238989}"/>
              </a:ext>
            </a:extLst>
          </p:cNvPr>
          <p:cNvSpPr/>
          <p:nvPr/>
        </p:nvSpPr>
        <p:spPr>
          <a:xfrm>
            <a:off x="900834" y="3140651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243C9E4-A0A5-4DAC-80DE-8EE6080267F1}"/>
              </a:ext>
            </a:extLst>
          </p:cNvPr>
          <p:cNvSpPr/>
          <p:nvPr/>
        </p:nvSpPr>
        <p:spPr>
          <a:xfrm>
            <a:off x="1541606" y="3169514"/>
            <a:ext cx="611909" cy="6638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(AI)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AI in the game is immediately executed after the player makes a valid move. </a:t>
            </a:r>
          </a:p>
          <a:p>
            <a:r>
              <a:rPr lang="en-US">
                <a:cs typeface="Calibri"/>
              </a:rPr>
              <a:t>It shoots randomly and has no intelligence.</a:t>
            </a:r>
          </a:p>
          <a:p>
            <a:r>
              <a:rPr lang="en-US">
                <a:cs typeface="Calibri"/>
              </a:rPr>
              <a:t>AI placing is made only horizontal </a:t>
            </a:r>
          </a:p>
          <a:p>
            <a:r>
              <a:rPr lang="en-US">
                <a:cs typeface="Calibri"/>
              </a:rPr>
              <a:t>AI Turn function will keep running until its target coordinate is a valid target, meaning it is not a tile that is already 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0473" y="2446628"/>
            <a:ext cx="6839934" cy="1908000"/>
            <a:chOff x="2678805" y="2279560"/>
            <a:chExt cx="6839934" cy="1908000"/>
          </a:xfrm>
        </p:grpSpPr>
        <p:sp>
          <p:nvSpPr>
            <p:cNvPr id="3" name="Oval 2"/>
            <p:cNvSpPr/>
            <p:nvPr/>
          </p:nvSpPr>
          <p:spPr>
            <a:xfrm>
              <a:off x="2678805" y="2279560"/>
              <a:ext cx="1908000" cy="19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/>
                <a:t>04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56587" y="2771895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Program Testing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383D-F676-4BD7-8FE9-56AE551B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E941-C140-4856-A03E-E9AC5975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>
                <a:cs typeface="Calibri"/>
              </a:rPr>
              <a:t>Team’s Contribution &amp; Software Usage </a:t>
            </a:r>
          </a:p>
          <a:p>
            <a:pPr marL="514350" indent="-514350">
              <a:buFont typeface="+mj-lt"/>
              <a:buAutoNum type="arabicParenR"/>
            </a:pPr>
            <a:r>
              <a:rPr lang="en-US">
                <a:cs typeface="Calibri"/>
              </a:rPr>
              <a:t>Program Design (Flow-chart of Top Level)</a:t>
            </a:r>
          </a:p>
          <a:p>
            <a:pPr marL="514350" indent="-514350">
              <a:buFont typeface="+mj-lt"/>
              <a:buAutoNum type="arabicParenR"/>
            </a:pPr>
            <a:r>
              <a:rPr lang="en-US">
                <a:cs typeface="Calibri"/>
              </a:rPr>
              <a:t>How the Programming was done (show all requirements of rubrics) </a:t>
            </a:r>
          </a:p>
          <a:p>
            <a:pPr marL="514350" indent="-514350">
              <a:buFont typeface="+mj-lt"/>
              <a:buAutoNum type="arabicParenR"/>
            </a:pPr>
            <a:r>
              <a:rPr lang="en-US">
                <a:cs typeface="Calibri"/>
              </a:rPr>
              <a:t>Program Testing</a:t>
            </a:r>
          </a:p>
          <a:p>
            <a:pPr marL="514350" indent="-514350">
              <a:buAutoNum type="arabicParenR"/>
            </a:pPr>
            <a:r>
              <a:rPr lang="en-US">
                <a:cs typeface="Calibri"/>
              </a:rPr>
              <a:t>Demo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5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(Login-Sign 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Did not fill in all fields during Sign-Up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Sign-Up Username with existing Account </a:t>
            </a:r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80" y="1690686"/>
            <a:ext cx="2774444" cy="440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489200"/>
            <a:ext cx="57531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528555"/>
            <a:ext cx="6477000" cy="749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11" name="Content Placeholder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30" y="5448722"/>
            <a:ext cx="3736439" cy="12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2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(Login-Sign 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3.   Password Criteria for Sign-Up (</a:t>
            </a:r>
            <a:r>
              <a:rPr lang="en-US">
                <a:highlight>
                  <a:srgbClr val="00FF00"/>
                </a:highlight>
              </a:rPr>
              <a:t>String-Operation</a:t>
            </a:r>
            <a:r>
              <a:rPr lang="en-US"/>
              <a:t>) </a:t>
            </a:r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41" y="2347649"/>
            <a:ext cx="3510871" cy="18735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7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AAD8BDE3-BE53-430D-A59C-6CDA9B543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793" y="4347018"/>
            <a:ext cx="6671871" cy="2373701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217725-8DAF-4EEB-AA42-DF1C7CA05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2350355"/>
            <a:ext cx="3979888" cy="1395289"/>
          </a:xfrm>
          <a:prstGeom prst="rect">
            <a:avLst/>
          </a:prstGeom>
        </p:spPr>
      </p:pic>
      <p:pic>
        <p:nvPicPr>
          <p:cNvPr id="1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CC7504-DD56-46D2-8668-C0922818CB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r="23957" b="73228"/>
          <a:stretch/>
        </p:blipFill>
        <p:spPr>
          <a:xfrm>
            <a:off x="8237852" y="1648117"/>
            <a:ext cx="3547005" cy="2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(Login-Sign 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4.   Entering Date of Birth for Sign-Up and Unlocking Account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7279"/>
            <a:ext cx="6397859" cy="42841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43" y="2437279"/>
            <a:ext cx="3628285" cy="1282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43" y="3836955"/>
            <a:ext cx="3619500" cy="1291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7279"/>
            <a:ext cx="6397859" cy="2168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44" y="2437279"/>
            <a:ext cx="3619500" cy="2025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44" y="4550492"/>
            <a:ext cx="3619500" cy="13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(Login-Sign 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5.   Verifying during Login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" y="2474820"/>
            <a:ext cx="4203120" cy="3082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39" y="2474820"/>
            <a:ext cx="7615482" cy="166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39" y="4248150"/>
            <a:ext cx="7615482" cy="13096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11" name="Content Placeholder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91" y="2340375"/>
            <a:ext cx="1470870" cy="12007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26" y="4336422"/>
            <a:ext cx="1482311" cy="8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(Ships)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355"/>
            <a:ext cx="10524564" cy="479060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   Invalid Ship Placement on grids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4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84E47-10AF-4C88-A745-F00EEF4E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1" y="1946742"/>
            <a:ext cx="2009775" cy="1476375"/>
          </a:xfrm>
          <a:prstGeom prst="rect">
            <a:avLst/>
          </a:prstGeom>
        </p:spPr>
      </p:pic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BCF7AD9-FDDC-4864-93B2-F7AEB65AB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083" y="1948649"/>
            <a:ext cx="3406589" cy="182218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18C33E-86DD-4825-AD67-14849740C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12" y="5068783"/>
            <a:ext cx="2483224" cy="1283468"/>
          </a:xfrm>
          <a:prstGeom prst="rect">
            <a:avLst/>
          </a:prstGeom>
        </p:spPr>
      </p:pic>
      <p:pic>
        <p:nvPicPr>
          <p:cNvPr id="14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6051251-259D-409E-9B91-D64F45F9C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082" y="4026121"/>
            <a:ext cx="4661647" cy="23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(Gameplay)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Error-handling cases</a:t>
            </a:r>
          </a:p>
          <a:p>
            <a:r>
              <a:rPr lang="en-US"/>
              <a:t>All possible scenarios :</a:t>
            </a:r>
          </a:p>
          <a:p>
            <a:pPr marL="0" indent="0">
              <a:buNone/>
            </a:pPr>
            <a:r>
              <a:rPr lang="en-US"/>
              <a:t>1. Shots in Player Boards will</a:t>
            </a:r>
            <a:r>
              <a:rPr lang="en-US">
                <a:cs typeface="Calibri" panose="020F0502020204030204"/>
              </a:rPr>
              <a:t> pop up an invalid 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message "cannot shoot yourself."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2. Shooting a "shot" tile also returns an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Invalid message.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3. AI turn is based to run after the Player executed a valid turn, else it is still Player's turn.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57897" y="185738"/>
            <a:ext cx="3448605" cy="1427550"/>
            <a:chOff x="8228580" y="864916"/>
            <a:chExt cx="3448605" cy="1427550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64"/>
            <a:stretch/>
          </p:blipFill>
          <p:spPr>
            <a:xfrm>
              <a:off x="8228580" y="864916"/>
              <a:ext cx="3448605" cy="4386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580" y="1293663"/>
              <a:ext cx="3448605" cy="99880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10" y="3490187"/>
            <a:ext cx="3443376" cy="1256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19" y="1938094"/>
            <a:ext cx="3438749" cy="12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0473" y="2446628"/>
            <a:ext cx="6839934" cy="1908000"/>
            <a:chOff x="2678805" y="2279560"/>
            <a:chExt cx="6839934" cy="1908000"/>
          </a:xfrm>
        </p:grpSpPr>
        <p:sp>
          <p:nvSpPr>
            <p:cNvPr id="3" name="Oval 2"/>
            <p:cNvSpPr/>
            <p:nvPr/>
          </p:nvSpPr>
          <p:spPr>
            <a:xfrm>
              <a:off x="2678805" y="2279560"/>
              <a:ext cx="1908000" cy="19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/>
                <a:t>05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56587" y="2771895"/>
              <a:ext cx="4662152" cy="923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400"/>
                <a:t>Demo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9865" y="1536920"/>
            <a:ext cx="1924202" cy="12633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(after login)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3239" y="1712553"/>
            <a:ext cx="1440305" cy="990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New Game Screen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08485" y="2007134"/>
            <a:ext cx="344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4350596" y="1936848"/>
            <a:ext cx="2039235" cy="87509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select on grid to place carrier</a:t>
            </a:r>
          </a:p>
        </p:txBody>
      </p:sp>
      <p:cxnSp>
        <p:nvCxnSpPr>
          <p:cNvPr id="15" name="Elbow Connector 14"/>
          <p:cNvCxnSpPr>
            <a:cxnSpLocks/>
            <a:stCxn id="59" idx="0"/>
            <a:endCxn id="11" idx="1"/>
          </p:cNvCxnSpPr>
          <p:nvPr/>
        </p:nvCxnSpPr>
        <p:spPr>
          <a:xfrm rot="16200000" flipH="1" flipV="1">
            <a:off x="6586699" y="654793"/>
            <a:ext cx="174955" cy="2389153"/>
          </a:xfrm>
          <a:prstGeom prst="bentConnector3">
            <a:avLst>
              <a:gd name="adj1" fmla="val -130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95678" y="119633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21" name="Elbow Connector 20"/>
          <p:cNvCxnSpPr>
            <a:cxnSpLocks/>
            <a:endCxn id="11" idx="0"/>
          </p:cNvCxnSpPr>
          <p:nvPr/>
        </p:nvCxnSpPr>
        <p:spPr>
          <a:xfrm rot="10800000" flipV="1">
            <a:off x="5370214" y="330838"/>
            <a:ext cx="5210318" cy="1606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41827" y="1056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0850" y="434384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10284980" y="3442521"/>
            <a:ext cx="271106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80" idx="0"/>
          </p:cNvCxnSpPr>
          <p:nvPr/>
        </p:nvCxnSpPr>
        <p:spPr>
          <a:xfrm rot="5400000">
            <a:off x="9993291" y="4597839"/>
            <a:ext cx="632665" cy="225834"/>
          </a:xfrm>
          <a:prstGeom prst="bentConnector3">
            <a:avLst>
              <a:gd name="adj1" fmla="val 70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9" idx="1"/>
          </p:cNvCxnSpPr>
          <p:nvPr/>
        </p:nvCxnSpPr>
        <p:spPr>
          <a:xfrm rot="10800000" flipV="1">
            <a:off x="7570825" y="3976693"/>
            <a:ext cx="1371748" cy="1172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4" idx="0"/>
            <a:endCxn id="77" idx="5"/>
          </p:cNvCxnSpPr>
          <p:nvPr/>
        </p:nvCxnSpPr>
        <p:spPr>
          <a:xfrm rot="5400000" flipH="1" flipV="1">
            <a:off x="7165515" y="3026925"/>
            <a:ext cx="1905615" cy="202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0" idx="3"/>
          </p:cNvCxnSpPr>
          <p:nvPr/>
        </p:nvCxnSpPr>
        <p:spPr>
          <a:xfrm flipH="1" flipV="1">
            <a:off x="11578165" y="3085308"/>
            <a:ext cx="130208" cy="2498777"/>
          </a:xfrm>
          <a:prstGeom prst="bentConnector4">
            <a:avLst>
              <a:gd name="adj1" fmla="val -175565"/>
              <a:gd name="adj2" fmla="val 99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312554" y="5182397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76386" y="4662000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02426" y="439750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78826" y="3603403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78" name="Straight Arrow Connector 77"/>
          <p:cNvCxnSpPr>
            <a:stCxn id="84" idx="1"/>
            <a:endCxn id="87" idx="3"/>
          </p:cNvCxnSpPr>
          <p:nvPr/>
        </p:nvCxnSpPr>
        <p:spPr>
          <a:xfrm flipH="1">
            <a:off x="5237677" y="5633080"/>
            <a:ext cx="477276" cy="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4755477" y="2960125"/>
            <a:ext cx="4374037" cy="2679548"/>
          </a:xfrm>
          <a:prstGeom prst="bentConnector3">
            <a:avLst>
              <a:gd name="adj1" fmla="val 5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>
            <a:off x="5486546" y="1635850"/>
            <a:ext cx="3056" cy="8810753"/>
          </a:xfrm>
          <a:prstGeom prst="bentConnector3">
            <a:avLst>
              <a:gd name="adj1" fmla="val -22657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7" idx="1"/>
            <a:endCxn id="145" idx="3"/>
          </p:cNvCxnSpPr>
          <p:nvPr/>
        </p:nvCxnSpPr>
        <p:spPr>
          <a:xfrm flipH="1">
            <a:off x="1985934" y="5651845"/>
            <a:ext cx="304414" cy="1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57147" y="5269509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72694" y="613744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88089" y="530467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8926" y="519766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478282" y="1778169"/>
            <a:ext cx="2616100" cy="368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Place carrier boat </a:t>
            </a:r>
          </a:p>
        </p:txBody>
      </p:sp>
      <p:cxnSp>
        <p:nvCxnSpPr>
          <p:cNvPr id="118" name="Elbow Connector 117"/>
          <p:cNvCxnSpPr>
            <a:endCxn id="70" idx="1"/>
          </p:cNvCxnSpPr>
          <p:nvPr/>
        </p:nvCxnSpPr>
        <p:spPr>
          <a:xfrm rot="5400000" flipH="1" flipV="1">
            <a:off x="7986703" y="1194776"/>
            <a:ext cx="1292362" cy="328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10485588" y="1439287"/>
            <a:ext cx="8674" cy="30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9476576" y="2239005"/>
            <a:ext cx="2616100" cy="368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Disable selected buttons</a:t>
            </a:r>
          </a:p>
        </p:txBody>
      </p:sp>
      <p:cxnSp>
        <p:nvCxnSpPr>
          <p:cNvPr id="132" name="Straight Arrow Connector 131"/>
          <p:cNvCxnSpPr>
            <a:endCxn id="130" idx="0"/>
          </p:cNvCxnSpPr>
          <p:nvPr/>
        </p:nvCxnSpPr>
        <p:spPr>
          <a:xfrm flipH="1">
            <a:off x="10784626" y="2147032"/>
            <a:ext cx="32034" cy="9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0" idx="2"/>
          </p:cNvCxnSpPr>
          <p:nvPr/>
        </p:nvCxnSpPr>
        <p:spPr>
          <a:xfrm flipH="1">
            <a:off x="10418182" y="2607868"/>
            <a:ext cx="366444" cy="1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1" idx="5"/>
          </p:cNvCxnSpPr>
          <p:nvPr/>
        </p:nvCxnSpPr>
        <p:spPr>
          <a:xfrm>
            <a:off x="4117060" y="2279429"/>
            <a:ext cx="342923" cy="9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483946" y="1363163"/>
            <a:ext cx="5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94425" y="5337001"/>
            <a:ext cx="1691509" cy="662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Place Submarine boat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08879" y="4153892"/>
            <a:ext cx="1709161" cy="78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Disable selected buttons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374101" y="4152846"/>
            <a:ext cx="2290030" cy="94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Random placement of AI submarine and carrier on AI's board </a:t>
            </a:r>
            <a:endParaRPr lang="en-US">
              <a:cs typeface="Calibri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09618" y="2927484"/>
            <a:ext cx="1440305" cy="1007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50" name="Straight Arrow Connector 149"/>
          <p:cNvCxnSpPr>
            <a:stCxn id="145" idx="0"/>
            <a:endCxn id="146" idx="2"/>
          </p:cNvCxnSpPr>
          <p:nvPr/>
        </p:nvCxnSpPr>
        <p:spPr>
          <a:xfrm flipV="1">
            <a:off x="1140180" y="4942631"/>
            <a:ext cx="23280" cy="39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47" idx="1"/>
          </p:cNvCxnSpPr>
          <p:nvPr/>
        </p:nvCxnSpPr>
        <p:spPr>
          <a:xfrm>
            <a:off x="2018040" y="4548262"/>
            <a:ext cx="356061" cy="7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48" idx="4"/>
          </p:cNvCxnSpPr>
          <p:nvPr/>
        </p:nvCxnSpPr>
        <p:spPr>
          <a:xfrm flipH="1" flipV="1">
            <a:off x="3503148" y="3922535"/>
            <a:ext cx="15968" cy="23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6470754" y="1761893"/>
            <a:ext cx="2795998" cy="90286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Carrier underwater?</a:t>
            </a:r>
          </a:p>
        </p:txBody>
      </p:sp>
      <p:sp>
        <p:nvSpPr>
          <p:cNvPr id="70" name="Diamond 69"/>
          <p:cNvSpPr/>
          <p:nvPr/>
        </p:nvSpPr>
        <p:spPr>
          <a:xfrm>
            <a:off x="8796934" y="13895"/>
            <a:ext cx="3394657" cy="139749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carrier placed on surface with all 4 units within grid?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9059912" y="2806903"/>
            <a:ext cx="2579206" cy="55681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select on grid to place submarine</a:t>
            </a:r>
          </a:p>
        </p:txBody>
      </p:sp>
      <p:sp>
        <p:nvSpPr>
          <p:cNvPr id="79" name="Diamond 78"/>
          <p:cNvSpPr/>
          <p:nvPr/>
        </p:nvSpPr>
        <p:spPr>
          <a:xfrm>
            <a:off x="8942573" y="3576562"/>
            <a:ext cx="2904433" cy="8002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Submarine underwater?</a:t>
            </a:r>
          </a:p>
        </p:txBody>
      </p:sp>
      <p:sp>
        <p:nvSpPr>
          <p:cNvPr id="80" name="Diamond 79"/>
          <p:cNvSpPr/>
          <p:nvPr/>
        </p:nvSpPr>
        <p:spPr>
          <a:xfrm>
            <a:off x="8685038" y="5027089"/>
            <a:ext cx="3023335" cy="111399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Underwater All 3 units within grid?</a:t>
            </a:r>
          </a:p>
        </p:txBody>
      </p:sp>
      <p:sp>
        <p:nvSpPr>
          <p:cNvPr id="84" name="Diamond 83"/>
          <p:cNvSpPr/>
          <p:nvPr/>
        </p:nvSpPr>
        <p:spPr>
          <a:xfrm>
            <a:off x="5714953" y="4990923"/>
            <a:ext cx="2784355" cy="128431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 surface with all 3 units within grid?</a:t>
            </a:r>
          </a:p>
        </p:txBody>
      </p:sp>
      <p:sp>
        <p:nvSpPr>
          <p:cNvPr id="87" name="Diamond 86"/>
          <p:cNvSpPr/>
          <p:nvPr/>
        </p:nvSpPr>
        <p:spPr>
          <a:xfrm>
            <a:off x="2290348" y="5200414"/>
            <a:ext cx="2947329" cy="90286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Submarine overlaps with carrier?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4D3B58-8AD4-456B-899D-EF7FCD63C40E}"/>
              </a:ext>
            </a:extLst>
          </p:cNvPr>
          <p:cNvCxnSpPr/>
          <p:nvPr/>
        </p:nvCxnSpPr>
        <p:spPr>
          <a:xfrm flipV="1">
            <a:off x="6248400" y="2371166"/>
            <a:ext cx="699246" cy="7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EBF12-400B-46CC-BF83-787A926B6E5E}"/>
              </a:ext>
            </a:extLst>
          </p:cNvPr>
          <p:cNvSpPr/>
          <p:nvPr/>
        </p:nvSpPr>
        <p:spPr>
          <a:xfrm>
            <a:off x="2480282" y="3091043"/>
            <a:ext cx="1709161" cy="78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gameplay screen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484424-19A9-4B9D-A46E-7444022E2C95}"/>
              </a:ext>
            </a:extLst>
          </p:cNvPr>
          <p:cNvCxnSpPr>
            <a:cxnSpLocks/>
          </p:cNvCxnSpPr>
          <p:nvPr/>
        </p:nvCxnSpPr>
        <p:spPr>
          <a:xfrm flipH="1">
            <a:off x="1832488" y="3429393"/>
            <a:ext cx="621610" cy="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F4AF07F3-468F-4D9C-8DD2-76E14D2C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017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5" b="14538"/>
          <a:stretch/>
        </p:blipFill>
        <p:spPr>
          <a:xfrm>
            <a:off x="3114488" y="0"/>
            <a:ext cx="6728759" cy="70687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b="2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0473" y="2421228"/>
            <a:ext cx="7441126" cy="1908000"/>
            <a:chOff x="2678805" y="2279560"/>
            <a:chExt cx="7441126" cy="1908000"/>
          </a:xfrm>
        </p:grpSpPr>
        <p:sp>
          <p:nvSpPr>
            <p:cNvPr id="2" name="Oval 1"/>
            <p:cNvSpPr/>
            <p:nvPr/>
          </p:nvSpPr>
          <p:spPr>
            <a:xfrm>
              <a:off x="2678805" y="2279560"/>
              <a:ext cx="1908000" cy="19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/>
                <a:t>01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32786" y="2510285"/>
              <a:ext cx="51871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/>
                <a:t>Team’s Contribution </a:t>
              </a:r>
            </a:p>
            <a:p>
              <a:r>
                <a:rPr lang="en-US" sz="4400"/>
                <a:t>&amp; Program Usage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C7BF-5C7D-49CD-91E3-F9451255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Team’s Contribution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46771"/>
              </p:ext>
            </p:extLst>
          </p:nvPr>
        </p:nvGraphicFramePr>
        <p:xfrm>
          <a:off x="838200" y="1515590"/>
          <a:ext cx="10305018" cy="5316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0">
                <a:tc>
                  <a:txBody>
                    <a:bodyPr/>
                    <a:lstStyle/>
                    <a:p>
                      <a:r>
                        <a:rPr lang="en-US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301">
                <a:tc>
                  <a:txBody>
                    <a:bodyPr/>
                    <a:lstStyle/>
                    <a:p>
                      <a:r>
                        <a:rPr lang="en-US" sz="1600"/>
                        <a:t>Carissa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Created</a:t>
                      </a:r>
                      <a:r>
                        <a:rPr lang="en-US" sz="1600" baseline="0"/>
                        <a:t> Program (Login-Sign-Up)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Added DOB</a:t>
                      </a:r>
                      <a:r>
                        <a:rPr lang="en-US" sz="1600" baseline="0"/>
                        <a:t>-integer check (Login-Sign-Up)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aseline="0"/>
                        <a:t>Added Game-command for Gameplay screen (Login-Sign-Up)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638">
                <a:tc>
                  <a:txBody>
                    <a:bodyPr/>
                    <a:lstStyle/>
                    <a:p>
                      <a:r>
                        <a:rPr lang="en-US" sz="160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/>
                        <a:t>Added PW verification </a:t>
                      </a:r>
                      <a:r>
                        <a:rPr lang="en-US" sz="1600" baseline="0"/>
                        <a:t>(Login-Sign-Up) 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/>
                        <a:t>Added</a:t>
                      </a:r>
                      <a:r>
                        <a:rPr lang="en-US" sz="1600" baseline="0"/>
                        <a:t> number of tries support (Login-Sign-Up) </a:t>
                      </a:r>
                    </a:p>
                    <a:p>
                      <a:r>
                        <a:rPr lang="en-US" sz="1600"/>
                        <a:t>Created gameplay grids-layout</a:t>
                      </a:r>
                      <a:r>
                        <a:rPr lang="en-US" sz="1600" baseline="0"/>
                        <a:t> &amp; ship placement grids-layout (Gameplay)</a:t>
                      </a:r>
                    </a:p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/>
                        <a:t>Supported in gameplay algorithms </a:t>
                      </a:r>
                      <a:r>
                        <a:rPr lang="en-US" sz="1600" baseline="0"/>
                        <a:t>(Gameplay)</a:t>
                      </a:r>
                      <a:endParaRPr lang="en-US" sz="16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aseline="0"/>
                        <a:t>Placement of ships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aseline="0"/>
                        <a:t>Recording of coordinates for win lose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302">
                <a:tc>
                  <a:txBody>
                    <a:bodyPr/>
                    <a:lstStyle/>
                    <a:p>
                      <a:r>
                        <a:rPr lang="en-US" sz="160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/>
                        <a:t>Battleship gameplay turn based algorithm and architecture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Battleship Data Management with the use of Dictionary &amp; Tuples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Battleship Scatter shot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Random Placement of AI Carrier and Submarine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Random Firing of AI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Game update Pop-ups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Win Lose Condition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Improved User Interface (added explosion when hit)</a:t>
                      </a:r>
                    </a:p>
                    <a:p>
                      <a:pPr lvl="0">
                        <a:buNone/>
                      </a:pPr>
                      <a:r>
                        <a:rPr lang="en-US" sz="1600" baseline="0"/>
                        <a:t>End Prompt (Quit or Play Again)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Python 3 using </a:t>
            </a:r>
            <a:r>
              <a:rPr lang="en-US" err="1"/>
              <a:t>tkinter</a:t>
            </a:r>
            <a:r>
              <a:rPr lang="en-US"/>
              <a:t> module</a:t>
            </a:r>
          </a:p>
          <a:p>
            <a:r>
              <a:rPr lang="en-US">
                <a:cs typeface="Calibri"/>
              </a:rPr>
              <a:t>Use of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for collaborative coding</a:t>
            </a:r>
          </a:p>
          <a:p>
            <a:r>
              <a:rPr lang="en-US">
                <a:ea typeface="+mn-lt"/>
                <a:cs typeface="+mn-lt"/>
              </a:rPr>
              <a:t>Use of PIL Package to animate explosion when a ship is hit</a:t>
            </a:r>
            <a:endParaRPr lang="en-US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0473" y="2421228"/>
            <a:ext cx="6786926" cy="1908000"/>
            <a:chOff x="2678805" y="2279560"/>
            <a:chExt cx="6786926" cy="1908000"/>
          </a:xfrm>
        </p:grpSpPr>
        <p:sp>
          <p:nvSpPr>
            <p:cNvPr id="5" name="Oval 4"/>
            <p:cNvSpPr/>
            <p:nvPr/>
          </p:nvSpPr>
          <p:spPr>
            <a:xfrm>
              <a:off x="2678805" y="2279560"/>
              <a:ext cx="1908000" cy="19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/>
                <a:t>02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3579" y="2356397"/>
              <a:ext cx="46621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Program Design</a:t>
              </a:r>
            </a:p>
            <a:p>
              <a:r>
                <a:rPr lang="en-US" sz="5400"/>
                <a:t>(flowchart)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4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CZ1003 Project Assessment </vt:lpstr>
      <vt:lpstr>Content </vt:lpstr>
      <vt:lpstr>PowerPoint Presentation</vt:lpstr>
      <vt:lpstr>PowerPoint Presentation</vt:lpstr>
      <vt:lpstr>PowerPoint Presentation</vt:lpstr>
      <vt:lpstr>PowerPoint Presentation</vt:lpstr>
      <vt:lpstr>Team’s Contribution </vt:lpstr>
      <vt:lpstr>Software Usage</vt:lpstr>
      <vt:lpstr>PowerPoint Presentation</vt:lpstr>
      <vt:lpstr>Program Design </vt:lpstr>
      <vt:lpstr>Program Design</vt:lpstr>
      <vt:lpstr>Program Design</vt:lpstr>
      <vt:lpstr>PowerPoint Presentation</vt:lpstr>
      <vt:lpstr>PowerPoint Presentation</vt:lpstr>
      <vt:lpstr>Programming (Initialising 4 Boards) </vt:lpstr>
      <vt:lpstr>Programming </vt:lpstr>
      <vt:lpstr>Programming (Scatter shots)</vt:lpstr>
      <vt:lpstr>Programming (AI) </vt:lpstr>
      <vt:lpstr>PowerPoint Presentation</vt:lpstr>
      <vt:lpstr>Program Testing (Login-Sign Up)</vt:lpstr>
      <vt:lpstr>Program Testing (Login-Sign Up)</vt:lpstr>
      <vt:lpstr>Program Testing (Login-Sign Up)</vt:lpstr>
      <vt:lpstr>Program Testing (Login-Sign Up)</vt:lpstr>
      <vt:lpstr>Program Testing (Ships) </vt:lpstr>
      <vt:lpstr>Program Testing (Gameplay)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2020-04-19T02:44:34Z</dcterms:created>
  <dcterms:modified xsi:type="dcterms:W3CDTF">2020-04-27T08:26:02Z</dcterms:modified>
</cp:coreProperties>
</file>