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1" r:id="rId9"/>
    <p:sldId id="264" r:id="rId10"/>
    <p:sldId id="267" r:id="rId11"/>
    <p:sldId id="263" r:id="rId12"/>
    <p:sldId id="268" r:id="rId13"/>
    <p:sldId id="269" r:id="rId14"/>
    <p:sldId id="273" r:id="rId15"/>
    <p:sldId id="275" r:id="rId16"/>
    <p:sldId id="274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6E08A31-D854-481E-AF16-7C147B1643D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3D149CB-BF15-496A-80FE-5FA6DE586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8A31-D854-481E-AF16-7C147B1643D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49CB-BF15-496A-80FE-5FA6DE586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8A31-D854-481E-AF16-7C147B1643D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49CB-BF15-496A-80FE-5FA6DE586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6E08A31-D854-481E-AF16-7C147B1643D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49CB-BF15-496A-80FE-5FA6DE586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6E08A31-D854-481E-AF16-7C147B1643D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3D149CB-BF15-496A-80FE-5FA6DE58673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6E08A31-D854-481E-AF16-7C147B1643D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3D149CB-BF15-496A-80FE-5FA6DE586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6E08A31-D854-481E-AF16-7C147B1643D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3D149CB-BF15-496A-80FE-5FA6DE586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8A31-D854-481E-AF16-7C147B1643D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49CB-BF15-496A-80FE-5FA6DE586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6E08A31-D854-481E-AF16-7C147B1643D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3D149CB-BF15-496A-80FE-5FA6DE586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6E08A31-D854-481E-AF16-7C147B1643D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3D149CB-BF15-496A-80FE-5FA6DE586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6E08A31-D854-481E-AF16-7C147B1643D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3D149CB-BF15-496A-80FE-5FA6DE586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6E08A31-D854-481E-AF16-7C147B1643D3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3D149CB-BF15-496A-80FE-5FA6DE586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https://i1.wp.com/miliohm.com/wp-content/uploads/2018/03/MLX90614_2.jpg?w=525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agleboard.org/black" TargetMode="External"/><Relationship Id="rId2" Type="http://schemas.openxmlformats.org/officeDocument/2006/relationships/hyperlink" Target="https://components101.com/sensors/melexis-mlx90614-contact-less-ir-temperature-sens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3237" y="1006950"/>
            <a:ext cx="7309925" cy="42508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IOT BASED ACCURATE THERMAL SCREENING AND ALERT FOR COVID SITUATION USING BEAGLEBONE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Wiring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484FE61-D13D-974F-93B1-589AA358B4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1225" y="1882775"/>
            <a:ext cx="39815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FC79D-E44F-9B44-BAA1-DF41B31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Connections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0BB1735-676D-F844-9DFB-B85CFFBA8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04600486"/>
              </p:ext>
            </p:extLst>
          </p:nvPr>
        </p:nvGraphicFramePr>
        <p:xfrm>
          <a:off x="628650" y="1690689"/>
          <a:ext cx="7703821" cy="4232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3869">
                  <a:extLst>
                    <a:ext uri="{9D8B030D-6E8A-4147-A177-3AD203B41FA5}">
                      <a16:colId xmlns:a16="http://schemas.microsoft.com/office/drawing/2014/main" xmlns="" val="1651715727"/>
                    </a:ext>
                  </a:extLst>
                </a:gridCol>
                <a:gridCol w="3859952">
                  <a:extLst>
                    <a:ext uri="{9D8B030D-6E8A-4147-A177-3AD203B41FA5}">
                      <a16:colId xmlns:a16="http://schemas.microsoft.com/office/drawing/2014/main" xmlns="" val="1070217763"/>
                    </a:ext>
                  </a:extLst>
                </a:gridCol>
              </a:tblGrid>
              <a:tr h="774382">
                <a:tc>
                  <a:txBody>
                    <a:bodyPr/>
                    <a:lstStyle/>
                    <a:p>
                      <a:pPr>
                        <a:spcAft>
                          <a:spcPts val="1575"/>
                        </a:spcAft>
                      </a:pPr>
                      <a:r>
                        <a:rPr lang="en-IN" sz="3200" dirty="0">
                          <a:effectLst/>
                        </a:rPr>
                        <a:t>MLX90614 module Connection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75"/>
                        </a:spcAft>
                      </a:pPr>
                      <a:r>
                        <a:rPr lang="en-IN" sz="3600" dirty="0" smtClean="0">
                          <a:effectLst/>
                        </a:rPr>
                        <a:t>Beagle bone </a:t>
                      </a:r>
                      <a:r>
                        <a:rPr lang="en-IN" sz="3600" dirty="0">
                          <a:effectLst/>
                        </a:rPr>
                        <a:t>Connection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xmlns="" val="2179069351"/>
                  </a:ext>
                </a:extLst>
              </a:tr>
              <a:tr h="774382">
                <a:tc>
                  <a:txBody>
                    <a:bodyPr/>
                    <a:lstStyle/>
                    <a:p>
                      <a:pPr>
                        <a:spcAft>
                          <a:spcPts val="1575"/>
                        </a:spcAft>
                      </a:pPr>
                      <a:r>
                        <a:rPr lang="en-IN" sz="3200" dirty="0">
                          <a:effectLst/>
                        </a:rPr>
                        <a:t>VIN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75"/>
                        </a:spcAft>
                      </a:pPr>
                      <a:r>
                        <a:rPr lang="en-IN" sz="3200" dirty="0">
                          <a:effectLst/>
                        </a:rPr>
                        <a:t>P9.3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xmlns="" val="3112681096"/>
                  </a:ext>
                </a:extLst>
              </a:tr>
              <a:tr h="774382">
                <a:tc>
                  <a:txBody>
                    <a:bodyPr/>
                    <a:lstStyle/>
                    <a:p>
                      <a:pPr>
                        <a:spcAft>
                          <a:spcPts val="1575"/>
                        </a:spcAft>
                      </a:pPr>
                      <a:r>
                        <a:rPr lang="en-IN" sz="3200" dirty="0" err="1">
                          <a:effectLst/>
                        </a:rPr>
                        <a:t>Gnd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75"/>
                        </a:spcAft>
                      </a:pPr>
                      <a:r>
                        <a:rPr lang="en-IN" sz="3200" dirty="0">
                          <a:effectLst/>
                        </a:rPr>
                        <a:t>P9.1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xmlns="" val="3500759597"/>
                  </a:ext>
                </a:extLst>
              </a:tr>
              <a:tr h="774382">
                <a:tc>
                  <a:txBody>
                    <a:bodyPr/>
                    <a:lstStyle/>
                    <a:p>
                      <a:pPr>
                        <a:spcAft>
                          <a:spcPts val="1575"/>
                        </a:spcAft>
                      </a:pPr>
                      <a:r>
                        <a:rPr lang="en-IN" sz="3200">
                          <a:effectLst/>
                        </a:rPr>
                        <a:t>SDA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75"/>
                        </a:spcAft>
                      </a:pPr>
                      <a:r>
                        <a:rPr lang="en-IN" sz="3200" dirty="0">
                          <a:effectLst/>
                        </a:rPr>
                        <a:t>P9.20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xmlns="" val="790193315"/>
                  </a:ext>
                </a:extLst>
              </a:tr>
              <a:tr h="774382">
                <a:tc>
                  <a:txBody>
                    <a:bodyPr/>
                    <a:lstStyle/>
                    <a:p>
                      <a:pPr>
                        <a:spcAft>
                          <a:spcPts val="1575"/>
                        </a:spcAft>
                      </a:pPr>
                      <a:r>
                        <a:rPr lang="en-IN" sz="3200" dirty="0">
                          <a:effectLst/>
                        </a:rPr>
                        <a:t>SCL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575"/>
                        </a:spcAft>
                      </a:pPr>
                      <a:r>
                        <a:rPr lang="en-IN" sz="3200" dirty="0">
                          <a:effectLst/>
                        </a:rPr>
                        <a:t>P9.19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xmlns="" val="3315139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78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86800" cy="21610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INTERFACING DIGITAL NON-CONTACT INFRARED                   THERMOMETER (MLX90614) WITH BEAGLEBONE BLACK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Being an I2C device you simply need to connect to the SDA, SCL and choose a suitable GND and Vin</a:t>
            </a:r>
            <a:endParaRPr lang="en-US" sz="3200" dirty="0"/>
          </a:p>
        </p:txBody>
      </p:sp>
      <p:pic>
        <p:nvPicPr>
          <p:cNvPr id="5" name="Picture 5" descr="&quot;&quot;">
            <a:extLst>
              <a:ext uri="{FF2B5EF4-FFF2-40B4-BE49-F238E27FC236}">
                <a16:creationId xmlns:a16="http://schemas.microsoft.com/office/drawing/2014/main" xmlns="" id="{EA96D9E1-6CB1-FD4C-8E72-38F8B0D788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66119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linux</a:t>
            </a:r>
            <a:r>
              <a:rPr lang="en-US" dirty="0" smtClean="0"/>
              <a:t>/i2c-dev.h&gt;</a:t>
            </a:r>
          </a:p>
          <a:p>
            <a:pPr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ioctl.h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fcntl.h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//Standard C input Output Library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unistd.h</a:t>
            </a:r>
            <a:r>
              <a:rPr lang="en-US" dirty="0" smtClean="0"/>
              <a:t>&gt; //defines miscellaneous symbolic constants and types, and declares miscellaneous functions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 //C Library for various String Operations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termios.h</a:t>
            </a:r>
            <a:r>
              <a:rPr lang="en-US" dirty="0" smtClean="0"/>
              <a:t>&gt; // Contains the definitions used by the terminal I/O interfaces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 //definitions for types like </a:t>
            </a:r>
            <a:r>
              <a:rPr lang="en-US" dirty="0" err="1" smtClean="0"/>
              <a:t>size_t</a:t>
            </a:r>
            <a:r>
              <a:rPr lang="en-US" dirty="0" smtClean="0"/>
              <a:t> , </a:t>
            </a:r>
            <a:r>
              <a:rPr lang="en-US" dirty="0" err="1" smtClean="0"/>
              <a:t>ssize_t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stat.h</a:t>
            </a:r>
            <a:r>
              <a:rPr lang="en-US" dirty="0" smtClean="0"/>
              <a:t>&gt; //header defines the structure of the data returned by the functions </a:t>
            </a:r>
            <a:r>
              <a:rPr lang="en-US" dirty="0" err="1" smtClean="0"/>
              <a:t>fstat</a:t>
            </a:r>
            <a:r>
              <a:rPr lang="en-US" dirty="0" smtClean="0"/>
              <a:t>(), </a:t>
            </a:r>
            <a:r>
              <a:rPr lang="en-US" dirty="0" err="1" smtClean="0"/>
              <a:t>lstat</a:t>
            </a:r>
            <a:r>
              <a:rPr lang="en-US" dirty="0" smtClean="0"/>
              <a:t>(), and stat(), give file size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fcntl.h</a:t>
            </a:r>
            <a:r>
              <a:rPr lang="en-US" dirty="0" smtClean="0"/>
              <a:t>&gt; // </a:t>
            </a:r>
            <a:r>
              <a:rPr lang="en-US" dirty="0" err="1" smtClean="0"/>
              <a:t>FIle</a:t>
            </a:r>
            <a:r>
              <a:rPr lang="en-US" dirty="0" smtClean="0"/>
              <a:t> control, Open, </a:t>
            </a:r>
            <a:r>
              <a:rPr lang="en-US" dirty="0" err="1" smtClean="0"/>
              <a:t>clos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stdbool.h</a:t>
            </a:r>
            <a:r>
              <a:rPr lang="en-US" dirty="0" smtClean="0"/>
              <a:t>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2140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void main()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 = 0; k &lt; 5; k++)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// Create I2C bus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file;</a:t>
            </a:r>
          </a:p>
          <a:p>
            <a:pPr>
              <a:buNone/>
            </a:pPr>
            <a:r>
              <a:rPr lang="en-US" dirty="0" smtClean="0"/>
              <a:t>char *bus = "/dev/i2c-2";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char p1,p2,p3;</a:t>
            </a:r>
          </a:p>
          <a:p>
            <a:pPr>
              <a:buNone/>
            </a:pPr>
            <a:r>
              <a:rPr lang="en-US" dirty="0" smtClean="0"/>
              <a:t>    float </a:t>
            </a:r>
            <a:r>
              <a:rPr lang="en-US" dirty="0" err="1" smtClean="0"/>
              <a:t>temp_thermo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usleep</a:t>
            </a:r>
            <a:r>
              <a:rPr lang="en-US" dirty="0" smtClean="0"/>
              <a:t>(10000);</a:t>
            </a:r>
          </a:p>
          <a:p>
            <a:pPr>
              <a:buNone/>
            </a:pPr>
            <a:r>
              <a:rPr lang="en-US" dirty="0" smtClean="0"/>
              <a:t>    file = open(bus, O_RDWR);</a:t>
            </a:r>
          </a:p>
          <a:p>
            <a:pPr>
              <a:buNone/>
            </a:pPr>
            <a:r>
              <a:rPr lang="en-US" dirty="0" smtClean="0"/>
              <a:t>    if(file &lt; 0)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("Failed to open the bus. \n");</a:t>
            </a:r>
          </a:p>
          <a:p>
            <a:pPr>
              <a:buNone/>
            </a:pPr>
            <a:r>
              <a:rPr lang="en-US" dirty="0" smtClean="0"/>
              <a:t>exit(1);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2140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700" dirty="0" err="1" smtClean="0"/>
              <a:t>ioctl</a:t>
            </a:r>
            <a:r>
              <a:rPr lang="en-US" sz="1700" dirty="0" smtClean="0"/>
              <a:t>(file, I2C_SLAVE, 0x5A);                  //start I2C   </a:t>
            </a:r>
          </a:p>
          <a:p>
            <a:pPr>
              <a:buNone/>
            </a:pPr>
            <a:r>
              <a:rPr lang="en-US" sz="1700" dirty="0" smtClean="0"/>
              <a:t>                </a:t>
            </a:r>
          </a:p>
          <a:p>
            <a:pPr>
              <a:buNone/>
            </a:pPr>
            <a:r>
              <a:rPr lang="en-US" sz="1700" dirty="0" smtClean="0"/>
              <a:t>   //</a:t>
            </a:r>
            <a:r>
              <a:rPr lang="en-US" sz="1700" dirty="0" err="1" smtClean="0"/>
              <a:t>ch</a:t>
            </a:r>
            <a:r>
              <a:rPr lang="en-US" sz="1700" dirty="0" smtClean="0"/>
              <a:t>=i2c-&gt;write(i2caddress);              //device address with write condition</a:t>
            </a:r>
          </a:p>
          <a:p>
            <a:pPr>
              <a:buNone/>
            </a:pPr>
            <a:r>
              <a:rPr lang="en-US" sz="1700" dirty="0" smtClean="0"/>
              <a:t>    char </a:t>
            </a:r>
            <a:r>
              <a:rPr lang="en-US" sz="1700" dirty="0" err="1" smtClean="0"/>
              <a:t>config</a:t>
            </a:r>
            <a:r>
              <a:rPr lang="en-US" sz="1700" dirty="0" smtClean="0"/>
              <a:t>[4] = {0};</a:t>
            </a:r>
          </a:p>
          <a:p>
            <a:pPr>
              <a:buNone/>
            </a:pPr>
            <a:r>
              <a:rPr lang="en-US" sz="1700" dirty="0" err="1" smtClean="0"/>
              <a:t>config</a:t>
            </a:r>
            <a:r>
              <a:rPr lang="en-US" sz="1700" dirty="0" smtClean="0"/>
              <a:t>[0] = 0x5A;</a:t>
            </a:r>
          </a:p>
          <a:p>
            <a:pPr>
              <a:buNone/>
            </a:pPr>
            <a:r>
              <a:rPr lang="en-US" sz="1700" dirty="0" err="1" smtClean="0"/>
              <a:t>config</a:t>
            </a:r>
            <a:r>
              <a:rPr lang="en-US" sz="1700" dirty="0" smtClean="0"/>
              <a:t>[1] = 0x07;</a:t>
            </a:r>
          </a:p>
          <a:p>
            <a:pPr>
              <a:buNone/>
            </a:pPr>
            <a:r>
              <a:rPr lang="en-US" sz="1700" dirty="0" smtClean="0"/>
              <a:t>    write(file, </a:t>
            </a:r>
            <a:r>
              <a:rPr lang="en-US" sz="1700" dirty="0" err="1" smtClean="0"/>
              <a:t>config</a:t>
            </a:r>
            <a:r>
              <a:rPr lang="en-US" sz="1700" dirty="0" smtClean="0"/>
              <a:t>, 2);</a:t>
            </a:r>
          </a:p>
          <a:p>
            <a:pPr>
              <a:buNone/>
            </a:pPr>
            <a:r>
              <a:rPr lang="en-US" sz="1700" dirty="0" smtClean="0"/>
              <a:t>    </a:t>
            </a:r>
          </a:p>
          <a:p>
            <a:pPr>
              <a:buNone/>
            </a:pPr>
            <a:r>
              <a:rPr lang="en-US" sz="1700" dirty="0" smtClean="0"/>
              <a:t>    char data[7] = {0};</a:t>
            </a:r>
          </a:p>
          <a:p>
            <a:pPr>
              <a:buNone/>
            </a:pPr>
            <a:r>
              <a:rPr lang="en-US" sz="1700" dirty="0" smtClean="0"/>
              <a:t>read(file, &amp;data, 4);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nn-NO" sz="1700" dirty="0" smtClean="0"/>
              <a:t>for (int i =0; i&lt;7; i++)</a:t>
            </a:r>
          </a:p>
          <a:p>
            <a:pPr>
              <a:buNone/>
            </a:pPr>
            <a:r>
              <a:rPr lang="en-US" sz="1700" dirty="0" smtClean="0"/>
              <a:t>{</a:t>
            </a:r>
          </a:p>
          <a:p>
            <a:pPr>
              <a:buNone/>
            </a:pPr>
            <a:r>
              <a:rPr lang="pt-BR" sz="1700" dirty="0" smtClean="0"/>
              <a:t>printf("Data1 %d  \n",data[i]);</a:t>
            </a:r>
          </a:p>
          <a:p>
            <a:pPr>
              <a:buNone/>
            </a:pPr>
            <a:r>
              <a:rPr lang="en-US" sz="17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 //i2c-&gt;start();                           //repeat start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ioctl</a:t>
            </a:r>
            <a:r>
              <a:rPr lang="en-US" sz="1800" dirty="0" smtClean="0"/>
              <a:t>(file, I2C_SLAVE, 0x5A);  </a:t>
            </a:r>
          </a:p>
          <a:p>
            <a:pPr>
              <a:buNone/>
            </a:pPr>
            <a:r>
              <a:rPr lang="en-US" sz="1800" dirty="0" smtClean="0"/>
              <a:t>    //</a:t>
            </a:r>
            <a:r>
              <a:rPr lang="en-US" sz="1800" dirty="0" err="1" smtClean="0"/>
              <a:t>ch</a:t>
            </a:r>
            <a:r>
              <a:rPr lang="en-US" sz="1800" dirty="0" smtClean="0"/>
              <a:t>=i2c-&gt;write(i2caddress|0x01);     //device address with read condition </a:t>
            </a:r>
          </a:p>
          <a:p>
            <a:pPr>
              <a:buNone/>
            </a:pPr>
            <a:r>
              <a:rPr lang="en-US" sz="1800" dirty="0" smtClean="0"/>
              <a:t>                 //No </a:t>
            </a:r>
            <a:r>
              <a:rPr lang="en-US" sz="1800" dirty="0" err="1" smtClean="0"/>
              <a:t>Ack</a:t>
            </a:r>
            <a:r>
              <a:rPr lang="en-US" sz="1800" dirty="0" smtClean="0"/>
              <a:t>, return False</a:t>
            </a:r>
          </a:p>
          <a:p>
            <a:pPr>
              <a:buNone/>
            </a:pPr>
            <a:r>
              <a:rPr lang="en-US" sz="1800" dirty="0" smtClean="0"/>
              <a:t>    </a:t>
            </a:r>
          </a:p>
          <a:p>
            <a:pPr>
              <a:buNone/>
            </a:pPr>
            <a:endParaRPr lang="en-US" sz="17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21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dirty="0" err="1" smtClean="0"/>
              <a:t>config</a:t>
            </a:r>
            <a:r>
              <a:rPr lang="en-US" sz="1700" dirty="0" smtClean="0"/>
              <a:t>[0] = 0x5A|0x01;</a:t>
            </a:r>
          </a:p>
          <a:p>
            <a:pPr>
              <a:buNone/>
            </a:pPr>
            <a:r>
              <a:rPr lang="en-US" sz="1700" dirty="0" smtClean="0"/>
              <a:t>    write(file, </a:t>
            </a:r>
            <a:r>
              <a:rPr lang="en-US" sz="1700" dirty="0" err="1" smtClean="0"/>
              <a:t>config</a:t>
            </a:r>
            <a:r>
              <a:rPr lang="en-US" sz="1700" dirty="0" smtClean="0"/>
              <a:t>, 1);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    //p1=i2c-&gt;read(1);     //</a:t>
            </a:r>
            <a:r>
              <a:rPr lang="en-US" sz="1700" dirty="0" err="1" smtClean="0"/>
              <a:t>Tobj</a:t>
            </a:r>
            <a:r>
              <a:rPr lang="en-US" sz="1700" dirty="0" smtClean="0"/>
              <a:t> low byte</a:t>
            </a:r>
          </a:p>
          <a:p>
            <a:pPr>
              <a:buNone/>
            </a:pPr>
            <a:r>
              <a:rPr lang="en-US" sz="1700" dirty="0" smtClean="0"/>
              <a:t>    //p2=i2c-&gt;read(1);     //</a:t>
            </a:r>
            <a:r>
              <a:rPr lang="en-US" sz="1700" dirty="0" err="1" smtClean="0"/>
              <a:t>Tobj</a:t>
            </a:r>
            <a:r>
              <a:rPr lang="en-US" sz="1700" dirty="0" smtClean="0"/>
              <a:t> </a:t>
            </a:r>
            <a:r>
              <a:rPr lang="en-US" sz="1700" dirty="0" err="1" smtClean="0"/>
              <a:t>heigh</a:t>
            </a:r>
            <a:r>
              <a:rPr lang="en-US" sz="1700" dirty="0" smtClean="0"/>
              <a:t> byte</a:t>
            </a:r>
          </a:p>
          <a:p>
            <a:pPr>
              <a:buNone/>
            </a:pPr>
            <a:r>
              <a:rPr lang="en-US" sz="1700" dirty="0" smtClean="0"/>
              <a:t>    //p3=i2c-&gt;read(0);     //PEC</a:t>
            </a:r>
          </a:p>
          <a:p>
            <a:pPr>
              <a:buNone/>
            </a:pPr>
            <a:r>
              <a:rPr lang="en-US" sz="1700" dirty="0" smtClean="0"/>
              <a:t>     read(file, &amp;data, 4);</a:t>
            </a:r>
          </a:p>
          <a:p>
            <a:pPr>
              <a:buNone/>
            </a:pPr>
            <a:r>
              <a:rPr lang="en-US" sz="1700" dirty="0" smtClean="0"/>
              <a:t>        //i2c-&gt;stop();                            //stop condition   </a:t>
            </a:r>
          </a:p>
          <a:p>
            <a:pPr>
              <a:buNone/>
            </a:pPr>
            <a:r>
              <a:rPr lang="it-IT" sz="1700" dirty="0" smtClean="0"/>
              <a:t>    temp_thermo=((((data[1]&amp;0x007f)&lt;&lt;8)+data[0])*0.02)-0.01;      //degree centigrate conversion</a:t>
            </a:r>
          </a:p>
          <a:p>
            <a:pPr>
              <a:buNone/>
            </a:pPr>
            <a:r>
              <a:rPr lang="en-US" sz="1700" dirty="0" smtClean="0"/>
              <a:t>    </a:t>
            </a:r>
            <a:r>
              <a:rPr lang="en-US" sz="1700" dirty="0" err="1" smtClean="0"/>
              <a:t>temp_thermo</a:t>
            </a:r>
            <a:r>
              <a:rPr lang="en-US" sz="1700" dirty="0" smtClean="0"/>
              <a:t>=temp_thermo-273;                          //Convert </a:t>
            </a:r>
            <a:r>
              <a:rPr lang="en-US" sz="1700" dirty="0" err="1" smtClean="0"/>
              <a:t>kelvin</a:t>
            </a:r>
            <a:r>
              <a:rPr lang="en-US" sz="1700" dirty="0" smtClean="0"/>
              <a:t> to degree Celsius</a:t>
            </a:r>
          </a:p>
          <a:p>
            <a:pPr>
              <a:buNone/>
            </a:pPr>
            <a:r>
              <a:rPr lang="en-US" sz="1700" dirty="0" smtClean="0"/>
              <a:t>    </a:t>
            </a:r>
          </a:p>
          <a:p>
            <a:pPr>
              <a:buNone/>
            </a:pPr>
            <a:r>
              <a:rPr lang="en-US" sz="1700" dirty="0" smtClean="0"/>
              <a:t>    </a:t>
            </a:r>
            <a:r>
              <a:rPr lang="nn-NO" sz="1700" dirty="0" smtClean="0"/>
              <a:t>for (int i =0; i&lt;7; i++)</a:t>
            </a:r>
          </a:p>
          <a:p>
            <a:pPr>
              <a:buNone/>
            </a:pPr>
            <a:r>
              <a:rPr lang="en-US" sz="1700" dirty="0" smtClean="0"/>
              <a:t>{</a:t>
            </a:r>
          </a:p>
          <a:p>
            <a:pPr>
              <a:buNone/>
            </a:pPr>
            <a:r>
              <a:rPr lang="pt-BR" sz="1700" dirty="0" smtClean="0"/>
              <a:t>printf("Data %d  \n",data[i]);</a:t>
            </a:r>
          </a:p>
          <a:p>
            <a:pPr>
              <a:buNone/>
            </a:pPr>
            <a:r>
              <a:rPr lang="en-US" sz="1700" dirty="0" smtClean="0"/>
              <a:t>}</a:t>
            </a:r>
          </a:p>
          <a:p>
            <a:pPr>
              <a:buNone/>
            </a:pPr>
            <a:r>
              <a:rPr lang="pt-BR" sz="1700" dirty="0" smtClean="0"/>
              <a:t>printf("Data Temp:  %f  \n",temp_thermo);</a:t>
            </a:r>
          </a:p>
          <a:p>
            <a:pPr>
              <a:buNone/>
            </a:pPr>
            <a:r>
              <a:rPr lang="en-US" sz="1700" dirty="0" smtClean="0"/>
              <a:t> }  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output</a:t>
            </a:r>
            <a:endParaRPr lang="en-US" dirty="0"/>
          </a:p>
        </p:txBody>
      </p:sp>
      <p:pic>
        <p:nvPicPr>
          <p:cNvPr id="1026" name="Picture 2" descr="C:\Users\Jitesh Reddy\Downloads\Screenshot 2020-07-19 at 12.11.06 P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804" y="1447800"/>
            <a:ext cx="8240195" cy="53006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sz="2800" dirty="0" smtClean="0"/>
              <a:t>Components101. (2020, March 31). </a:t>
            </a:r>
            <a:r>
              <a:rPr lang="en-US" sz="2800" i="1" dirty="0" smtClean="0"/>
              <a:t>MLX90614 Non-Contact IR Temperature Sensor Pin out, Datasheet, Equivalents &amp; Specs</a:t>
            </a:r>
            <a:r>
              <a:rPr lang="en-US" sz="2800" dirty="0" smtClean="0"/>
              <a:t>. </a:t>
            </a:r>
            <a:r>
              <a:rPr lang="en-US" sz="2800" u="sng" dirty="0" smtClean="0">
                <a:hlinkClick r:id="rId2"/>
              </a:rPr>
              <a:t>https://components101.com/sensors/melexis-mlx90614-contact-less-ir-temperature-sensor</a:t>
            </a:r>
            <a:endParaRPr lang="en-US" sz="2800" u="sng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BeagleBoard.org. (2019, September 6). BeagleBoard.org - black. Retrieved June 5, 2020, from </a:t>
            </a:r>
            <a:r>
              <a:rPr lang="en-US" sz="2800" u="sng" dirty="0" smtClean="0">
                <a:hlinkClick r:id="rId3"/>
              </a:rPr>
              <a:t>https://beagleboard.org/black</a:t>
            </a:r>
            <a:endParaRPr lang="en-US" sz="2800" u="sng" dirty="0" smtClean="0"/>
          </a:p>
          <a:p>
            <a:pPr lvl="1"/>
            <a:endParaRPr lang="en-US" sz="2800" dirty="0" smtClean="0"/>
          </a:p>
          <a:p>
            <a:pPr lvl="1"/>
            <a:r>
              <a:rPr lang="en-IN" sz="2800" dirty="0" smtClean="0"/>
              <a:t>M. D. </a:t>
            </a:r>
            <a:r>
              <a:rPr lang="en-IN" sz="2800" dirty="0" err="1" smtClean="0"/>
              <a:t>Dramićanin</a:t>
            </a:r>
            <a:r>
              <a:rPr lang="en-IN" sz="2800" dirty="0" smtClean="0"/>
              <a:t>, Z. </a:t>
            </a:r>
            <a:r>
              <a:rPr lang="en-IN" sz="2800" dirty="0" err="1" smtClean="0"/>
              <a:t>Antić</a:t>
            </a:r>
            <a:r>
              <a:rPr lang="en-IN" sz="2800" dirty="0" smtClean="0"/>
              <a:t>, S. </a:t>
            </a:r>
            <a:r>
              <a:rPr lang="en-IN" sz="2800" dirty="0" err="1" smtClean="0"/>
              <a:t>Kuzman</a:t>
            </a:r>
            <a:r>
              <a:rPr lang="en-IN" sz="2800" dirty="0" smtClean="0"/>
              <a:t> and T. </a:t>
            </a:r>
            <a:r>
              <a:rPr lang="en-IN" sz="2800" dirty="0" err="1" smtClean="0"/>
              <a:t>Thundat</a:t>
            </a:r>
            <a:r>
              <a:rPr lang="en-IN" sz="2800" dirty="0" smtClean="0"/>
              <a:t>, "Contactless temperature sensing via luminescence," 2016 18th International Conference on Transparent Optical Networks (ICTON), Trento, 2016, pp. 1-1, </a:t>
            </a:r>
            <a:r>
              <a:rPr lang="en-IN" sz="2800" dirty="0" err="1" smtClean="0"/>
              <a:t>doi</a:t>
            </a:r>
            <a:r>
              <a:rPr lang="en-IN" sz="2800" dirty="0" smtClean="0"/>
              <a:t>: 10.1109/ICTON.2016.7550592. </a:t>
            </a:r>
            <a:r>
              <a:rPr lang="en-US" sz="2400" dirty="0" smtClean="0"/>
              <a:t>https://ieeexplore.ieee.o</a:t>
            </a:r>
          </a:p>
          <a:p>
            <a:pPr>
              <a:buNone/>
            </a:pP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8194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INTERFACING DIGITAL NON-CONTACT INFRARED                   THERMOMETER (MLX90614) WITH BEAGLEBONE BLACK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Sensor specifications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Connections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200" dirty="0" smtClean="0"/>
              <a:t>Coding</a:t>
            </a:r>
          </a:p>
          <a:p>
            <a:pPr>
              <a:buFont typeface="Wingdings" pitchFamily="2" charset="2"/>
              <a:buChar char="v"/>
            </a:pP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Desired Output</a:t>
            </a:r>
          </a:p>
          <a:p>
            <a:pPr>
              <a:buFont typeface="Wingdings" pitchFamily="2" charset="2"/>
              <a:buChar char="v"/>
            </a:pP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Hardware Wiring</a:t>
            </a:r>
          </a:p>
          <a:p>
            <a:pPr>
              <a:buFont typeface="Wingdings" pitchFamily="2" charset="2"/>
              <a:buChar char="v"/>
            </a:pP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References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Mlx90614 is a infrared based sensor, it measures the temperature based on infrared emitted by an object. It senses electromagnetic waves in the range about 700 nm to 14,000 nm.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The MLX90614 is a non-contact infrared thermometer with a measurement range from -70 to +380 degree Celsius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connect the four leads to your Beagle bone and you will have an accurate thermometer with a resolution of 0.01 and an accuracy of 0.5 degrees, or for that matter you can use any microcontroller that can communicate with it through it’s I2C interface.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size, low cost</a:t>
            </a:r>
          </a:p>
          <a:p>
            <a:endParaRPr lang="en-IN" dirty="0" smtClean="0"/>
          </a:p>
          <a:p>
            <a:r>
              <a:rPr lang="en-US" dirty="0" smtClean="0"/>
              <a:t>Mounted on a breakout board with two types of pins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10k Pull up resistors for the I2C interface with optional solder jumpers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 calibrated in wide temperature range:</a:t>
            </a:r>
          </a:p>
          <a:p>
            <a:endParaRPr lang="en-IN" dirty="0" smtClean="0"/>
          </a:p>
          <a:p>
            <a:r>
              <a:rPr lang="en-US" dirty="0" smtClean="0"/>
              <a:t>-40 … + 125 ° C for sensor temperature and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-70 … + 380 ° C for object temperature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accuracy of 0.5 ° C over wide temperature  range (0 … + 50 ° C for both Ta and To) High (medical) accuracy calibration</a:t>
            </a:r>
          </a:p>
          <a:p>
            <a:endParaRPr lang="en-IN" dirty="0" smtClean="0"/>
          </a:p>
          <a:p>
            <a:r>
              <a:rPr lang="en-US" dirty="0" smtClean="0"/>
              <a:t>Measurement resolution of 0.02 ° C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Single and dual zone versions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 Bus compatible digital interface</a:t>
            </a:r>
          </a:p>
          <a:p>
            <a:endParaRPr lang="en-IN" dirty="0" smtClean="0"/>
          </a:p>
          <a:p>
            <a:r>
              <a:rPr lang="en-US" dirty="0" smtClean="0"/>
              <a:t>Customizable PWM output for continuous reading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Sleep mode for reduced power consumption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87</TotalTime>
  <Words>779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Verve</vt:lpstr>
      <vt:lpstr>IOT BASED ACCURATE THERMAL SCREENING AND ALERT FOR COVID SITUATION USING BEAGLEBONE </vt:lpstr>
      <vt:lpstr>Content</vt:lpstr>
      <vt:lpstr>Cont..</vt:lpstr>
      <vt:lpstr>Introduction</vt:lpstr>
      <vt:lpstr>Cont…..</vt:lpstr>
      <vt:lpstr>Sensor specifications</vt:lpstr>
      <vt:lpstr>Cont….</vt:lpstr>
      <vt:lpstr>Cont……</vt:lpstr>
      <vt:lpstr>Cont….</vt:lpstr>
      <vt:lpstr>Hardware Wiring</vt:lpstr>
      <vt:lpstr>Connections</vt:lpstr>
      <vt:lpstr>INTERFACING DIGITAL NON-CONTACT INFRARED                   THERMOMETER (MLX90614) WITH BEAGLEBONE BLACK </vt:lpstr>
      <vt:lpstr>Coding</vt:lpstr>
      <vt:lpstr>Slide 14</vt:lpstr>
      <vt:lpstr>Slide 15</vt:lpstr>
      <vt:lpstr>Slide 16</vt:lpstr>
      <vt:lpstr>Desired output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DIGITAL NON-CONTACT INFRARED THERMOMETER (MLX90614) WITH BEAGLEBONE BLACK</dc:title>
  <dc:creator>Jitesh Reddy</dc:creator>
  <cp:lastModifiedBy>Jitesh Reddy</cp:lastModifiedBy>
  <cp:revision>12</cp:revision>
  <dcterms:created xsi:type="dcterms:W3CDTF">2020-07-19T01:28:24Z</dcterms:created>
  <dcterms:modified xsi:type="dcterms:W3CDTF">2020-07-19T23:16:36Z</dcterms:modified>
</cp:coreProperties>
</file>