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ourier Prime" charset="1" panose="00000509000000000000"/>
      <p:regular r:id="rId12"/>
    </p:embeddedFont>
    <p:embeddedFont>
      <p:font typeface="Courier Prime Bold" charset="1" panose="00000809000000000000"/>
      <p:regular r:id="rId13"/>
    </p:embeddedFont>
    <p:embeddedFont>
      <p:font typeface="Courier Prime Italics" charset="1" panose="00000509000000000000"/>
      <p:regular r:id="rId14"/>
    </p:embeddedFont>
    <p:embeddedFont>
      <p:font typeface="Courier Prime Bold Italics" charset="1" panose="00000809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99" t="0" r="-1749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8200" y="1637045"/>
            <a:ext cx="15402100" cy="7418473"/>
            <a:chOff x="0" y="0"/>
            <a:chExt cx="168752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7521" cy="812800"/>
            </a:xfrm>
            <a:custGeom>
              <a:avLst/>
              <a:gdLst/>
              <a:ahLst/>
              <a:cxnLst/>
              <a:rect r="r" b="b" t="t" l="l"/>
              <a:pathLst>
                <a:path h="812800" w="1687521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687521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701" y="1231482"/>
            <a:ext cx="15494396" cy="7418473"/>
            <a:chOff x="0" y="0"/>
            <a:chExt cx="169763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633" cy="812800"/>
            </a:xfrm>
            <a:custGeom>
              <a:avLst/>
              <a:gdLst/>
              <a:ahLst/>
              <a:cxnLst/>
              <a:rect r="r" b="b" t="t" l="l"/>
              <a:pathLst>
                <a:path h="812800" w="1697633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697633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7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279813" y="1637045"/>
            <a:ext cx="901324" cy="930003"/>
          </a:xfrm>
          <a:custGeom>
            <a:avLst/>
            <a:gdLst/>
            <a:ahLst/>
            <a:cxnLst/>
            <a:rect r="r" b="b" t="t" l="l"/>
            <a:pathLst>
              <a:path h="930003" w="901324">
                <a:moveTo>
                  <a:pt x="0" y="0"/>
                </a:moveTo>
                <a:lnTo>
                  <a:pt x="901324" y="0"/>
                </a:lnTo>
                <a:lnTo>
                  <a:pt x="901324" y="930003"/>
                </a:lnTo>
                <a:lnTo>
                  <a:pt x="0" y="930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17568" y="4054116"/>
            <a:ext cx="13013921" cy="207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1"/>
              </a:lnSpc>
            </a:pPr>
            <a:r>
              <a:rPr lang="en-US" sz="6022" spc="999">
                <a:solidFill>
                  <a:srgbClr val="000000"/>
                </a:solidFill>
                <a:latin typeface="Oswald Bold"/>
              </a:rPr>
              <a:t>KEYPHRASE EXTRACTION FROM SCIENTIFIC ARTICLES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9012" y="1321428"/>
            <a:ext cx="6798566" cy="5953774"/>
          </a:xfrm>
          <a:custGeom>
            <a:avLst/>
            <a:gdLst/>
            <a:ahLst/>
            <a:cxnLst/>
            <a:rect r="r" b="b" t="t" l="l"/>
            <a:pathLst>
              <a:path h="5953774" w="6798566">
                <a:moveTo>
                  <a:pt x="0" y="0"/>
                </a:moveTo>
                <a:lnTo>
                  <a:pt x="6798567" y="0"/>
                </a:lnTo>
                <a:lnTo>
                  <a:pt x="6798567" y="5953774"/>
                </a:lnTo>
                <a:lnTo>
                  <a:pt x="0" y="5953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3624" y="2063134"/>
            <a:ext cx="6021410" cy="7009298"/>
          </a:xfrm>
          <a:custGeom>
            <a:avLst/>
            <a:gdLst/>
            <a:ahLst/>
            <a:cxnLst/>
            <a:rect r="r" b="b" t="t" l="l"/>
            <a:pathLst>
              <a:path h="7009298" w="6021410">
                <a:moveTo>
                  <a:pt x="0" y="0"/>
                </a:moveTo>
                <a:lnTo>
                  <a:pt x="6021410" y="0"/>
                </a:lnTo>
                <a:lnTo>
                  <a:pt x="6021410" y="7009298"/>
                </a:lnTo>
                <a:lnTo>
                  <a:pt x="0" y="70092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6643431" cy="5867478"/>
          </a:xfrm>
          <a:custGeom>
            <a:avLst/>
            <a:gdLst/>
            <a:ahLst/>
            <a:cxnLst/>
            <a:rect r="r" b="b" t="t" l="l"/>
            <a:pathLst>
              <a:path h="5867478" w="6643431">
                <a:moveTo>
                  <a:pt x="0" y="0"/>
                </a:moveTo>
                <a:lnTo>
                  <a:pt x="6643431" y="0"/>
                </a:lnTo>
                <a:lnTo>
                  <a:pt x="6643431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85227" y="3254190"/>
            <a:ext cx="8265399" cy="6004110"/>
          </a:xfrm>
          <a:custGeom>
            <a:avLst/>
            <a:gdLst/>
            <a:ahLst/>
            <a:cxnLst/>
            <a:rect r="r" b="b" t="t" l="l"/>
            <a:pathLst>
              <a:path h="6004110" w="8265399">
                <a:moveTo>
                  <a:pt x="0" y="0"/>
                </a:moveTo>
                <a:lnTo>
                  <a:pt x="8265399" y="0"/>
                </a:lnTo>
                <a:lnTo>
                  <a:pt x="8265399" y="6004110"/>
                </a:lnTo>
                <a:lnTo>
                  <a:pt x="0" y="6004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1663" y="1392565"/>
            <a:ext cx="7159002" cy="6246166"/>
          </a:xfrm>
          <a:custGeom>
            <a:avLst/>
            <a:gdLst/>
            <a:ahLst/>
            <a:cxnLst/>
            <a:rect r="r" b="b" t="t" l="l"/>
            <a:pathLst>
              <a:path h="6246166" w="7159002">
                <a:moveTo>
                  <a:pt x="0" y="0"/>
                </a:moveTo>
                <a:lnTo>
                  <a:pt x="7159002" y="0"/>
                </a:lnTo>
                <a:lnTo>
                  <a:pt x="7159002" y="6246166"/>
                </a:lnTo>
                <a:lnTo>
                  <a:pt x="0" y="6246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57889" y="2493292"/>
            <a:ext cx="6101411" cy="6765008"/>
          </a:xfrm>
          <a:custGeom>
            <a:avLst/>
            <a:gdLst/>
            <a:ahLst/>
            <a:cxnLst/>
            <a:rect r="r" b="b" t="t" l="l"/>
            <a:pathLst>
              <a:path h="6765008" w="6101411">
                <a:moveTo>
                  <a:pt x="0" y="0"/>
                </a:moveTo>
                <a:lnTo>
                  <a:pt x="6101411" y="0"/>
                </a:lnTo>
                <a:lnTo>
                  <a:pt x="6101411" y="6765008"/>
                </a:lnTo>
                <a:lnTo>
                  <a:pt x="0" y="6765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3292" y="594360"/>
            <a:ext cx="5726230" cy="7869568"/>
          </a:xfrm>
          <a:custGeom>
            <a:avLst/>
            <a:gdLst/>
            <a:ahLst/>
            <a:cxnLst/>
            <a:rect r="r" b="b" t="t" l="l"/>
            <a:pathLst>
              <a:path h="7869568" w="5726230">
                <a:moveTo>
                  <a:pt x="0" y="0"/>
                </a:moveTo>
                <a:lnTo>
                  <a:pt x="5726231" y="0"/>
                </a:lnTo>
                <a:lnTo>
                  <a:pt x="5726231" y="7869567"/>
                </a:lnTo>
                <a:lnTo>
                  <a:pt x="0" y="7869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45600" y="183515"/>
            <a:ext cx="5107022" cy="6216123"/>
          </a:xfrm>
          <a:custGeom>
            <a:avLst/>
            <a:gdLst/>
            <a:ahLst/>
            <a:cxnLst/>
            <a:rect r="r" b="b" t="t" l="l"/>
            <a:pathLst>
              <a:path h="6216123" w="5107022">
                <a:moveTo>
                  <a:pt x="0" y="0"/>
                </a:moveTo>
                <a:lnTo>
                  <a:pt x="5107022" y="0"/>
                </a:lnTo>
                <a:lnTo>
                  <a:pt x="5107022" y="6216123"/>
                </a:lnTo>
                <a:lnTo>
                  <a:pt x="0" y="6216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45600" y="6546564"/>
            <a:ext cx="11440031" cy="3544949"/>
          </a:xfrm>
          <a:custGeom>
            <a:avLst/>
            <a:gdLst/>
            <a:ahLst/>
            <a:cxnLst/>
            <a:rect r="r" b="b" t="t" l="l"/>
            <a:pathLst>
              <a:path h="3544949" w="11440031">
                <a:moveTo>
                  <a:pt x="0" y="0"/>
                </a:moveTo>
                <a:lnTo>
                  <a:pt x="11440031" y="0"/>
                </a:lnTo>
                <a:lnTo>
                  <a:pt x="11440031" y="3544949"/>
                </a:lnTo>
                <a:lnTo>
                  <a:pt x="0" y="35449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869" r="0" b="-61934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9486" y="1766863"/>
            <a:ext cx="5845773" cy="6957293"/>
          </a:xfrm>
          <a:custGeom>
            <a:avLst/>
            <a:gdLst/>
            <a:ahLst/>
            <a:cxnLst/>
            <a:rect r="r" b="b" t="t" l="l"/>
            <a:pathLst>
              <a:path h="6957293" w="5845773">
                <a:moveTo>
                  <a:pt x="0" y="0"/>
                </a:moveTo>
                <a:lnTo>
                  <a:pt x="5845772" y="0"/>
                </a:lnTo>
                <a:lnTo>
                  <a:pt x="5845772" y="6957292"/>
                </a:lnTo>
                <a:lnTo>
                  <a:pt x="0" y="695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20674" y="2235181"/>
            <a:ext cx="8635395" cy="6020655"/>
          </a:xfrm>
          <a:custGeom>
            <a:avLst/>
            <a:gdLst/>
            <a:ahLst/>
            <a:cxnLst/>
            <a:rect r="r" b="b" t="t" l="l"/>
            <a:pathLst>
              <a:path h="6020655" w="8635395">
                <a:moveTo>
                  <a:pt x="0" y="0"/>
                </a:moveTo>
                <a:lnTo>
                  <a:pt x="8635394" y="0"/>
                </a:lnTo>
                <a:lnTo>
                  <a:pt x="8635394" y="6020656"/>
                </a:lnTo>
                <a:lnTo>
                  <a:pt x="0" y="6020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4577489" cy="6120275"/>
          </a:xfrm>
          <a:custGeom>
            <a:avLst/>
            <a:gdLst/>
            <a:ahLst/>
            <a:cxnLst/>
            <a:rect r="r" b="b" t="t" l="l"/>
            <a:pathLst>
              <a:path h="6120275" w="4577489">
                <a:moveTo>
                  <a:pt x="0" y="0"/>
                </a:moveTo>
                <a:lnTo>
                  <a:pt x="4577489" y="0"/>
                </a:lnTo>
                <a:lnTo>
                  <a:pt x="4577489" y="6120275"/>
                </a:lnTo>
                <a:lnTo>
                  <a:pt x="0" y="6120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37787" y="304255"/>
            <a:ext cx="4855917" cy="5189921"/>
          </a:xfrm>
          <a:custGeom>
            <a:avLst/>
            <a:gdLst/>
            <a:ahLst/>
            <a:cxnLst/>
            <a:rect r="r" b="b" t="t" l="l"/>
            <a:pathLst>
              <a:path h="5189921" w="4855917">
                <a:moveTo>
                  <a:pt x="0" y="0"/>
                </a:moveTo>
                <a:lnTo>
                  <a:pt x="4855916" y="0"/>
                </a:lnTo>
                <a:lnTo>
                  <a:pt x="4855916" y="5189922"/>
                </a:lnTo>
                <a:lnTo>
                  <a:pt x="0" y="5189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00867" y="5703729"/>
            <a:ext cx="10181584" cy="4172409"/>
          </a:xfrm>
          <a:custGeom>
            <a:avLst/>
            <a:gdLst/>
            <a:ahLst/>
            <a:cxnLst/>
            <a:rect r="r" b="b" t="t" l="l"/>
            <a:pathLst>
              <a:path h="4172409" w="10181584">
                <a:moveTo>
                  <a:pt x="0" y="0"/>
                </a:moveTo>
                <a:lnTo>
                  <a:pt x="10181585" y="0"/>
                </a:lnTo>
                <a:lnTo>
                  <a:pt x="10181585" y="4172409"/>
                </a:lnTo>
                <a:lnTo>
                  <a:pt x="0" y="41724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21" t="0" r="-1192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01980"/>
            <a:ext cx="1296733" cy="8683039"/>
            <a:chOff x="0" y="0"/>
            <a:chExt cx="552720" cy="37010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2720" cy="3701062"/>
            </a:xfrm>
            <a:custGeom>
              <a:avLst/>
              <a:gdLst/>
              <a:ahLst/>
              <a:cxnLst/>
              <a:rect r="r" b="b" t="t" l="l"/>
              <a:pathLst>
                <a:path h="3701062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3701062"/>
                  </a:lnTo>
                  <a:lnTo>
                    <a:pt x="0" y="3701062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552720" cy="379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69199" y="2868120"/>
            <a:ext cx="5701465" cy="5907294"/>
          </a:xfrm>
          <a:custGeom>
            <a:avLst/>
            <a:gdLst/>
            <a:ahLst/>
            <a:cxnLst/>
            <a:rect r="r" b="b" t="t" l="l"/>
            <a:pathLst>
              <a:path h="5907294" w="5701465">
                <a:moveTo>
                  <a:pt x="0" y="0"/>
                </a:moveTo>
                <a:lnTo>
                  <a:pt x="5701465" y="0"/>
                </a:lnTo>
                <a:lnTo>
                  <a:pt x="5701465" y="5907294"/>
                </a:lnTo>
                <a:lnTo>
                  <a:pt x="0" y="5907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96172" y="3042426"/>
            <a:ext cx="9265557" cy="4954499"/>
          </a:xfrm>
          <a:custGeom>
            <a:avLst/>
            <a:gdLst/>
            <a:ahLst/>
            <a:cxnLst/>
            <a:rect r="r" b="b" t="t" l="l"/>
            <a:pathLst>
              <a:path h="4954499" w="9265557">
                <a:moveTo>
                  <a:pt x="0" y="0"/>
                </a:moveTo>
                <a:lnTo>
                  <a:pt x="9265557" y="0"/>
                </a:lnTo>
                <a:lnTo>
                  <a:pt x="9265557" y="4954499"/>
                </a:lnTo>
                <a:lnTo>
                  <a:pt x="0" y="4954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69199" y="992480"/>
            <a:ext cx="13149602" cy="108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75"/>
              </a:lnSpc>
              <a:spcBef>
                <a:spcPct val="0"/>
              </a:spcBef>
            </a:pPr>
            <a:r>
              <a:rPr lang="en-US" sz="8428">
                <a:solidFill>
                  <a:srgbClr val="000000"/>
                </a:solidFill>
                <a:latin typeface="Oswald Bold"/>
              </a:rPr>
              <a:t>COMPARISONS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69199" y="2335367"/>
            <a:ext cx="3416065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8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swald Bold"/>
              </a:rPr>
              <a:t>ALGORITHM  COMPARISON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75200" y="2335367"/>
            <a:ext cx="3416065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8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swald Bold"/>
              </a:rPr>
              <a:t>MODEL VS ACCURACY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21" t="0" r="-1192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01980"/>
            <a:ext cx="1296733" cy="8683039"/>
            <a:chOff x="0" y="0"/>
            <a:chExt cx="552720" cy="37010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2720" cy="3701062"/>
            </a:xfrm>
            <a:custGeom>
              <a:avLst/>
              <a:gdLst/>
              <a:ahLst/>
              <a:cxnLst/>
              <a:rect r="r" b="b" t="t" l="l"/>
              <a:pathLst>
                <a:path h="3701062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3701062"/>
                  </a:lnTo>
                  <a:lnTo>
                    <a:pt x="0" y="3701062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552720" cy="379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27917" y="2279399"/>
            <a:ext cx="6194927" cy="6418571"/>
          </a:xfrm>
          <a:custGeom>
            <a:avLst/>
            <a:gdLst/>
            <a:ahLst/>
            <a:cxnLst/>
            <a:rect r="r" b="b" t="t" l="l"/>
            <a:pathLst>
              <a:path h="6418571" w="6194927">
                <a:moveTo>
                  <a:pt x="0" y="0"/>
                </a:moveTo>
                <a:lnTo>
                  <a:pt x="6194927" y="0"/>
                </a:lnTo>
                <a:lnTo>
                  <a:pt x="6194927" y="6418571"/>
                </a:lnTo>
                <a:lnTo>
                  <a:pt x="0" y="6418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35967" y="1737042"/>
            <a:ext cx="3416065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28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swald Bold"/>
              </a:rPr>
              <a:t>ACCURACY  COMPARISON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8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4816" y="851703"/>
            <a:ext cx="1296733" cy="8803908"/>
            <a:chOff x="0" y="0"/>
            <a:chExt cx="552720" cy="3752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2720" cy="3752581"/>
            </a:xfrm>
            <a:custGeom>
              <a:avLst/>
              <a:gdLst/>
              <a:ahLst/>
              <a:cxnLst/>
              <a:rect r="r" b="b" t="t" l="l"/>
              <a:pathLst>
                <a:path h="3752581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3752581"/>
                  </a:lnTo>
                  <a:lnTo>
                    <a:pt x="0" y="3752581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552720" cy="3847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962567" y="801980"/>
            <a:ext cx="1296733" cy="8853630"/>
            <a:chOff x="0" y="0"/>
            <a:chExt cx="552720" cy="37737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720" cy="3773775"/>
            </a:xfrm>
            <a:custGeom>
              <a:avLst/>
              <a:gdLst/>
              <a:ahLst/>
              <a:cxnLst/>
              <a:rect r="r" b="b" t="t" l="l"/>
              <a:pathLst>
                <a:path h="3773775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3773775"/>
                  </a:lnTo>
                  <a:lnTo>
                    <a:pt x="0" y="377377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552720" cy="3869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69199" y="1797308"/>
            <a:ext cx="13149602" cy="108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75"/>
              </a:lnSpc>
              <a:spcBef>
                <a:spcPct val="0"/>
              </a:spcBef>
            </a:pPr>
            <a:r>
              <a:rPr lang="en-US" sz="8428">
                <a:solidFill>
                  <a:srgbClr val="000000"/>
                </a:solidFill>
                <a:latin typeface="Oswald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98983" y="3516327"/>
            <a:ext cx="12890035" cy="408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We analyze the performance of our keyphrase extraction system on a scientific publication dataset. The results show that the RAKE-based approach correctly extracts keyphrases with an accuracy of 92%, further confirming its effectiveness in real-world applications.</a:t>
            </a:r>
          </a:p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By solving these issues and focusing on future development, Key phrase extraction from scientific articles project can have a substantial impact on the scientific community by increasing the accessibility and usability of scientific publications.</a:t>
            </a:r>
          </a:p>
          <a:p>
            <a:pPr algn="just">
              <a:lnSpc>
                <a:spcPts val="4056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631" r="0" b="-2882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8075880" y="-10493765"/>
            <a:ext cx="2602886" cy="20204075"/>
            <a:chOff x="0" y="0"/>
            <a:chExt cx="1109455" cy="86117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9455" cy="8611794"/>
            </a:xfrm>
            <a:custGeom>
              <a:avLst/>
              <a:gdLst/>
              <a:ahLst/>
              <a:cxnLst/>
              <a:rect r="r" b="b" t="t" l="l"/>
              <a:pathLst>
                <a:path h="8611794" w="1109455">
                  <a:moveTo>
                    <a:pt x="0" y="0"/>
                  </a:moveTo>
                  <a:lnTo>
                    <a:pt x="1109455" y="0"/>
                  </a:lnTo>
                  <a:lnTo>
                    <a:pt x="1109455" y="8611794"/>
                  </a:lnTo>
                  <a:lnTo>
                    <a:pt x="0" y="8611794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09455" cy="8707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5730" y="389986"/>
            <a:ext cx="15476541" cy="990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44"/>
              </a:lnSpc>
              <a:spcBef>
                <a:spcPct val="0"/>
              </a:spcBef>
            </a:pPr>
            <a:r>
              <a:rPr lang="en-US" sz="6949">
                <a:solidFill>
                  <a:srgbClr val="000000"/>
                </a:solidFill>
                <a:latin typeface="Oswald Bold"/>
              </a:rPr>
              <a:t>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2930" y="4723765"/>
            <a:ext cx="2964701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spc="-66">
                <a:solidFill>
                  <a:srgbClr val="000000"/>
                </a:solidFill>
                <a:latin typeface="Arimo Bold"/>
              </a:rPr>
              <a:t>B.TANU SREE</a:t>
            </a:r>
          </a:p>
          <a:p>
            <a:pPr algn="ctr">
              <a:lnSpc>
                <a:spcPts val="3080"/>
              </a:lnSpc>
            </a:pPr>
            <a:r>
              <a:rPr lang="en-US" sz="2200" spc="-66">
                <a:solidFill>
                  <a:srgbClr val="000000"/>
                </a:solidFill>
                <a:latin typeface="Arimo Bold"/>
              </a:rPr>
              <a:t>21BCE9938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1649" y="7020265"/>
            <a:ext cx="2964701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spc="-66">
                <a:solidFill>
                  <a:srgbClr val="000000"/>
                </a:solidFill>
                <a:latin typeface="Arimo Bold"/>
              </a:rPr>
              <a:t>A.SADHANA</a:t>
            </a:r>
          </a:p>
          <a:p>
            <a:pPr algn="ctr">
              <a:lnSpc>
                <a:spcPts val="3080"/>
              </a:lnSpc>
            </a:pPr>
            <a:r>
              <a:rPr lang="en-US" sz="2200" spc="-66">
                <a:solidFill>
                  <a:srgbClr val="000000"/>
                </a:solidFill>
                <a:latin typeface="Arimo Bold"/>
              </a:rPr>
              <a:t>21BCE9924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50366" y="4723765"/>
            <a:ext cx="2964701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spc="-66">
                <a:solidFill>
                  <a:srgbClr val="000000"/>
                </a:solidFill>
                <a:latin typeface="Arimo Bold"/>
              </a:rPr>
              <a:t>M.JAIDEEP</a:t>
            </a:r>
          </a:p>
          <a:p>
            <a:pPr algn="ctr">
              <a:lnSpc>
                <a:spcPts val="3080"/>
              </a:lnSpc>
            </a:pPr>
            <a:r>
              <a:rPr lang="en-US" sz="2200" spc="-66">
                <a:solidFill>
                  <a:srgbClr val="000000"/>
                </a:solidFill>
                <a:latin typeface="Arimo Bold"/>
              </a:rPr>
              <a:t>21BCE8801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9" r="0" b="-1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2283" y="3276353"/>
            <a:ext cx="15656537" cy="6005780"/>
            <a:chOff x="0" y="0"/>
            <a:chExt cx="3097611" cy="11882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7611" cy="1188230"/>
            </a:xfrm>
            <a:custGeom>
              <a:avLst/>
              <a:gdLst/>
              <a:ahLst/>
              <a:cxnLst/>
              <a:rect r="r" b="b" t="t" l="l"/>
              <a:pathLst>
                <a:path h="1188230" w="3097611">
                  <a:moveTo>
                    <a:pt x="0" y="0"/>
                  </a:moveTo>
                  <a:lnTo>
                    <a:pt x="3097611" y="0"/>
                  </a:lnTo>
                  <a:lnTo>
                    <a:pt x="3097611" y="1188230"/>
                  </a:lnTo>
                  <a:lnTo>
                    <a:pt x="0" y="118823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097611" cy="128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43538" y="3118681"/>
            <a:ext cx="15600924" cy="5913725"/>
            <a:chOff x="0" y="0"/>
            <a:chExt cx="3086608" cy="1170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86608" cy="1170017"/>
            </a:xfrm>
            <a:custGeom>
              <a:avLst/>
              <a:gdLst/>
              <a:ahLst/>
              <a:cxnLst/>
              <a:rect r="r" b="b" t="t" l="l"/>
              <a:pathLst>
                <a:path h="1170017" w="3086608">
                  <a:moveTo>
                    <a:pt x="0" y="0"/>
                  </a:moveTo>
                  <a:lnTo>
                    <a:pt x="3086608" y="0"/>
                  </a:lnTo>
                  <a:lnTo>
                    <a:pt x="3086608" y="1170017"/>
                  </a:lnTo>
                  <a:lnTo>
                    <a:pt x="0" y="1170017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3086608" cy="1265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280792"/>
            <a:ext cx="7951851" cy="169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30"/>
              </a:lnSpc>
              <a:spcBef>
                <a:spcPct val="0"/>
              </a:spcBef>
            </a:pPr>
            <a:r>
              <a:rPr lang="en-US" sz="13021">
                <a:solidFill>
                  <a:srgbClr val="FEBA32"/>
                </a:solidFill>
                <a:latin typeface="Oswald Bold"/>
              </a:rPr>
              <a:t>AGENDA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689597" y="4004941"/>
            <a:ext cx="6088623" cy="4610014"/>
            <a:chOff x="0" y="0"/>
            <a:chExt cx="8118165" cy="614668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32135" cy="163213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9169" y="2257275"/>
              <a:ext cx="1632135" cy="163213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9169" y="4514550"/>
              <a:ext cx="1632135" cy="163213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816068" y="269123"/>
              <a:ext cx="1559794" cy="1116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01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25237" y="2539098"/>
              <a:ext cx="1559794" cy="1116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02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25237" y="4796373"/>
              <a:ext cx="1559794" cy="1116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03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142875" y="579848"/>
              <a:ext cx="5975289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INTRODUCTION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152045" y="2849823"/>
              <a:ext cx="4735296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DATASET USED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152045" y="5107098"/>
              <a:ext cx="4735296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RAKE ALGORITHM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178383" y="4004941"/>
            <a:ext cx="6037118" cy="4579309"/>
            <a:chOff x="0" y="0"/>
            <a:chExt cx="8049490" cy="610574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632135" cy="163213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2257275"/>
              <a:ext cx="1632135" cy="163213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4473610"/>
              <a:ext cx="1632135" cy="163213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816068" y="341567"/>
              <a:ext cx="1559794" cy="1116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04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816068" y="2603231"/>
              <a:ext cx="1559794" cy="1116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05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816068" y="4819566"/>
              <a:ext cx="1559794" cy="1116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06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2142875" y="652291"/>
              <a:ext cx="5906615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METHODOLOGY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2142875" y="2898035"/>
              <a:ext cx="5631919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CODE SNIPPET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142875" y="5114370"/>
              <a:ext cx="5631919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COMPARISONS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950186" y="5667192"/>
            <a:ext cx="6037118" cy="1224101"/>
            <a:chOff x="0" y="0"/>
            <a:chExt cx="8049490" cy="1632135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1632135" cy="1632135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BA32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3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816068" y="341529"/>
              <a:ext cx="1559794" cy="1116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02"/>
                </a:lnSpc>
              </a:pPr>
              <a:r>
                <a:rPr lang="en-US" sz="5729">
                  <a:solidFill>
                    <a:srgbClr val="000000"/>
                  </a:solidFill>
                  <a:latin typeface="Oswald Bold"/>
                </a:rPr>
                <a:t>07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2142875" y="652291"/>
              <a:ext cx="5906615" cy="466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40"/>
                </a:lnSpc>
              </a:pPr>
              <a:r>
                <a:rPr lang="en-US" sz="2400">
                  <a:solidFill>
                    <a:srgbClr val="000000"/>
                  </a:solidFill>
                  <a:latin typeface="Oswald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8200" y="1637045"/>
            <a:ext cx="15402100" cy="7418473"/>
            <a:chOff x="0" y="0"/>
            <a:chExt cx="168752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7521" cy="812800"/>
            </a:xfrm>
            <a:custGeom>
              <a:avLst/>
              <a:gdLst/>
              <a:ahLst/>
              <a:cxnLst/>
              <a:rect r="r" b="b" t="t" l="l"/>
              <a:pathLst>
                <a:path h="812800" w="1687521">
                  <a:moveTo>
                    <a:pt x="0" y="0"/>
                  </a:moveTo>
                  <a:lnTo>
                    <a:pt x="1687521" y="0"/>
                  </a:lnTo>
                  <a:lnTo>
                    <a:pt x="168752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687521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701" y="1231482"/>
            <a:ext cx="15494396" cy="7418473"/>
            <a:chOff x="0" y="0"/>
            <a:chExt cx="1697633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633" cy="812800"/>
            </a:xfrm>
            <a:custGeom>
              <a:avLst/>
              <a:gdLst/>
              <a:ahLst/>
              <a:cxnLst/>
              <a:rect r="r" b="b" t="t" l="l"/>
              <a:pathLst>
                <a:path h="812800" w="1697633">
                  <a:moveTo>
                    <a:pt x="0" y="0"/>
                  </a:moveTo>
                  <a:lnTo>
                    <a:pt x="1697633" y="0"/>
                  </a:lnTo>
                  <a:lnTo>
                    <a:pt x="16976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57200"/>
              <a:ext cx="1697633" cy="1270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807"/>
                </a:lnSpc>
              </a:pPr>
              <a:r>
                <a:rPr lang="en-US" sz="10858" spc="-325">
                  <a:solidFill>
                    <a:srgbClr val="000000"/>
                  </a:solidFill>
                  <a:latin typeface="Oswald Bold"/>
                </a:rPr>
                <a:t>THANK YOU!!</a:t>
              </a:r>
            </a:p>
            <a:p>
              <a:pPr algn="ctr">
                <a:lnSpc>
                  <a:spcPts val="337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58" r="0" b="-325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9732" y="3381238"/>
            <a:ext cx="13298972" cy="5877062"/>
            <a:chOff x="0" y="0"/>
            <a:chExt cx="1457093" cy="6439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7093" cy="643916"/>
            </a:xfrm>
            <a:custGeom>
              <a:avLst/>
              <a:gdLst/>
              <a:ahLst/>
              <a:cxnLst/>
              <a:rect r="r" b="b" t="t" l="l"/>
              <a:pathLst>
                <a:path h="643916" w="1457093">
                  <a:moveTo>
                    <a:pt x="0" y="0"/>
                  </a:moveTo>
                  <a:lnTo>
                    <a:pt x="1457093" y="0"/>
                  </a:lnTo>
                  <a:lnTo>
                    <a:pt x="1457093" y="643916"/>
                  </a:lnTo>
                  <a:lnTo>
                    <a:pt x="0" y="643916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457093" cy="739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3883" y="3130331"/>
            <a:ext cx="13322896" cy="5808513"/>
            <a:chOff x="0" y="0"/>
            <a:chExt cx="1459714" cy="6364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9714" cy="636406"/>
            </a:xfrm>
            <a:custGeom>
              <a:avLst/>
              <a:gdLst/>
              <a:ahLst/>
              <a:cxnLst/>
              <a:rect r="r" b="b" t="t" l="l"/>
              <a:pathLst>
                <a:path h="636406" w="1459714">
                  <a:moveTo>
                    <a:pt x="0" y="0"/>
                  </a:moveTo>
                  <a:lnTo>
                    <a:pt x="1459714" y="0"/>
                  </a:lnTo>
                  <a:lnTo>
                    <a:pt x="1459714" y="636406"/>
                  </a:lnTo>
                  <a:lnTo>
                    <a:pt x="0" y="636406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459714" cy="731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5130502" y="7596168"/>
            <a:ext cx="2405333" cy="1828053"/>
          </a:xfrm>
          <a:custGeom>
            <a:avLst/>
            <a:gdLst/>
            <a:ahLst/>
            <a:cxnLst/>
            <a:rect r="r" b="b" t="t" l="l"/>
            <a:pathLst>
              <a:path h="1828053" w="2405333">
                <a:moveTo>
                  <a:pt x="2405332" y="0"/>
                </a:moveTo>
                <a:lnTo>
                  <a:pt x="0" y="0"/>
                </a:lnTo>
                <a:lnTo>
                  <a:pt x="0" y="1828053"/>
                </a:lnTo>
                <a:lnTo>
                  <a:pt x="2405332" y="1828053"/>
                </a:lnTo>
                <a:lnTo>
                  <a:pt x="24053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76447" y="3725475"/>
            <a:ext cx="12177767" cy="761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6"/>
              </a:lnSpc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Keyphrase extraction from scientific articles is a crucial task in natural language processing (NLP) that aims to automatically identify and extract key phrases that represent the main topics or concepts discussed in a given document. In this project, we propose a novel approach for keyphrase extraction from scientific articles using a combination of techniques, including natural language processing, machine learning, and domain-specific Knowledge. Overall, our project contributes to the advancement of NLP techniques for Keyphrase extraction and has the potential to enhance information retrieval and Knowledge discovery in scientific l</a:t>
            </a:r>
            <a:r>
              <a:rPr lang="en-US" sz="2400">
                <a:solidFill>
                  <a:srgbClr val="000000"/>
                </a:solidFill>
                <a:latin typeface="Arimo Bold"/>
              </a:rPr>
              <a:t>iterature</a:t>
            </a:r>
            <a:r>
              <a:rPr lang="en-US" sz="2400">
                <a:solidFill>
                  <a:srgbClr val="000000"/>
                </a:solidFill>
                <a:latin typeface="Arimo"/>
              </a:rPr>
              <a:t>.</a:t>
            </a:r>
          </a:p>
          <a:p>
            <a:pPr algn="just">
              <a:lnSpc>
                <a:spcPts val="3887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.</a:t>
            </a:r>
          </a:p>
          <a:p>
            <a:pPr algn="just">
              <a:lnSpc>
                <a:spcPts val="3319"/>
              </a:lnSpc>
            </a:pPr>
          </a:p>
          <a:p>
            <a:pPr algn="just">
              <a:lnSpc>
                <a:spcPts val="3319"/>
              </a:lnSpc>
            </a:pPr>
          </a:p>
          <a:p>
            <a:pPr algn="just">
              <a:lnSpc>
                <a:spcPts val="3319"/>
              </a:lnSpc>
            </a:pPr>
          </a:p>
          <a:p>
            <a:pPr algn="just">
              <a:lnSpc>
                <a:spcPts val="3319"/>
              </a:lnSpc>
            </a:pPr>
          </a:p>
          <a:p>
            <a:pPr algn="just">
              <a:lnSpc>
                <a:spcPts val="3319"/>
              </a:lnSpc>
            </a:pPr>
          </a:p>
          <a:p>
            <a:pPr algn="just" marL="0" indent="0" lvl="0">
              <a:lnSpc>
                <a:spcPts val="33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3883" y="1562400"/>
            <a:ext cx="9634702" cy="135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24"/>
              </a:lnSpc>
              <a:spcBef>
                <a:spcPct val="0"/>
              </a:spcBef>
            </a:pPr>
            <a:r>
              <a:rPr lang="en-US" sz="10438">
                <a:solidFill>
                  <a:srgbClr val="FEBA32"/>
                </a:solidFill>
                <a:latin typeface="Oswald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21" t="0" r="-1192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296733" cy="10287000"/>
            <a:chOff x="0" y="0"/>
            <a:chExt cx="552720" cy="43847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2720" cy="4384735"/>
            </a:xfrm>
            <a:custGeom>
              <a:avLst/>
              <a:gdLst/>
              <a:ahLst/>
              <a:cxnLst/>
              <a:rect r="r" b="b" t="t" l="l"/>
              <a:pathLst>
                <a:path h="4384735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4384735"/>
                  </a:lnTo>
                  <a:lnTo>
                    <a:pt x="0" y="438473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552720" cy="4479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19605" y="1909640"/>
            <a:ext cx="14517333" cy="8080790"/>
            <a:chOff x="0" y="0"/>
            <a:chExt cx="1378163" cy="7671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8163" cy="767127"/>
            </a:xfrm>
            <a:custGeom>
              <a:avLst/>
              <a:gdLst/>
              <a:ahLst/>
              <a:cxnLst/>
              <a:rect r="r" b="b" t="t" l="l"/>
              <a:pathLst>
                <a:path h="767127" w="1378163">
                  <a:moveTo>
                    <a:pt x="0" y="0"/>
                  </a:moveTo>
                  <a:lnTo>
                    <a:pt x="1378163" y="0"/>
                  </a:lnTo>
                  <a:lnTo>
                    <a:pt x="1378163" y="767127"/>
                  </a:lnTo>
                  <a:lnTo>
                    <a:pt x="0" y="76712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378163" cy="871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02272" y="1664082"/>
            <a:ext cx="14482881" cy="8012350"/>
            <a:chOff x="0" y="0"/>
            <a:chExt cx="1374892" cy="760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74892" cy="760630"/>
            </a:xfrm>
            <a:custGeom>
              <a:avLst/>
              <a:gdLst/>
              <a:ahLst/>
              <a:cxnLst/>
              <a:rect r="r" b="b" t="t" l="l"/>
              <a:pathLst>
                <a:path h="760630" w="1374892">
                  <a:moveTo>
                    <a:pt x="0" y="0"/>
                  </a:moveTo>
                  <a:lnTo>
                    <a:pt x="1374892" y="0"/>
                  </a:lnTo>
                  <a:lnTo>
                    <a:pt x="1374892" y="760630"/>
                  </a:lnTo>
                  <a:lnTo>
                    <a:pt x="0" y="760630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374892" cy="865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40673" y="583818"/>
            <a:ext cx="13149602" cy="108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75"/>
              </a:lnSpc>
              <a:spcBef>
                <a:spcPct val="0"/>
              </a:spcBef>
            </a:pPr>
            <a:r>
              <a:rPr lang="en-US" sz="8428">
                <a:solidFill>
                  <a:srgbClr val="000000"/>
                </a:solidFill>
                <a:latin typeface="Oswald Bold"/>
              </a:rPr>
              <a:t>DATASET USED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90326" y="1993476"/>
            <a:ext cx="13706774" cy="7904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6"/>
              </a:lnSpc>
            </a:pPr>
            <a:r>
              <a:rPr lang="en-US" sz="2400" spc="-72">
                <a:solidFill>
                  <a:srgbClr val="000000"/>
                </a:solidFill>
                <a:latin typeface="Arimo"/>
              </a:rPr>
              <a:t>1. </a:t>
            </a:r>
            <a:r>
              <a:rPr lang="en-US" sz="2400" spc="-72">
                <a:solidFill>
                  <a:srgbClr val="000000"/>
                </a:solidFill>
                <a:latin typeface="Arimo Bold"/>
              </a:rPr>
              <a:t>Dataset Source:</a:t>
            </a:r>
            <a:r>
              <a:rPr lang="en-US" sz="2400" spc="-72">
                <a:solidFill>
                  <a:srgbClr val="000000"/>
                </a:solidFill>
                <a:latin typeface="Arimo"/>
              </a:rPr>
              <a:t> The dataset used for keyphrase extraction comprises merged scientific articles, ensuring a comprehensive and varied selection of text for analysis.</a:t>
            </a:r>
          </a:p>
          <a:p>
            <a:pPr algn="just">
              <a:lnSpc>
                <a:spcPts val="3936"/>
              </a:lnSpc>
            </a:pPr>
            <a:r>
              <a:rPr lang="en-US" sz="2400" spc="-72">
                <a:solidFill>
                  <a:srgbClr val="000000"/>
                </a:solidFill>
                <a:latin typeface="Arimo"/>
              </a:rPr>
              <a:t>2. </a:t>
            </a:r>
            <a:r>
              <a:rPr lang="en-US" sz="2400" spc="-72">
                <a:solidFill>
                  <a:srgbClr val="000000"/>
                </a:solidFill>
                <a:latin typeface="Arimo Bold"/>
              </a:rPr>
              <a:t>Merging Process:</a:t>
            </a:r>
            <a:r>
              <a:rPr lang="en-US" sz="2400" spc="-72">
                <a:solidFill>
                  <a:srgbClr val="000000"/>
                </a:solidFill>
                <a:latin typeface="Arimo"/>
              </a:rPr>
              <a:t> To create the dataset, individual scientific articles are combined into a single file. This merging process can be done manually, where articles are copied and pasted into a unified document, or through an automated tool designed for merging text content.</a:t>
            </a:r>
          </a:p>
          <a:p>
            <a:pPr algn="just">
              <a:lnSpc>
                <a:spcPts val="3936"/>
              </a:lnSpc>
            </a:pPr>
            <a:r>
              <a:rPr lang="en-US" sz="2400" spc="-72">
                <a:solidFill>
                  <a:srgbClr val="000000"/>
                </a:solidFill>
                <a:latin typeface="Arimo"/>
              </a:rPr>
              <a:t>3. </a:t>
            </a:r>
            <a:r>
              <a:rPr lang="en-US" sz="2400" spc="-72">
                <a:solidFill>
                  <a:srgbClr val="000000"/>
                </a:solidFill>
                <a:latin typeface="Arimo Bold"/>
              </a:rPr>
              <a:t>Benefits of Merged Dataset:</a:t>
            </a:r>
            <a:r>
              <a:rPr lang="en-US" sz="2400" spc="-72">
                <a:solidFill>
                  <a:srgbClr val="000000"/>
                </a:solidFill>
                <a:latin typeface="Arimo"/>
              </a:rPr>
              <a:t> The merging of articles provides several advantage Increased Accuracy: The merged dataset offers a more diverse and extensive range of scientific content, which can lead to higher accuracy in keyphrase extraction.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Comprehensive Coverage</a:t>
            </a:r>
            <a:r>
              <a:rPr lang="en-US" sz="2400" spc="-72">
                <a:solidFill>
                  <a:srgbClr val="000000"/>
                </a:solidFill>
                <a:latin typeface="Arimo"/>
              </a:rPr>
              <a:t>: By merging multiple articles, the dataset covers a broader spectrum of topics, ensuring that the keyphrase extraction model is robust and adaptable to various scientific domains.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Enhanced Generalization:</a:t>
            </a:r>
            <a:r>
              <a:rPr lang="en-US" sz="2400" spc="-72">
                <a:solidFill>
                  <a:srgbClr val="000000"/>
                </a:solidFill>
                <a:latin typeface="Arimo"/>
              </a:rPr>
              <a:t> The merged dataset allows the keyphrase extraction model to generalize better, as it is trained on a more diverse set of text inputs.</a:t>
            </a:r>
          </a:p>
          <a:p>
            <a:pPr algn="just">
              <a:lnSpc>
                <a:spcPts val="3936"/>
              </a:lnSpc>
            </a:pPr>
            <a:r>
              <a:rPr lang="en-US" sz="2400" spc="-72">
                <a:solidFill>
                  <a:srgbClr val="000000"/>
                </a:solidFill>
                <a:latin typeface="Arimo"/>
              </a:rPr>
              <a:t>4. </a:t>
            </a:r>
            <a:r>
              <a:rPr lang="en-US" sz="2400" spc="-72">
                <a:solidFill>
                  <a:srgbClr val="000000"/>
                </a:solidFill>
                <a:latin typeface="Arimo Bold"/>
              </a:rPr>
              <a:t>Methodology Utilization:</a:t>
            </a:r>
            <a:r>
              <a:rPr lang="en-US" sz="2400" spc="-72">
                <a:solidFill>
                  <a:srgbClr val="000000"/>
                </a:solidFill>
                <a:latin typeface="Arimo"/>
              </a:rPr>
              <a:t> The methodology for keyphrase extraction is applied to the merged dataset, taking advantage of its comprehensive nature to produce accurate and relevant keyphrases.</a:t>
            </a:r>
          </a:p>
          <a:p>
            <a:pPr algn="just">
              <a:lnSpc>
                <a:spcPts val="393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59" r="0" b="-83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54910" y="-603772"/>
            <a:ext cx="3215098" cy="11216898"/>
            <a:chOff x="0" y="0"/>
            <a:chExt cx="1370405" cy="47810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0405" cy="4781095"/>
            </a:xfrm>
            <a:custGeom>
              <a:avLst/>
              <a:gdLst/>
              <a:ahLst/>
              <a:cxnLst/>
              <a:rect r="r" b="b" t="t" l="l"/>
              <a:pathLst>
                <a:path h="4781095" w="1370405">
                  <a:moveTo>
                    <a:pt x="0" y="0"/>
                  </a:moveTo>
                  <a:lnTo>
                    <a:pt x="1370405" y="0"/>
                  </a:lnTo>
                  <a:lnTo>
                    <a:pt x="1370405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370405" cy="487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683198" y="1240299"/>
            <a:ext cx="13684368" cy="8384120"/>
            <a:chOff x="0" y="0"/>
            <a:chExt cx="1499319" cy="918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99319" cy="918600"/>
            </a:xfrm>
            <a:custGeom>
              <a:avLst/>
              <a:gdLst/>
              <a:ahLst/>
              <a:cxnLst/>
              <a:rect r="r" b="b" t="t" l="l"/>
              <a:pathLst>
                <a:path h="918600" w="1499319">
                  <a:moveTo>
                    <a:pt x="0" y="0"/>
                  </a:moveTo>
                  <a:lnTo>
                    <a:pt x="1499319" y="0"/>
                  </a:lnTo>
                  <a:lnTo>
                    <a:pt x="1499319" y="918600"/>
                  </a:lnTo>
                  <a:lnTo>
                    <a:pt x="0" y="9186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499319" cy="101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18434" y="1028700"/>
            <a:ext cx="13847033" cy="8171438"/>
            <a:chOff x="0" y="0"/>
            <a:chExt cx="1517141" cy="895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17141" cy="895298"/>
            </a:xfrm>
            <a:custGeom>
              <a:avLst/>
              <a:gdLst/>
              <a:ahLst/>
              <a:cxnLst/>
              <a:rect r="r" b="b" t="t" l="l"/>
              <a:pathLst>
                <a:path h="895298" w="1517141">
                  <a:moveTo>
                    <a:pt x="0" y="0"/>
                  </a:moveTo>
                  <a:lnTo>
                    <a:pt x="1517141" y="0"/>
                  </a:lnTo>
                  <a:lnTo>
                    <a:pt x="1517141" y="895298"/>
                  </a:lnTo>
                  <a:lnTo>
                    <a:pt x="0" y="895298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517141" cy="99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18434" y="1086499"/>
            <a:ext cx="10586315" cy="131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94"/>
              </a:lnSpc>
              <a:spcBef>
                <a:spcPct val="0"/>
              </a:spcBef>
            </a:pPr>
            <a:r>
              <a:rPr lang="en-US" sz="10200">
                <a:solidFill>
                  <a:srgbClr val="000000"/>
                </a:solidFill>
                <a:latin typeface="Oswald Bold"/>
              </a:rPr>
              <a:t>RAKE ALGORITHM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83198" y="2520032"/>
            <a:ext cx="13138533" cy="972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The </a:t>
            </a:r>
            <a:r>
              <a:rPr lang="en-US" sz="2400">
                <a:solidFill>
                  <a:srgbClr val="000000"/>
                </a:solidFill>
                <a:latin typeface="Arimo Bold"/>
              </a:rPr>
              <a:t>RAKE (Rapid Automatic Keyword Extraction) algorithm is a widely used method for extracting keyphrases from text documents.</a:t>
            </a:r>
          </a:p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 It is designed to quickly and efficiently identify important terms and phrases that represent the main topics or themes of a document. </a:t>
            </a:r>
          </a:p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RAKE is particularly useful for tasks such as document summarization, information retrieval, and content analysis.</a:t>
            </a:r>
          </a:p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The key advantages of the RAKE algorithm is its simplicity and efficiency. </a:t>
            </a:r>
          </a:p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It does not rely on complex linguistic rules or require extensive training data, making it easy to implement and apply to a wide range of text analysis tasks.</a:t>
            </a:r>
          </a:p>
          <a:p>
            <a:pPr algn="just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 Bold"/>
              </a:rPr>
              <a:t>Overall, the RAKE algorithm is a valuable tool for extracting keyphrases from text documents, providing a straightforward and effective way to identify important terms and phrases that capture the essence of the document's content.</a:t>
            </a:r>
          </a:p>
          <a:p>
            <a:pPr algn="just">
              <a:lnSpc>
                <a:spcPts val="5070"/>
              </a:lnSpc>
            </a:pPr>
          </a:p>
          <a:p>
            <a:pPr algn="just">
              <a:lnSpc>
                <a:spcPts val="3235"/>
              </a:lnSpc>
            </a:pPr>
          </a:p>
          <a:p>
            <a:pPr algn="just">
              <a:lnSpc>
                <a:spcPts val="3342"/>
              </a:lnSpc>
            </a:pPr>
          </a:p>
          <a:p>
            <a:pPr algn="just">
              <a:lnSpc>
                <a:spcPts val="3342"/>
              </a:lnSpc>
            </a:pPr>
          </a:p>
          <a:p>
            <a:pPr algn="just">
              <a:lnSpc>
                <a:spcPts val="3342"/>
              </a:lnSpc>
            </a:pPr>
          </a:p>
          <a:p>
            <a:pPr algn="just">
              <a:lnSpc>
                <a:spcPts val="3342"/>
              </a:lnSpc>
            </a:pPr>
          </a:p>
          <a:p>
            <a:pPr algn="just">
              <a:lnSpc>
                <a:spcPts val="3342"/>
              </a:lnSpc>
            </a:pPr>
          </a:p>
          <a:p>
            <a:pPr algn="just" marL="0" indent="0" lvl="0">
              <a:lnSpc>
                <a:spcPts val="334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1588" y="-464949"/>
            <a:ext cx="2160288" cy="11216898"/>
            <a:chOff x="0" y="0"/>
            <a:chExt cx="920802" cy="47810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20802" cy="4781095"/>
            </a:xfrm>
            <a:custGeom>
              <a:avLst/>
              <a:gdLst/>
              <a:ahLst/>
              <a:cxnLst/>
              <a:rect r="r" b="b" t="t" l="l"/>
              <a:pathLst>
                <a:path h="4781095" w="920802">
                  <a:moveTo>
                    <a:pt x="0" y="0"/>
                  </a:moveTo>
                  <a:lnTo>
                    <a:pt x="920802" y="0"/>
                  </a:lnTo>
                  <a:lnTo>
                    <a:pt x="920802" y="4781095"/>
                  </a:lnTo>
                  <a:lnTo>
                    <a:pt x="0" y="4781095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920802" cy="487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2203" y="1870124"/>
            <a:ext cx="15347418" cy="843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6"/>
              </a:lnSpc>
            </a:pP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Simplicity: RAKE is easy to implement and understand, making it accessible for beginners.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Efficiency: It is computationally efficient and can process large amounts of text quickly.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Language Independence: RAKE does not rely on language-specific resources like dictionaries, making it suitable for different languages.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Effectiveness: Despite its simplicity, RAKE often performs competitively with more complex algorithms for keyphrase extraction.</a:t>
            </a:r>
          </a:p>
          <a:p>
            <a:pPr algn="just">
              <a:lnSpc>
                <a:spcPts val="3936"/>
              </a:lnSpc>
            </a:pPr>
          </a:p>
          <a:p>
            <a:pPr algn="just">
              <a:lnSpc>
                <a:spcPts val="3936"/>
              </a:lnSpc>
            </a:pPr>
          </a:p>
          <a:p>
            <a:pPr algn="just">
              <a:lnSpc>
                <a:spcPts val="3936"/>
              </a:lnSpc>
            </a:pP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Lack of Context:</a:t>
            </a:r>
            <a:r>
              <a:rPr lang="en-US" sz="2400" spc="-72">
                <a:solidFill>
                  <a:srgbClr val="000000"/>
                </a:solidFill>
                <a:latin typeface="Arimo Bold"/>
              </a:rPr>
              <a:t> RAKE does not consider the context of words within the text, which can lead to extracting irrelevant keyphrases.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Sensitivity to Parameters: The performance of RAKE can be sensitive to the parameters used for candidate selection and scoring.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Arimo Bold"/>
              </a:rPr>
              <a:t>Difficulty with Short Texts: RAKE may not perform well with very short texts where context is limited.</a:t>
            </a:r>
          </a:p>
          <a:p>
            <a:pPr algn="just">
              <a:lnSpc>
                <a:spcPts val="4099"/>
              </a:lnSpc>
            </a:pPr>
          </a:p>
          <a:p>
            <a:pPr algn="just">
              <a:lnSpc>
                <a:spcPts val="40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2203" y="957737"/>
            <a:ext cx="9634702" cy="12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15"/>
              </a:lnSpc>
              <a:spcBef>
                <a:spcPct val="0"/>
              </a:spcBef>
            </a:pPr>
            <a:r>
              <a:rPr lang="en-US" sz="9500">
                <a:solidFill>
                  <a:srgbClr val="FEBA32"/>
                </a:solidFill>
                <a:latin typeface="Oswald Bold"/>
              </a:rPr>
              <a:t>ADVANTAGES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4603" y="5541138"/>
            <a:ext cx="9634702" cy="12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15"/>
              </a:lnSpc>
              <a:spcBef>
                <a:spcPct val="0"/>
              </a:spcBef>
            </a:pPr>
            <a:r>
              <a:rPr lang="en-US" sz="9500">
                <a:solidFill>
                  <a:srgbClr val="FEBA32"/>
                </a:solidFill>
                <a:latin typeface="Oswald Bold"/>
              </a:rPr>
              <a:t>LIMITATIONS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21" t="0" r="-1192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0334" y="801980"/>
            <a:ext cx="1296733" cy="8683039"/>
            <a:chOff x="0" y="0"/>
            <a:chExt cx="552720" cy="37010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2720" cy="3701062"/>
            </a:xfrm>
            <a:custGeom>
              <a:avLst/>
              <a:gdLst/>
              <a:ahLst/>
              <a:cxnLst/>
              <a:rect r="r" b="b" t="t" l="l"/>
              <a:pathLst>
                <a:path h="3701062" w="552720">
                  <a:moveTo>
                    <a:pt x="0" y="0"/>
                  </a:moveTo>
                  <a:lnTo>
                    <a:pt x="552720" y="0"/>
                  </a:lnTo>
                  <a:lnTo>
                    <a:pt x="552720" y="3701062"/>
                  </a:lnTo>
                  <a:lnTo>
                    <a:pt x="0" y="3701062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552720" cy="379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12599" y="2337162"/>
            <a:ext cx="15182332" cy="7668424"/>
            <a:chOff x="0" y="0"/>
            <a:chExt cx="1441293" cy="7279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1293" cy="727981"/>
            </a:xfrm>
            <a:custGeom>
              <a:avLst/>
              <a:gdLst/>
              <a:ahLst/>
              <a:cxnLst/>
              <a:rect r="r" b="b" t="t" l="l"/>
              <a:pathLst>
                <a:path h="727981" w="1441293">
                  <a:moveTo>
                    <a:pt x="0" y="0"/>
                  </a:moveTo>
                  <a:lnTo>
                    <a:pt x="1441293" y="0"/>
                  </a:lnTo>
                  <a:lnTo>
                    <a:pt x="1441293" y="727981"/>
                  </a:lnTo>
                  <a:lnTo>
                    <a:pt x="0" y="7279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441293" cy="832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46002" y="2299463"/>
            <a:ext cx="15113298" cy="7471012"/>
            <a:chOff x="0" y="0"/>
            <a:chExt cx="1434739" cy="7092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4739" cy="709240"/>
            </a:xfrm>
            <a:custGeom>
              <a:avLst/>
              <a:gdLst/>
              <a:ahLst/>
              <a:cxnLst/>
              <a:rect r="r" b="b" t="t" l="l"/>
              <a:pathLst>
                <a:path h="709240" w="1434739">
                  <a:moveTo>
                    <a:pt x="0" y="0"/>
                  </a:moveTo>
                  <a:lnTo>
                    <a:pt x="1434739" y="0"/>
                  </a:lnTo>
                  <a:lnTo>
                    <a:pt x="1434739" y="709240"/>
                  </a:lnTo>
                  <a:lnTo>
                    <a:pt x="0" y="709240"/>
                  </a:lnTo>
                  <a:close/>
                </a:path>
              </a:pathLst>
            </a:custGeom>
            <a:solidFill>
              <a:srgbClr val="F8F2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434739" cy="81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12599" y="3083606"/>
            <a:ext cx="5773232" cy="5479529"/>
          </a:xfrm>
          <a:custGeom>
            <a:avLst/>
            <a:gdLst/>
            <a:ahLst/>
            <a:cxnLst/>
            <a:rect r="r" b="b" t="t" l="l"/>
            <a:pathLst>
              <a:path h="5479529" w="5773232">
                <a:moveTo>
                  <a:pt x="0" y="0"/>
                </a:moveTo>
                <a:lnTo>
                  <a:pt x="5773232" y="0"/>
                </a:lnTo>
                <a:lnTo>
                  <a:pt x="5773232" y="5479529"/>
                </a:lnTo>
                <a:lnTo>
                  <a:pt x="0" y="5479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0" r="0" b="-22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69199" y="992480"/>
            <a:ext cx="13149602" cy="108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75"/>
              </a:lnSpc>
              <a:spcBef>
                <a:spcPct val="0"/>
              </a:spcBef>
            </a:pPr>
            <a:r>
              <a:rPr lang="en-US" sz="8428">
                <a:solidFill>
                  <a:srgbClr val="000000"/>
                </a:solidFill>
                <a:latin typeface="Oswald Bold"/>
              </a:rPr>
              <a:t>METHODOLOGY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27633" y="2584849"/>
            <a:ext cx="8683582" cy="939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6"/>
              </a:lnSpc>
              <a:spcBef>
                <a:spcPct val="0"/>
              </a:spcBef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Here's a general outline of the methodology: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Data Preprocessing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Feature Extraction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Model Selection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Training and Validation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Evaluation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Parameter Tuning</a:t>
            </a:r>
          </a:p>
          <a:p>
            <a:pPr algn="just" marL="518160" indent="-259080" lvl="1">
              <a:lnSpc>
                <a:spcPts val="3936"/>
              </a:lnSpc>
              <a:buFont typeface="Arial"/>
              <a:buChar char="•"/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Results Analysis</a:t>
            </a:r>
          </a:p>
          <a:p>
            <a:pPr algn="just">
              <a:lnSpc>
                <a:spcPts val="3936"/>
              </a:lnSpc>
              <a:spcBef>
                <a:spcPct val="0"/>
              </a:spcBef>
            </a:pPr>
            <a:r>
              <a:rPr lang="en-US" sz="2400" spc="-72">
                <a:solidFill>
                  <a:srgbClr val="000000"/>
                </a:solidFill>
                <a:latin typeface="Courier Prime Bold"/>
              </a:rPr>
              <a:t>Overall, the methodology for Keyphrase extraction from the Scientific articles involved a systematic approach to data preprocessing, feature extraction, model selection, training, evaluation, and analysis to develop an efficient and effective keyphrase extraction model.</a:t>
            </a:r>
          </a:p>
          <a:p>
            <a:pPr algn="just">
              <a:lnSpc>
                <a:spcPts val="3936"/>
              </a:lnSpc>
              <a:spcBef>
                <a:spcPct val="0"/>
              </a:spcBef>
            </a:pPr>
          </a:p>
          <a:p>
            <a:pPr algn="just">
              <a:lnSpc>
                <a:spcPts val="3936"/>
              </a:lnSpc>
              <a:spcBef>
                <a:spcPct val="0"/>
              </a:spcBef>
            </a:pPr>
          </a:p>
          <a:p>
            <a:pPr algn="just">
              <a:lnSpc>
                <a:spcPts val="3936"/>
              </a:lnSpc>
              <a:spcBef>
                <a:spcPct val="0"/>
              </a:spcBef>
            </a:pPr>
          </a:p>
          <a:p>
            <a:pPr algn="just">
              <a:lnSpc>
                <a:spcPts val="3936"/>
              </a:lnSpc>
              <a:spcBef>
                <a:spcPct val="0"/>
              </a:spcBef>
            </a:pPr>
          </a:p>
          <a:p>
            <a:pPr algn="just">
              <a:lnSpc>
                <a:spcPts val="39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809834" y="-8494462"/>
            <a:ext cx="2668331" cy="19476059"/>
            <a:chOff x="0" y="0"/>
            <a:chExt cx="1137351" cy="83014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7351" cy="8301484"/>
            </a:xfrm>
            <a:custGeom>
              <a:avLst/>
              <a:gdLst/>
              <a:ahLst/>
              <a:cxnLst/>
              <a:rect r="r" b="b" t="t" l="l"/>
              <a:pathLst>
                <a:path h="8301484" w="1137351">
                  <a:moveTo>
                    <a:pt x="0" y="0"/>
                  </a:moveTo>
                  <a:lnTo>
                    <a:pt x="1137351" y="0"/>
                  </a:lnTo>
                  <a:lnTo>
                    <a:pt x="1137351" y="8301484"/>
                  </a:lnTo>
                  <a:lnTo>
                    <a:pt x="0" y="8301484"/>
                  </a:ln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37351" cy="8396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18288000" cy="2577733"/>
          </a:xfrm>
          <a:custGeom>
            <a:avLst/>
            <a:gdLst/>
            <a:ahLst/>
            <a:cxnLst/>
            <a:rect r="r" b="b" t="t" l="l"/>
            <a:pathLst>
              <a:path h="2577733" w="18288000">
                <a:moveTo>
                  <a:pt x="0" y="0"/>
                </a:moveTo>
                <a:lnTo>
                  <a:pt x="18288000" y="0"/>
                </a:lnTo>
                <a:lnTo>
                  <a:pt x="18288000" y="2577733"/>
                </a:lnTo>
                <a:lnTo>
                  <a:pt x="0" y="2577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 l="0" t="-178975" r="0" b="-2744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249579"/>
            <a:ext cx="10752842" cy="3337337"/>
          </a:xfrm>
          <a:custGeom>
            <a:avLst/>
            <a:gdLst/>
            <a:ahLst/>
            <a:cxnLst/>
            <a:rect r="r" b="b" t="t" l="l"/>
            <a:pathLst>
              <a:path h="3337337" w="10752842">
                <a:moveTo>
                  <a:pt x="0" y="0"/>
                </a:moveTo>
                <a:lnTo>
                  <a:pt x="10752842" y="0"/>
                </a:lnTo>
                <a:lnTo>
                  <a:pt x="10752842" y="3337337"/>
                </a:lnTo>
                <a:lnTo>
                  <a:pt x="0" y="3337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01" r="0" b="-160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32288" y="3072639"/>
            <a:ext cx="5127012" cy="6185661"/>
          </a:xfrm>
          <a:custGeom>
            <a:avLst/>
            <a:gdLst/>
            <a:ahLst/>
            <a:cxnLst/>
            <a:rect r="r" b="b" t="t" l="l"/>
            <a:pathLst>
              <a:path h="6185661" w="5127012">
                <a:moveTo>
                  <a:pt x="0" y="0"/>
                </a:moveTo>
                <a:lnTo>
                  <a:pt x="5127012" y="0"/>
                </a:lnTo>
                <a:lnTo>
                  <a:pt x="5127012" y="6185661"/>
                </a:lnTo>
                <a:lnTo>
                  <a:pt x="0" y="6185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44164" y="696070"/>
            <a:ext cx="11799672" cy="117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42"/>
              </a:lnSpc>
              <a:spcBef>
                <a:spcPct val="0"/>
              </a:spcBef>
            </a:pPr>
            <a:r>
              <a:rPr lang="en-US" sz="8220">
                <a:solidFill>
                  <a:srgbClr val="000000"/>
                </a:solidFill>
                <a:latin typeface="Oswald Bold"/>
              </a:rPr>
              <a:t>CODE SNIPPET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0" r="-2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6572" y="676148"/>
            <a:ext cx="7779190" cy="5167605"/>
          </a:xfrm>
          <a:custGeom>
            <a:avLst/>
            <a:gdLst/>
            <a:ahLst/>
            <a:cxnLst/>
            <a:rect r="r" b="b" t="t" l="l"/>
            <a:pathLst>
              <a:path h="5167605" w="7779190">
                <a:moveTo>
                  <a:pt x="0" y="0"/>
                </a:moveTo>
                <a:lnTo>
                  <a:pt x="7779190" y="0"/>
                </a:lnTo>
                <a:lnTo>
                  <a:pt x="7779190" y="5167605"/>
                </a:lnTo>
                <a:lnTo>
                  <a:pt x="0" y="5167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55762" y="4320670"/>
            <a:ext cx="10008184" cy="5579960"/>
          </a:xfrm>
          <a:custGeom>
            <a:avLst/>
            <a:gdLst/>
            <a:ahLst/>
            <a:cxnLst/>
            <a:rect r="r" b="b" t="t" l="l"/>
            <a:pathLst>
              <a:path h="5579960" w="10008184">
                <a:moveTo>
                  <a:pt x="0" y="0"/>
                </a:moveTo>
                <a:lnTo>
                  <a:pt x="10008184" y="0"/>
                </a:lnTo>
                <a:lnTo>
                  <a:pt x="10008184" y="5579960"/>
                </a:lnTo>
                <a:lnTo>
                  <a:pt x="0" y="557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DAGDnuvcgKg</dc:identifier>
  <dcterms:modified xsi:type="dcterms:W3CDTF">2011-08-01T06:04:30Z</dcterms:modified>
  <cp:revision>1</cp:revision>
  <dc:title>Copy of KEYPHRASE EXTRACTION FROM SCIENTIFIC ARTICLES</dc:title>
</cp:coreProperties>
</file>